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6" r:id="rId5"/>
    <p:sldId id="271" r:id="rId6"/>
    <p:sldId id="272" r:id="rId7"/>
    <p:sldId id="274" r:id="rId8"/>
    <p:sldId id="282" r:id="rId9"/>
    <p:sldId id="273" r:id="rId10"/>
    <p:sldId id="277" r:id="rId11"/>
    <p:sldId id="278" r:id="rId12"/>
    <p:sldId id="287" r:id="rId13"/>
    <p:sldId id="257" r:id="rId14"/>
    <p:sldId id="258" r:id="rId15"/>
    <p:sldId id="259" r:id="rId16"/>
    <p:sldId id="265" r:id="rId17"/>
    <p:sldId id="260" r:id="rId18"/>
    <p:sldId id="261" r:id="rId19"/>
    <p:sldId id="262" r:id="rId20"/>
    <p:sldId id="266" r:id="rId21"/>
    <p:sldId id="263" r:id="rId22"/>
    <p:sldId id="264" r:id="rId23"/>
    <p:sldId id="284" r:id="rId24"/>
    <p:sldId id="285" r:id="rId25"/>
    <p:sldId id="283" r:id="rId26"/>
    <p:sldId id="286" r:id="rId27"/>
    <p:sldId id="289" r:id="rId28"/>
    <p:sldId id="290" r:id="rId29"/>
    <p:sldId id="291" r:id="rId30"/>
    <p:sldId id="292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707" autoAdjust="0"/>
  </p:normalViewPr>
  <p:slideViewPr>
    <p:cSldViewPr snapToGrid="0">
      <p:cViewPr varScale="1">
        <p:scale>
          <a:sx n="106" d="100"/>
          <a:sy n="106" d="100"/>
        </p:scale>
        <p:origin x="16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0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69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8572010-83E1-4907-9A80-513B31C1A06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77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0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2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4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5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1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70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F865-902F-47C6-9310-89265413B5AE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90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F865-902F-47C6-9310-89265413B5AE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624D6-E377-461B-AED7-53687A410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Парадигмы программирования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Обзор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36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ОО-парадигма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Ключевые идеи:</a:t>
            </a:r>
            <a:endParaRPr lang="en-US" dirty="0" smtClean="0"/>
          </a:p>
          <a:p>
            <a:pPr lvl="1"/>
            <a:r>
              <a:rPr lang="ru-RU" dirty="0" smtClean="0"/>
              <a:t>Программа - это совокупность объектов, способных взаимодействовать друг с другом посредством сообщений;</a:t>
            </a:r>
          </a:p>
          <a:p>
            <a:pPr lvl="1"/>
            <a:r>
              <a:rPr lang="ru-RU" dirty="0" smtClean="0"/>
              <a:t>Каждый объект является экземпляром определенного класса;</a:t>
            </a:r>
          </a:p>
          <a:p>
            <a:pPr lvl="1"/>
            <a:r>
              <a:rPr lang="ru-RU" dirty="0" smtClean="0"/>
              <a:t>Классы </a:t>
            </a:r>
            <a:r>
              <a:rPr lang="ru-RU" dirty="0"/>
              <a:t>образуют иерархию </a:t>
            </a:r>
            <a:r>
              <a:rPr lang="ru-RU" dirty="0" smtClean="0"/>
              <a:t>наследования.</a:t>
            </a:r>
          </a:p>
          <a:p>
            <a:r>
              <a:rPr lang="ru-RU" dirty="0" smtClean="0"/>
              <a:t>Фактически, ОО-программа – это работающая модель.</a:t>
            </a:r>
          </a:p>
          <a:p>
            <a:pPr lvl="1"/>
            <a:r>
              <a:rPr lang="ru-RU" dirty="0" smtClean="0"/>
              <a:t>Как реализовано поведение элементов этой модели – императивно или декларативно – значения не имеет. </a:t>
            </a:r>
          </a:p>
          <a:p>
            <a:pPr lvl="2"/>
            <a:r>
              <a:rPr lang="ru-RU" dirty="0" smtClean="0"/>
              <a:t>Хотя большинство популярных ОО-языков имеют императивные корни (</a:t>
            </a:r>
            <a:r>
              <a:rPr lang="en-US" dirty="0" smtClean="0"/>
              <a:t>C#, Java, C++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есть и функциональные ОО-языки (</a:t>
            </a:r>
            <a:r>
              <a:rPr lang="en-US" dirty="0" err="1" smtClean="0"/>
              <a:t>OCaml</a:t>
            </a:r>
            <a:r>
              <a:rPr lang="en-US" dirty="0" smtClean="0"/>
              <a:t>, OO-</a:t>
            </a:r>
            <a:r>
              <a:rPr lang="ru-RU" dirty="0" smtClean="0"/>
              <a:t>диалекты </a:t>
            </a:r>
            <a:r>
              <a:rPr lang="en-US" dirty="0" smtClean="0"/>
              <a:t>Haskell)</a:t>
            </a:r>
          </a:p>
          <a:p>
            <a:pPr lvl="1"/>
            <a:r>
              <a:rPr lang="ru-RU" dirty="0" smtClean="0"/>
              <a:t>Само по себе понятие «метода» не является обязательным для ОО-парадигмы.</a:t>
            </a:r>
          </a:p>
          <a:p>
            <a:pPr lvl="2"/>
            <a:r>
              <a:rPr lang="ru-RU" dirty="0" smtClean="0"/>
              <a:t>метод – частный случай реакции на сообщение. 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87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– это не </a:t>
            </a:r>
            <a:r>
              <a:rPr lang="ru-RU" dirty="0" smtClean="0"/>
              <a:t>догма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48143"/>
            <a:ext cx="7886700" cy="517858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ym typeface="Wingdings" panose="05000000000000000000" pitchFamily="2" charset="2"/>
              </a:rPr>
              <a:t>Парадигма – это не про язык, на котором мы пишем, это про то, как мы проектируем нашу программу: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Можно всё ;)</a:t>
            </a:r>
          </a:p>
          <a:p>
            <a:pPr lvl="2"/>
            <a:r>
              <a:rPr lang="ru-RU" dirty="0" smtClean="0">
                <a:sym typeface="Wingdings" panose="05000000000000000000" pitchFamily="2" charset="2"/>
              </a:rPr>
              <a:t>ООП на ассемблере? Почему бы нет?</a:t>
            </a:r>
          </a:p>
          <a:p>
            <a:pPr lvl="2"/>
            <a:r>
              <a:rPr lang="ru-RU" dirty="0" smtClean="0">
                <a:sym typeface="Wingdings" panose="05000000000000000000" pitchFamily="2" charset="2"/>
              </a:rPr>
              <a:t>ФП на С? </a:t>
            </a:r>
            <a:r>
              <a:rPr lang="ru-RU" dirty="0">
                <a:sym typeface="Wingdings" panose="05000000000000000000" pitchFamily="2" charset="2"/>
              </a:rPr>
              <a:t>Почему бы нет</a:t>
            </a:r>
            <a:r>
              <a:rPr lang="ru-RU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Но специализированные языки:</a:t>
            </a:r>
          </a:p>
          <a:p>
            <a:pPr lvl="2"/>
            <a:r>
              <a:rPr lang="ru-RU" dirty="0" smtClean="0">
                <a:sym typeface="Wingdings" panose="05000000000000000000" pitchFamily="2" charset="2"/>
              </a:rPr>
              <a:t>Уменьшают количество работы в данной парадигме;</a:t>
            </a:r>
          </a:p>
          <a:p>
            <a:pPr lvl="2"/>
            <a:r>
              <a:rPr lang="ru-RU" dirty="0" smtClean="0">
                <a:sym typeface="Wingdings" panose="05000000000000000000" pitchFamily="2" charset="2"/>
              </a:rPr>
              <a:t>Уменьшают вероятность «отстрелить себе ногу»;</a:t>
            </a:r>
            <a:endParaRPr lang="ru-RU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Многие парадигмы не противоречат друг </a:t>
            </a:r>
            <a:r>
              <a:rPr lang="ru-RU" dirty="0" smtClean="0">
                <a:sym typeface="Wingdings" panose="05000000000000000000" pitchFamily="2" charset="2"/>
              </a:rPr>
              <a:t>другу, а </a:t>
            </a:r>
            <a:r>
              <a:rPr lang="ru-RU" dirty="0" err="1" smtClean="0">
                <a:sym typeface="Wingdings" panose="05000000000000000000" pitchFamily="2" charset="2"/>
              </a:rPr>
              <a:t>взаимодополняют</a:t>
            </a:r>
            <a:r>
              <a:rPr lang="ru-RU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ООП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Обобщенная (</a:t>
            </a:r>
            <a:r>
              <a:rPr lang="en-US" dirty="0" smtClean="0">
                <a:sym typeface="Wingdings" panose="05000000000000000000" pitchFamily="2" charset="2"/>
              </a:rPr>
              <a:t>generics)</a:t>
            </a:r>
          </a:p>
          <a:p>
            <a:pPr lvl="1"/>
            <a:r>
              <a:rPr lang="ru-RU" dirty="0" err="1" smtClean="0">
                <a:sym typeface="Wingdings" panose="05000000000000000000" pitchFamily="2" charset="2"/>
              </a:rPr>
              <a:t>Метапрограммирование</a:t>
            </a:r>
            <a:r>
              <a:rPr lang="ru-RU" dirty="0" smtClean="0">
                <a:sym typeface="Wingdings" panose="05000000000000000000" pitchFamily="2" charset="2"/>
              </a:rPr>
              <a:t> (рефлексивное программирование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Реактивное программирование и т.д.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Большинство современных языков/платформ программирования – </a:t>
            </a:r>
            <a:r>
              <a:rPr lang="ru-RU" dirty="0" err="1" smtClean="0">
                <a:sym typeface="Wingdings" panose="05000000000000000000" pitchFamily="2" charset="2"/>
              </a:rPr>
              <a:t>мультипарадигменные</a:t>
            </a:r>
            <a:r>
              <a:rPr lang="ru-RU" dirty="0" smtClean="0">
                <a:sym typeface="Wingdings" panose="05000000000000000000" pitchFamily="2" charset="2"/>
              </a:rPr>
              <a:t>, т.е. явно поддерживают различные парадигмы: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JVM – Java/Scala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.NET – C#/F#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Python</a:t>
            </a:r>
            <a:r>
              <a:rPr lang="ru-RU" dirty="0" smtClean="0">
                <a:sym typeface="Wingdings" panose="05000000000000000000" pitchFamily="2" charset="2"/>
              </a:rPr>
              <a:t>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1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</a:t>
            </a:r>
            <a:r>
              <a:rPr lang="ru-RU" dirty="0" smtClean="0"/>
              <a:t>чудес не бывает…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Т.к. мы исполняем программы на архитектуре  фон Неймана, исполняемый код все равно должен быть императивным.</a:t>
            </a:r>
          </a:p>
          <a:p>
            <a:r>
              <a:rPr lang="ru-RU" dirty="0"/>
              <a:t>Т.е., если мы пишем НЕ в императивной парадигме, </a:t>
            </a:r>
            <a:r>
              <a:rPr lang="ru-RU" dirty="0" smtClean="0"/>
              <a:t>компилятор ЯП в любом случае должен перевести наш код в императивный.</a:t>
            </a:r>
          </a:p>
          <a:p>
            <a:r>
              <a:rPr lang="ru-RU" dirty="0" smtClean="0"/>
              <a:t>Нам необходимо понимать, как он это делает, для того, чтобы видеть правильную картину мира и писать эффективный код. </a:t>
            </a:r>
          </a:p>
          <a:p>
            <a:pPr lvl="1"/>
            <a:r>
              <a:rPr lang="ru-RU" dirty="0" smtClean="0"/>
              <a:t>Помните, почему рекурсия должна быть хвостовой?</a:t>
            </a:r>
          </a:p>
          <a:p>
            <a:r>
              <a:rPr lang="ru-RU" dirty="0" smtClean="0"/>
              <a:t>Рассмотрим реальный пример простого декларативного языка и как его конструкции транслируются в императивную форму</a:t>
            </a:r>
          </a:p>
        </p:txBody>
      </p:sp>
    </p:spTree>
    <p:extLst>
      <p:ext uri="{BB962C8B-B14F-4D97-AF65-F5344CB8AC3E}">
        <p14:creationId xmlns:p14="http://schemas.microsoft.com/office/powerpoint/2010/main" val="81822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 – декларативный доступ к данным в </a:t>
            </a:r>
            <a:r>
              <a:rPr lang="en-US" dirty="0" smtClean="0"/>
              <a:t>.NET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 b="1" dirty="0"/>
              <a:t>LINQ</a:t>
            </a:r>
            <a:r>
              <a:rPr lang="ru-RU" altLang="en-US" sz="2400" dirty="0"/>
              <a:t> (</a:t>
            </a:r>
            <a:r>
              <a:rPr lang="ru-RU" altLang="en-US" sz="2400" b="1" dirty="0" err="1"/>
              <a:t>L</a:t>
            </a:r>
            <a:r>
              <a:rPr lang="ru-RU" altLang="en-US" sz="2400" dirty="0" err="1"/>
              <a:t>anguage</a:t>
            </a:r>
            <a:r>
              <a:rPr lang="ru-RU" altLang="en-US" sz="2400" dirty="0"/>
              <a:t>-</a:t>
            </a:r>
            <a:r>
              <a:rPr lang="ru-RU" altLang="en-US" sz="2400" b="1" dirty="0"/>
              <a:t>I</a:t>
            </a:r>
            <a:r>
              <a:rPr lang="en-US" altLang="en-US" sz="2400" b="1" dirty="0"/>
              <a:t>N</a:t>
            </a:r>
            <a:r>
              <a:rPr lang="ru-RU" altLang="en-US" sz="2400" dirty="0" err="1"/>
              <a:t>tegrated</a:t>
            </a:r>
            <a:r>
              <a:rPr lang="ru-RU" altLang="en-US" sz="2400" dirty="0"/>
              <a:t> </a:t>
            </a:r>
            <a:r>
              <a:rPr lang="ru-RU" altLang="en-US" sz="2400" b="1" dirty="0" err="1"/>
              <a:t>Q</a:t>
            </a:r>
            <a:r>
              <a:rPr lang="ru-RU" altLang="en-US" sz="2400" dirty="0" err="1"/>
              <a:t>uery</a:t>
            </a:r>
            <a:r>
              <a:rPr lang="ru-RU" altLang="en-US" sz="2400" dirty="0"/>
              <a:t>) - язык запросов, встроенный в язык программирования.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/>
              <a:t>Запрос</a:t>
            </a:r>
            <a:r>
              <a:rPr lang="en-US" altLang="en-US" sz="2400" b="1" dirty="0"/>
              <a:t> </a:t>
            </a:r>
            <a:r>
              <a:rPr lang="ru-RU" altLang="en-US" sz="2400" b="1" dirty="0"/>
              <a:t>(</a:t>
            </a:r>
            <a:r>
              <a:rPr lang="en-US" altLang="en-US" sz="2400" b="1" dirty="0"/>
              <a:t>query</a:t>
            </a:r>
            <a:r>
              <a:rPr lang="ru-RU" altLang="en-US" sz="2400" b="1" dirty="0"/>
              <a:t>)</a:t>
            </a:r>
            <a:r>
              <a:rPr lang="ru-RU" altLang="en-US" sz="2400" dirty="0"/>
              <a:t> представляет собой выражение, извлекающее данные из источника данных.  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ru-RU" altLang="en-US" sz="2400" dirty="0"/>
              <a:t>Источники данных могут быть </a:t>
            </a:r>
            <a:r>
              <a:rPr lang="ru-RU" altLang="en-US" sz="2400" dirty="0" smtClean="0"/>
              <a:t>разнообразны </a:t>
            </a:r>
            <a:r>
              <a:rPr lang="ru-RU" altLang="en-US" sz="2400" dirty="0"/>
              <a:t>– коллекции объектов, БД, документы </a:t>
            </a:r>
            <a:r>
              <a:rPr lang="en-US" altLang="en-US" sz="2400" dirty="0"/>
              <a:t>XML </a:t>
            </a:r>
            <a:r>
              <a:rPr lang="ru-RU" altLang="en-US" sz="2400" dirty="0"/>
              <a:t>и т.п. Соответственно, для каждого типа источников существует множество различных способов описания запросов – операции ЯП, </a:t>
            </a:r>
            <a:r>
              <a:rPr lang="en-US" altLang="en-US" sz="2400" dirty="0"/>
              <a:t>SQL, XPath/XQuery.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Общая структура запроса: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источник (</a:t>
            </a:r>
            <a:r>
              <a:rPr lang="ru-RU" altLang="en-US" sz="2000" b="1" dirty="0"/>
              <a:t>откуда</a:t>
            </a:r>
            <a:r>
              <a:rPr lang="ru-RU" altLang="en-US" sz="2000" dirty="0"/>
              <a:t> берем?) – исходное множество 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критерии отбора (</a:t>
            </a:r>
            <a:r>
              <a:rPr lang="ru-RU" altLang="en-US" sz="2000" b="1" dirty="0"/>
              <a:t>что</a:t>
            </a:r>
            <a:r>
              <a:rPr lang="ru-RU" altLang="en-US" sz="2000" dirty="0"/>
              <a:t> берем?) – операция селекции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выходная структура (</a:t>
            </a:r>
            <a:r>
              <a:rPr lang="ru-RU" altLang="en-US" sz="2000" b="1" dirty="0"/>
              <a:t>как</a:t>
            </a:r>
            <a:r>
              <a:rPr lang="ru-RU" altLang="en-US" sz="2000" dirty="0"/>
              <a:t> берем?) – операция проекции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920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smtClean="0"/>
              <a:t>Запрос. Пример</a:t>
            </a:r>
            <a:r>
              <a:rPr lang="en-US" altLang="en-US" dirty="0" smtClean="0"/>
              <a:t> </a:t>
            </a:r>
            <a:r>
              <a:rPr lang="ru-RU" altLang="en-US" dirty="0" smtClean="0"/>
              <a:t>на чистом </a:t>
            </a:r>
            <a:r>
              <a:rPr lang="en-US" altLang="en-US" dirty="0" smtClean="0"/>
              <a:t>C#</a:t>
            </a:r>
            <a:r>
              <a:rPr lang="ru-RU" altLang="en-US" dirty="0" smtClean="0"/>
              <a:t>.</a:t>
            </a:r>
            <a:endParaRPr lang="ru-RU" alt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426691"/>
            <a:ext cx="8229600" cy="510770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Задача. Есть </a:t>
            </a:r>
            <a:r>
              <a:rPr lang="ru-RU" dirty="0" smtClean="0"/>
              <a:t>набор кортежей </a:t>
            </a:r>
            <a:r>
              <a:rPr lang="ru-RU" dirty="0"/>
              <a:t>(имя, возраст). Сформировать </a:t>
            </a:r>
            <a:r>
              <a:rPr lang="ru-RU" dirty="0" smtClean="0"/>
              <a:t>набор строк</a:t>
            </a:r>
            <a:r>
              <a:rPr lang="ru-RU" dirty="0"/>
              <a:t>, содержащих имена объектов, чей возраст меньше 20.</a:t>
            </a:r>
            <a:endParaRPr lang="en-US" dirty="0"/>
          </a:p>
          <a:p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чистом</a:t>
            </a:r>
            <a:r>
              <a:rPr lang="en-US" dirty="0"/>
              <a:t> C#: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 };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20});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Human{name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19});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Human{name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"Masha"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21});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источник и итератор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(human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&lt;=20)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селекция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(human.name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проекция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Запрос. Пример</a:t>
            </a:r>
            <a:r>
              <a:rPr lang="en-US" altLang="en-US" dirty="0"/>
              <a:t> </a:t>
            </a:r>
            <a:r>
              <a:rPr lang="en-US" altLang="en-US" dirty="0" smtClean="0"/>
              <a:t>LINQ</a:t>
            </a:r>
            <a:r>
              <a:rPr lang="ru-RU" altLang="en-US" dirty="0" smtClean="0"/>
              <a:t>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20});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Human{name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19});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Human{name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"Masha"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21});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//переменная-итератор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источник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human.age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20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селекция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проекция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выполнение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5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sz="4000"/>
              <a:t>Синтаксические элементы языка запросов </a:t>
            </a:r>
            <a:r>
              <a:rPr lang="en-US" altLang="en-US" sz="4000"/>
              <a:t>LINQ</a:t>
            </a:r>
            <a:endParaRPr lang="ru-RU" altLang="en-US" sz="40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en-US" sz="2400" b="1" dirty="0" err="1">
                <a:solidFill>
                  <a:srgbClr val="0106E3"/>
                </a:solidFill>
              </a:rPr>
              <a:t>from</a:t>
            </a:r>
            <a:r>
              <a:rPr lang="ru-RU" altLang="en-US" sz="2400" b="1" dirty="0">
                <a:solidFill>
                  <a:srgbClr val="0106E3"/>
                </a:solidFill>
              </a:rPr>
              <a:t>, </a:t>
            </a:r>
            <a:r>
              <a:rPr lang="ru-RU" altLang="en-US" sz="2400" b="1" dirty="0" err="1">
                <a:solidFill>
                  <a:srgbClr val="0106E3"/>
                </a:solidFill>
              </a:rPr>
              <a:t>in</a:t>
            </a:r>
            <a:r>
              <a:rPr lang="en-US" altLang="en-US" sz="2400" dirty="0">
                <a:solidFill>
                  <a:srgbClr val="0106E3"/>
                </a:solidFill>
              </a:rPr>
              <a:t> </a:t>
            </a:r>
            <a:r>
              <a:rPr lang="en-US" altLang="en-US" sz="2400" dirty="0"/>
              <a:t>- </a:t>
            </a:r>
            <a:r>
              <a:rPr lang="ru-RU" altLang="en-US" sz="2400" dirty="0"/>
              <a:t>используются для определения основы любого выражения LINQ, позволяющего извлечь подмножество данных из подходящего контейнера;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 err="1">
                <a:solidFill>
                  <a:srgbClr val="0106E3"/>
                </a:solidFill>
              </a:rPr>
              <a:t>where</a:t>
            </a:r>
            <a:r>
              <a:rPr lang="ru-RU" altLang="en-US" sz="2400" dirty="0">
                <a:solidFill>
                  <a:srgbClr val="0106E3"/>
                </a:solidFill>
              </a:rPr>
              <a:t> </a:t>
            </a:r>
            <a:r>
              <a:rPr lang="ru-RU" altLang="en-US" sz="2400" dirty="0"/>
              <a:t>- используется для определения ограничения, в соответствии с которым должны быть извлечены элементы из контейнера; 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 err="1">
                <a:solidFill>
                  <a:srgbClr val="0106E3"/>
                </a:solidFill>
              </a:rPr>
              <a:t>select</a:t>
            </a:r>
            <a:r>
              <a:rPr lang="ru-RU" altLang="en-US" sz="2400" dirty="0">
                <a:solidFill>
                  <a:srgbClr val="0106E3"/>
                </a:solidFill>
              </a:rPr>
              <a:t> </a:t>
            </a:r>
            <a:r>
              <a:rPr lang="ru-RU" altLang="en-US" sz="2400" dirty="0"/>
              <a:t>- используется для выбора последовательности из контейнера;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 err="1">
                <a:solidFill>
                  <a:srgbClr val="0106E3"/>
                </a:solidFill>
              </a:rPr>
              <a:t>join</a:t>
            </a:r>
            <a:r>
              <a:rPr lang="ru-RU" altLang="en-US" sz="2400" b="1" dirty="0">
                <a:solidFill>
                  <a:srgbClr val="0106E3"/>
                </a:solidFill>
              </a:rPr>
              <a:t>, </a:t>
            </a:r>
            <a:r>
              <a:rPr lang="ru-RU" altLang="en-US" sz="2400" b="1" dirty="0" err="1">
                <a:solidFill>
                  <a:srgbClr val="0106E3"/>
                </a:solidFill>
              </a:rPr>
              <a:t>on</a:t>
            </a:r>
            <a:r>
              <a:rPr lang="ru-RU" altLang="en-US" sz="2400" b="1" dirty="0">
                <a:solidFill>
                  <a:srgbClr val="0106E3"/>
                </a:solidFill>
              </a:rPr>
              <a:t>, </a:t>
            </a:r>
            <a:r>
              <a:rPr lang="ru-RU" altLang="en-US" sz="2400" b="1" dirty="0" err="1">
                <a:solidFill>
                  <a:srgbClr val="0106E3"/>
                </a:solidFill>
              </a:rPr>
              <a:t>equals</a:t>
            </a:r>
            <a:r>
              <a:rPr lang="ru-RU" altLang="en-US" sz="2400" b="1" dirty="0">
                <a:solidFill>
                  <a:srgbClr val="0106E3"/>
                </a:solidFill>
              </a:rPr>
              <a:t>, </a:t>
            </a:r>
            <a:r>
              <a:rPr lang="ru-RU" altLang="en-US" sz="2400" b="1" dirty="0" err="1">
                <a:solidFill>
                  <a:srgbClr val="0106E3"/>
                </a:solidFill>
              </a:rPr>
              <a:t>into</a:t>
            </a:r>
            <a:r>
              <a:rPr lang="ru-RU" altLang="en-US" sz="2400" dirty="0">
                <a:solidFill>
                  <a:srgbClr val="0106E3"/>
                </a:solidFill>
              </a:rPr>
              <a:t> </a:t>
            </a:r>
            <a:r>
              <a:rPr lang="ru-RU" altLang="en-US" sz="2400" dirty="0"/>
              <a:t>- выполняет соединения на основе указанного ключа;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 err="1">
                <a:solidFill>
                  <a:srgbClr val="0106E3"/>
                </a:solidFill>
              </a:rPr>
              <a:t>orderby</a:t>
            </a:r>
            <a:r>
              <a:rPr lang="ru-RU" altLang="en-US" sz="2400" b="1" dirty="0">
                <a:solidFill>
                  <a:srgbClr val="0106E3"/>
                </a:solidFill>
              </a:rPr>
              <a:t>, </a:t>
            </a:r>
            <a:r>
              <a:rPr lang="ru-RU" altLang="en-US" sz="2400" b="1" dirty="0" err="1">
                <a:solidFill>
                  <a:srgbClr val="0106E3"/>
                </a:solidFill>
              </a:rPr>
              <a:t>ascending</a:t>
            </a:r>
            <a:r>
              <a:rPr lang="ru-RU" altLang="en-US" sz="2400" b="1" dirty="0">
                <a:solidFill>
                  <a:srgbClr val="0106E3"/>
                </a:solidFill>
              </a:rPr>
              <a:t>, </a:t>
            </a:r>
            <a:r>
              <a:rPr lang="ru-RU" altLang="en-US" sz="2400" b="1" dirty="0" err="1">
                <a:solidFill>
                  <a:srgbClr val="0106E3"/>
                </a:solidFill>
              </a:rPr>
              <a:t>descending</a:t>
            </a:r>
            <a:r>
              <a:rPr lang="ru-RU" altLang="en-US" sz="2400" b="1" dirty="0">
                <a:solidFill>
                  <a:srgbClr val="0106E3"/>
                </a:solidFill>
              </a:rPr>
              <a:t> </a:t>
            </a:r>
            <a:r>
              <a:rPr lang="ru-RU" altLang="en-US" sz="2400" dirty="0"/>
              <a:t>- позволяет результирующему подмножеству быть упорядоченным по возрастанию или убыванию;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 err="1">
                <a:solidFill>
                  <a:srgbClr val="0106E3"/>
                </a:solidFill>
              </a:rPr>
              <a:t>group</a:t>
            </a:r>
            <a:r>
              <a:rPr lang="ru-RU" altLang="en-US" sz="2400" b="1" dirty="0">
                <a:solidFill>
                  <a:srgbClr val="0106E3"/>
                </a:solidFill>
              </a:rPr>
              <a:t>, </a:t>
            </a:r>
            <a:r>
              <a:rPr lang="ru-RU" altLang="en-US" sz="2400" b="1" dirty="0" err="1">
                <a:solidFill>
                  <a:srgbClr val="0106E3"/>
                </a:solidFill>
              </a:rPr>
              <a:t>by</a:t>
            </a:r>
            <a:r>
              <a:rPr lang="ru-RU" altLang="en-US" sz="2400" dirty="0">
                <a:solidFill>
                  <a:srgbClr val="0106E3"/>
                </a:solidFill>
              </a:rPr>
              <a:t> </a:t>
            </a:r>
            <a:r>
              <a:rPr lang="ru-RU" altLang="en-US" sz="2400" dirty="0"/>
              <a:t>- порождает подмножество с данными, группированными по указанному значению.</a:t>
            </a:r>
          </a:p>
          <a:p>
            <a:pPr>
              <a:lnSpc>
                <a:spcPct val="80000"/>
              </a:lnSpc>
            </a:pPr>
            <a:endParaRPr lang="ru-R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419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LINQ</a:t>
            </a:r>
            <a:r>
              <a:rPr lang="ru-RU" altLang="en-US" dirty="0"/>
              <a:t>. Особенности.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1800" dirty="0"/>
              <a:t>Запросы </a:t>
            </a:r>
            <a:r>
              <a:rPr lang="en-US" altLang="en-US" sz="1800" dirty="0"/>
              <a:t>LINQ </a:t>
            </a:r>
            <a:r>
              <a:rPr lang="ru-RU" altLang="en-US" sz="1800" dirty="0"/>
              <a:t>строго </a:t>
            </a:r>
            <a:r>
              <a:rPr lang="ru-RU" altLang="en-US" sz="1800" dirty="0" smtClean="0"/>
              <a:t>типизированы</a:t>
            </a:r>
            <a:r>
              <a:rPr lang="ru-RU" altLang="en-US" sz="1800" dirty="0" smtClean="0"/>
              <a:t>.</a:t>
            </a:r>
            <a:r>
              <a:rPr lang="en-US" altLang="en-US" sz="1800" dirty="0" smtClean="0"/>
              <a:t> </a:t>
            </a:r>
            <a:r>
              <a:rPr lang="ru-RU" altLang="en-US" sz="1800" dirty="0" smtClean="0"/>
              <a:t>Пусть </a:t>
            </a:r>
            <a:r>
              <a:rPr lang="en-US" altLang="en-US" sz="1800" b="1" dirty="0" err="1" smtClean="0"/>
              <a:t>var</a:t>
            </a:r>
            <a:r>
              <a:rPr lang="en-US" altLang="en-US" sz="1800" b="1" dirty="0" smtClean="0"/>
              <a:t> </a:t>
            </a:r>
            <a:r>
              <a:rPr lang="ru-RU" altLang="en-US" sz="1800" dirty="0" smtClean="0"/>
              <a:t>не вводит в заблуждение.</a:t>
            </a:r>
            <a:endParaRPr lang="ru-RU" altLang="en-US" sz="1800" dirty="0"/>
          </a:p>
          <a:p>
            <a:pPr>
              <a:lnSpc>
                <a:spcPct val="80000"/>
              </a:lnSpc>
            </a:pPr>
            <a:r>
              <a:rPr lang="ru-RU" altLang="en-US" sz="1800" dirty="0"/>
              <a:t>Источник данных должен быть объектом запрашиваемого типа (</a:t>
            </a:r>
            <a:r>
              <a:rPr lang="en-US" altLang="en-US" sz="1800" dirty="0" err="1"/>
              <a:t>queryable</a:t>
            </a:r>
            <a:r>
              <a:rPr lang="en-US" altLang="en-US" sz="1800" dirty="0"/>
              <a:t> type</a:t>
            </a:r>
            <a:r>
              <a:rPr lang="ru-RU" altLang="en-US" sz="1800" dirty="0"/>
              <a:t>) – реализовывать </a:t>
            </a:r>
            <a:r>
              <a:rPr lang="ru-RU" altLang="en-US" sz="1800" b="1" dirty="0" err="1"/>
              <a:t>IEnumerable</a:t>
            </a:r>
            <a:r>
              <a:rPr lang="ru-RU" altLang="en-US" sz="1800" b="1" dirty="0"/>
              <a:t>&lt;T&gt;</a:t>
            </a:r>
            <a:r>
              <a:rPr lang="ru-RU" altLang="en-US" sz="1800" dirty="0"/>
              <a:t> или производные от него интерфейсы (как </a:t>
            </a:r>
            <a:r>
              <a:rPr lang="ru-RU" altLang="en-US" sz="1800" b="1" dirty="0" err="1"/>
              <a:t>IQueryable</a:t>
            </a:r>
            <a:r>
              <a:rPr lang="ru-RU" altLang="en-US" sz="1800" b="1" dirty="0"/>
              <a:t>&lt;T&gt;</a:t>
            </a:r>
            <a:r>
              <a:rPr lang="ru-RU" altLang="en-US" sz="1800" dirty="0"/>
              <a:t>). Некоторые не поддерживающие этот интерфейс типы (</a:t>
            </a:r>
            <a:r>
              <a:rPr lang="en-US" altLang="en-US" sz="1800" dirty="0"/>
              <a:t>Array</a:t>
            </a:r>
            <a:r>
              <a:rPr lang="ru-RU" altLang="en-US" sz="1800" dirty="0"/>
              <a:t>, </a:t>
            </a:r>
            <a:r>
              <a:rPr lang="en-US" altLang="en-US" sz="1800" dirty="0" err="1"/>
              <a:t>ArrayList</a:t>
            </a:r>
            <a:r>
              <a:rPr lang="ru-RU" altLang="en-US" sz="1800" dirty="0"/>
              <a:t>) отдельно расширены методами расширения, определенными в классе </a:t>
            </a:r>
            <a:r>
              <a:rPr lang="ru-RU" altLang="en-US" sz="1800" dirty="0" err="1"/>
              <a:t>System.Linq.Enumerable</a:t>
            </a:r>
            <a:r>
              <a:rPr lang="ru-RU" altLang="en-US" sz="1800" dirty="0"/>
              <a:t>. </a:t>
            </a:r>
          </a:p>
          <a:p>
            <a:pPr>
              <a:lnSpc>
                <a:spcPct val="80000"/>
              </a:lnSpc>
            </a:pPr>
            <a:r>
              <a:rPr lang="ru-RU" altLang="en-US" sz="1800" dirty="0"/>
              <a:t>Запрос хранится в переменной запроса и инициализируется выражением запроса. Чтобы упростить написание запросов, в C# появился специальный синтаксис запросов (</a:t>
            </a:r>
            <a:r>
              <a:rPr lang="ru-RU" altLang="en-US" sz="1800" b="1" dirty="0" err="1"/>
              <a:t>from</a:t>
            </a:r>
            <a:r>
              <a:rPr lang="ru-RU" altLang="en-US" sz="1800" dirty="0"/>
              <a:t>, </a:t>
            </a:r>
            <a:r>
              <a:rPr lang="ru-RU" altLang="en-US" sz="1800" b="1" dirty="0" err="1"/>
              <a:t>where</a:t>
            </a:r>
            <a:r>
              <a:rPr lang="ru-RU" altLang="en-US" sz="1800" dirty="0"/>
              <a:t>, </a:t>
            </a:r>
            <a:r>
              <a:rPr lang="ru-RU" altLang="en-US" sz="1800" b="1" dirty="0" err="1"/>
              <a:t>select</a:t>
            </a:r>
            <a:r>
              <a:rPr lang="ru-RU" altLang="en-US" sz="1800" dirty="0"/>
              <a:t>, </a:t>
            </a:r>
            <a:r>
              <a:rPr lang="en-US" altLang="en-US" sz="1800" dirty="0" err="1"/>
              <a:t>etc</a:t>
            </a:r>
            <a:r>
              <a:rPr lang="ru-RU" altLang="en-US" sz="1800" dirty="0"/>
              <a:t>.). 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C</a:t>
            </a:r>
            <a:r>
              <a:rPr lang="ru-RU" altLang="en-US" sz="1800" dirty="0" err="1"/>
              <a:t>ама</a:t>
            </a:r>
            <a:r>
              <a:rPr lang="ru-RU" altLang="en-US" sz="1800" dirty="0"/>
              <a:t> переменная запроса не предпринимает действий и не возвращает никаких данных. Она просто хранит сведения, необходимые для предоставления результатов при последующем выполнении запроса. </a:t>
            </a:r>
          </a:p>
          <a:p>
            <a:pPr>
              <a:lnSpc>
                <a:spcPct val="80000"/>
              </a:lnSpc>
            </a:pPr>
            <a:r>
              <a:rPr lang="ru-RU" altLang="en-US" sz="1800" dirty="0" smtClean="0"/>
              <a:t>Возвращаемый операторами </a:t>
            </a:r>
            <a:r>
              <a:rPr lang="en-US" altLang="en-US" sz="1800" dirty="0" smtClean="0"/>
              <a:t>LINQ </a:t>
            </a:r>
            <a:r>
              <a:rPr lang="ru-RU" altLang="en-US" sz="1800" dirty="0" smtClean="0"/>
              <a:t>объект всегда реализует </a:t>
            </a:r>
            <a:r>
              <a:rPr lang="ru-RU" altLang="en-US" sz="1800" b="1" dirty="0" err="1" smtClean="0"/>
              <a:t>IEnumerable</a:t>
            </a:r>
            <a:r>
              <a:rPr lang="ru-RU" altLang="en-US" sz="1800" b="1" dirty="0" smtClean="0"/>
              <a:t>&lt;T&gt;</a:t>
            </a:r>
          </a:p>
          <a:p>
            <a:pPr>
              <a:lnSpc>
                <a:spcPct val="80000"/>
              </a:lnSpc>
            </a:pPr>
            <a:r>
              <a:rPr lang="ru-RU" altLang="en-US" sz="1800" dirty="0" smtClean="0"/>
              <a:t>Вычисление запроса является </a:t>
            </a:r>
            <a:r>
              <a:rPr lang="ru-RU" altLang="en-US" sz="1800" b="1" dirty="0" smtClean="0"/>
              <a:t>ленивым </a:t>
            </a:r>
            <a:r>
              <a:rPr lang="ru-RU" altLang="en-US" sz="1800" dirty="0" smtClean="0"/>
              <a:t>и получение данных происходит при:</a:t>
            </a:r>
          </a:p>
          <a:p>
            <a:pPr lvl="1">
              <a:lnSpc>
                <a:spcPct val="80000"/>
              </a:lnSpc>
            </a:pPr>
            <a:r>
              <a:rPr lang="ru-RU" altLang="en-US" sz="1600" dirty="0" smtClean="0"/>
              <a:t>итерировании по объекту результату методами </a:t>
            </a:r>
            <a:r>
              <a:rPr lang="ru-RU" altLang="en-US" sz="1600" dirty="0" err="1" smtClean="0"/>
              <a:t>IEnumerable</a:t>
            </a:r>
            <a:r>
              <a:rPr lang="ru-RU" altLang="en-US" sz="1600" dirty="0" smtClean="0"/>
              <a:t>&lt;T&gt; </a:t>
            </a:r>
          </a:p>
          <a:p>
            <a:pPr lvl="1">
              <a:lnSpc>
                <a:spcPct val="80000"/>
              </a:lnSpc>
            </a:pPr>
            <a:r>
              <a:rPr lang="ru-RU" altLang="en-US" sz="1600" dirty="0" smtClean="0"/>
              <a:t>применении </a:t>
            </a:r>
            <a:r>
              <a:rPr lang="ru-RU" altLang="en-US" sz="1600" dirty="0" err="1" smtClean="0"/>
              <a:t>аггрегирующих</a:t>
            </a:r>
            <a:r>
              <a:rPr lang="ru-RU" altLang="en-US" sz="1600" dirty="0" smtClean="0"/>
              <a:t> функций (</a:t>
            </a:r>
            <a:r>
              <a:rPr lang="en-US" altLang="en-US" sz="1600" dirty="0" smtClean="0"/>
              <a:t>Count</a:t>
            </a:r>
            <a:r>
              <a:rPr lang="ru-RU" altLang="en-US" sz="1600" dirty="0" smtClean="0"/>
              <a:t>, </a:t>
            </a:r>
            <a:r>
              <a:rPr lang="en-US" altLang="en-US" sz="1600" dirty="0" smtClean="0"/>
              <a:t>Max</a:t>
            </a:r>
            <a:r>
              <a:rPr lang="ru-RU" altLang="en-US" sz="1600" dirty="0" smtClean="0"/>
              <a:t>, </a:t>
            </a:r>
            <a:r>
              <a:rPr lang="en-US" altLang="en-US" sz="1600" dirty="0" smtClean="0"/>
              <a:t>Average</a:t>
            </a:r>
            <a:r>
              <a:rPr lang="ru-RU" altLang="en-US" sz="1600" dirty="0" smtClean="0"/>
              <a:t> и </a:t>
            </a:r>
            <a:r>
              <a:rPr lang="en-US" altLang="en-US" sz="1600" dirty="0" smtClean="0"/>
              <a:t>First</a:t>
            </a:r>
            <a:r>
              <a:rPr lang="ru-RU" altLang="en-US" sz="1600" dirty="0" smtClean="0"/>
              <a:t>.)</a:t>
            </a:r>
          </a:p>
          <a:p>
            <a:pPr lvl="1">
              <a:lnSpc>
                <a:spcPct val="80000"/>
              </a:lnSpc>
            </a:pPr>
            <a:r>
              <a:rPr lang="ru-RU" altLang="en-US" sz="1600" dirty="0" smtClean="0"/>
              <a:t>вызове кэширующих методов </a:t>
            </a:r>
            <a:r>
              <a:rPr lang="ru-RU" altLang="en-US" sz="1600" dirty="0" err="1" smtClean="0"/>
              <a:t>ToList</a:t>
            </a:r>
            <a:r>
              <a:rPr lang="ru-RU" altLang="en-US" sz="1600" dirty="0" smtClean="0"/>
              <a:t> или </a:t>
            </a:r>
            <a:r>
              <a:rPr lang="ru-RU" altLang="en-US" sz="1600" dirty="0" err="1" smtClean="0"/>
              <a:t>ToArray</a:t>
            </a:r>
            <a:r>
              <a:rPr lang="ru-RU" altLang="en-US" sz="1600" dirty="0" smtClean="0"/>
              <a:t> </a:t>
            </a:r>
            <a:endParaRPr lang="ru-RU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308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LINQ. </a:t>
            </a:r>
            <a:r>
              <a:rPr lang="ru-RU" altLang="en-US" sz="4000" dirty="0" smtClean="0"/>
              <a:t>Отложенное исполнение</a:t>
            </a:r>
            <a:endParaRPr lang="ru-RU" altLang="en-US" sz="40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0689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20 });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19 });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"Masha"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21 });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item.name;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query.ToList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&lt;---- (1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“Dima"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 = 18 });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List&lt;string&gt; s =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query.ToList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&lt;string&gt;();    &lt;---- (2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Dima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4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LINQ. </a:t>
            </a:r>
            <a:r>
              <a:rPr lang="ru-RU" altLang="en-US" dirty="0" smtClean="0"/>
              <a:t>Комбинирование запросов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20 });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19 });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"Masha"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21 });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20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item.name;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name.StartsWith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“D"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“Dima"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 = 18 });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парадигма?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Паради́гма</a:t>
            </a:r>
            <a:r>
              <a:rPr lang="ru-RU" dirty="0"/>
              <a:t> (от др.-греч. πα</a:t>
            </a:r>
            <a:r>
              <a:rPr lang="ru-RU" dirty="0" err="1"/>
              <a:t>ράδειγμ</a:t>
            </a:r>
            <a:r>
              <a:rPr lang="ru-RU" dirty="0"/>
              <a:t>α, «пример, модель, образец» &lt; παραδείκνυμι — «сравниваю») в философии науки — означает совокупность явных и неявных (и часто не осознаваемых) предпосылок, определяющих научные исследования и признаваемых на данном этапе развития </a:t>
            </a:r>
            <a:r>
              <a:rPr lang="ru-RU" dirty="0" smtClean="0"/>
              <a:t>науки</a:t>
            </a:r>
          </a:p>
          <a:p>
            <a:r>
              <a:rPr lang="ru-RU" dirty="0" smtClean="0"/>
              <a:t>Система </a:t>
            </a:r>
            <a:r>
              <a:rPr lang="ru-RU" dirty="0"/>
              <a:t>идей, взглядов и </a:t>
            </a:r>
            <a:r>
              <a:rPr lang="ru-RU" dirty="0" smtClean="0"/>
              <a:t>понятий, концепций и методов, которыми пользуются для познания чего-либо. </a:t>
            </a:r>
          </a:p>
          <a:p>
            <a:pPr lvl="1"/>
            <a:r>
              <a:rPr lang="ru-RU" dirty="0" smtClean="0"/>
              <a:t>Донаучная и современная трактовка природных явлений;</a:t>
            </a:r>
          </a:p>
          <a:p>
            <a:r>
              <a:rPr lang="ru-RU" dirty="0" smtClean="0"/>
              <a:t>Скачок в развитии наук, обычно, это смена (сдвиг</a:t>
            </a:r>
            <a:r>
              <a:rPr lang="en-US" dirty="0" smtClean="0"/>
              <a:t>) </a:t>
            </a:r>
            <a:r>
              <a:rPr lang="ru-RU" dirty="0" smtClean="0"/>
              <a:t>парадигмы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Астрономия: Птолемей – Коперник;</a:t>
            </a:r>
          </a:p>
          <a:p>
            <a:pPr lvl="1"/>
            <a:r>
              <a:rPr lang="ru-RU" dirty="0"/>
              <a:t>Биология: клеточная теория, </a:t>
            </a:r>
            <a:r>
              <a:rPr lang="ru-RU" dirty="0" smtClean="0"/>
              <a:t>теория эволюции;</a:t>
            </a:r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986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ru-RU" dirty="0" smtClean="0"/>
              <a:t>Агрегирующие функции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71960"/>
            <a:ext cx="8229600" cy="525658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Стандартные </a:t>
            </a:r>
            <a:r>
              <a:rPr lang="en-US" b="1" dirty="0" smtClean="0"/>
              <a:t>Average</a:t>
            </a:r>
            <a:r>
              <a:rPr lang="ru-RU" dirty="0" smtClean="0"/>
              <a:t>, </a:t>
            </a:r>
            <a:r>
              <a:rPr lang="en-US" b="1" dirty="0" smtClean="0"/>
              <a:t>Count</a:t>
            </a:r>
            <a:r>
              <a:rPr lang="ru-RU" dirty="0" smtClean="0"/>
              <a:t>, </a:t>
            </a:r>
            <a:r>
              <a:rPr lang="en-US" b="1" dirty="0" smtClean="0"/>
              <a:t>Sum</a:t>
            </a:r>
            <a:r>
              <a:rPr lang="ru-RU" dirty="0" smtClean="0"/>
              <a:t>, </a:t>
            </a:r>
            <a:r>
              <a:rPr lang="en-US" b="1" dirty="0" smtClean="0"/>
              <a:t>Min</a:t>
            </a:r>
            <a:r>
              <a:rPr lang="ru-RU" dirty="0" smtClean="0"/>
              <a:t>, </a:t>
            </a:r>
            <a:r>
              <a:rPr lang="en-US" b="1" dirty="0" smtClean="0"/>
              <a:t>Max</a:t>
            </a:r>
            <a:endParaRPr lang="ru-RU" b="1" dirty="0" smtClean="0"/>
          </a:p>
          <a:p>
            <a:r>
              <a:rPr lang="ru-RU" dirty="0" smtClean="0"/>
              <a:t>Функция произвольной агрегации</a:t>
            </a:r>
            <a:r>
              <a:rPr lang="en-US" dirty="0" smtClean="0"/>
              <a:t> </a:t>
            </a:r>
            <a:r>
              <a:rPr lang="en-US" b="1" dirty="0" smtClean="0"/>
              <a:t>Aggregate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20 });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19 });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"Masha"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21 });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Karapuz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 });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list.Average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).Count();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элемент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имеют возраст выше среднего"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cntQuery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aggregateQuery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item.name)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Aggregate((buffer, value) =&gt; buffer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aggregateQuery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LINQ.</a:t>
            </a:r>
            <a:r>
              <a:rPr lang="ru-RU" altLang="en-US" dirty="0"/>
              <a:t> </a:t>
            </a:r>
            <a:r>
              <a:rPr lang="ru-RU" altLang="en-US" dirty="0" smtClean="0"/>
              <a:t>Под капотом.</a:t>
            </a:r>
            <a:r>
              <a:rPr lang="en-US" altLang="en-US" dirty="0" smtClean="0"/>
              <a:t> </a:t>
            </a:r>
            <a:endParaRPr lang="ru-RU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4304"/>
            <a:ext cx="8362950" cy="5068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 dirty="0"/>
              <a:t>Логика </a:t>
            </a:r>
            <a:r>
              <a:rPr lang="en-US" altLang="en-US" sz="2400" dirty="0"/>
              <a:t>LINQ</a:t>
            </a:r>
            <a:r>
              <a:rPr lang="ru-RU" altLang="en-US" sz="2400" dirty="0"/>
              <a:t> </a:t>
            </a:r>
            <a:r>
              <a:rPr lang="ru-RU" altLang="en-US" sz="2400" dirty="0" smtClean="0"/>
              <a:t>реализована в </a:t>
            </a:r>
            <a:r>
              <a:rPr lang="ru-RU" altLang="en-US" sz="2400" dirty="0"/>
              <a:t>классах </a:t>
            </a:r>
            <a:r>
              <a:rPr lang="ru-RU" altLang="en-US" sz="2400" dirty="0" err="1"/>
              <a:t>System.Linq.Enumerable</a:t>
            </a:r>
            <a:r>
              <a:rPr lang="en-US" altLang="en-US" sz="2400" dirty="0"/>
              <a:t> </a:t>
            </a:r>
            <a:r>
              <a:rPr lang="ru-RU" altLang="en-US" sz="2400" dirty="0"/>
              <a:t>и </a:t>
            </a:r>
            <a:r>
              <a:rPr lang="ru-RU" altLang="en-US" sz="2400" dirty="0" err="1"/>
              <a:t>System.Linq</a:t>
            </a:r>
            <a:r>
              <a:rPr lang="ru-RU" altLang="en-US" sz="2400" dirty="0"/>
              <a:t>.</a:t>
            </a:r>
            <a:r>
              <a:rPr lang="en-US" altLang="en-US" sz="2400" dirty="0" err="1"/>
              <a:t>Queriable</a:t>
            </a:r>
            <a:r>
              <a:rPr lang="en-US" altLang="en-US" sz="2400" dirty="0"/>
              <a:t> </a:t>
            </a:r>
            <a:r>
              <a:rPr lang="ru-RU" altLang="en-US" sz="2400" dirty="0"/>
              <a:t>в виде методов расширения.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Оператор </a:t>
            </a:r>
            <a:r>
              <a:rPr lang="en-US" altLang="en-US" sz="2400" dirty="0"/>
              <a:t>from: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Устанавливает контекст </a:t>
            </a:r>
            <a:r>
              <a:rPr lang="ru-RU" altLang="en-US" sz="2000" dirty="0" smtClean="0"/>
              <a:t>итерирования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ru-RU" altLang="en-US" sz="2400" dirty="0"/>
              <a:t>Оператор </a:t>
            </a:r>
            <a:r>
              <a:rPr lang="en-US" altLang="en-US" sz="2400" b="1" dirty="0"/>
              <a:t>where</a:t>
            </a:r>
            <a:r>
              <a:rPr lang="en-US" alt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 err="1"/>
              <a:t>public</a:t>
            </a:r>
            <a:r>
              <a:rPr lang="ru-RU" altLang="en-US" sz="2000" dirty="0"/>
              <a:t> </a:t>
            </a:r>
            <a:r>
              <a:rPr lang="ru-RU" altLang="en-US" sz="2000" dirty="0" err="1"/>
              <a:t>static</a:t>
            </a:r>
            <a:r>
              <a:rPr lang="ru-RU" altLang="en-US" sz="2000" dirty="0"/>
              <a:t> </a:t>
            </a:r>
            <a:r>
              <a:rPr lang="ru-RU" altLang="en-US" sz="2000" dirty="0" err="1"/>
              <a:t>IEnumerable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&gt; </a:t>
            </a:r>
            <a:r>
              <a:rPr lang="ru-RU" altLang="en-US" sz="2000" b="1" dirty="0" err="1"/>
              <a:t>Where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&gt;(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ru-RU" altLang="en-US" sz="2000" dirty="0" err="1"/>
              <a:t>this</a:t>
            </a:r>
            <a:r>
              <a:rPr lang="ru-RU" altLang="en-US" sz="2000" dirty="0"/>
              <a:t> </a:t>
            </a:r>
            <a:r>
              <a:rPr lang="ru-RU" altLang="en-US" sz="2000" dirty="0" err="1"/>
              <a:t>IEnumerable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&gt; </a:t>
            </a:r>
            <a:r>
              <a:rPr lang="ru-RU" altLang="en-US" sz="2000" dirty="0" err="1"/>
              <a:t>source</a:t>
            </a:r>
            <a:r>
              <a:rPr lang="ru-RU" altLang="en-US" sz="2000" dirty="0"/>
              <a:t>,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ru-RU" altLang="en-US" sz="2000" dirty="0" err="1"/>
              <a:t>Func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, </a:t>
            </a:r>
            <a:r>
              <a:rPr lang="ru-RU" altLang="en-US" sz="2000" dirty="0" err="1"/>
              <a:t>bool</a:t>
            </a:r>
            <a:r>
              <a:rPr lang="ru-RU" altLang="en-US" sz="2000" dirty="0"/>
              <a:t>&gt; </a:t>
            </a:r>
            <a:r>
              <a:rPr lang="ru-RU" altLang="en-US" sz="2000" dirty="0" err="1"/>
              <a:t>predicate</a:t>
            </a:r>
            <a:r>
              <a:rPr lang="en-US" altLang="en-US" sz="2000" dirty="0"/>
              <a:t> </a:t>
            </a:r>
            <a:r>
              <a:rPr lang="ru-RU" altLang="en-US" sz="2000" dirty="0"/>
              <a:t>) 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b="1" dirty="0" err="1"/>
              <a:t>list.Where</a:t>
            </a:r>
            <a:r>
              <a:rPr lang="en-US" altLang="en-US" sz="2000" b="1" dirty="0"/>
              <a:t>&lt;Human&gt;(item =&gt; </a:t>
            </a:r>
            <a:r>
              <a:rPr lang="en-US" altLang="en-US" sz="2000" b="1" noProof="1"/>
              <a:t>item.age &lt; 20</a:t>
            </a:r>
            <a:r>
              <a:rPr lang="en-US" altLang="en-US" sz="2000" b="1" dirty="0"/>
              <a:t>)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Оператор </a:t>
            </a:r>
            <a:r>
              <a:rPr lang="en-US" altLang="en-US" sz="2400" b="1" dirty="0"/>
              <a:t>select</a:t>
            </a:r>
            <a:r>
              <a:rPr lang="en-US" alt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 err="1"/>
              <a:t>public</a:t>
            </a:r>
            <a:r>
              <a:rPr lang="ru-RU" altLang="en-US" sz="2000" dirty="0"/>
              <a:t> </a:t>
            </a:r>
            <a:r>
              <a:rPr lang="ru-RU" altLang="en-US" sz="2000" dirty="0" err="1"/>
              <a:t>static</a:t>
            </a:r>
            <a:r>
              <a:rPr lang="ru-RU" altLang="en-US" sz="2000" dirty="0"/>
              <a:t> </a:t>
            </a:r>
            <a:r>
              <a:rPr lang="ru-RU" altLang="en-US" sz="2000" dirty="0" err="1"/>
              <a:t>IEnumerable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TResult</a:t>
            </a:r>
            <a:r>
              <a:rPr lang="ru-RU" altLang="en-US" sz="2000" dirty="0"/>
              <a:t>&gt; </a:t>
            </a:r>
            <a:r>
              <a:rPr lang="ru-RU" altLang="en-US" sz="2000" b="1" dirty="0" err="1"/>
              <a:t>Select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, </a:t>
            </a:r>
            <a:r>
              <a:rPr lang="ru-RU" altLang="en-US" sz="2000" dirty="0" err="1"/>
              <a:t>TResult</a:t>
            </a:r>
            <a:r>
              <a:rPr lang="ru-RU" altLang="en-US" sz="2000" dirty="0"/>
              <a:t>&gt;(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ru-RU" altLang="en-US" sz="2000" dirty="0" err="1"/>
              <a:t>this</a:t>
            </a:r>
            <a:r>
              <a:rPr lang="ru-RU" altLang="en-US" sz="2000" dirty="0"/>
              <a:t> </a:t>
            </a:r>
            <a:r>
              <a:rPr lang="ru-RU" altLang="en-US" sz="2000" dirty="0" err="1"/>
              <a:t>IEnumerable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&gt; </a:t>
            </a:r>
            <a:r>
              <a:rPr lang="ru-RU" altLang="en-US" sz="2000" dirty="0" err="1"/>
              <a:t>source</a:t>
            </a:r>
            <a:r>
              <a:rPr lang="ru-RU" altLang="en-US" sz="2000" dirty="0"/>
              <a:t>,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ru-RU" altLang="en-US" sz="2000" dirty="0" err="1"/>
              <a:t>Func</a:t>
            </a:r>
            <a:r>
              <a:rPr lang="ru-RU" altLang="en-US" sz="2000" dirty="0"/>
              <a:t>&lt;</a:t>
            </a:r>
            <a:r>
              <a:rPr lang="ru-RU" altLang="en-US" sz="2000" dirty="0" err="1"/>
              <a:t>TSource</a:t>
            </a:r>
            <a:r>
              <a:rPr lang="ru-RU" altLang="en-US" sz="2000" dirty="0"/>
              <a:t>, </a:t>
            </a:r>
            <a:r>
              <a:rPr lang="ru-RU" altLang="en-US" sz="2000" dirty="0" err="1"/>
              <a:t>TResult</a:t>
            </a:r>
            <a:r>
              <a:rPr lang="ru-RU" altLang="en-US" sz="2000" dirty="0"/>
              <a:t>&gt; </a:t>
            </a:r>
            <a:r>
              <a:rPr lang="ru-RU" altLang="en-US" sz="2000" dirty="0" err="1"/>
              <a:t>selector</a:t>
            </a:r>
            <a:r>
              <a:rPr lang="ru-RU" altLang="en-US" sz="2000" dirty="0"/>
              <a:t> ) 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b="1" dirty="0" err="1"/>
              <a:t>list.Where</a:t>
            </a:r>
            <a:r>
              <a:rPr lang="en-US" altLang="en-US" sz="2000" b="1" dirty="0"/>
              <a:t>&lt;Human&gt;(item =&gt; </a:t>
            </a:r>
            <a:r>
              <a:rPr lang="en-US" altLang="en-US" sz="2000" b="1" noProof="1"/>
              <a:t>item.age &lt; 20</a:t>
            </a:r>
            <a:r>
              <a:rPr lang="en-US" altLang="en-US" sz="2000" b="1" dirty="0"/>
              <a:t>).Select&lt;Human, string&gt;(item =&gt; item.name)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ru-R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65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LINQ.</a:t>
            </a:r>
            <a:r>
              <a:rPr lang="ru-RU" altLang="en-US" dirty="0"/>
              <a:t> </a:t>
            </a:r>
            <a:r>
              <a:rPr lang="ru-RU" altLang="en-US" dirty="0" smtClean="0"/>
              <a:t>Альтернативный синтаксис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4978"/>
            <a:ext cx="8229600" cy="45069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20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19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"Masha"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 = 21 });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from item in list where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item.age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20 select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item.name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.Where&lt;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&gt;(item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&gt;(item =&gt; item.name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“Dima"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 = 18 });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en-US" dirty="0" err="1" smtClean="0"/>
              <a:t>IEnumerable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IEnumerable</a:t>
            </a:r>
            <a:r>
              <a:rPr lang="en-US" dirty="0" smtClean="0"/>
              <a:t>&lt;T&gt; – </a:t>
            </a:r>
            <a:r>
              <a:rPr lang="ru-RU" dirty="0" smtClean="0"/>
              <a:t>крайне простой интерфейс: </a:t>
            </a:r>
          </a:p>
          <a:p>
            <a:pPr lvl="1"/>
            <a:r>
              <a:rPr lang="ru-RU" dirty="0" smtClean="0"/>
              <a:t>Единственный «родной» метод:</a:t>
            </a:r>
          </a:p>
          <a:p>
            <a:pPr lvl="2"/>
            <a:r>
              <a:rPr lang="en-US" dirty="0" err="1"/>
              <a:t>IEnumerator</a:t>
            </a:r>
            <a:r>
              <a:rPr lang="en-US" dirty="0"/>
              <a:t>&lt;T&gt; </a:t>
            </a:r>
            <a:r>
              <a:rPr lang="en-US" b="1" dirty="0" err="1"/>
              <a:t>GetEnumerator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Множество методов-расширений </a:t>
            </a:r>
            <a:r>
              <a:rPr lang="en-US" dirty="0" smtClean="0"/>
              <a:t>LINQ</a:t>
            </a:r>
            <a:r>
              <a:rPr lang="ru-RU" dirty="0" smtClean="0"/>
              <a:t>:</a:t>
            </a:r>
            <a:endParaRPr lang="en-US" dirty="0" smtClean="0"/>
          </a:p>
          <a:p>
            <a:pPr lvl="2"/>
            <a:r>
              <a:rPr lang="ru-RU" dirty="0" smtClean="0"/>
              <a:t>Такие как </a:t>
            </a:r>
            <a:r>
              <a:rPr lang="en-US" dirty="0" smtClean="0"/>
              <a:t>Select, Where, </a:t>
            </a:r>
            <a:r>
              <a:rPr lang="en-US" dirty="0" err="1" smtClean="0"/>
              <a:t>OrderBy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ru-RU" dirty="0" smtClean="0"/>
              <a:t>.</a:t>
            </a:r>
          </a:p>
          <a:p>
            <a:r>
              <a:rPr lang="en-US" dirty="0" err="1"/>
              <a:t>IEnumerator</a:t>
            </a:r>
            <a:r>
              <a:rPr lang="en-US" dirty="0"/>
              <a:t>&lt;T</a:t>
            </a:r>
            <a:r>
              <a:rPr lang="en-US" dirty="0" smtClean="0"/>
              <a:t>&gt;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en-US" dirty="0" smtClean="0"/>
              <a:t> </a:t>
            </a:r>
            <a:r>
              <a:rPr lang="ru-RU" dirty="0" smtClean="0"/>
              <a:t>классический итератор:</a:t>
            </a:r>
          </a:p>
          <a:p>
            <a:pPr lvl="1"/>
            <a:r>
              <a:rPr lang="ru-RU" dirty="0" smtClean="0"/>
              <a:t>Свойство </a:t>
            </a:r>
            <a:r>
              <a:rPr lang="en-US" dirty="0"/>
              <a:t>T Current { get;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/>
              <a:t>Методы</a:t>
            </a:r>
          </a:p>
          <a:p>
            <a:pPr lvl="2"/>
            <a:r>
              <a:rPr lang="en-US" dirty="0" smtClean="0"/>
              <a:t>bool </a:t>
            </a:r>
            <a:r>
              <a:rPr lang="en-US" dirty="0" err="1"/>
              <a:t>MoveNext</a:t>
            </a:r>
            <a:r>
              <a:rPr lang="en-US" dirty="0" smtClean="0"/>
              <a:t>()</a:t>
            </a:r>
            <a:r>
              <a:rPr lang="ru-RU" dirty="0" smtClean="0"/>
              <a:t>;</a:t>
            </a:r>
            <a:endParaRPr lang="en-US" dirty="0" smtClean="0"/>
          </a:p>
          <a:p>
            <a:pPr lvl="2"/>
            <a:r>
              <a:rPr lang="en-US" dirty="0"/>
              <a:t>void Reset</a:t>
            </a:r>
            <a:r>
              <a:rPr lang="en-US" dirty="0" smtClean="0"/>
              <a:t>()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endParaRPr lang="ru-RU" dirty="0" smtClean="0"/>
          </a:p>
          <a:p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Методы-расширения </a:t>
            </a:r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Реализуют </a:t>
            </a:r>
            <a:r>
              <a:rPr lang="en-US" dirty="0" smtClean="0"/>
              <a:t>Fluent interface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en-US" dirty="0" err="1" smtClean="0"/>
              <a:t>IEnumerable.Where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Принимает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, bool&gt; predicate</a:t>
            </a:r>
          </a:p>
          <a:p>
            <a:pPr lvl="2"/>
            <a:r>
              <a:rPr lang="ru-RU" dirty="0"/>
              <a:t>Возвращает </a:t>
            </a:r>
            <a:r>
              <a:rPr lang="en-US" b="1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</a:t>
            </a:r>
            <a:endParaRPr lang="ru-RU" dirty="0"/>
          </a:p>
          <a:p>
            <a:pPr lvl="1"/>
            <a:r>
              <a:rPr lang="en-US" dirty="0" err="1"/>
              <a:t>IEnumerable.</a:t>
            </a:r>
            <a:r>
              <a:rPr lang="en-US" dirty="0" err="1" smtClean="0"/>
              <a:t>Select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ru-RU" dirty="0"/>
              <a:t>Принимает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, </a:t>
            </a:r>
            <a:r>
              <a:rPr lang="en-US" dirty="0" err="1"/>
              <a:t>TResult</a:t>
            </a:r>
            <a:r>
              <a:rPr lang="en-US" dirty="0"/>
              <a:t>&gt; selector</a:t>
            </a:r>
            <a:endParaRPr lang="ru-RU" dirty="0"/>
          </a:p>
          <a:p>
            <a:pPr lvl="2"/>
            <a:r>
              <a:rPr lang="ru-RU" dirty="0"/>
              <a:t>Возвращает </a:t>
            </a:r>
            <a:r>
              <a:rPr lang="en-US" b="1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dirty="0" smtClean="0"/>
              <a:t>Ленивое выполнение:</a:t>
            </a:r>
          </a:p>
          <a:p>
            <a:pPr lvl="1"/>
            <a:r>
              <a:rPr lang="ru-RU" dirty="0" smtClean="0"/>
              <a:t>Все переданные делегаты (и др. данные) просто сохраняются внутри объекта, реализующего </a:t>
            </a:r>
            <a:r>
              <a:rPr lang="en-US" dirty="0" err="1" smtClean="0"/>
              <a:t>IEnumerable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Применяются к коллекции в необходимом порядке при вызове </a:t>
            </a:r>
            <a:r>
              <a:rPr lang="en-US" dirty="0" err="1" smtClean="0"/>
              <a:t>IEnumerable</a:t>
            </a:r>
            <a:r>
              <a:rPr lang="ru-RU" dirty="0" smtClean="0"/>
              <a:t>.</a:t>
            </a:r>
            <a:r>
              <a:rPr lang="en-US" dirty="0" err="1" smtClean="0"/>
              <a:t>GetEnumerator</a:t>
            </a:r>
            <a:r>
              <a:rPr lang="en-US" dirty="0" smtClean="0"/>
              <a:t>();</a:t>
            </a:r>
            <a:endParaRPr lang="ru-RU" dirty="0"/>
          </a:p>
          <a:p>
            <a:pPr lvl="2"/>
            <a:endParaRPr lang="ru-RU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1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I</a:t>
            </a:r>
            <a:r>
              <a:rPr lang="ru-RU" altLang="ru-RU" dirty="0" err="1" smtClean="0"/>
              <a:t>Enumerable</a:t>
            </a:r>
            <a:r>
              <a:rPr lang="ru-RU" altLang="ru-RU" dirty="0" smtClean="0"/>
              <a:t> </a:t>
            </a:r>
            <a:r>
              <a:rPr lang="ru-RU" altLang="ru-RU" dirty="0"/>
              <a:t>и </a:t>
            </a:r>
            <a:r>
              <a:rPr lang="en-US" altLang="ru-RU" dirty="0" err="1" smtClean="0"/>
              <a:t>IQueryable</a:t>
            </a:r>
            <a:r>
              <a:rPr lang="en-US" altLang="ru-RU" dirty="0" smtClean="0"/>
              <a:t> </a:t>
            </a:r>
            <a:endParaRPr lang="ru-RU" altLang="ru-R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 dirty="0" smtClean="0"/>
              <a:t>I</a:t>
            </a:r>
            <a:r>
              <a:rPr lang="ru-RU" altLang="ru-RU" sz="2800" dirty="0" err="1" smtClean="0"/>
              <a:t>Enumerable</a:t>
            </a:r>
            <a:r>
              <a:rPr lang="ru-RU" altLang="ru-RU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реализует работу напрямую через делегаты, как в предыдущем примере.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поддерживает перебор </a:t>
            </a:r>
            <a:r>
              <a:rPr lang="ru-RU" altLang="ru-RU" sz="2400" dirty="0" smtClean="0"/>
              <a:t>коллекций.</a:t>
            </a:r>
            <a:endParaRPr lang="ru-RU" altLang="ru-RU" sz="2400" dirty="0"/>
          </a:p>
          <a:p>
            <a:pPr>
              <a:lnSpc>
                <a:spcPct val="90000"/>
              </a:lnSpc>
            </a:pPr>
            <a:r>
              <a:rPr lang="en-US" altLang="ru-RU" sz="2800" dirty="0" err="1" smtClean="0"/>
              <a:t>IQueryable</a:t>
            </a:r>
            <a:r>
              <a:rPr lang="ru-RU" altLang="ru-RU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хранит </a:t>
            </a:r>
            <a:r>
              <a:rPr lang="ru-RU" altLang="ru-RU" sz="2400" b="1" dirty="0"/>
              <a:t>дерево выражений</a:t>
            </a:r>
            <a:r>
              <a:rPr lang="ru-RU" altLang="ru-RU" sz="2400" dirty="0"/>
              <a:t>, описывающее запрос;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поддерживает возможность доступа к произвольному источнику данных, реализующему </a:t>
            </a:r>
            <a:r>
              <a:rPr lang="ru-RU" altLang="ru-RU" sz="2400" dirty="0" err="1"/>
              <a:t>System.Linq.IQueryProvider</a:t>
            </a:r>
            <a:r>
              <a:rPr lang="ru-RU" altLang="ru-RU" sz="2400" dirty="0"/>
              <a:t> – основа </a:t>
            </a:r>
            <a:r>
              <a:rPr lang="en-US" altLang="ru-RU" sz="2400" dirty="0"/>
              <a:t>LINQ to *</a:t>
            </a:r>
            <a:r>
              <a:rPr lang="ru-RU" altLang="ru-RU" sz="2400" dirty="0"/>
              <a:t>;</a:t>
            </a:r>
          </a:p>
          <a:p>
            <a:pPr lvl="1">
              <a:lnSpc>
                <a:spcPct val="90000"/>
              </a:lnSpc>
            </a:pPr>
            <a:r>
              <a:rPr lang="ru-RU" altLang="ru-RU" sz="2400" dirty="0"/>
              <a:t>Дает большую гибкость, возможность оптимизации запроса по дереву выражения.</a:t>
            </a:r>
          </a:p>
          <a:p>
            <a:pPr>
              <a:lnSpc>
                <a:spcPct val="90000"/>
              </a:lnSpc>
            </a:pPr>
            <a:endParaRPr lang="ru-RU" altLang="ru-RU" sz="2800" dirty="0"/>
          </a:p>
        </p:txBody>
      </p:sp>
    </p:spTree>
    <p:extLst>
      <p:ext uri="{BB962C8B-B14F-4D97-AF65-F5344CB8AC3E}">
        <p14:creationId xmlns:p14="http://schemas.microsoft.com/office/powerpoint/2010/main" val="27558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altLang="ru-RU" dirty="0" err="1" smtClean="0"/>
              <a:t>IQueryable</a:t>
            </a:r>
            <a:r>
              <a:rPr lang="en-US" altLang="ru-RU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Унаследован от </a:t>
            </a:r>
            <a:r>
              <a:rPr lang="en-US" dirty="0" err="1" smtClean="0"/>
              <a:t>IEnumerable</a:t>
            </a:r>
            <a:r>
              <a:rPr lang="ru-RU" dirty="0" smtClean="0"/>
              <a:t> со всеми вытекающими.</a:t>
            </a:r>
            <a:endParaRPr lang="en-US" dirty="0" smtClean="0"/>
          </a:p>
          <a:p>
            <a:r>
              <a:rPr lang="ru-RU" dirty="0" smtClean="0"/>
              <a:t>Имеет свойство </a:t>
            </a:r>
            <a:r>
              <a:rPr lang="ru-RU" altLang="ru-RU" dirty="0" err="1" smtClean="0"/>
              <a:t>IQueryProvider</a:t>
            </a:r>
            <a:r>
              <a:rPr lang="en-US" altLang="ru-RU" dirty="0" smtClean="0"/>
              <a:t> Provider </a:t>
            </a:r>
          </a:p>
          <a:p>
            <a:pPr lvl="1"/>
            <a:r>
              <a:rPr lang="ru-RU" altLang="ru-RU" dirty="0" smtClean="0"/>
              <a:t>который умеет обрабатывать запросы к источнику данных</a:t>
            </a:r>
          </a:p>
          <a:p>
            <a:r>
              <a:rPr lang="ru-RU" dirty="0" smtClean="0"/>
              <a:t>Имеет дополнительный набор методов-расширений </a:t>
            </a:r>
            <a:r>
              <a:rPr lang="en-US" dirty="0" smtClean="0"/>
              <a:t>LINQ</a:t>
            </a:r>
            <a:r>
              <a:rPr lang="ru-RU" dirty="0" smtClean="0"/>
              <a:t>, принимающих не</a:t>
            </a:r>
            <a:r>
              <a:rPr lang="en-US" dirty="0" smtClean="0"/>
              <a:t> </a:t>
            </a:r>
            <a:r>
              <a:rPr lang="ru-RU" dirty="0" smtClean="0"/>
              <a:t>делегат, а </a:t>
            </a:r>
            <a:r>
              <a:rPr lang="en-US" b="1" dirty="0" smtClean="0"/>
              <a:t>Expression</a:t>
            </a:r>
            <a:r>
              <a:rPr lang="ru-RU" dirty="0"/>
              <a:t> </a:t>
            </a:r>
            <a:r>
              <a:rPr lang="ru-RU" dirty="0" smtClean="0"/>
              <a:t>от этого делегата</a:t>
            </a:r>
          </a:p>
          <a:p>
            <a:pPr lvl="1"/>
            <a:r>
              <a:rPr lang="en-US" dirty="0" smtClean="0"/>
              <a:t>Where</a:t>
            </a:r>
            <a:endParaRPr lang="ru-RU" dirty="0" smtClean="0"/>
          </a:p>
          <a:p>
            <a:pPr lvl="2"/>
            <a:r>
              <a:rPr lang="en-US" b="1" dirty="0"/>
              <a:t>Expression</a:t>
            </a:r>
            <a:r>
              <a:rPr lang="en-US" dirty="0"/>
              <a:t>&lt;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, bool&gt;&gt; </a:t>
            </a:r>
            <a:r>
              <a:rPr lang="en-US" dirty="0" smtClean="0"/>
              <a:t>predicate</a:t>
            </a:r>
            <a:endParaRPr lang="ru-RU" dirty="0" smtClean="0"/>
          </a:p>
          <a:p>
            <a:pPr lvl="1"/>
            <a:r>
              <a:rPr lang="en-US" dirty="0" smtClean="0"/>
              <a:t>Select</a:t>
            </a:r>
          </a:p>
          <a:p>
            <a:pPr lvl="2"/>
            <a:r>
              <a:rPr lang="en-US" b="1" dirty="0"/>
              <a:t>Expression</a:t>
            </a:r>
            <a:r>
              <a:rPr lang="en-US" dirty="0"/>
              <a:t>&lt;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, </a:t>
            </a:r>
            <a:r>
              <a:rPr lang="en-US" dirty="0" err="1"/>
              <a:t>TResult</a:t>
            </a:r>
            <a:r>
              <a:rPr lang="en-US" dirty="0"/>
              <a:t>&gt;&gt; selector</a:t>
            </a:r>
          </a:p>
        </p:txBody>
      </p:sp>
    </p:spTree>
    <p:extLst>
      <p:ext uri="{BB962C8B-B14F-4D97-AF65-F5344CB8AC3E}">
        <p14:creationId xmlns:p14="http://schemas.microsoft.com/office/powerpoint/2010/main" val="33259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Деревья выражений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4671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000" dirty="0"/>
              <a:t>Деревья выражений представляют </a:t>
            </a:r>
            <a:r>
              <a:rPr lang="ru-RU" altLang="en-US" sz="2000" dirty="0" smtClean="0"/>
              <a:t>код </a:t>
            </a:r>
            <a:r>
              <a:rPr lang="ru-RU" altLang="en-US" sz="2000" dirty="0"/>
              <a:t>в виде данных. </a:t>
            </a:r>
          </a:p>
          <a:p>
            <a:pPr>
              <a:lnSpc>
                <a:spcPct val="80000"/>
              </a:lnSpc>
            </a:pPr>
            <a:r>
              <a:rPr lang="ru-RU" altLang="en-US" sz="2000" dirty="0"/>
              <a:t>Данные хранятся в древовидной структуре. </a:t>
            </a:r>
          </a:p>
          <a:p>
            <a:pPr>
              <a:lnSpc>
                <a:spcPct val="80000"/>
              </a:lnSpc>
            </a:pPr>
            <a:r>
              <a:rPr lang="ru-RU" altLang="en-US" sz="2000" dirty="0"/>
              <a:t>Каждый узел в дереве выражений представляет выражение, например вызов метода или операцию, такую как x&lt;y. 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ru-RU" altLang="en-US" sz="2000" dirty="0"/>
              <a:t>Неизменность (</a:t>
            </a:r>
            <a:r>
              <a:rPr lang="en-US" altLang="en-US" sz="2000" dirty="0"/>
              <a:t>immutability)</a:t>
            </a:r>
            <a:r>
              <a:rPr lang="ru-RU" altLang="en-US" sz="2000" dirty="0" smtClean="0"/>
              <a:t>.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Копирование для изменения.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ru-RU" altLang="en-US" sz="2000" dirty="0"/>
              <a:t>Применение деревьев выражений.</a:t>
            </a:r>
          </a:p>
        </p:txBody>
      </p:sp>
      <p:pic>
        <p:nvPicPr>
          <p:cNvPr id="57348" name="Picture 4" descr="Схема дерева выражения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275" y="1484313"/>
            <a:ext cx="4968875" cy="4554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81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/>
              <a:t>Построение деревьев выражений</a:t>
            </a:r>
            <a:r>
              <a:rPr lang="en-US" altLang="en-US" sz="4000"/>
              <a:t/>
            </a:r>
            <a:br>
              <a:rPr lang="en-US" altLang="en-US" sz="4000"/>
            </a:br>
            <a:r>
              <a:rPr lang="ru-RU" altLang="en-US" sz="4000"/>
              <a:t>на основе лямбда-выражений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 smtClean="0"/>
              <a:t>using System.Linq.Expressions;</a:t>
            </a:r>
            <a:endParaRPr lang="en-US" altLang="en-US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800" dirty="0" err="1" smtClean="0"/>
              <a:t>Expression</a:t>
            </a:r>
            <a:r>
              <a:rPr lang="ru-RU" altLang="en-US" sz="1800" dirty="0" smtClean="0"/>
              <a:t>&lt;</a:t>
            </a:r>
            <a:r>
              <a:rPr lang="ru-RU" altLang="en-US" sz="1800" dirty="0" err="1" smtClean="0"/>
              <a:t>Func</a:t>
            </a:r>
            <a:r>
              <a:rPr lang="ru-RU" altLang="en-US" sz="1800" dirty="0" smtClean="0"/>
              <a:t>&lt;</a:t>
            </a:r>
            <a:r>
              <a:rPr lang="ru-RU" altLang="en-US" sz="1800" dirty="0" err="1" smtClean="0"/>
              <a:t>int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bool</a:t>
            </a:r>
            <a:r>
              <a:rPr lang="ru-RU" altLang="en-US" sz="1800" dirty="0"/>
              <a:t>&gt;&gt; </a:t>
            </a:r>
            <a:r>
              <a:rPr lang="ru-RU" altLang="en-US" sz="1800" dirty="0" err="1"/>
              <a:t>exprTree</a:t>
            </a:r>
            <a:r>
              <a:rPr lang="ru-RU" altLang="en-US" sz="1800" dirty="0"/>
              <a:t> = </a:t>
            </a:r>
            <a:r>
              <a:rPr lang="ru-RU" altLang="en-US" sz="1800" b="1" dirty="0" err="1"/>
              <a:t>num</a:t>
            </a:r>
            <a:r>
              <a:rPr lang="ru-RU" altLang="en-US" sz="1800" b="1" dirty="0"/>
              <a:t> =&gt; </a:t>
            </a:r>
            <a:r>
              <a:rPr lang="ru-RU" altLang="en-US" sz="1800" b="1" dirty="0" err="1"/>
              <a:t>num</a:t>
            </a:r>
            <a:r>
              <a:rPr lang="ru-RU" altLang="en-US" sz="1800" b="1" dirty="0"/>
              <a:t> &lt; 5</a:t>
            </a:r>
            <a:r>
              <a:rPr lang="ru-RU" altLang="en-US" sz="1800" dirty="0"/>
              <a:t>;</a:t>
            </a:r>
            <a:r>
              <a:rPr lang="en-US" altLang="en-US" sz="1800" dirty="0"/>
              <a:t>//</a:t>
            </a:r>
            <a:r>
              <a:rPr lang="ru-RU" altLang="en-US" sz="1800" dirty="0"/>
              <a:t>исходная лямбда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800" dirty="0" err="1"/>
              <a:t>ParameterExpression</a:t>
            </a:r>
            <a:r>
              <a:rPr lang="ru-RU" altLang="en-US" sz="1800" dirty="0"/>
              <a:t> </a:t>
            </a:r>
            <a:r>
              <a:rPr lang="ru-RU" altLang="en-US" sz="1800" dirty="0" err="1"/>
              <a:t>param</a:t>
            </a:r>
            <a:r>
              <a:rPr lang="ru-RU" altLang="en-US" sz="1800" dirty="0"/>
              <a:t> = (</a:t>
            </a:r>
            <a:r>
              <a:rPr lang="ru-RU" altLang="en-US" sz="1800" dirty="0" err="1"/>
              <a:t>ParameterExpression</a:t>
            </a:r>
            <a:r>
              <a:rPr lang="ru-RU" altLang="en-US" sz="1800" dirty="0"/>
              <a:t>)</a:t>
            </a:r>
            <a:r>
              <a:rPr lang="ru-RU" altLang="en-US" sz="1800" dirty="0" err="1"/>
              <a:t>exprTree.Parameters</a:t>
            </a:r>
            <a:r>
              <a:rPr lang="ru-RU" altLang="en-US" sz="1800" dirty="0"/>
              <a:t>[0];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800" dirty="0" err="1"/>
              <a:t>BinaryExpression</a:t>
            </a:r>
            <a:r>
              <a:rPr lang="ru-RU" altLang="en-US" sz="1800" dirty="0"/>
              <a:t> </a:t>
            </a:r>
            <a:r>
              <a:rPr lang="ru-RU" altLang="en-US" sz="1800" dirty="0" err="1"/>
              <a:t>operation</a:t>
            </a:r>
            <a:r>
              <a:rPr lang="ru-RU" altLang="en-US" sz="1800" dirty="0"/>
              <a:t> = (</a:t>
            </a:r>
            <a:r>
              <a:rPr lang="ru-RU" altLang="en-US" sz="1800" dirty="0" err="1"/>
              <a:t>BinaryExpression</a:t>
            </a:r>
            <a:r>
              <a:rPr lang="ru-RU" altLang="en-US" sz="1800" dirty="0"/>
              <a:t>)</a:t>
            </a:r>
            <a:r>
              <a:rPr lang="ru-RU" altLang="en-US" sz="1800" dirty="0" err="1"/>
              <a:t>exprTree.Body</a:t>
            </a:r>
            <a:r>
              <a:rPr lang="ru-RU" altLang="en-US" sz="18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800" dirty="0" err="1"/>
              <a:t>ParameterExpression</a:t>
            </a:r>
            <a:r>
              <a:rPr lang="ru-RU" altLang="en-US" sz="1800" dirty="0"/>
              <a:t> </a:t>
            </a:r>
            <a:r>
              <a:rPr lang="ru-RU" altLang="en-US" sz="1800" dirty="0" err="1"/>
              <a:t>left</a:t>
            </a:r>
            <a:r>
              <a:rPr lang="ru-RU" altLang="en-US" sz="1800" dirty="0"/>
              <a:t> = (</a:t>
            </a:r>
            <a:r>
              <a:rPr lang="ru-RU" altLang="en-US" sz="1800" dirty="0" err="1"/>
              <a:t>ParameterExpression</a:t>
            </a:r>
            <a:r>
              <a:rPr lang="ru-RU" altLang="en-US" sz="1800" dirty="0"/>
              <a:t>)</a:t>
            </a:r>
            <a:r>
              <a:rPr lang="ru-RU" altLang="en-US" sz="1800" dirty="0" err="1"/>
              <a:t>operation.Left</a:t>
            </a:r>
            <a:r>
              <a:rPr lang="ru-RU" altLang="en-US" sz="18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800" dirty="0" err="1"/>
              <a:t>ConstantExpression</a:t>
            </a:r>
            <a:r>
              <a:rPr lang="ru-RU" altLang="en-US" sz="1800" dirty="0"/>
              <a:t> </a:t>
            </a:r>
            <a:r>
              <a:rPr lang="ru-RU" altLang="en-US" sz="1800" dirty="0" err="1"/>
              <a:t>right</a:t>
            </a:r>
            <a:r>
              <a:rPr lang="ru-RU" altLang="en-US" sz="1800" dirty="0"/>
              <a:t> = (</a:t>
            </a:r>
            <a:r>
              <a:rPr lang="ru-RU" altLang="en-US" sz="1800" dirty="0" err="1"/>
              <a:t>ConstantExpression</a:t>
            </a:r>
            <a:r>
              <a:rPr lang="ru-RU" altLang="en-US" sz="1800" dirty="0"/>
              <a:t>)</a:t>
            </a:r>
            <a:r>
              <a:rPr lang="ru-RU" altLang="en-US" sz="1800" dirty="0" err="1"/>
              <a:t>operation.Right</a:t>
            </a:r>
            <a:r>
              <a:rPr lang="ru-RU" altLang="en-US" sz="18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altLang="en-US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800" dirty="0" err="1" smtClean="0"/>
              <a:t>Console.WriteLine</a:t>
            </a:r>
            <a:r>
              <a:rPr lang="ru-RU" altLang="en-US" sz="1800" dirty="0"/>
              <a:t>("</a:t>
            </a:r>
            <a:r>
              <a:rPr lang="ru-RU" altLang="en-US" sz="1800" dirty="0" err="1"/>
              <a:t>Decomposed</a:t>
            </a:r>
            <a:r>
              <a:rPr lang="ru-RU" altLang="en-US" sz="1800" dirty="0"/>
              <a:t> </a:t>
            </a:r>
            <a:r>
              <a:rPr lang="ru-RU" altLang="en-US" sz="1800" dirty="0" err="1"/>
              <a:t>expression</a:t>
            </a:r>
            <a:r>
              <a:rPr lang="ru-RU" altLang="en-US" sz="1800" dirty="0"/>
              <a:t>: {0} =&gt; {1} {2} {3}",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ru-RU" altLang="en-US" sz="1800" dirty="0" err="1"/>
              <a:t>param.Name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left.Name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operation.NodeType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right.Value</a:t>
            </a:r>
            <a:r>
              <a:rPr lang="ru-RU" alt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081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/>
              <a:t>Построение деревьев выражений программно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/>
              <a:t>using System.Linq.Expressions;</a:t>
            </a: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800" dirty="0" smtClean="0"/>
              <a:t>…</a:t>
            </a:r>
            <a:endParaRPr lang="ru-RU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//</a:t>
            </a:r>
            <a:r>
              <a:rPr lang="ru-RU" altLang="en-US" sz="1800" dirty="0"/>
              <a:t>Вручную строим дерево выражения для лямбды </a:t>
            </a:r>
            <a:r>
              <a:rPr lang="en-US" altLang="en-US" sz="1800" noProof="1"/>
              <a:t>num =&gt; num &lt; 5.</a:t>
            </a:r>
            <a:endParaRPr lang="ru-RU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/>
              <a:t>ParameterExpression numParam = Expression.Parameter(typeof(int), "num");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/>
              <a:t>ConstantExpression five = Expression.Constant(5, typeof(int));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/>
              <a:t>BinaryExpression numLessThanFive = Expression.LessThan(numParam, five);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/>
              <a:t>Expression&lt;Func&lt;int, bool&gt;&gt; lambda1 =</a:t>
            </a:r>
            <a:r>
              <a:rPr lang="en-US" altLang="en-US" sz="1800" dirty="0"/>
              <a:t> </a:t>
            </a:r>
            <a:r>
              <a:rPr lang="en-US" altLang="en-US" sz="1800" noProof="1"/>
              <a:t>Expression.Lambda&lt;Func&lt;int, bool&gt;&gt;(</a:t>
            </a:r>
            <a:r>
              <a:rPr lang="en-US" altLang="en-US" sz="1800" dirty="0"/>
              <a:t> </a:t>
            </a:r>
            <a:r>
              <a:rPr lang="en-US" altLang="en-US" sz="1800" b="1" noProof="1"/>
              <a:t>numLessThanFive</a:t>
            </a:r>
            <a:r>
              <a:rPr lang="en-US" altLang="en-US" sz="1800" noProof="1"/>
              <a:t>, new ParameterExpression[] { </a:t>
            </a:r>
            <a:r>
              <a:rPr lang="en-US" altLang="en-US" sz="1800" b="1" noProof="1"/>
              <a:t>numParam</a:t>
            </a:r>
            <a:r>
              <a:rPr lang="en-US" altLang="en-US" sz="1800" noProof="1"/>
              <a:t> });</a:t>
            </a: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/>
              <a:t>int i = Int32.Parse(Console.ReadLine());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/>
              <a:t>Func&lt;int, bool&gt; f = lambda1.Compile();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/>
              <a:t>Console.WriteLine(f(i));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endParaRPr lang="ru-RU" altLang="en-US" sz="1800" dirty="0"/>
          </a:p>
          <a:p>
            <a:pPr>
              <a:lnSpc>
                <a:spcPct val="80000"/>
              </a:lnSpc>
            </a:pPr>
            <a:endParaRPr lang="ru-R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7101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Парадигмы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/>
              <a:t>Паради́гма</a:t>
            </a:r>
            <a:r>
              <a:rPr lang="ru-RU" b="1" dirty="0"/>
              <a:t> </a:t>
            </a:r>
            <a:r>
              <a:rPr lang="ru-RU" b="1" dirty="0" err="1"/>
              <a:t>программи́рования</a:t>
            </a:r>
            <a:r>
              <a:rPr lang="ru-RU" dirty="0"/>
              <a:t> — это совокупность идей и понятий, определяющих стиль написания компьютерных программ (подход к программированию). Это способ концептуализации, определяющий организацию </a:t>
            </a:r>
            <a:r>
              <a:rPr lang="ru-RU" b="1" dirty="0"/>
              <a:t>вычислений</a:t>
            </a:r>
            <a:r>
              <a:rPr lang="ru-RU" dirty="0"/>
              <a:t> и структурирование </a:t>
            </a:r>
            <a:r>
              <a:rPr lang="ru-RU" b="1" dirty="0"/>
              <a:t>работы</a:t>
            </a:r>
            <a:r>
              <a:rPr lang="ru-RU" dirty="0"/>
              <a:t>, выполняемой </a:t>
            </a:r>
            <a:r>
              <a:rPr lang="ru-RU" dirty="0" smtClean="0"/>
              <a:t>компьютером.</a:t>
            </a:r>
            <a:endParaRPr lang="en-US" dirty="0" smtClean="0"/>
          </a:p>
          <a:p>
            <a:r>
              <a:rPr lang="ru-RU" dirty="0" smtClean="0"/>
              <a:t>Основные группы парадигм делятся по тому, что именно описывает программа:</a:t>
            </a:r>
          </a:p>
          <a:p>
            <a:pPr lvl="1"/>
            <a:r>
              <a:rPr lang="ru-RU" b="1" dirty="0" smtClean="0"/>
              <a:t>ЧТО</a:t>
            </a:r>
            <a:r>
              <a:rPr lang="ru-RU" dirty="0" smtClean="0"/>
              <a:t> должен вычислить компьютер? («</a:t>
            </a:r>
            <a:r>
              <a:rPr lang="ru-RU" b="1" dirty="0" smtClean="0"/>
              <a:t>вычисления</a:t>
            </a:r>
            <a:r>
              <a:rPr lang="ru-RU" dirty="0" smtClean="0"/>
              <a:t>») – </a:t>
            </a:r>
            <a:r>
              <a:rPr lang="ru-RU" b="1" dirty="0" smtClean="0"/>
              <a:t>ДЕКЛАРАТИВНАЯ </a:t>
            </a:r>
            <a:r>
              <a:rPr lang="ru-RU" dirty="0" smtClean="0"/>
              <a:t>парадигма.</a:t>
            </a:r>
          </a:p>
          <a:p>
            <a:pPr lvl="1"/>
            <a:r>
              <a:rPr lang="ru-RU" b="1" dirty="0" smtClean="0"/>
              <a:t>КАК</a:t>
            </a:r>
            <a:r>
              <a:rPr lang="ru-RU" dirty="0" smtClean="0"/>
              <a:t> он должен это вычислить? («</a:t>
            </a:r>
            <a:r>
              <a:rPr lang="ru-RU" b="1" dirty="0" smtClean="0"/>
              <a:t>работа</a:t>
            </a:r>
            <a:r>
              <a:rPr lang="ru-RU" dirty="0" smtClean="0"/>
              <a:t>») – </a:t>
            </a:r>
            <a:r>
              <a:rPr lang="ru-RU" b="1" dirty="0" smtClean="0"/>
              <a:t>ИМПЕРАТИВНАЯ </a:t>
            </a:r>
            <a:r>
              <a:rPr lang="ru-RU" dirty="0" smtClean="0"/>
              <a:t>парадигма.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04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LINQ.</a:t>
            </a:r>
            <a:r>
              <a:rPr lang="ru-RU" dirty="0"/>
              <a:t> </a:t>
            </a:r>
            <a:r>
              <a:rPr lang="ru-RU" dirty="0" smtClean="0"/>
              <a:t>Методы </a:t>
            </a:r>
            <a:r>
              <a:rPr lang="en-US" altLang="ru-RU" dirty="0" err="1" smtClean="0"/>
              <a:t>IQueryable</a:t>
            </a:r>
            <a:r>
              <a:rPr lang="en-US" altLang="ru-RU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232" y="1825625"/>
            <a:ext cx="7886700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Аналогично </a:t>
            </a:r>
            <a:r>
              <a:rPr lang="en-US" dirty="0" err="1" smtClean="0"/>
              <a:t>IEnumerable</a:t>
            </a:r>
            <a:r>
              <a:rPr lang="ru-RU" dirty="0" smtClean="0"/>
              <a:t>, реализуют </a:t>
            </a:r>
            <a:r>
              <a:rPr lang="en-US" dirty="0" smtClean="0"/>
              <a:t>Fluent Interface, </a:t>
            </a:r>
            <a:r>
              <a:rPr lang="ru-RU" dirty="0" smtClean="0"/>
              <a:t>возвращая </a:t>
            </a:r>
            <a:r>
              <a:rPr lang="en-US" altLang="ru-RU" b="1" dirty="0" err="1"/>
              <a:t>IQueryable</a:t>
            </a:r>
            <a:r>
              <a:rPr lang="en-US" altLang="ru-RU" b="1" dirty="0"/>
              <a:t> </a:t>
            </a:r>
            <a:endParaRPr lang="ru-RU" altLang="ru-RU" b="1" dirty="0" smtClean="0"/>
          </a:p>
          <a:p>
            <a:r>
              <a:rPr lang="ru-RU" dirty="0" smtClean="0"/>
              <a:t>Добавляемые этими методами лямбды преобразуются в деревья выражений и отправляются провайдеру </a:t>
            </a:r>
            <a:r>
              <a:rPr lang="en-US" altLang="ru-RU" b="1" dirty="0" err="1"/>
              <a:t>IQueryable</a:t>
            </a:r>
            <a:r>
              <a:rPr lang="ru-RU" altLang="ru-RU" dirty="0"/>
              <a:t>.</a:t>
            </a:r>
            <a:r>
              <a:rPr lang="en-US" altLang="ru-RU" b="1" dirty="0" smtClean="0"/>
              <a:t>Provider</a:t>
            </a:r>
            <a:r>
              <a:rPr lang="ru-RU" altLang="ru-RU" dirty="0" smtClean="0"/>
              <a:t>, метод </a:t>
            </a:r>
            <a:r>
              <a:rPr lang="en-US" b="1" dirty="0" err="1" smtClean="0"/>
              <a:t>CreateQuery</a:t>
            </a:r>
            <a:r>
              <a:rPr lang="ru-RU" dirty="0" smtClean="0"/>
              <a:t> </a:t>
            </a:r>
            <a:r>
              <a:rPr lang="ru-RU" altLang="ru-RU" dirty="0" smtClean="0"/>
              <a:t>которого уже и возвращает новый сконструированный </a:t>
            </a:r>
            <a:r>
              <a:rPr lang="en-US" altLang="ru-RU" b="1" dirty="0" err="1" smtClean="0"/>
              <a:t>IQueryable</a:t>
            </a:r>
            <a:r>
              <a:rPr lang="ru-RU" altLang="ru-RU" dirty="0" smtClean="0"/>
              <a:t>, готовый к выборке данных.</a:t>
            </a:r>
          </a:p>
          <a:p>
            <a:r>
              <a:rPr lang="ru-RU" dirty="0" smtClean="0"/>
              <a:t>При </a:t>
            </a:r>
            <a:r>
              <a:rPr lang="ru-RU" dirty="0" err="1" smtClean="0"/>
              <a:t>инстанцировании</a:t>
            </a:r>
            <a:r>
              <a:rPr lang="ru-RU" dirty="0" smtClean="0"/>
              <a:t> итератора через </a:t>
            </a:r>
            <a:r>
              <a:rPr lang="en-US" b="1" dirty="0" err="1" smtClean="0"/>
              <a:t>GetEnumerator</a:t>
            </a:r>
            <a:r>
              <a:rPr lang="ru-RU" dirty="0" smtClean="0"/>
              <a:t> происходит выполнение запроса к источнику данных через </a:t>
            </a:r>
            <a:r>
              <a:rPr lang="en-US" b="1" dirty="0" err="1" smtClean="0"/>
              <a:t>IQueryProvider.Execute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 вот тут уже сконструированный по полученному дереву выражений запрос исполняется на источнике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2600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Парадигмы: Императивная </a:t>
            </a:r>
            <a:r>
              <a:rPr lang="en-US" dirty="0" smtClean="0"/>
              <a:t>vs</a:t>
            </a:r>
            <a:r>
              <a:rPr lang="ru-RU" dirty="0"/>
              <a:t> Декларативная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Императивное программирование</a:t>
            </a:r>
          </a:p>
          <a:p>
            <a:pPr lvl="1"/>
            <a:r>
              <a:rPr lang="ru-RU" dirty="0"/>
              <a:t>описывается на том или ином уровне детализации </a:t>
            </a:r>
            <a:r>
              <a:rPr lang="ru-RU" b="1" dirty="0"/>
              <a:t>процесс решения задачи и представления </a:t>
            </a:r>
            <a:r>
              <a:rPr lang="ru-RU" b="1" dirty="0" smtClean="0"/>
              <a:t>результата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/>
              <a:t>от машины к </a:t>
            </a:r>
            <a:r>
              <a:rPr lang="ru-RU" dirty="0" smtClean="0"/>
              <a:t>человеку;</a:t>
            </a:r>
            <a:endParaRPr lang="en-US" dirty="0"/>
          </a:p>
          <a:p>
            <a:pPr lvl="1"/>
            <a:r>
              <a:rPr lang="en-US" dirty="0" err="1" smtClean="0"/>
              <a:t>Stateful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dirty="0" smtClean="0"/>
              <a:t>Довольствуется «тупым» исполнителем программы;</a:t>
            </a:r>
          </a:p>
          <a:p>
            <a:pPr lvl="1"/>
            <a:r>
              <a:rPr lang="ru-RU" dirty="0" smtClean="0"/>
              <a:t>Представители - все алгоритмические языки программирования.</a:t>
            </a:r>
            <a:endParaRPr lang="ru-RU" dirty="0"/>
          </a:p>
          <a:p>
            <a:r>
              <a:rPr lang="ru-RU" dirty="0" smtClean="0"/>
              <a:t>Декларативное программирование</a:t>
            </a:r>
          </a:p>
          <a:p>
            <a:pPr lvl="1"/>
            <a:r>
              <a:rPr lang="ru-RU" dirty="0" smtClean="0"/>
              <a:t>задаётся </a:t>
            </a:r>
            <a:r>
              <a:rPr lang="ru-RU" dirty="0"/>
              <a:t>спецификация решения задачи, то есть описывается, </a:t>
            </a:r>
            <a:r>
              <a:rPr lang="ru-RU" b="1" dirty="0"/>
              <a:t>что представляет собой </a:t>
            </a:r>
            <a:r>
              <a:rPr lang="ru-RU" b="1" dirty="0" smtClean="0"/>
              <a:t>задача и </a:t>
            </a:r>
            <a:r>
              <a:rPr lang="ru-RU" b="1" dirty="0" smtClean="0"/>
              <a:t>каков ожидаемый результат</a:t>
            </a:r>
            <a:r>
              <a:rPr lang="ru-RU" dirty="0" smtClean="0"/>
              <a:t>; </a:t>
            </a:r>
          </a:p>
          <a:p>
            <a:pPr lvl="1"/>
            <a:r>
              <a:rPr lang="ru-RU" dirty="0"/>
              <a:t>идёт от человека к </a:t>
            </a:r>
            <a:r>
              <a:rPr lang="ru-RU" dirty="0" smtClean="0"/>
              <a:t>машине;</a:t>
            </a:r>
          </a:p>
          <a:p>
            <a:pPr lvl="1"/>
            <a:r>
              <a:rPr lang="en-US" dirty="0" smtClean="0"/>
              <a:t>Stateless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dirty="0" smtClean="0"/>
              <a:t>Требует «интеллектуального» исполнителя;</a:t>
            </a:r>
          </a:p>
          <a:p>
            <a:pPr lvl="1"/>
            <a:r>
              <a:rPr lang="ru-RU" dirty="0" smtClean="0"/>
              <a:t>Представители – языки ФП, языки запросов, языки разметки и т.п.</a:t>
            </a:r>
          </a:p>
        </p:txBody>
      </p:sp>
    </p:spTree>
    <p:extLst>
      <p:ext uri="{BB962C8B-B14F-4D97-AF65-F5344CB8AC3E}">
        <p14:creationId xmlns:p14="http://schemas.microsoft.com/office/powerpoint/2010/main" val="8600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Императивная парадигма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Основные черты:</a:t>
            </a:r>
          </a:p>
          <a:p>
            <a:pPr lvl="1"/>
            <a:r>
              <a:rPr lang="ru-RU" dirty="0" smtClean="0"/>
              <a:t>в </a:t>
            </a:r>
            <a:r>
              <a:rPr lang="ru-RU" dirty="0"/>
              <a:t>исходном коде программы записываются инструкции (команды);</a:t>
            </a:r>
          </a:p>
          <a:p>
            <a:pPr lvl="1"/>
            <a:r>
              <a:rPr lang="ru-RU" dirty="0"/>
              <a:t>инструкции должны выполняться последовательно;</a:t>
            </a:r>
          </a:p>
          <a:p>
            <a:pPr lvl="1"/>
            <a:r>
              <a:rPr lang="ru-RU" dirty="0"/>
              <a:t>при выполнении инструкции данные, полученные при выполнении предыдущих инструкций, могут читаться из памяти;</a:t>
            </a:r>
          </a:p>
          <a:p>
            <a:pPr lvl="1"/>
            <a:r>
              <a:rPr lang="ru-RU" dirty="0"/>
              <a:t>данные, полученные при выполнении инструкции, могут записываться в память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Главное достоинство: </a:t>
            </a:r>
          </a:p>
          <a:p>
            <a:pPr lvl="1"/>
            <a:r>
              <a:rPr lang="ru-RU" dirty="0" smtClean="0"/>
              <a:t>именно так, и только так, работает вычислительная техника. </a:t>
            </a:r>
          </a:p>
          <a:p>
            <a:r>
              <a:rPr lang="ru-RU" dirty="0" smtClean="0"/>
              <a:t>Главный недостаток: </a:t>
            </a:r>
          </a:p>
          <a:p>
            <a:pPr lvl="1"/>
            <a:r>
              <a:rPr lang="ru-RU" dirty="0" smtClean="0"/>
              <a:t>Переменные </a:t>
            </a:r>
            <a:r>
              <a:rPr lang="ru-RU" dirty="0"/>
              <a:t>–</a:t>
            </a: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ru-RU" dirty="0" smtClean="0"/>
              <a:t>присваивание </a:t>
            </a:r>
            <a:r>
              <a:rPr lang="ru-RU" dirty="0"/>
              <a:t>–</a:t>
            </a:r>
            <a:r>
              <a:rPr lang="en-US" dirty="0"/>
              <a:t>&gt; </a:t>
            </a:r>
            <a:r>
              <a:rPr lang="ru-RU" dirty="0" smtClean="0"/>
              <a:t>состояние </a:t>
            </a:r>
            <a:r>
              <a:rPr lang="ru-RU" dirty="0"/>
              <a:t>–</a:t>
            </a:r>
            <a:r>
              <a:rPr lang="en-US" dirty="0" smtClean="0"/>
              <a:t>&gt;</a:t>
            </a:r>
            <a:r>
              <a:rPr lang="ru-RU" dirty="0" smtClean="0"/>
              <a:t> побочные эффекты. </a:t>
            </a:r>
          </a:p>
          <a:p>
            <a:r>
              <a:rPr lang="ru-RU" dirty="0" smtClean="0"/>
              <a:t>История:</a:t>
            </a:r>
          </a:p>
          <a:p>
            <a:pPr lvl="1"/>
            <a:r>
              <a:rPr lang="ru-RU" dirty="0" smtClean="0"/>
              <a:t>Машинные коды – первый императивный язык</a:t>
            </a:r>
          </a:p>
          <a:p>
            <a:pPr lvl="1"/>
            <a:r>
              <a:rPr lang="ru-RU" dirty="0" smtClean="0"/>
              <a:t>Ассемблер</a:t>
            </a:r>
          </a:p>
          <a:p>
            <a:pPr lvl="1"/>
            <a:r>
              <a:rPr lang="ru-RU" dirty="0" smtClean="0"/>
              <a:t>Алгоритмические языки – </a:t>
            </a:r>
            <a:r>
              <a:rPr lang="en-US" dirty="0" smtClean="0"/>
              <a:t>Fortran, Algol</a:t>
            </a:r>
            <a:r>
              <a:rPr lang="ru-RU" dirty="0" smtClean="0"/>
              <a:t>, и далее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43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императивной парадигмы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Процедурная </a:t>
            </a:r>
            <a:r>
              <a:rPr lang="ru-RU" dirty="0" smtClean="0"/>
              <a:t>парадигма</a:t>
            </a:r>
          </a:p>
          <a:p>
            <a:pPr lvl="1"/>
            <a:r>
              <a:rPr lang="ru-RU" dirty="0" smtClean="0"/>
              <a:t>Ввела понятие подпрограмм;</a:t>
            </a:r>
          </a:p>
          <a:p>
            <a:pPr lvl="1"/>
            <a:r>
              <a:rPr lang="ru-RU" dirty="0" smtClean="0"/>
              <a:t>Является особенностью архитектуры фон Неймана , где код располагается в общей памяти с произвольным доступом.</a:t>
            </a:r>
            <a:endParaRPr lang="ru-RU" dirty="0"/>
          </a:p>
          <a:p>
            <a:r>
              <a:rPr lang="ru-RU" dirty="0" smtClean="0"/>
              <a:t>Структурная парадигма</a:t>
            </a:r>
          </a:p>
          <a:p>
            <a:pPr lvl="1"/>
            <a:r>
              <a:rPr lang="ru-RU" dirty="0" smtClean="0"/>
              <a:t>Отказ от произвольных переходов между подпрограммами;</a:t>
            </a:r>
          </a:p>
          <a:p>
            <a:pPr lvl="1"/>
            <a:r>
              <a:rPr lang="ru-RU" dirty="0" smtClean="0"/>
              <a:t>Построение программы из трех базовых управляющих структур:</a:t>
            </a:r>
          </a:p>
          <a:p>
            <a:pPr lvl="2"/>
            <a:r>
              <a:rPr lang="ru-RU" dirty="0" smtClean="0"/>
              <a:t>Последовательность</a:t>
            </a:r>
          </a:p>
          <a:p>
            <a:pPr lvl="2"/>
            <a:r>
              <a:rPr lang="ru-RU" dirty="0" smtClean="0"/>
              <a:t>Ветвление</a:t>
            </a:r>
          </a:p>
          <a:p>
            <a:pPr lvl="2"/>
            <a:r>
              <a:rPr lang="ru-RU" dirty="0" smtClean="0"/>
              <a:t>Цикл</a:t>
            </a:r>
          </a:p>
          <a:p>
            <a:pPr marL="1371600" lvl="3" indent="0">
              <a:buNone/>
            </a:pP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192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Декларативная парадигма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951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Основные черты:</a:t>
            </a:r>
          </a:p>
          <a:p>
            <a:pPr lvl="1"/>
            <a:r>
              <a:rPr lang="ru-RU" dirty="0"/>
              <a:t>задаётся спецификация решения задачи, то есть описывается, </a:t>
            </a:r>
            <a:r>
              <a:rPr lang="ru-RU" b="1" dirty="0"/>
              <a:t>что</a:t>
            </a:r>
            <a:r>
              <a:rPr lang="ru-RU" dirty="0"/>
              <a:t> представляет собой проблема и ожидаемый </a:t>
            </a:r>
            <a:r>
              <a:rPr lang="ru-RU" dirty="0" smtClean="0"/>
              <a:t>результат;</a:t>
            </a:r>
            <a:endParaRPr lang="ru-RU" dirty="0"/>
          </a:p>
          <a:p>
            <a:pPr lvl="1"/>
            <a:r>
              <a:rPr lang="ru-RU" dirty="0" smtClean="0"/>
              <a:t>отсутствует явное указание на то, как именно следует решать данную задачу – это решение принимается компилятором/интерпретатором языка;</a:t>
            </a:r>
          </a:p>
          <a:p>
            <a:r>
              <a:rPr lang="ru-RU" dirty="0" smtClean="0"/>
              <a:t>Главное достоинство:</a:t>
            </a:r>
          </a:p>
          <a:p>
            <a:pPr lvl="1"/>
            <a:r>
              <a:rPr lang="ru-RU" dirty="0" smtClean="0"/>
              <a:t>Позволяет сконцентрироваться на понимании задачи, а не на деталях ее решения, оставляя детали реализации машине. (</a:t>
            </a:r>
            <a:r>
              <a:rPr lang="ru-RU" i="1" dirty="0" smtClean="0"/>
              <a:t>«Я не тактик, стратег!»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ru-RU" dirty="0" smtClean="0"/>
              <a:t>При определенных условиях это позволяет легче избегать </a:t>
            </a:r>
            <a:r>
              <a:rPr lang="ru-RU" b="1" dirty="0" smtClean="0"/>
              <a:t>побочных эффектов </a:t>
            </a:r>
            <a:r>
              <a:rPr lang="ru-RU" dirty="0" smtClean="0"/>
              <a:t>и эффективнее оптимизировать код.</a:t>
            </a:r>
          </a:p>
          <a:p>
            <a:r>
              <a:rPr lang="ru-RU" dirty="0" smtClean="0"/>
              <a:t>Главный недостаток:</a:t>
            </a:r>
          </a:p>
          <a:p>
            <a:pPr lvl="1"/>
            <a:r>
              <a:rPr lang="ru-RU" dirty="0" smtClean="0"/>
              <a:t>Сложность стыковки с реальным миром</a:t>
            </a:r>
          </a:p>
          <a:p>
            <a:pPr lvl="2"/>
            <a:r>
              <a:rPr lang="ru-RU" dirty="0" smtClean="0"/>
              <a:t>Императивность нижележащих вычислительных средств;</a:t>
            </a:r>
          </a:p>
          <a:p>
            <a:pPr lvl="2"/>
            <a:r>
              <a:rPr lang="ru-RU" dirty="0" smtClean="0"/>
              <a:t>Синхронизация с пользователями и внешними процессами;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5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декларативной парадигмы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Функциональная и логическая парадигма:</a:t>
            </a:r>
            <a:endParaRPr lang="ru-RU" dirty="0"/>
          </a:p>
          <a:p>
            <a:pPr lvl="1"/>
            <a:r>
              <a:rPr lang="en-US" dirty="0"/>
              <a:t>LISP</a:t>
            </a:r>
            <a:r>
              <a:rPr lang="ru-RU" dirty="0"/>
              <a:t> -</a:t>
            </a:r>
            <a:r>
              <a:rPr lang="en-US" dirty="0"/>
              <a:t>&gt; Common Lisp, Scheme, </a:t>
            </a:r>
            <a:r>
              <a:rPr lang="en-US" dirty="0" err="1"/>
              <a:t>Clojure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en-US" dirty="0"/>
              <a:t>Prolog -+-&gt; </a:t>
            </a:r>
            <a:r>
              <a:rPr lang="en-US" dirty="0" err="1"/>
              <a:t>Erlang</a:t>
            </a:r>
            <a:endParaRPr lang="en-US" dirty="0"/>
          </a:p>
          <a:p>
            <a:pPr lvl="1"/>
            <a:r>
              <a:rPr lang="en-US" dirty="0"/>
              <a:t>ML -&gt;</a:t>
            </a:r>
            <a:r>
              <a:rPr lang="ru-RU" dirty="0"/>
              <a:t> </a:t>
            </a:r>
            <a:r>
              <a:rPr lang="en-US" dirty="0"/>
              <a:t>Standard ML, OCAML</a:t>
            </a:r>
            <a:r>
              <a:rPr lang="ru-RU" dirty="0"/>
              <a:t>, </a:t>
            </a:r>
            <a:r>
              <a:rPr lang="en-US" dirty="0"/>
              <a:t>Haskell, F#, etc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en-US" dirty="0" smtClean="0"/>
              <a:t>Scala</a:t>
            </a:r>
            <a:r>
              <a:rPr lang="ru-RU" dirty="0" smtClean="0"/>
              <a:t>, С</a:t>
            </a:r>
            <a:r>
              <a:rPr lang="en-US" dirty="0" smtClean="0"/>
              <a:t>#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err="1" smtClean="0"/>
              <a:t>мультипарадигменные</a:t>
            </a:r>
            <a:r>
              <a:rPr lang="ru-RU" dirty="0" smtClean="0"/>
              <a:t> языки</a:t>
            </a:r>
            <a:endParaRPr lang="en-US" dirty="0"/>
          </a:p>
          <a:p>
            <a:r>
              <a:rPr lang="ru-RU" dirty="0"/>
              <a:t>Языки запросов </a:t>
            </a:r>
            <a:endParaRPr lang="ru-RU" dirty="0" smtClean="0"/>
          </a:p>
          <a:p>
            <a:pPr lvl="1"/>
            <a:r>
              <a:rPr lang="en-US" dirty="0" smtClean="0"/>
              <a:t>SQL</a:t>
            </a:r>
            <a:r>
              <a:rPr lang="en-US" dirty="0"/>
              <a:t>, XQuery, XSLT, etc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Языки разметки</a:t>
            </a:r>
          </a:p>
          <a:p>
            <a:pPr lvl="1"/>
            <a:r>
              <a:rPr lang="en-US" dirty="0" smtClean="0"/>
              <a:t>HTML, XAML</a:t>
            </a:r>
            <a:endParaRPr lang="en-US" dirty="0"/>
          </a:p>
          <a:p>
            <a:r>
              <a:rPr lang="ru-RU" dirty="0"/>
              <a:t>Различные </a:t>
            </a:r>
            <a:r>
              <a:rPr lang="en-US" dirty="0"/>
              <a:t>DSL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2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парадигма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08752"/>
            <a:ext cx="7886700" cy="495542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Процесс получения результата работы программы трактуется </a:t>
            </a:r>
            <a:r>
              <a:rPr lang="ru-RU" dirty="0"/>
              <a:t>как вычисление значений функций </a:t>
            </a:r>
            <a:endParaRPr lang="ru-RU" dirty="0" smtClean="0"/>
          </a:p>
          <a:p>
            <a:pPr lvl="1"/>
            <a:r>
              <a:rPr lang="ru-RU" dirty="0" smtClean="0"/>
              <a:t>Функции в математическом понимании, </a:t>
            </a:r>
            <a:r>
              <a:rPr lang="ru-RU" b="1" dirty="0" smtClean="0"/>
              <a:t>без состояний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Особенности:</a:t>
            </a:r>
          </a:p>
          <a:p>
            <a:pPr lvl="1"/>
            <a:r>
              <a:rPr lang="ru-RU" dirty="0" smtClean="0"/>
              <a:t>Функции высшего </a:t>
            </a:r>
            <a:r>
              <a:rPr lang="ru-RU" dirty="0" smtClean="0"/>
              <a:t>порядка</a:t>
            </a:r>
          </a:p>
          <a:p>
            <a:pPr lvl="2"/>
            <a:r>
              <a:rPr lang="ru-RU" dirty="0" smtClean="0"/>
              <a:t>Функции как </a:t>
            </a:r>
            <a:r>
              <a:rPr lang="en-US" dirty="0" smtClean="0"/>
              <a:t>first-class citizens; </a:t>
            </a:r>
            <a:endParaRPr lang="ru-RU" dirty="0" smtClean="0"/>
          </a:p>
          <a:p>
            <a:pPr lvl="2"/>
            <a:r>
              <a:rPr lang="ru-RU" dirty="0" err="1" smtClean="0"/>
              <a:t>Каррирование</a:t>
            </a:r>
            <a:r>
              <a:rPr lang="ru-RU" dirty="0" smtClean="0"/>
              <a:t> (</a:t>
            </a:r>
            <a:r>
              <a:rPr lang="ru-RU" dirty="0" err="1" smtClean="0"/>
              <a:t>карринг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Чистые функции (без побочных эффектов)</a:t>
            </a:r>
          </a:p>
          <a:p>
            <a:pPr lvl="2"/>
            <a:r>
              <a:rPr lang="ru-RU" dirty="0" smtClean="0"/>
              <a:t>Дает возможность ряда оптимизаций (параллельность вычислений, </a:t>
            </a:r>
            <a:r>
              <a:rPr lang="ru-RU" dirty="0" err="1" smtClean="0"/>
              <a:t>мемоизация</a:t>
            </a:r>
            <a:r>
              <a:rPr lang="ru-RU" dirty="0" smtClean="0"/>
              <a:t>, редуцирование графа вычислений)</a:t>
            </a:r>
          </a:p>
          <a:p>
            <a:pPr lvl="1"/>
            <a:r>
              <a:rPr lang="ru-RU" dirty="0" smtClean="0"/>
              <a:t>Рекурсия заменяет циклы</a:t>
            </a:r>
          </a:p>
          <a:p>
            <a:pPr lvl="2"/>
            <a:r>
              <a:rPr lang="ru-RU" dirty="0" smtClean="0"/>
              <a:t>Не от хорошей жизни (нет состояния – нет условия проверки/счетчика цикла)</a:t>
            </a:r>
          </a:p>
          <a:p>
            <a:pPr lvl="2"/>
            <a:r>
              <a:rPr lang="ru-RU" dirty="0" smtClean="0"/>
              <a:t>Хвостовая рекурсия оптимизируется обратно в цикл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Ленивое вычисление</a:t>
            </a:r>
          </a:p>
          <a:p>
            <a:pPr lvl="2"/>
            <a:r>
              <a:rPr lang="ru-RU" dirty="0" smtClean="0">
                <a:sym typeface="Wingdings" panose="05000000000000000000" pitchFamily="2" charset="2"/>
              </a:rPr>
              <a:t>Бесконечные последовательности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и другие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Проблемы:</a:t>
            </a:r>
          </a:p>
          <a:p>
            <a:pPr lvl="1"/>
            <a:r>
              <a:rPr lang="ru-RU" dirty="0" err="1" smtClean="0">
                <a:sym typeface="Wingdings" panose="05000000000000000000" pitchFamily="2" charset="2"/>
              </a:rPr>
              <a:t>Иммутабельность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данных </a:t>
            </a:r>
            <a:r>
              <a:rPr lang="ru-RU" dirty="0" smtClean="0">
                <a:sym typeface="Wingdings" panose="05000000000000000000" pitchFamily="2" charset="2"/>
              </a:rPr>
              <a:t>повышает потребление памяти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Проблемы с вводом-выводом (не является чистой функцией)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Сложность моделирования систем</a:t>
            </a:r>
            <a:endParaRPr lang="ru-RU" dirty="0">
              <a:sym typeface="Wingdings" panose="05000000000000000000" pitchFamily="2" charset="2"/>
            </a:endParaRP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Сложность </a:t>
            </a:r>
            <a:r>
              <a:rPr lang="ru-RU" dirty="0" smtClean="0">
                <a:sym typeface="Wingdings" panose="05000000000000000000" pitchFamily="2" charset="2"/>
              </a:rPr>
              <a:t>адаптации программистов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8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1967</Words>
  <Application>Microsoft Office PowerPoint</Application>
  <PresentationFormat>Экран (4:3)</PresentationFormat>
  <Paragraphs>336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Wingdings</vt:lpstr>
      <vt:lpstr>Тема Office</vt:lpstr>
      <vt:lpstr>Парадигмы программирования</vt:lpstr>
      <vt:lpstr>Что такое парадигма?</vt:lpstr>
      <vt:lpstr>Парадигмы программирования</vt:lpstr>
      <vt:lpstr>Парадигмы: Императивная vs Декларативная </vt:lpstr>
      <vt:lpstr>Императивная парадигма</vt:lpstr>
      <vt:lpstr>Развитие императивной парадигмы</vt:lpstr>
      <vt:lpstr>Декларативная парадигма</vt:lpstr>
      <vt:lpstr>Развитие декларативной парадигмы</vt:lpstr>
      <vt:lpstr>Функциональная парадигма</vt:lpstr>
      <vt:lpstr>ОО-парадигма</vt:lpstr>
      <vt:lpstr>Парадигма – это не догма </vt:lpstr>
      <vt:lpstr>Но чудес не бывает… </vt:lpstr>
      <vt:lpstr>LINQ – декларативный доступ к данным в .NET </vt:lpstr>
      <vt:lpstr>Запрос. Пример на чистом C#.</vt:lpstr>
      <vt:lpstr>Запрос. Пример LINQ.</vt:lpstr>
      <vt:lpstr>Синтаксические элементы языка запросов LINQ</vt:lpstr>
      <vt:lpstr>LINQ. Особенности.</vt:lpstr>
      <vt:lpstr>LINQ. Отложенное исполнение</vt:lpstr>
      <vt:lpstr>LINQ. Комбинирование запросов</vt:lpstr>
      <vt:lpstr>LINQ. Агрегирующие функции</vt:lpstr>
      <vt:lpstr>LINQ. Под капотом. </vt:lpstr>
      <vt:lpstr>LINQ. Альтернативный синтаксис</vt:lpstr>
      <vt:lpstr>LINQ. IEnumerable</vt:lpstr>
      <vt:lpstr>Методы-расширения LINQ</vt:lpstr>
      <vt:lpstr>IEnumerable и IQueryable </vt:lpstr>
      <vt:lpstr>LINQ. IQueryable </vt:lpstr>
      <vt:lpstr>Деревья выражений</vt:lpstr>
      <vt:lpstr>Построение деревьев выражений на основе лямбда-выражений</vt:lpstr>
      <vt:lpstr>Построение деревьев выражений программно</vt:lpstr>
      <vt:lpstr>LINQ. Методы IQueryable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77</cp:revision>
  <dcterms:created xsi:type="dcterms:W3CDTF">2016-11-01T13:01:26Z</dcterms:created>
  <dcterms:modified xsi:type="dcterms:W3CDTF">2017-10-02T21:05:02Z</dcterms:modified>
</cp:coreProperties>
</file>