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81" r:id="rId4"/>
    <p:sldId id="258" r:id="rId5"/>
    <p:sldId id="259" r:id="rId6"/>
    <p:sldId id="260" r:id="rId7"/>
    <p:sldId id="285" r:id="rId8"/>
    <p:sldId id="286" r:id="rId9"/>
    <p:sldId id="262" r:id="rId10"/>
    <p:sldId id="265" r:id="rId11"/>
    <p:sldId id="287" r:id="rId12"/>
    <p:sldId id="288" r:id="rId13"/>
    <p:sldId id="289" r:id="rId14"/>
    <p:sldId id="282" r:id="rId15"/>
    <p:sldId id="283" r:id="rId16"/>
    <p:sldId id="268" r:id="rId17"/>
    <p:sldId id="267" r:id="rId18"/>
    <p:sldId id="270" r:id="rId19"/>
    <p:sldId id="271" r:id="rId20"/>
    <p:sldId id="274" r:id="rId21"/>
    <p:sldId id="272" r:id="rId22"/>
    <p:sldId id="275" r:id="rId23"/>
    <p:sldId id="273" r:id="rId24"/>
    <p:sldId id="276" r:id="rId25"/>
    <p:sldId id="280" r:id="rId26"/>
    <p:sldId id="277" r:id="rId27"/>
    <p:sldId id="279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707" autoAdjust="0"/>
  </p:normalViewPr>
  <p:slideViewPr>
    <p:cSldViewPr snapToGrid="0">
      <p:cViewPr varScale="1">
        <p:scale>
          <a:sx n="114" d="100"/>
          <a:sy n="114" d="100"/>
        </p:scale>
        <p:origin x="14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D7F39-4B32-4653-A52F-B1A9E17A699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4F27-74D0-4A43-BCC8-0F5004CD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6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7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08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69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0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20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4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53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1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2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70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90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F865-902F-47C6-9310-89265413B5AE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84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Парадигмы программирования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Реактивное программирование на примере </a:t>
            </a:r>
            <a:r>
              <a:rPr lang="en-US" dirty="0"/>
              <a:t>Rx </a:t>
            </a:r>
            <a:r>
              <a:rPr lang="ru-RU" dirty="0"/>
              <a:t>и его родословная</a:t>
            </a:r>
          </a:p>
        </p:txBody>
      </p:sp>
    </p:spTree>
    <p:extLst>
      <p:ext uri="{BB962C8B-B14F-4D97-AF65-F5344CB8AC3E}">
        <p14:creationId xmlns:p14="http://schemas.microsoft.com/office/powerpoint/2010/main" val="342636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Реактивное программирование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Реактивная парадигма</a:t>
            </a:r>
          </a:p>
          <a:p>
            <a:pPr lvl="1"/>
            <a:r>
              <a:rPr lang="ru-RU" dirty="0"/>
              <a:t>программа не действует сама по себе, она реагирует на изменение внешнего мира. </a:t>
            </a:r>
            <a:endParaRPr lang="en-US" dirty="0"/>
          </a:p>
          <a:p>
            <a:r>
              <a:rPr lang="en-US" dirty="0"/>
              <a:t>Event Driven + Data Flow + LINQ = Rx</a:t>
            </a:r>
          </a:p>
          <a:p>
            <a:pPr lvl="1"/>
            <a:r>
              <a:rPr lang="ru-RU" dirty="0"/>
              <a:t>набор библиотек, которые позволяют работать с событиями и асинхронными вызовами в декларативном стиле (через </a:t>
            </a:r>
            <a:r>
              <a:rPr lang="ru-RU" dirty="0" err="1"/>
              <a:t>Linq</a:t>
            </a:r>
            <a:r>
              <a:rPr lang="ru-RU" dirty="0"/>
              <a:t>).</a:t>
            </a:r>
          </a:p>
          <a:p>
            <a:pPr lvl="1"/>
            <a:r>
              <a:rPr lang="ru-RU" dirty="0" err="1"/>
              <a:t>Многоплатформенность</a:t>
            </a:r>
            <a:r>
              <a:rPr lang="ru-RU" dirty="0"/>
              <a:t> и </a:t>
            </a:r>
            <a:r>
              <a:rPr lang="ru-RU" dirty="0" err="1"/>
              <a:t>многоязычность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en-US" dirty="0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20" y="4990039"/>
            <a:ext cx="1613959" cy="161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18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69FBD-AA41-408B-AC33-CA1006DA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Реактивные приложения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E2611D-F991-4A2A-AE7B-00CA89C64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Реагируют на события</a:t>
            </a:r>
          </a:p>
          <a:p>
            <a:pPr lvl="1"/>
            <a:r>
              <a:rPr lang="ru-RU" dirty="0"/>
              <a:t>Слабая связность компонентов</a:t>
            </a:r>
          </a:p>
          <a:p>
            <a:pPr lvl="2"/>
            <a:r>
              <a:rPr lang="ru-RU" dirty="0"/>
              <a:t>Отправитель и получатель могут быть реализованы, не оглядываясь на детали того, как события распространяются в системе</a:t>
            </a:r>
          </a:p>
          <a:p>
            <a:pPr lvl="1"/>
            <a:r>
              <a:rPr lang="ru-RU" dirty="0"/>
              <a:t>Удобство распараллеливания вычислений</a:t>
            </a:r>
          </a:p>
          <a:p>
            <a:pPr lvl="2"/>
            <a:r>
              <a:rPr lang="ru-RU" dirty="0"/>
              <a:t>Неблокирующее асинхронное взаимодействие позволяет эффективнее использовать ресурсы</a:t>
            </a:r>
          </a:p>
          <a:p>
            <a:r>
              <a:rPr lang="ru-RU" dirty="0"/>
              <a:t>Реагируют на повышение нагрузки</a:t>
            </a:r>
          </a:p>
          <a:p>
            <a:pPr lvl="1"/>
            <a:r>
              <a:rPr lang="ru-RU" dirty="0"/>
              <a:t>Фокус на масштабируемость, конкурентный доступ к общедоступным ресурсам сводится к минимуму</a:t>
            </a:r>
          </a:p>
          <a:p>
            <a:r>
              <a:rPr lang="ru-RU" dirty="0"/>
              <a:t>Реагируют на сбои</a:t>
            </a:r>
          </a:p>
          <a:p>
            <a:pPr lvl="1"/>
            <a:r>
              <a:rPr lang="ru-RU" dirty="0"/>
              <a:t>Строятся отказоустойчивые системы с возможностью восстанавливаться на всех уровнях</a:t>
            </a:r>
          </a:p>
          <a:p>
            <a:r>
              <a:rPr lang="ru-RU" dirty="0"/>
              <a:t>Реагируют на пользователей</a:t>
            </a:r>
          </a:p>
          <a:p>
            <a:pPr lvl="1"/>
            <a:r>
              <a:rPr lang="ru-RU" dirty="0"/>
              <a:t>Гарантированное время отклика, не зависящее от нагрузки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9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8B5F9-C6E9-4A3C-81BC-C2959EA9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архитектурные идеи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96AA4-BECA-4417-8DAB-93DFC4AE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Push-</a:t>
            </a:r>
            <a:r>
              <a:rPr lang="ru-RU" dirty="0"/>
              <a:t>модель взаимодействия</a:t>
            </a:r>
          </a:p>
          <a:p>
            <a:pPr lvl="1"/>
            <a:r>
              <a:rPr lang="ru-RU" dirty="0"/>
              <a:t>данные отправляются к своим потребителям, когда становятся доступными, вместо того чтобы впустую тратить ресурсы, постоянно запрашивая или ожидая данные.</a:t>
            </a:r>
          </a:p>
          <a:p>
            <a:r>
              <a:rPr lang="ru-RU" dirty="0"/>
              <a:t>Неблокирующая асинхронная передача сообщений </a:t>
            </a:r>
          </a:p>
          <a:p>
            <a:pPr lvl="1"/>
            <a:r>
              <a:rPr lang="ru-RU" dirty="0"/>
              <a:t>Поток отправителя не блокируется в ожидании обработки сообщения получателем</a:t>
            </a:r>
          </a:p>
          <a:p>
            <a:r>
              <a:rPr lang="ru-RU" dirty="0"/>
              <a:t>Минимизация общедоступного изменяемого состояния</a:t>
            </a:r>
          </a:p>
          <a:p>
            <a:pPr lvl="1"/>
            <a:r>
              <a:rPr lang="ru-RU" dirty="0"/>
              <a:t>Позволяет избегать конкурентного доступа и синхронизации</a:t>
            </a:r>
          </a:p>
          <a:p>
            <a:r>
              <a:rPr lang="ru-RU" dirty="0"/>
              <a:t>Соблюдение этих принципов на всех слоях приложения </a:t>
            </a:r>
          </a:p>
          <a:p>
            <a:pPr lvl="1"/>
            <a:r>
              <a:rPr lang="ru-RU" dirty="0"/>
              <a:t>«Приложение должно быть реактивным сверху донизу», иначе масштабирование упрётся в слабое звено.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4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6AE9E-1B60-4CB5-8364-B762495E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Масштабируемость, отказоустойчивость и отзывчивость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315B4F-46DD-4763-9B9C-0E0D28C6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3456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Масштабируемое приложение - способное легко расшириться или модернизироваться</a:t>
            </a:r>
          </a:p>
          <a:p>
            <a:pPr lvl="1"/>
            <a:r>
              <a:rPr lang="ru-RU" dirty="0"/>
              <a:t>Событийно-ориентированная система, базирующаяся на асинхронной передаче сообщений, является основой масштабируемости. </a:t>
            </a:r>
          </a:p>
          <a:p>
            <a:pPr lvl="1"/>
            <a:r>
              <a:rPr lang="ru-RU" dirty="0"/>
              <a:t>Необходима единая среда передачи сообщений между узлами.</a:t>
            </a:r>
          </a:p>
          <a:p>
            <a:pPr lvl="1"/>
            <a:r>
              <a:rPr lang="en-US" dirty="0"/>
              <a:t>Serverless computing</a:t>
            </a:r>
          </a:p>
          <a:p>
            <a:r>
              <a:rPr lang="ru-RU" dirty="0"/>
              <a:t>Отказоустойчивость является частью архитектуры</a:t>
            </a:r>
          </a:p>
          <a:p>
            <a:pPr lvl="1"/>
            <a:r>
              <a:rPr lang="ru-RU" dirty="0"/>
              <a:t>Слабая связность изолирует отказы в отдельных модулях</a:t>
            </a:r>
          </a:p>
          <a:p>
            <a:pPr lvl="1"/>
            <a:r>
              <a:rPr lang="ru-RU" dirty="0"/>
              <a:t>Отказ – такое же сообщение, и должен иметь свой обработчик</a:t>
            </a:r>
          </a:p>
          <a:p>
            <a:r>
              <a:rPr lang="ru-RU" dirty="0"/>
              <a:t>Отзывчивое приложение – отвечающее быстро или реагирующее надлежащим образом.</a:t>
            </a:r>
          </a:p>
          <a:p>
            <a:pPr lvl="1"/>
            <a:r>
              <a:rPr lang="ru-RU" dirty="0"/>
              <a:t>Наблюдаемые модели позволяют другим системам получать события, когда их состояние изменяется. </a:t>
            </a:r>
          </a:p>
          <a:p>
            <a:pPr lvl="1"/>
            <a:r>
              <a:rPr lang="ru-RU" dirty="0"/>
              <a:t>Потоки событий позволяют избегать блокировок и позволяет преобразованиям и коммуникациям быть асинхронными и неблокирующими.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4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Rx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4"/>
            <a:ext cx="8117417" cy="32120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Push-</a:t>
            </a:r>
            <a:r>
              <a:rPr lang="ru-RU" dirty="0"/>
              <a:t>коллекции – ключевой элемент.</a:t>
            </a:r>
          </a:p>
          <a:p>
            <a:pPr lvl="1"/>
            <a:r>
              <a:rPr lang="en-US" dirty="0"/>
              <a:t>Pull-</a:t>
            </a:r>
            <a:r>
              <a:rPr lang="ru-RU" dirty="0"/>
              <a:t>коллекции (обычные) – </a:t>
            </a:r>
            <a:r>
              <a:rPr lang="en-US" dirty="0" err="1"/>
              <a:t>MoveNext</a:t>
            </a:r>
            <a:r>
              <a:rPr lang="en-US" dirty="0"/>
              <a:t> </a:t>
            </a:r>
            <a:r>
              <a:rPr lang="ru-RU" dirty="0"/>
              <a:t>вызывается извне;</a:t>
            </a:r>
          </a:p>
          <a:p>
            <a:pPr lvl="1"/>
            <a:r>
              <a:rPr lang="en-US" dirty="0"/>
              <a:t>Push-</a:t>
            </a:r>
            <a:r>
              <a:rPr lang="ru-RU" dirty="0"/>
              <a:t>коллекции – сами отдают полученные данные своим подписчикам;</a:t>
            </a:r>
          </a:p>
          <a:p>
            <a:pPr lvl="2"/>
            <a:r>
              <a:rPr lang="ru-RU" dirty="0"/>
              <a:t>Собственно коллекции (точнее, их итераторы)</a:t>
            </a:r>
          </a:p>
          <a:p>
            <a:pPr lvl="2"/>
            <a:r>
              <a:rPr lang="ru-RU" dirty="0"/>
              <a:t>События</a:t>
            </a:r>
          </a:p>
          <a:p>
            <a:pPr lvl="2"/>
            <a:r>
              <a:rPr lang="ru-RU" dirty="0"/>
              <a:t>Результаты асинхронных вызовов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Концептуально закрывает «дыру» в таблице технологий получения данных:</a:t>
            </a:r>
            <a:endParaRPr lang="en-US" dirty="0"/>
          </a:p>
          <a:p>
            <a:endParaRPr lang="ru-RU" dirty="0"/>
          </a:p>
          <a:p>
            <a:pPr lvl="2"/>
            <a:endParaRPr lang="en-US" dirty="0"/>
          </a:p>
          <a:p>
            <a:endParaRPr lang="en-US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07468"/>
              </p:ext>
            </p:extLst>
          </p:nvPr>
        </p:nvGraphicFramePr>
        <p:xfrm>
          <a:off x="905934" y="4927599"/>
          <a:ext cx="7609416" cy="1134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Одиночный</a:t>
                      </a:r>
                      <a:r>
                        <a:rPr lang="ru-RU" baseline="0" dirty="0"/>
                        <a:t> элемент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Множество элементов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Синхронно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getData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IEnumerable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&lt;T&gt;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getData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Асинхронно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Task&lt;T&gt;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getData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Observable&lt;T&gt; 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getData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36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Аналогия с </a:t>
            </a:r>
            <a:r>
              <a:rPr lang="en-US" dirty="0" err="1"/>
              <a:t>IEnumerable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99533" y="1690689"/>
            <a:ext cx="8644467" cy="493924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Синхронное получение набора данных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list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&gt;{ 0, 1, 2, 3, 4, 5, 6, 7, 8, 9, 10, 11, 12, 13, 14, 15};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list.Skip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(10)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.Take(5)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.Select(x =&gt; x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transformed"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(item);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Асинхронное получение набора данных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Observable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.Interval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(1))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.Skip(10)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.Take(5)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.Select(x =&gt; x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transformed"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o.Subscribe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 =&gt;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(x));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ru-RU" dirty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10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Rx: </a:t>
            </a:r>
            <a:r>
              <a:rPr lang="ru-RU" dirty="0"/>
              <a:t>Интерфейсы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IObservable</a:t>
            </a:r>
            <a:r>
              <a:rPr lang="en-US" dirty="0"/>
              <a:t>&lt;T&gt;</a:t>
            </a:r>
            <a:r>
              <a:rPr lang="ru-RU" dirty="0"/>
              <a:t> – наблюдаемый</a:t>
            </a:r>
            <a:r>
              <a:rPr lang="en-US" dirty="0"/>
              <a:t> (</a:t>
            </a:r>
            <a:r>
              <a:rPr lang="ru-RU" dirty="0"/>
              <a:t>аналог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pull-</a:t>
            </a:r>
            <a:r>
              <a:rPr lang="ru-RU" dirty="0"/>
              <a:t>коллекций)</a:t>
            </a:r>
          </a:p>
          <a:p>
            <a:pPr lvl="1"/>
            <a:r>
              <a:rPr lang="en-US" dirty="0" err="1"/>
              <a:t>IDisposable</a:t>
            </a:r>
            <a:r>
              <a:rPr lang="en-US" dirty="0"/>
              <a:t> Subscribe(</a:t>
            </a:r>
            <a:r>
              <a:rPr lang="en-US" dirty="0" err="1"/>
              <a:t>IObserver</a:t>
            </a:r>
            <a:r>
              <a:rPr lang="en-US" dirty="0"/>
              <a:t>&lt;T&gt; observer); </a:t>
            </a:r>
            <a:endParaRPr lang="ru-RU" dirty="0"/>
          </a:p>
          <a:p>
            <a:r>
              <a:rPr lang="en-US" dirty="0" err="1"/>
              <a:t>IObserver</a:t>
            </a:r>
            <a:r>
              <a:rPr lang="en-US" dirty="0"/>
              <a:t>&lt;T&gt; </a:t>
            </a:r>
            <a:r>
              <a:rPr lang="ru-RU" dirty="0"/>
              <a:t>– наблюдатель 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OnNext</a:t>
            </a:r>
            <a:r>
              <a:rPr lang="en-US" dirty="0"/>
              <a:t>(T value);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ym typeface="Wingdings" panose="05000000000000000000" pitchFamily="2" charset="2"/>
              </a:rPr>
              <a:t>GoF</a:t>
            </a:r>
            <a:r>
              <a:rPr lang="en-US" dirty="0">
                <a:sym typeface="Wingdings" panose="05000000000000000000" pitchFamily="2" charset="2"/>
              </a:rPr>
              <a:t> Observer </a:t>
            </a:r>
            <a:endParaRPr lang="ru-RU" dirty="0"/>
          </a:p>
          <a:p>
            <a:pPr lvl="1"/>
            <a:r>
              <a:rPr lang="en-US" dirty="0"/>
              <a:t>void </a:t>
            </a:r>
            <a:r>
              <a:rPr lang="en-US" dirty="0" err="1"/>
              <a:t>OnError</a:t>
            </a:r>
            <a:r>
              <a:rPr lang="en-US" dirty="0"/>
              <a:t>(Exception error);</a:t>
            </a:r>
            <a:endParaRPr lang="ru-RU" dirty="0"/>
          </a:p>
          <a:p>
            <a:pPr lvl="1"/>
            <a:r>
              <a:rPr lang="en-US" dirty="0"/>
              <a:t>void </a:t>
            </a:r>
            <a:r>
              <a:rPr lang="en-US" dirty="0" err="1"/>
              <a:t>OnCompleted</a:t>
            </a:r>
            <a:r>
              <a:rPr lang="en-US" dirty="0"/>
              <a:t>();</a:t>
            </a:r>
            <a:endParaRPr lang="ru-RU" dirty="0"/>
          </a:p>
          <a:p>
            <a:r>
              <a:rPr lang="ru-RU" dirty="0"/>
              <a:t>Классы-помощники </a:t>
            </a:r>
            <a:r>
              <a:rPr lang="en-US" dirty="0"/>
              <a:t>Observable</a:t>
            </a:r>
            <a:r>
              <a:rPr lang="ru-RU" dirty="0"/>
              <a:t> и </a:t>
            </a:r>
            <a:r>
              <a:rPr lang="en-US" dirty="0"/>
              <a:t>Observer </a:t>
            </a:r>
            <a:endParaRPr lang="ru-RU" dirty="0"/>
          </a:p>
          <a:p>
            <a:pPr lvl="1"/>
            <a:r>
              <a:rPr lang="ru-RU" dirty="0"/>
              <a:t>НЕ реализуют интерфейсы, а содержат набор статических методов, облегчающих работу с ними.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16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Rx: </a:t>
            </a:r>
            <a:r>
              <a:rPr lang="ru-RU" dirty="0"/>
              <a:t>пример</a:t>
            </a:r>
            <a:r>
              <a:rPr lang="en-US" dirty="0"/>
              <a:t> c</a:t>
            </a:r>
            <a:r>
              <a:rPr lang="ru-RU" dirty="0"/>
              <a:t> итератором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32522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IObservable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o= </a:t>
            </a:r>
            <a:r>
              <a:rPr lang="en-US" dirty="0" err="1"/>
              <a:t>Observable.Range</a:t>
            </a:r>
            <a:r>
              <a:rPr lang="en-US" dirty="0"/>
              <a:t>(1, 5); </a:t>
            </a:r>
            <a:br>
              <a:rPr lang="ru-RU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//(new List&lt;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 { 1, 2, 3, 4, 5 }).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ToObservable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br>
              <a:rPr lang="ru-RU" dirty="0"/>
            </a:br>
            <a:r>
              <a:rPr lang="en-US" dirty="0"/>
              <a:t> </a:t>
            </a:r>
            <a:r>
              <a:rPr lang="en-US" dirty="0" err="1"/>
              <a:t>o.Subscribe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 x =&gt; </a:t>
            </a:r>
            <a:r>
              <a:rPr lang="en-US" dirty="0" err="1"/>
              <a:t>Console.WriteLine</a:t>
            </a:r>
            <a:r>
              <a:rPr lang="en-US" dirty="0"/>
              <a:t>(x),</a:t>
            </a:r>
          </a:p>
          <a:p>
            <a:pPr marL="0" indent="0">
              <a:buNone/>
            </a:pPr>
            <a:r>
              <a:rPr lang="en-US" dirty="0"/>
              <a:t>                ex =&gt; </a:t>
            </a:r>
            <a:r>
              <a:rPr lang="en-US" dirty="0" err="1"/>
              <a:t>Console.WriteLine</a:t>
            </a:r>
            <a:r>
              <a:rPr lang="en-US" dirty="0"/>
              <a:t>("Oops!"),</a:t>
            </a:r>
          </a:p>
          <a:p>
            <a:pPr marL="0" indent="0">
              <a:buNone/>
            </a:pPr>
            <a:r>
              <a:rPr lang="en-US" dirty="0"/>
              <a:t>                () =&gt; </a:t>
            </a:r>
            <a:r>
              <a:rPr lang="en-US" dirty="0" err="1"/>
              <a:t>Console.WriteLine</a:t>
            </a:r>
            <a:r>
              <a:rPr lang="en-US" dirty="0"/>
              <a:t>("Finished!")</a:t>
            </a:r>
          </a:p>
          <a:p>
            <a:pPr marL="0" indent="0">
              <a:buNone/>
            </a:pPr>
            <a:r>
              <a:rPr lang="en-US" dirty="0"/>
              <a:t>                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Console.ReadLine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subscription.Dispose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7295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«Холодные» и «горячие» наблюдаемые объекты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«Холодные» наблюдаемые:</a:t>
            </a:r>
          </a:p>
          <a:p>
            <a:pPr lvl="1"/>
            <a:r>
              <a:rPr lang="ru-RU" dirty="0"/>
              <a:t>Начинают выдавать данные только после подписки;</a:t>
            </a:r>
          </a:p>
          <a:p>
            <a:pPr lvl="1"/>
            <a:r>
              <a:rPr lang="ru-RU" dirty="0"/>
              <a:t>Повторяют выдаваемую последовательность для всех подписавшихся (выдают одну и ту же последовательность всем)</a:t>
            </a:r>
          </a:p>
          <a:p>
            <a:pPr lvl="1"/>
            <a:r>
              <a:rPr lang="ru-RU" dirty="0"/>
              <a:t>Пример – некие искусственные генераторы для мат. вычислений («для всех целых чисел от </a:t>
            </a:r>
            <a:r>
              <a:rPr lang="en-US" dirty="0"/>
              <a:t>X </a:t>
            </a:r>
            <a:r>
              <a:rPr lang="ru-RU" dirty="0"/>
              <a:t>до </a:t>
            </a:r>
            <a:r>
              <a:rPr lang="en-US" dirty="0"/>
              <a:t>Y</a:t>
            </a:r>
            <a:r>
              <a:rPr lang="ru-RU" dirty="0"/>
              <a:t>»)</a:t>
            </a:r>
          </a:p>
          <a:p>
            <a:pPr lvl="2"/>
            <a:r>
              <a:rPr lang="en-US" dirty="0" err="1"/>
              <a:t>Observable.Range</a:t>
            </a:r>
            <a:r>
              <a:rPr lang="en-US" dirty="0"/>
              <a:t>(X, Y);</a:t>
            </a:r>
            <a:endParaRPr lang="ru-RU" dirty="0"/>
          </a:p>
          <a:p>
            <a:r>
              <a:rPr lang="ru-RU" dirty="0"/>
              <a:t>«Горячие» (</a:t>
            </a:r>
            <a:r>
              <a:rPr lang="en-US" dirty="0"/>
              <a:t>connectable) </a:t>
            </a:r>
            <a:r>
              <a:rPr lang="ru-RU" dirty="0"/>
              <a:t>наблюдаемые:</a:t>
            </a:r>
          </a:p>
          <a:p>
            <a:pPr lvl="1"/>
            <a:r>
              <a:rPr lang="ru-RU" dirty="0"/>
              <a:t>Выдают данные постоянно, независимо от состояния подписки</a:t>
            </a:r>
          </a:p>
          <a:p>
            <a:pPr lvl="1"/>
            <a:r>
              <a:rPr lang="ru-RU" dirty="0"/>
              <a:t>Подписавшиеся получают части одной и той же последовательности, начиная с момента подписки.</a:t>
            </a:r>
          </a:p>
          <a:p>
            <a:pPr lvl="1"/>
            <a:r>
              <a:rPr lang="ru-RU" dirty="0"/>
              <a:t>Пример </a:t>
            </a:r>
            <a:r>
              <a:rPr lang="en-US" dirty="0"/>
              <a:t>– </a:t>
            </a:r>
            <a:r>
              <a:rPr lang="ru-RU" dirty="0"/>
              <a:t>потоки данных реального мира (например события от мышки, новостной поток, и т.п.)</a:t>
            </a:r>
          </a:p>
          <a:p>
            <a:pPr lvl="2"/>
            <a:r>
              <a:rPr lang="en-US" dirty="0" err="1"/>
              <a:t>Observable.Publish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9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Rx: </a:t>
            </a:r>
            <a:r>
              <a:rPr lang="ru-RU" dirty="0"/>
              <a:t>работа с событиями </a:t>
            </a:r>
            <a:r>
              <a:rPr lang="en-US" dirty="0"/>
              <a:t>.NET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Observable</a:t>
            </a:r>
            <a:r>
              <a:rPr lang="ru-RU" dirty="0"/>
              <a:t>.</a:t>
            </a:r>
            <a:r>
              <a:rPr lang="en-US" dirty="0" err="1"/>
              <a:t>FromEventPattern</a:t>
            </a:r>
            <a:r>
              <a:rPr lang="ru-RU" dirty="0"/>
              <a:t> позволяет создать экземпляр </a:t>
            </a:r>
            <a:r>
              <a:rPr lang="en-US" dirty="0" err="1"/>
              <a:t>IObservable</a:t>
            </a:r>
            <a:r>
              <a:rPr lang="ru-RU" dirty="0"/>
              <a:t> на базе объекта/класса и имени события.</a:t>
            </a:r>
            <a:endParaRPr lang="en-US" dirty="0"/>
          </a:p>
          <a:p>
            <a:pPr lvl="1"/>
            <a:r>
              <a:rPr lang="ru-RU" dirty="0"/>
              <a:t>Есть и другие полезные методы для работы с событиями, но пока не о них;</a:t>
            </a:r>
          </a:p>
          <a:p>
            <a:r>
              <a:rPr lang="ru-RU" dirty="0"/>
              <a:t>Это «горячий» наблюдаемый объект</a:t>
            </a:r>
          </a:p>
          <a:p>
            <a:r>
              <a:rPr lang="ru-RU" dirty="0"/>
              <a:t>Работа с событиями как с данными:</a:t>
            </a:r>
          </a:p>
          <a:p>
            <a:pPr lvl="1"/>
            <a:r>
              <a:rPr lang="ru-RU" dirty="0"/>
              <a:t>Фильтрация событий;</a:t>
            </a:r>
          </a:p>
          <a:p>
            <a:pPr lvl="1"/>
            <a:r>
              <a:rPr lang="ru-RU" dirty="0"/>
              <a:t>Композиция событий;</a:t>
            </a:r>
          </a:p>
          <a:p>
            <a:pPr lvl="1"/>
            <a:r>
              <a:rPr lang="ru-RU" dirty="0"/>
              <a:t>Манипуляция событиями (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citizenship)</a:t>
            </a:r>
            <a:r>
              <a:rPr lang="ru-RU" dirty="0"/>
              <a:t>:</a:t>
            </a:r>
          </a:p>
          <a:p>
            <a:pPr lvl="2"/>
            <a:r>
              <a:rPr lang="ru-RU" dirty="0"/>
              <a:t>Передача в параметрах и возвращение и функций;</a:t>
            </a:r>
          </a:p>
          <a:p>
            <a:pPr lvl="2"/>
            <a:r>
              <a:rPr lang="ru-RU" dirty="0"/>
              <a:t>Сохранение</a:t>
            </a:r>
            <a:r>
              <a:rPr lang="en-US" dirty="0"/>
              <a:t> </a:t>
            </a:r>
            <a:r>
              <a:rPr lang="ru-RU" dirty="0"/>
              <a:t>для последующего использования;</a:t>
            </a:r>
          </a:p>
          <a:p>
            <a:pPr lvl="2"/>
            <a:r>
              <a:rPr lang="ru-RU" dirty="0"/>
              <a:t>И т.д.;</a:t>
            </a:r>
            <a:endParaRPr lang="en-US" dirty="0"/>
          </a:p>
          <a:p>
            <a:pPr lvl="1"/>
            <a:r>
              <a:rPr lang="ru-RU" dirty="0"/>
              <a:t>Простой механизм </a:t>
            </a:r>
            <a:r>
              <a:rPr lang="ru-RU" dirty="0" err="1"/>
              <a:t>отписывания</a:t>
            </a:r>
            <a:r>
              <a:rPr lang="ru-RU" dirty="0"/>
              <a:t> от события через </a:t>
            </a:r>
            <a:r>
              <a:rPr lang="en-US" dirty="0" err="1"/>
              <a:t>IDisposable</a:t>
            </a:r>
            <a:r>
              <a:rPr lang="en-US" dirty="0"/>
              <a:t> (“using”)</a:t>
            </a:r>
            <a:endParaRPr lang="ru-RU" dirty="0"/>
          </a:p>
          <a:p>
            <a:r>
              <a:rPr lang="ru-RU" dirty="0"/>
              <a:t>Управление временем обработки (</a:t>
            </a:r>
            <a:r>
              <a:rPr lang="en-US" dirty="0"/>
              <a:t>Scheduling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Асинхронная от источника обработка событий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8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Программирование потоков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ППД - подход к программированию, при котором программа моделируется в виде ориентированного графа потока данных между операциями </a:t>
            </a:r>
            <a:r>
              <a:rPr lang="ru-RU" i="1" dirty="0"/>
              <a:t>(подобного диаграмме потока данных)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Структура:</a:t>
            </a:r>
          </a:p>
          <a:p>
            <a:pPr lvl="1"/>
            <a:r>
              <a:rPr lang="ru-RU" dirty="0"/>
              <a:t>Узлы, порты, дуги, </a:t>
            </a:r>
            <a:r>
              <a:rPr lang="ru-RU" dirty="0" err="1"/>
              <a:t>токены</a:t>
            </a:r>
            <a:r>
              <a:rPr lang="ru-RU" dirty="0"/>
              <a:t>, активация.</a:t>
            </a:r>
          </a:p>
          <a:p>
            <a:r>
              <a:rPr lang="ru-RU" dirty="0"/>
              <a:t>Примеры:</a:t>
            </a:r>
          </a:p>
          <a:p>
            <a:pPr lvl="1"/>
            <a:r>
              <a:rPr lang="ru-RU" dirty="0"/>
              <a:t>Системы моделирования (</a:t>
            </a:r>
            <a:r>
              <a:rPr lang="en-US" dirty="0"/>
              <a:t>Simulink, </a:t>
            </a:r>
            <a:r>
              <a:rPr lang="en-US" dirty="0" err="1"/>
              <a:t>LabView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Unix Pipes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1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Rx: </a:t>
            </a:r>
            <a:r>
              <a:rPr lang="ru-RU" dirty="0"/>
              <a:t>Пример с координатами указателя мыши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9361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o = </a:t>
            </a:r>
            <a:r>
              <a:rPr lang="en-US" dirty="0" err="1"/>
              <a:t>Observable.FromEventPattern</a:t>
            </a:r>
            <a:r>
              <a:rPr lang="en-US" dirty="0"/>
              <a:t>(this, "</a:t>
            </a:r>
            <a:r>
              <a:rPr lang="en-US" dirty="0" err="1"/>
              <a:t>MouseClick</a:t>
            </a:r>
            <a:r>
              <a:rPr lang="en-US" dirty="0"/>
              <a:t>")</a:t>
            </a:r>
            <a:br>
              <a:rPr lang="ru-RU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опционально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.Where(x =&gt; ((</a:t>
            </a:r>
            <a:r>
              <a:rPr lang="en-US" dirty="0" err="1"/>
              <a:t>MouseEventArgs</a:t>
            </a:r>
            <a:r>
              <a:rPr lang="en-US" dirty="0"/>
              <a:t>)</a:t>
            </a:r>
            <a:r>
              <a:rPr lang="en-US" dirty="0" err="1"/>
              <a:t>x.EventArgs</a:t>
            </a:r>
            <a:r>
              <a:rPr lang="en-US" dirty="0"/>
              <a:t>).Button == </a:t>
            </a:r>
            <a:r>
              <a:rPr lang="en-US" dirty="0" err="1"/>
              <a:t>MouseButtons.Right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o.Subscribe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x =&gt; listBox1.Items.Add(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	$"Right click at </a:t>
            </a:r>
          </a:p>
          <a:p>
            <a:pPr marL="0" indent="0">
              <a:buNone/>
            </a:pPr>
            <a:r>
              <a:rPr lang="en-US" dirty="0"/>
              <a:t> 		X={((</a:t>
            </a:r>
            <a:r>
              <a:rPr lang="en-US" dirty="0" err="1"/>
              <a:t>MouseEventArgs</a:t>
            </a:r>
            <a:r>
              <a:rPr lang="en-US" dirty="0"/>
              <a:t>)</a:t>
            </a:r>
            <a:r>
              <a:rPr lang="en-US" dirty="0" err="1"/>
              <a:t>x.EventArgs</a:t>
            </a:r>
            <a:r>
              <a:rPr lang="en-US" dirty="0"/>
              <a:t>).X}, 				Y={((</a:t>
            </a:r>
            <a:r>
              <a:rPr lang="en-US" dirty="0" err="1"/>
              <a:t>MouseEventArgs</a:t>
            </a:r>
            <a:r>
              <a:rPr lang="en-US" dirty="0"/>
              <a:t>)</a:t>
            </a:r>
            <a:r>
              <a:rPr lang="en-US" dirty="0" err="1"/>
              <a:t>x.EventArgs</a:t>
            </a:r>
            <a:r>
              <a:rPr lang="en-US" dirty="0"/>
              <a:t>).Y}"</a:t>
            </a:r>
          </a:p>
          <a:p>
            <a:pPr marL="0" indent="0">
              <a:buNone/>
            </a:pPr>
            <a:r>
              <a:rPr lang="en-US" dirty="0"/>
              <a:t>                    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255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Rx: </a:t>
            </a:r>
            <a:r>
              <a:rPr lang="ru-RU" dirty="0"/>
              <a:t>работа с асинхронными источниками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Асинхронные источники данных = результаты работы асинхронных методов</a:t>
            </a:r>
          </a:p>
          <a:p>
            <a:pPr lvl="1"/>
            <a:r>
              <a:rPr lang="ru-RU" dirty="0"/>
              <a:t>«Не знаем точно когда, но когда-то данные будут готовы и с ними надо будет что-то делать»</a:t>
            </a:r>
          </a:p>
          <a:p>
            <a:r>
              <a:rPr lang="ru-RU" dirty="0"/>
              <a:t>Поддерживаются два паттерна асинхронного программирования </a:t>
            </a:r>
            <a:r>
              <a:rPr lang="en-US" dirty="0"/>
              <a:t>.NET </a:t>
            </a:r>
            <a:endParaRPr lang="ru-RU" dirty="0"/>
          </a:p>
          <a:p>
            <a:pPr lvl="1"/>
            <a:r>
              <a:rPr lang="en-US" dirty="0"/>
              <a:t>APM (Asynchronous</a:t>
            </a:r>
            <a:r>
              <a:rPr lang="ru-RU" dirty="0"/>
              <a:t> </a:t>
            </a:r>
            <a:r>
              <a:rPr lang="en-US" dirty="0"/>
              <a:t>Programming Model)</a:t>
            </a:r>
          </a:p>
          <a:p>
            <a:pPr lvl="2"/>
            <a:r>
              <a:rPr lang="en-US" dirty="0" err="1"/>
              <a:t>BeginX</a:t>
            </a:r>
            <a:r>
              <a:rPr lang="en-US" dirty="0"/>
              <a:t>/</a:t>
            </a:r>
            <a:r>
              <a:rPr lang="en-US" dirty="0" err="1"/>
              <a:t>EndX</a:t>
            </a:r>
            <a:r>
              <a:rPr lang="en-US" dirty="0"/>
              <a:t> </a:t>
            </a:r>
            <a:r>
              <a:rPr lang="ru-RU" dirty="0"/>
              <a:t>методы, </a:t>
            </a:r>
            <a:r>
              <a:rPr lang="en-US" dirty="0" err="1"/>
              <a:t>AsyncCallback</a:t>
            </a:r>
            <a:r>
              <a:rPr lang="en-US" dirty="0"/>
              <a:t>, </a:t>
            </a:r>
            <a:r>
              <a:rPr lang="en-US" dirty="0" err="1"/>
              <a:t>IAsyncResult</a:t>
            </a:r>
            <a:endParaRPr lang="en-US" dirty="0"/>
          </a:p>
          <a:p>
            <a:pPr lvl="2"/>
            <a:r>
              <a:rPr lang="en-US" dirty="0"/>
              <a:t>Observable</a:t>
            </a:r>
            <a:r>
              <a:rPr lang="ru-RU" dirty="0"/>
              <a:t>.</a:t>
            </a:r>
            <a:r>
              <a:rPr lang="en-US" dirty="0" err="1"/>
              <a:t>FromAsyncPattern</a:t>
            </a:r>
            <a:r>
              <a:rPr lang="ru-RU" dirty="0"/>
              <a:t>(</a:t>
            </a:r>
            <a:r>
              <a:rPr lang="en-US" dirty="0" err="1"/>
              <a:t>BeginX</a:t>
            </a:r>
            <a:r>
              <a:rPr lang="en-US" dirty="0"/>
              <a:t>, </a:t>
            </a:r>
            <a:r>
              <a:rPr lang="en-US" dirty="0" err="1"/>
              <a:t>EndX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TAP (Task-based Asynchronous Pattern)</a:t>
            </a:r>
          </a:p>
          <a:p>
            <a:pPr lvl="2"/>
            <a:r>
              <a:rPr lang="ru-RU" dirty="0"/>
              <a:t>Метод возвращает </a:t>
            </a:r>
            <a:r>
              <a:rPr lang="en-US" dirty="0"/>
              <a:t>Task&lt;</a:t>
            </a:r>
            <a:r>
              <a:rPr lang="en-US" dirty="0" err="1"/>
              <a:t>TResult</a:t>
            </a:r>
            <a:r>
              <a:rPr lang="en-US" dirty="0"/>
              <a:t>&gt; </a:t>
            </a:r>
            <a:r>
              <a:rPr lang="ru-RU" dirty="0"/>
              <a:t> вместо </a:t>
            </a:r>
            <a:r>
              <a:rPr lang="en-US" dirty="0" err="1"/>
              <a:t>TResult</a:t>
            </a:r>
            <a:endParaRPr lang="ru-RU" dirty="0"/>
          </a:p>
          <a:p>
            <a:pPr lvl="2"/>
            <a:r>
              <a:rPr lang="en-US" dirty="0"/>
              <a:t>Observable</a:t>
            </a:r>
            <a:r>
              <a:rPr lang="ru-RU" dirty="0"/>
              <a:t>.</a:t>
            </a:r>
            <a:r>
              <a:rPr lang="en-US" dirty="0" err="1"/>
              <a:t>FromAsync</a:t>
            </a:r>
            <a:r>
              <a:rPr lang="en-US" dirty="0"/>
              <a:t>(</a:t>
            </a:r>
            <a:r>
              <a:rPr lang="ru-RU" dirty="0"/>
              <a:t>…</a:t>
            </a:r>
            <a:r>
              <a:rPr lang="en-US" dirty="0"/>
              <a:t>) </a:t>
            </a:r>
            <a:r>
              <a:rPr lang="ru-RU" dirty="0"/>
              <a:t>или </a:t>
            </a:r>
            <a:r>
              <a:rPr lang="en-US" dirty="0" err="1"/>
              <a:t>Task.ToObservable</a:t>
            </a:r>
            <a:r>
              <a:rPr lang="ru-RU" dirty="0"/>
              <a:t> (…)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3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Rx:</a:t>
            </a:r>
            <a:r>
              <a:rPr lang="ru-RU" dirty="0"/>
              <a:t> примеры с асинхронными источниками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o = </a:t>
            </a:r>
            <a:r>
              <a:rPr lang="en-US" dirty="0" err="1"/>
              <a:t>Observable.FromAsync</a:t>
            </a:r>
            <a:r>
              <a:rPr lang="en-US" dirty="0"/>
              <a:t>( () =&gt; </a:t>
            </a:r>
            <a:r>
              <a:rPr lang="en-US" dirty="0" err="1"/>
              <a:t>Task.Run</a:t>
            </a:r>
            <a:r>
              <a:rPr lang="en-US" dirty="0"/>
              <a:t>( () =&gt; </a:t>
            </a:r>
          </a:p>
          <a:p>
            <a:pPr marL="0" indent="0">
              <a:buNone/>
            </a:pPr>
            <a:r>
              <a:rPr lang="en-US" dirty="0"/>
              <a:t>                    {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Thread.Sleep</a:t>
            </a:r>
            <a:r>
              <a:rPr lang="en-US" dirty="0"/>
              <a:t>(5000);</a:t>
            </a:r>
          </a:p>
          <a:p>
            <a:pPr marL="0" indent="0">
              <a:buNone/>
            </a:pPr>
            <a:r>
              <a:rPr lang="en-US" dirty="0"/>
              <a:t>                        return 12345;</a:t>
            </a:r>
          </a:p>
          <a:p>
            <a:pPr marL="0" indent="0">
              <a:buNone/>
            </a:pPr>
            <a:r>
              <a:rPr lang="en-US" dirty="0"/>
              <a:t>                    } ) );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o.Subscribe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 x =&gt; </a:t>
            </a:r>
            <a:r>
              <a:rPr lang="en-US" dirty="0" err="1"/>
              <a:t>Console.WriteLine</a:t>
            </a:r>
            <a:r>
              <a:rPr lang="en-US" dirty="0"/>
              <a:t>(x),</a:t>
            </a:r>
          </a:p>
          <a:p>
            <a:pPr marL="0" indent="0">
              <a:buNone/>
            </a:pPr>
            <a:r>
              <a:rPr lang="en-US" dirty="0"/>
              <a:t>                ex =&gt; </a:t>
            </a:r>
            <a:r>
              <a:rPr lang="en-US" dirty="0" err="1"/>
              <a:t>Console.WriteLine</a:t>
            </a:r>
            <a:r>
              <a:rPr lang="en-US" dirty="0"/>
              <a:t>("Oops!"),</a:t>
            </a:r>
          </a:p>
          <a:p>
            <a:pPr marL="0" indent="0">
              <a:buNone/>
            </a:pPr>
            <a:r>
              <a:rPr lang="en-US" dirty="0"/>
              <a:t>                () =&gt; </a:t>
            </a:r>
            <a:r>
              <a:rPr lang="en-US" dirty="0" err="1"/>
              <a:t>Console.WriteLine</a:t>
            </a:r>
            <a:r>
              <a:rPr lang="en-US" dirty="0"/>
              <a:t>("Finished!")</a:t>
            </a:r>
          </a:p>
          <a:p>
            <a:pPr marL="0" indent="0">
              <a:buNone/>
            </a:pPr>
            <a:r>
              <a:rPr lang="en-US" dirty="0"/>
              <a:t>               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7588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Rx: </a:t>
            </a:r>
            <a:r>
              <a:rPr lang="ru-RU" dirty="0"/>
              <a:t>дополнительные инструменты </a:t>
            </a:r>
            <a:r>
              <a:rPr lang="en-US" dirty="0"/>
              <a:t>LINQ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Создание последовательностей</a:t>
            </a:r>
          </a:p>
          <a:p>
            <a:pPr lvl="1"/>
            <a:r>
              <a:rPr lang="en-US" dirty="0"/>
              <a:t>Generate</a:t>
            </a:r>
            <a:r>
              <a:rPr lang="ru-RU" dirty="0"/>
              <a:t>, </a:t>
            </a:r>
            <a:r>
              <a:rPr lang="en-US" dirty="0"/>
              <a:t>Defer</a:t>
            </a:r>
            <a:r>
              <a:rPr lang="ru-RU" dirty="0"/>
              <a:t>, </a:t>
            </a:r>
            <a:r>
              <a:rPr lang="en-US" dirty="0"/>
              <a:t>Range</a:t>
            </a:r>
            <a:r>
              <a:rPr lang="ru-RU" dirty="0"/>
              <a:t>, </a:t>
            </a:r>
            <a:r>
              <a:rPr lang="en-US" dirty="0"/>
              <a:t>Interval</a:t>
            </a:r>
            <a:r>
              <a:rPr lang="ru-RU" dirty="0"/>
              <a:t>, </a:t>
            </a:r>
            <a:r>
              <a:rPr lang="en-US" dirty="0"/>
              <a:t>Empty, Error, Never, etc.</a:t>
            </a:r>
          </a:p>
          <a:p>
            <a:r>
              <a:rPr lang="ru-RU" dirty="0"/>
              <a:t>Объединение последовательностей</a:t>
            </a:r>
          </a:p>
          <a:p>
            <a:pPr lvl="1"/>
            <a:r>
              <a:rPr lang="en-US" dirty="0" err="1"/>
              <a:t>Concat</a:t>
            </a:r>
            <a:r>
              <a:rPr lang="ru-RU" dirty="0"/>
              <a:t> последовательно</a:t>
            </a:r>
          </a:p>
          <a:p>
            <a:pPr lvl="1"/>
            <a:r>
              <a:rPr lang="en-US" dirty="0"/>
              <a:t>Merge </a:t>
            </a:r>
            <a:r>
              <a:rPr lang="ru-RU" dirty="0"/>
              <a:t>параллельно</a:t>
            </a:r>
          </a:p>
          <a:p>
            <a:pPr lvl="1"/>
            <a:r>
              <a:rPr lang="en-US" dirty="0"/>
              <a:t>Catch </a:t>
            </a:r>
            <a:r>
              <a:rPr lang="ru-RU" dirty="0"/>
              <a:t>при ошибке первой идет вторая («план Б»)</a:t>
            </a:r>
          </a:p>
          <a:p>
            <a:r>
              <a:rPr lang="ru-RU" dirty="0"/>
              <a:t>Проекция </a:t>
            </a:r>
          </a:p>
          <a:p>
            <a:pPr lvl="1"/>
            <a:r>
              <a:rPr lang="en-US" dirty="0"/>
              <a:t>Select</a:t>
            </a:r>
            <a:r>
              <a:rPr lang="ru-RU" dirty="0"/>
              <a:t> – обычная проекция</a:t>
            </a:r>
            <a:endParaRPr lang="en-US" dirty="0"/>
          </a:p>
          <a:p>
            <a:pPr lvl="1"/>
            <a:r>
              <a:rPr lang="en-US" dirty="0" err="1"/>
              <a:t>SelectMany</a:t>
            </a:r>
            <a:r>
              <a:rPr lang="en-US" dirty="0"/>
              <a:t> – </a:t>
            </a:r>
            <a:r>
              <a:rPr lang="ru-RU" dirty="0"/>
              <a:t>«сплющивает» результаты, когда возвращается </a:t>
            </a:r>
            <a:r>
              <a:rPr lang="en-US" dirty="0" err="1"/>
              <a:t>IObservable</a:t>
            </a:r>
            <a:r>
              <a:rPr lang="en-US" dirty="0"/>
              <a:t>, </a:t>
            </a:r>
            <a:r>
              <a:rPr lang="ru-RU" dirty="0"/>
              <a:t>возвращающий другие </a:t>
            </a:r>
            <a:r>
              <a:rPr lang="en-US" dirty="0" err="1"/>
              <a:t>IObservable</a:t>
            </a:r>
            <a:r>
              <a:rPr lang="en-US" dirty="0"/>
              <a:t> (</a:t>
            </a:r>
            <a:r>
              <a:rPr lang="en-US" dirty="0" err="1"/>
              <a:t>FlatMap</a:t>
            </a:r>
            <a:r>
              <a:rPr lang="ru-RU" dirty="0"/>
              <a:t>).</a:t>
            </a:r>
          </a:p>
          <a:p>
            <a:r>
              <a:rPr lang="ru-RU" dirty="0"/>
              <a:t>Фильтрация</a:t>
            </a:r>
          </a:p>
          <a:p>
            <a:pPr lvl="1"/>
            <a:r>
              <a:rPr lang="en-US" dirty="0"/>
              <a:t>Where</a:t>
            </a:r>
          </a:p>
          <a:p>
            <a:r>
              <a:rPr lang="ru-RU" dirty="0"/>
              <a:t>И еще множество – функциональные, математические, временные, и т.п.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07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(</a:t>
            </a:r>
            <a:r>
              <a:rPr lang="en-US" dirty="0"/>
              <a:t>Subject)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Subject&lt;T&gt; </a:t>
            </a:r>
            <a:r>
              <a:rPr lang="ru-RU" dirty="0"/>
              <a:t> реализует </a:t>
            </a:r>
            <a:r>
              <a:rPr lang="en-US" dirty="0" err="1"/>
              <a:t>IObservable</a:t>
            </a:r>
            <a:r>
              <a:rPr lang="en-US" dirty="0"/>
              <a:t>&lt;T&gt; </a:t>
            </a:r>
            <a:r>
              <a:rPr lang="ru-RU" dirty="0"/>
              <a:t>и </a:t>
            </a:r>
            <a:r>
              <a:rPr lang="en-US" dirty="0" err="1"/>
              <a:t>IObserver</a:t>
            </a:r>
            <a:r>
              <a:rPr lang="en-US" dirty="0"/>
              <a:t>&lt;T&gt;</a:t>
            </a:r>
            <a:r>
              <a:rPr lang="ru-RU" dirty="0"/>
              <a:t> одновременно;</a:t>
            </a:r>
          </a:p>
          <a:p>
            <a:pPr lvl="1"/>
            <a:r>
              <a:rPr lang="ru-RU" dirty="0"/>
              <a:t>Одновременно и приемник, и передатчик</a:t>
            </a:r>
          </a:p>
          <a:p>
            <a:r>
              <a:rPr lang="ru-RU" dirty="0"/>
              <a:t>Используется как прокси между группами подписчиков и источниками.</a:t>
            </a:r>
          </a:p>
          <a:p>
            <a:pPr lvl="1"/>
            <a:r>
              <a:rPr lang="ru-RU" dirty="0"/>
              <a:t>Собрать группу подписчиков и подписать их всех одновременно;</a:t>
            </a:r>
          </a:p>
          <a:p>
            <a:pPr lvl="1"/>
            <a:r>
              <a:rPr lang="ru-RU" dirty="0"/>
              <a:t>Дополнительная логика управления потоком, например,  буферизация и временной сдвиг;</a:t>
            </a:r>
          </a:p>
          <a:p>
            <a:r>
              <a:rPr lang="ru-RU" dirty="0"/>
              <a:t>«Кирпичик» для построения потока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55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Subject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o = </a:t>
            </a:r>
            <a:r>
              <a:rPr lang="en-US" dirty="0" err="1"/>
              <a:t>Observable.Interval</a:t>
            </a:r>
            <a:r>
              <a:rPr lang="en-US" dirty="0"/>
              <a:t>(</a:t>
            </a:r>
            <a:r>
              <a:rPr lang="en-US" dirty="0" err="1"/>
              <a:t>TimeSpan.FromSeconds</a:t>
            </a:r>
            <a:r>
              <a:rPr lang="en-US" dirty="0"/>
              <a:t>(1)).Take(5);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subj = new Subject&lt;long&gt;();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sub1 = </a:t>
            </a:r>
            <a:r>
              <a:rPr lang="en-US" dirty="0" err="1"/>
              <a:t>subj.Subscribe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 x =&gt; </a:t>
            </a:r>
            <a:r>
              <a:rPr lang="en-US" dirty="0" err="1"/>
              <a:t>Console.WriteLine</a:t>
            </a:r>
            <a:r>
              <a:rPr lang="en-US" dirty="0"/>
              <a:t>($"1st: {x}")</a:t>
            </a:r>
            <a:r>
              <a:rPr lang="ru-RU" dirty="0"/>
              <a:t> 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sub2 = </a:t>
            </a:r>
            <a:r>
              <a:rPr lang="en-US" dirty="0" err="1"/>
              <a:t>subj.Subscribe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 x =&gt; </a:t>
            </a:r>
            <a:r>
              <a:rPr lang="en-US" dirty="0" err="1"/>
              <a:t>Console.WriteLine</a:t>
            </a:r>
            <a:r>
              <a:rPr lang="en-US" dirty="0"/>
              <a:t>($"2nd: {x}")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o.Subscribe</a:t>
            </a:r>
            <a:r>
              <a:rPr lang="en-US" dirty="0"/>
              <a:t>(subj);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70409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Планировщик (</a:t>
            </a:r>
            <a:r>
              <a:rPr lang="en-US" dirty="0"/>
              <a:t>Scheduler)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Планировщик управляет публикацией нотификаций наблюдателям</a:t>
            </a:r>
          </a:p>
          <a:p>
            <a:pPr lvl="1"/>
            <a:r>
              <a:rPr lang="ru-RU" dirty="0"/>
              <a:t>Содержит внутри себя запланированные к исполнению задачи</a:t>
            </a:r>
          </a:p>
          <a:p>
            <a:pPr lvl="1"/>
            <a:r>
              <a:rPr lang="ru-RU" dirty="0"/>
              <a:t>Определяет контекст исполнения задач (</a:t>
            </a:r>
            <a:r>
              <a:rPr lang="ru-RU" dirty="0" err="1"/>
              <a:t>тредпул</a:t>
            </a:r>
            <a:r>
              <a:rPr lang="ru-RU" dirty="0"/>
              <a:t>, текущий поток, другой </a:t>
            </a:r>
            <a:r>
              <a:rPr lang="ru-RU" dirty="0" err="1"/>
              <a:t>аппдомен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Имеет внутренние часы (могут отличаться от реального времени)</a:t>
            </a:r>
          </a:p>
          <a:p>
            <a:r>
              <a:rPr lang="ru-RU" dirty="0"/>
              <a:t>Встроенные</a:t>
            </a:r>
          </a:p>
          <a:p>
            <a:pPr lvl="1"/>
            <a:r>
              <a:rPr lang="en-US" dirty="0" err="1"/>
              <a:t>ImmediateScheduler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 err="1"/>
              <a:t>VirtualScheduler</a:t>
            </a:r>
            <a:r>
              <a:rPr lang="en-US" dirty="0"/>
              <a:t> </a:t>
            </a:r>
            <a:endParaRPr lang="ru-RU" dirty="0"/>
          </a:p>
          <a:p>
            <a:pPr lvl="1"/>
            <a:r>
              <a:rPr lang="en-US" dirty="0" err="1"/>
              <a:t>CurrentThreadScheduler</a:t>
            </a:r>
            <a:endParaRPr lang="ru-RU" dirty="0"/>
          </a:p>
          <a:p>
            <a:pPr lvl="1"/>
            <a:r>
              <a:rPr lang="en-US" dirty="0" err="1"/>
              <a:t>NewThreadScheduler</a:t>
            </a:r>
            <a:endParaRPr lang="ru-RU" dirty="0"/>
          </a:p>
          <a:p>
            <a:pPr lvl="1"/>
            <a:r>
              <a:rPr lang="en-US" dirty="0" err="1"/>
              <a:t>TaskPoolScheduler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Устанавливается с помощью оператора </a:t>
            </a:r>
            <a:r>
              <a:rPr lang="en-US" dirty="0" err="1"/>
              <a:t>ObserveOn</a:t>
            </a:r>
            <a:r>
              <a:rPr lang="en-US" dirty="0"/>
              <a:t> 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24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Qbservable</a:t>
            </a:r>
            <a:r>
              <a:rPr lang="en-US" dirty="0"/>
              <a:t> </a:t>
            </a:r>
            <a:r>
              <a:rPr lang="en-US" dirty="0" err="1"/>
              <a:t>O_o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Queryable</a:t>
            </a:r>
            <a:r>
              <a:rPr lang="en-US" dirty="0"/>
              <a:t> observable </a:t>
            </a:r>
            <a:r>
              <a:rPr lang="ru-RU" dirty="0"/>
              <a:t>со всеми вытекающими…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0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ППД  - Пример (</a:t>
            </a:r>
            <a:r>
              <a:rPr lang="en-US" dirty="0"/>
              <a:t>Azure ML Studio)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067" y="1486957"/>
            <a:ext cx="6637866" cy="507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4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ППД – не все так просто. Детали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Push/pull </a:t>
            </a:r>
            <a:r>
              <a:rPr lang="ru-RU" dirty="0"/>
              <a:t>дуги</a:t>
            </a:r>
          </a:p>
          <a:p>
            <a:r>
              <a:rPr lang="en-US" dirty="0"/>
              <a:t>Join/split </a:t>
            </a:r>
            <a:r>
              <a:rPr lang="ru-RU" dirty="0"/>
              <a:t>на дугах</a:t>
            </a:r>
          </a:p>
          <a:p>
            <a:r>
              <a:rPr lang="en-US" dirty="0"/>
              <a:t>Mutable/immutable </a:t>
            </a:r>
            <a:r>
              <a:rPr lang="ru-RU" dirty="0"/>
              <a:t>данные</a:t>
            </a:r>
          </a:p>
          <a:p>
            <a:r>
              <a:rPr lang="en-US" dirty="0" err="1"/>
              <a:t>Stateful</a:t>
            </a:r>
            <a:r>
              <a:rPr lang="en-US" dirty="0"/>
              <a:t>/stateless </a:t>
            </a:r>
            <a:r>
              <a:rPr lang="ru-RU" dirty="0"/>
              <a:t>узлы</a:t>
            </a:r>
          </a:p>
          <a:p>
            <a:r>
              <a:rPr lang="ru-RU" dirty="0" err="1"/>
              <a:t>Однотокенные</a:t>
            </a:r>
            <a:r>
              <a:rPr lang="ru-RU" dirty="0"/>
              <a:t>/</a:t>
            </a:r>
            <a:r>
              <a:rPr lang="ru-RU" dirty="0" err="1"/>
              <a:t>многотокенные</a:t>
            </a:r>
            <a:r>
              <a:rPr lang="ru-RU" dirty="0"/>
              <a:t> дуги</a:t>
            </a:r>
          </a:p>
          <a:p>
            <a:r>
              <a:rPr lang="en-US" dirty="0"/>
              <a:t>Sync/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ru-RU" dirty="0"/>
              <a:t>активация</a:t>
            </a:r>
          </a:p>
          <a:p>
            <a:r>
              <a:rPr lang="ru-RU" dirty="0"/>
              <a:t>Множественные порты</a:t>
            </a:r>
          </a:p>
          <a:p>
            <a:r>
              <a:rPr lang="ru-RU" dirty="0"/>
              <a:t>Составные и рекурсивные узлы</a:t>
            </a:r>
          </a:p>
          <a:p>
            <a:r>
              <a:rPr lang="ru-RU" dirty="0"/>
              <a:t>Обратные связи (циклы)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Pipes – </a:t>
            </a:r>
            <a:r>
              <a:rPr lang="ru-RU" dirty="0"/>
              <a:t>простейшая реализация ППД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Концепция крайне проста:</a:t>
            </a:r>
            <a:endParaRPr lang="en-US" dirty="0"/>
          </a:p>
          <a:p>
            <a:pPr lvl="1"/>
            <a:r>
              <a:rPr lang="ru-RU" dirty="0"/>
              <a:t>На каждом узле 3 порта:</a:t>
            </a:r>
          </a:p>
          <a:p>
            <a:pPr lvl="2"/>
            <a:r>
              <a:rPr lang="ru-RU" dirty="0"/>
              <a:t>Входной </a:t>
            </a:r>
            <a:r>
              <a:rPr lang="en-US" dirty="0" err="1"/>
              <a:t>stdin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Выходные </a:t>
            </a:r>
            <a:r>
              <a:rPr lang="en-US" dirty="0" err="1"/>
              <a:t>stdout</a:t>
            </a:r>
            <a:r>
              <a:rPr lang="en-US" dirty="0"/>
              <a:t>, </a:t>
            </a:r>
            <a:r>
              <a:rPr lang="en-US" dirty="0" err="1"/>
              <a:t>stderr</a:t>
            </a:r>
            <a:endParaRPr lang="en-US" dirty="0"/>
          </a:p>
          <a:p>
            <a:pPr lvl="1"/>
            <a:r>
              <a:rPr lang="ru-RU" dirty="0"/>
              <a:t>Всегда </a:t>
            </a:r>
            <a:r>
              <a:rPr lang="en-US" dirty="0" err="1"/>
              <a:t>stdin</a:t>
            </a:r>
            <a:r>
              <a:rPr lang="en-US" dirty="0"/>
              <a:t> </a:t>
            </a:r>
            <a:r>
              <a:rPr lang="ru-RU" dirty="0"/>
              <a:t>-</a:t>
            </a:r>
            <a:r>
              <a:rPr lang="en-US" dirty="0"/>
              <a:t>&gt; </a:t>
            </a:r>
            <a:r>
              <a:rPr lang="en-US" dirty="0" err="1"/>
              <a:t>stdout</a:t>
            </a:r>
            <a:endParaRPr lang="en-US" dirty="0"/>
          </a:p>
          <a:p>
            <a:r>
              <a:rPr lang="ru-RU" dirty="0"/>
              <a:t>Крайне полезная штука</a:t>
            </a:r>
          </a:p>
          <a:p>
            <a:pPr lvl="1"/>
            <a:r>
              <a:rPr lang="en-US" dirty="0"/>
              <a:t>cat example.log | </a:t>
            </a:r>
            <a:r>
              <a:rPr lang="en-US" dirty="0" err="1"/>
              <a:t>grep</a:t>
            </a:r>
            <a:r>
              <a:rPr lang="en-US" dirty="0"/>
              <a:t> Critical | </a:t>
            </a:r>
            <a:r>
              <a:rPr lang="en-US" dirty="0" err="1"/>
              <a:t>awk</a:t>
            </a:r>
            <a:r>
              <a:rPr lang="en-US" dirty="0"/>
              <a:t> {…</a:t>
            </a:r>
            <a:r>
              <a:rPr lang="ru-RU" dirty="0"/>
              <a:t>достаем нужные данные</a:t>
            </a:r>
            <a:r>
              <a:rPr lang="en-US" dirty="0"/>
              <a:t>}</a:t>
            </a:r>
          </a:p>
          <a:p>
            <a:pPr lvl="1"/>
            <a:r>
              <a:rPr lang="en-US" dirty="0" err="1"/>
              <a:t>ps</a:t>
            </a:r>
            <a:r>
              <a:rPr lang="en-US" dirty="0"/>
              <a:t> aux | 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err="1"/>
              <a:t>myProcess</a:t>
            </a:r>
            <a:r>
              <a:rPr lang="en-US" dirty="0"/>
              <a:t>| </a:t>
            </a:r>
            <a:r>
              <a:rPr lang="en-US" dirty="0" err="1"/>
              <a:t>grep</a:t>
            </a:r>
            <a:r>
              <a:rPr lang="en-US" dirty="0"/>
              <a:t> -v </a:t>
            </a:r>
            <a:r>
              <a:rPr lang="en-US" dirty="0" err="1"/>
              <a:t>grep</a:t>
            </a:r>
            <a:r>
              <a:rPr lang="en-US" dirty="0"/>
              <a:t> | </a:t>
            </a:r>
            <a:r>
              <a:rPr lang="en-US" dirty="0" err="1"/>
              <a:t>awk</a:t>
            </a:r>
            <a:r>
              <a:rPr lang="en-US" dirty="0"/>
              <a:t> '{print $2}' | </a:t>
            </a:r>
            <a:r>
              <a:rPr lang="en-US" dirty="0" err="1"/>
              <a:t>xargs</a:t>
            </a:r>
            <a:r>
              <a:rPr lang="en-US" dirty="0"/>
              <a:t> kill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60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Событийно-ориентированное программирование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66786"/>
          </a:xfrm>
        </p:spPr>
        <p:txBody>
          <a:bodyPr>
            <a:normAutofit/>
          </a:bodyPr>
          <a:lstStyle/>
          <a:p>
            <a:r>
              <a:rPr lang="ru-RU" dirty="0"/>
              <a:t>СОП - парадигма программирования, в которой выполнение программы описывается как реакция на события</a:t>
            </a:r>
          </a:p>
          <a:p>
            <a:r>
              <a:rPr lang="ru-RU" dirty="0"/>
              <a:t>События – любые: </a:t>
            </a:r>
          </a:p>
          <a:p>
            <a:pPr lvl="1"/>
            <a:r>
              <a:rPr lang="ru-RU" dirty="0"/>
              <a:t>действия пользователя (клавиатура, мышь); </a:t>
            </a:r>
          </a:p>
          <a:p>
            <a:pPr lvl="1"/>
            <a:r>
              <a:rPr lang="ru-RU" dirty="0"/>
              <a:t>сообщения других программ и потоков; </a:t>
            </a:r>
          </a:p>
          <a:p>
            <a:pPr lvl="1"/>
            <a:r>
              <a:rPr lang="ru-RU" dirty="0"/>
              <a:t>события операционной системы (например, поступление сетевого пакета).</a:t>
            </a:r>
            <a:endParaRPr lang="en-US" dirty="0"/>
          </a:p>
          <a:p>
            <a:r>
              <a:rPr lang="ru-RU" dirty="0"/>
              <a:t>Основные преимущества</a:t>
            </a:r>
          </a:p>
          <a:p>
            <a:pPr lvl="1"/>
            <a:r>
              <a:rPr lang="ru-RU" dirty="0"/>
              <a:t>Слабая связность компонентов</a:t>
            </a:r>
          </a:p>
          <a:p>
            <a:pPr lvl="1"/>
            <a:r>
              <a:rPr lang="ru-RU" dirty="0"/>
              <a:t>Удобство распараллеливания вычислений</a:t>
            </a:r>
          </a:p>
        </p:txBody>
      </p:sp>
    </p:spTree>
    <p:extLst>
      <p:ext uri="{BB962C8B-B14F-4D97-AF65-F5344CB8AC3E}">
        <p14:creationId xmlns:p14="http://schemas.microsoft.com/office/powerpoint/2010/main" val="387618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F2636-93BE-4A26-8BFC-5327D9F6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«Наблюдатель»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2656FCD-2BA4-4709-9602-D2BD4C5FD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06" y="2130804"/>
            <a:ext cx="8001407" cy="360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3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F2636-93BE-4A26-8BFC-5327D9F6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«Наблюдатель»</a:t>
            </a:r>
            <a:endParaRPr lang="en-US" dirty="0"/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9B1200B5-2216-4D32-B70D-35954292F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050" y="1887523"/>
            <a:ext cx="7890323" cy="43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7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СОП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UI</a:t>
            </a:r>
            <a:endParaRPr lang="ru-RU" dirty="0"/>
          </a:p>
          <a:p>
            <a:pPr lvl="1"/>
            <a:r>
              <a:rPr lang="en-US" dirty="0"/>
              <a:t>Objective-C</a:t>
            </a:r>
            <a:r>
              <a:rPr lang="ru-RU" dirty="0"/>
              <a:t> – полностью событийная модель взаимодействия объектов</a:t>
            </a:r>
            <a:r>
              <a:rPr lang="en-US" dirty="0"/>
              <a:t> (</a:t>
            </a:r>
            <a:r>
              <a:rPr lang="ru-RU" dirty="0"/>
              <a:t>модель </a:t>
            </a:r>
            <a:r>
              <a:rPr lang="en-US" dirty="0"/>
              <a:t>Smalltalk)</a:t>
            </a:r>
            <a:endParaRPr lang="ru-RU" dirty="0"/>
          </a:p>
          <a:p>
            <a:pPr lvl="2"/>
            <a:r>
              <a:rPr lang="en-US" dirty="0"/>
              <a:t>[</a:t>
            </a:r>
            <a:r>
              <a:rPr lang="en-US" dirty="0" err="1"/>
              <a:t>myObject</a:t>
            </a:r>
            <a:r>
              <a:rPr lang="en-US" dirty="0"/>
              <a:t> </a:t>
            </a:r>
            <a:r>
              <a:rPr lang="en-US" dirty="0" err="1"/>
              <a:t>doSomething</a:t>
            </a:r>
            <a:r>
              <a:rPr lang="en-US" dirty="0"/>
              <a:t>: </a:t>
            </a:r>
            <a:r>
              <a:rPr lang="en-US" dirty="0" err="1"/>
              <a:t>myParameter</a:t>
            </a:r>
            <a:r>
              <a:rPr lang="en-US" dirty="0"/>
              <a:t>]</a:t>
            </a:r>
            <a:endParaRPr lang="ru-RU" dirty="0"/>
          </a:p>
          <a:p>
            <a:pPr lvl="1"/>
            <a:r>
              <a:rPr lang="ru-RU" dirty="0"/>
              <a:t>С</a:t>
            </a:r>
            <a:r>
              <a:rPr lang="en-US" dirty="0"/>
              <a:t>#, JS, etc.</a:t>
            </a:r>
          </a:p>
          <a:p>
            <a:r>
              <a:rPr lang="ru-RU" dirty="0"/>
              <a:t>Неблокирующие сервера (проблема 10 000 соединений)</a:t>
            </a:r>
            <a:endParaRPr lang="en-US" dirty="0"/>
          </a:p>
          <a:p>
            <a:pPr lvl="1"/>
            <a:r>
              <a:rPr lang="en-US" dirty="0"/>
              <a:t>Node.js, Twisted</a:t>
            </a:r>
          </a:p>
          <a:p>
            <a:pPr lvl="1"/>
            <a:r>
              <a:rPr lang="ru-RU" dirty="0"/>
              <a:t>Свои собственные реализации на уровне сокетов:</a:t>
            </a:r>
            <a:endParaRPr lang="en-US" dirty="0"/>
          </a:p>
          <a:p>
            <a:pPr lvl="2"/>
            <a:r>
              <a:rPr lang="en-US" dirty="0"/>
              <a:t>Input-Output Completion Ports (Win, Solaris)</a:t>
            </a:r>
            <a:r>
              <a:rPr lang="ru-RU" dirty="0"/>
              <a:t> или </a:t>
            </a:r>
            <a:r>
              <a:rPr lang="en-US" dirty="0"/>
              <a:t>select/poll/</a:t>
            </a:r>
            <a:r>
              <a:rPr lang="en-US" dirty="0" err="1"/>
              <a:t>epoll</a:t>
            </a:r>
            <a:r>
              <a:rPr lang="en-US" dirty="0"/>
              <a:t>/</a:t>
            </a:r>
            <a:r>
              <a:rPr lang="en-US" dirty="0" err="1"/>
              <a:t>kqueue</a:t>
            </a:r>
            <a:r>
              <a:rPr lang="en-US" dirty="0"/>
              <a:t> (*nix)</a:t>
            </a:r>
            <a:endParaRPr lang="ru-RU" dirty="0"/>
          </a:p>
          <a:p>
            <a:pPr lvl="2"/>
            <a:r>
              <a:rPr lang="ru-RU" dirty="0"/>
              <a:t>Автоматная модель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644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1455</TotalTime>
  <Words>1507</Words>
  <Application>Microsoft Office PowerPoint</Application>
  <PresentationFormat>Экран (4:3)</PresentationFormat>
  <Paragraphs>250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Times New Roman</vt:lpstr>
      <vt:lpstr>Wingdings</vt:lpstr>
      <vt:lpstr>Тема Office</vt:lpstr>
      <vt:lpstr>Парадигмы программирования</vt:lpstr>
      <vt:lpstr>Программирование потоков данных</vt:lpstr>
      <vt:lpstr>ППД  - Пример (Azure ML Studio)</vt:lpstr>
      <vt:lpstr>ППД – не все так просто. Детали</vt:lpstr>
      <vt:lpstr>Unix Pipes – простейшая реализация ППД</vt:lpstr>
      <vt:lpstr>Событийно-ориентированное программирование</vt:lpstr>
      <vt:lpstr>Шаблон «Наблюдатель»</vt:lpstr>
      <vt:lpstr>Шаблон «Наблюдатель»</vt:lpstr>
      <vt:lpstr>Применение СОП</vt:lpstr>
      <vt:lpstr>Реактивное программирование</vt:lpstr>
      <vt:lpstr>Реактивные приложения</vt:lpstr>
      <vt:lpstr>Основные архитектурные идеи</vt:lpstr>
      <vt:lpstr>Масштабируемость, отказоустойчивость и отзывчивость</vt:lpstr>
      <vt:lpstr>Основы Rx</vt:lpstr>
      <vt:lpstr>Аналогия с IEnumerable</vt:lpstr>
      <vt:lpstr>Rx: Интерфейсы</vt:lpstr>
      <vt:lpstr>Rx: пример c итератором</vt:lpstr>
      <vt:lpstr>«Холодные» и «горячие» наблюдаемые объекты</vt:lpstr>
      <vt:lpstr>Rx: работа с событиями .NET</vt:lpstr>
      <vt:lpstr>Rx: Пример с координатами указателя мыши</vt:lpstr>
      <vt:lpstr>Rx: работа с асинхронными источниками данных</vt:lpstr>
      <vt:lpstr>Rx: примеры с асинхронными источниками данных</vt:lpstr>
      <vt:lpstr>Rx: дополнительные инструменты LINQ</vt:lpstr>
      <vt:lpstr>Тема (Subject)</vt:lpstr>
      <vt:lpstr>Пример Subject</vt:lpstr>
      <vt:lpstr>Планировщик (Scheduler)</vt:lpstr>
      <vt:lpstr>Qbservable O_o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Vsevolod Pelipas</dc:creator>
  <cp:lastModifiedBy>Vsevolod Pelipas</cp:lastModifiedBy>
  <cp:revision>201</cp:revision>
  <dcterms:created xsi:type="dcterms:W3CDTF">2016-11-01T13:01:26Z</dcterms:created>
  <dcterms:modified xsi:type="dcterms:W3CDTF">2019-05-06T09:39:36Z</dcterms:modified>
</cp:coreProperties>
</file>