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0" r:id="rId2"/>
    <p:sldId id="261" r:id="rId3"/>
    <p:sldId id="266" r:id="rId4"/>
    <p:sldId id="268" r:id="rId5"/>
    <p:sldId id="267" r:id="rId6"/>
    <p:sldId id="401" r:id="rId7"/>
    <p:sldId id="402" r:id="rId8"/>
    <p:sldId id="403" r:id="rId9"/>
    <p:sldId id="404" r:id="rId10"/>
    <p:sldId id="405" r:id="rId11"/>
    <p:sldId id="406" r:id="rId12"/>
    <p:sldId id="351" r:id="rId13"/>
    <p:sldId id="358" r:id="rId14"/>
    <p:sldId id="359" r:id="rId15"/>
    <p:sldId id="339" r:id="rId16"/>
    <p:sldId id="340" r:id="rId17"/>
    <p:sldId id="341" r:id="rId18"/>
    <p:sldId id="342" r:id="rId19"/>
    <p:sldId id="283" r:id="rId20"/>
    <p:sldId id="295" r:id="rId21"/>
    <p:sldId id="352" r:id="rId22"/>
    <p:sldId id="346" r:id="rId23"/>
    <p:sldId id="349" r:id="rId24"/>
    <p:sldId id="354" r:id="rId25"/>
    <p:sldId id="355" r:id="rId26"/>
    <p:sldId id="361" r:id="rId27"/>
    <p:sldId id="360" r:id="rId28"/>
    <p:sldId id="350" r:id="rId29"/>
    <p:sldId id="312" r:id="rId30"/>
    <p:sldId id="363" r:id="rId31"/>
    <p:sldId id="365" r:id="rId32"/>
    <p:sldId id="364" r:id="rId33"/>
    <p:sldId id="366" r:id="rId34"/>
    <p:sldId id="362" r:id="rId35"/>
    <p:sldId id="367" r:id="rId36"/>
    <p:sldId id="281" r:id="rId37"/>
    <p:sldId id="293" r:id="rId38"/>
    <p:sldId id="309" r:id="rId39"/>
    <p:sldId id="345" r:id="rId40"/>
    <p:sldId id="316" r:id="rId41"/>
    <p:sldId id="282" r:id="rId42"/>
    <p:sldId id="294" r:id="rId43"/>
    <p:sldId id="368" r:id="rId44"/>
    <p:sldId id="369" r:id="rId45"/>
    <p:sldId id="311" r:id="rId46"/>
    <p:sldId id="348" r:id="rId47"/>
    <p:sldId id="347" r:id="rId48"/>
    <p:sldId id="407" r:id="rId49"/>
    <p:sldId id="371" r:id="rId50"/>
    <p:sldId id="372" r:id="rId51"/>
    <p:sldId id="374" r:id="rId52"/>
    <p:sldId id="284" r:id="rId53"/>
    <p:sldId id="315" r:id="rId54"/>
    <p:sldId id="373" r:id="rId55"/>
    <p:sldId id="314" r:id="rId56"/>
    <p:sldId id="375" r:id="rId57"/>
    <p:sldId id="313" r:id="rId58"/>
    <p:sldId id="376" r:id="rId59"/>
    <p:sldId id="377" r:id="rId60"/>
    <p:sldId id="285" r:id="rId61"/>
    <p:sldId id="378" r:id="rId62"/>
    <p:sldId id="383" r:id="rId63"/>
    <p:sldId id="379" r:id="rId64"/>
    <p:sldId id="381" r:id="rId65"/>
    <p:sldId id="382" r:id="rId66"/>
    <p:sldId id="380" r:id="rId67"/>
    <p:sldId id="384" r:id="rId68"/>
    <p:sldId id="386" r:id="rId69"/>
    <p:sldId id="387" r:id="rId70"/>
    <p:sldId id="389" r:id="rId71"/>
    <p:sldId id="390" r:id="rId72"/>
    <p:sldId id="391" r:id="rId73"/>
    <p:sldId id="385" r:id="rId74"/>
    <p:sldId id="392" r:id="rId75"/>
    <p:sldId id="395" r:id="rId76"/>
    <p:sldId id="396" r:id="rId77"/>
    <p:sldId id="397" r:id="rId78"/>
    <p:sldId id="398" r:id="rId79"/>
    <p:sldId id="399" r:id="rId80"/>
    <p:sldId id="393" r:id="rId81"/>
    <p:sldId id="394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9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ACAF-7541-4239-AF79-623AC9F6676E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2DAB2-2406-483A-B1F5-3503302A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парадигма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907FE-6181-4D1F-AD10-EA1E2251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Ключевые идеи:</a:t>
            </a:r>
            <a:endParaRPr lang="en-US" dirty="0"/>
          </a:p>
          <a:p>
            <a:pPr lvl="1"/>
            <a:r>
              <a:rPr lang="ru-RU" dirty="0"/>
              <a:t>Программа - это совокупность объектов, способных взаимодействовать друг с другом посредством сообщений;</a:t>
            </a:r>
          </a:p>
          <a:p>
            <a:pPr lvl="1"/>
            <a:r>
              <a:rPr lang="ru-RU" dirty="0"/>
              <a:t>Каждый объект является экземпляром определенного класса;</a:t>
            </a:r>
          </a:p>
          <a:p>
            <a:pPr lvl="1"/>
            <a:r>
              <a:rPr lang="ru-RU" dirty="0"/>
              <a:t>Классы образуют иерархию наследования.</a:t>
            </a:r>
          </a:p>
          <a:p>
            <a:r>
              <a:rPr lang="ru-RU" dirty="0"/>
              <a:t>ОО-программа – это работающая модель.</a:t>
            </a:r>
          </a:p>
          <a:p>
            <a:r>
              <a:rPr lang="ru-RU" dirty="0"/>
              <a:t>Как правильно построить эту модель?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2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268EA-C67E-4D78-8047-B9FAD99B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8C6A5-2D57-4DF7-9046-12CDFB8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Запись </a:t>
            </a:r>
            <a:endParaRPr lang="en-US" dirty="0"/>
          </a:p>
          <a:p>
            <a:pPr lvl="1"/>
            <a:r>
              <a:rPr lang="ru-RU" dirty="0"/>
              <a:t>Хранит данные. </a:t>
            </a:r>
            <a:r>
              <a:rPr lang="en-US" dirty="0"/>
              <a:t>(</a:t>
            </a:r>
            <a:r>
              <a:rPr lang="ru-RU" dirty="0"/>
              <a:t>Анемичный объект/</a:t>
            </a:r>
            <a:r>
              <a:rPr lang="en-US" dirty="0"/>
              <a:t>DTO</a:t>
            </a:r>
            <a:r>
              <a:rPr lang="ru-RU" dirty="0"/>
              <a:t>).</a:t>
            </a:r>
          </a:p>
          <a:p>
            <a:r>
              <a:rPr lang="ru-RU" dirty="0"/>
              <a:t>Репозиторий</a:t>
            </a:r>
          </a:p>
          <a:p>
            <a:pPr lvl="1"/>
            <a:r>
              <a:rPr lang="ru-RU" dirty="0"/>
              <a:t>Хранит в памяти набор Записей</a:t>
            </a:r>
          </a:p>
          <a:p>
            <a:pPr lvl="1"/>
            <a:r>
              <a:rPr lang="ru-RU" dirty="0"/>
              <a:t>Организует доступ на чтение и изменение</a:t>
            </a:r>
          </a:p>
          <a:p>
            <a:pPr lvl="1"/>
            <a:r>
              <a:rPr lang="ru-RU" dirty="0"/>
              <a:t>Загружает и сохраняет Записи в файл через Контроллер работы с файлом.</a:t>
            </a:r>
          </a:p>
          <a:p>
            <a:r>
              <a:rPr lang="ru-RU" dirty="0"/>
              <a:t>Контроллер обработки</a:t>
            </a:r>
          </a:p>
          <a:p>
            <a:pPr lvl="1"/>
            <a:r>
              <a:rPr lang="ru-RU" dirty="0"/>
              <a:t>Реализует логику обработки данных в Репозитории</a:t>
            </a:r>
          </a:p>
          <a:p>
            <a:r>
              <a:rPr lang="ru-RU" dirty="0"/>
              <a:t>Контроллер работы с файлом</a:t>
            </a:r>
          </a:p>
          <a:p>
            <a:pPr lvl="1"/>
            <a:r>
              <a:rPr lang="ru-RU" dirty="0"/>
              <a:t>Осуществляет файловое чтение/запись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6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79892"/>
            <a:ext cx="8774884" cy="1325563"/>
          </a:xfrm>
        </p:spPr>
        <p:txBody>
          <a:bodyPr/>
          <a:lstStyle/>
          <a:p>
            <a:r>
              <a:rPr lang="ru-RU" dirty="0"/>
              <a:t>Многослойная архитектура (</a:t>
            </a:r>
            <a:r>
              <a:rPr lang="en-US" dirty="0"/>
              <a:t>Layers)</a:t>
            </a:r>
            <a:endParaRPr lang="ru-RU" dirty="0"/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5824A83-56E0-484B-8DFA-F6F39779FA66}"/>
              </a:ext>
            </a:extLst>
          </p:cNvPr>
          <p:cNvGrpSpPr/>
          <p:nvPr/>
        </p:nvGrpSpPr>
        <p:grpSpPr>
          <a:xfrm>
            <a:off x="426508" y="1082026"/>
            <a:ext cx="8015826" cy="5565361"/>
            <a:chOff x="426508" y="1082026"/>
            <a:chExt cx="8015826" cy="5565361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639B72C-83A5-4642-96E3-980A7BE9E908}"/>
                </a:ext>
              </a:extLst>
            </p:cNvPr>
            <p:cNvSpPr/>
            <p:nvPr/>
          </p:nvSpPr>
          <p:spPr>
            <a:xfrm>
              <a:off x="2804120" y="1909267"/>
              <a:ext cx="3535759" cy="116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40D3635-7B76-4A7C-9B97-95C79A958EEE}"/>
                </a:ext>
              </a:extLst>
            </p:cNvPr>
            <p:cNvSpPr/>
            <p:nvPr/>
          </p:nvSpPr>
          <p:spPr>
            <a:xfrm>
              <a:off x="2804120" y="3402245"/>
              <a:ext cx="3535760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389594-34E6-4F7B-8A3D-B1086AF32385}"/>
                </a:ext>
              </a:extLst>
            </p:cNvPr>
            <p:cNvSpPr/>
            <p:nvPr/>
          </p:nvSpPr>
          <p:spPr>
            <a:xfrm>
              <a:off x="2804118" y="4592783"/>
              <a:ext cx="3535761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sp>
          <p:nvSpPr>
            <p:cNvPr id="10" name="Блок-схема: магнитный диск 9">
              <a:extLst>
                <a:ext uri="{FF2B5EF4-FFF2-40B4-BE49-F238E27FC236}">
                  <a16:creationId xmlns:a16="http://schemas.microsoft.com/office/drawing/2014/main" id="{BDE6E6C2-796A-4A1A-AE7D-CB7EABE624D6}"/>
                </a:ext>
              </a:extLst>
            </p:cNvPr>
            <p:cNvSpPr/>
            <p:nvPr/>
          </p:nvSpPr>
          <p:spPr>
            <a:xfrm>
              <a:off x="2804118" y="5783321"/>
              <a:ext cx="1350626" cy="864066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База данных</a:t>
              </a:r>
              <a:endParaRPr lang="en-US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058D068-963A-470F-A694-6357CF537E04}"/>
                </a:ext>
              </a:extLst>
            </p:cNvPr>
            <p:cNvSpPr/>
            <p:nvPr/>
          </p:nvSpPr>
          <p:spPr>
            <a:xfrm>
              <a:off x="7145223" y="1909267"/>
              <a:ext cx="1297111" cy="35475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ru-RU" dirty="0"/>
                <a:t>Вспомогательные и служебные модули</a:t>
              </a:r>
              <a:endParaRPr lang="en-US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D5C038-300F-40DE-BE46-C07F6D464FA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572000" y="3075773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5E923E5-D7E0-4B28-AC95-8D47F127388A}"/>
                </a:ext>
              </a:extLst>
            </p:cNvPr>
            <p:cNvCxnSpPr/>
            <p:nvPr/>
          </p:nvCxnSpPr>
          <p:spPr>
            <a:xfrm>
              <a:off x="4572000" y="4266311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1E0F7B24-25AA-4488-9C6A-EC76EB6FF1DB}"/>
                </a:ext>
              </a:extLst>
            </p:cNvPr>
            <p:cNvCxnSpPr>
              <a:cxnSpLocks/>
            </p:cNvCxnSpPr>
            <p:nvPr/>
          </p:nvCxnSpPr>
          <p:spPr>
            <a:xfrm>
              <a:off x="3479431" y="5314848"/>
              <a:ext cx="0" cy="468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7917747-E536-40CB-BC82-523019216E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339879" y="2492520"/>
              <a:ext cx="8053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79E759C-2046-471B-80DF-F9E0819222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9880" y="3794430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5381F091-F651-43A8-A743-C7225D65F5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9880" y="5053652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5EC1F23-7320-4C76-A275-D311E614A500}"/>
                </a:ext>
              </a:extLst>
            </p:cNvPr>
            <p:cNvSpPr/>
            <p:nvPr/>
          </p:nvSpPr>
          <p:spPr>
            <a:xfrm>
              <a:off x="4989254" y="5772833"/>
              <a:ext cx="1350626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Внешние сервисы</a:t>
              </a:r>
              <a:endParaRPr lang="en-US" dirty="0"/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DE94DBFB-6593-48E2-85D6-2084D3A44E93}"/>
                </a:ext>
              </a:extLst>
            </p:cNvPr>
            <p:cNvCxnSpPr>
              <a:cxnSpLocks/>
            </p:cNvCxnSpPr>
            <p:nvPr/>
          </p:nvCxnSpPr>
          <p:spPr>
            <a:xfrm>
              <a:off x="5713502" y="5349074"/>
              <a:ext cx="0" cy="4342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056AD9D-3DF8-4425-8C60-6727F2B50779}"/>
                </a:ext>
              </a:extLst>
            </p:cNvPr>
            <p:cNvSpPr/>
            <p:nvPr/>
          </p:nvSpPr>
          <p:spPr>
            <a:xfrm>
              <a:off x="4623291" y="2319159"/>
              <a:ext cx="1584982" cy="65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Интерфейс пользователя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8E6C58B-F5E5-45DE-94DE-00569B59B065}"/>
                </a:ext>
              </a:extLst>
            </p:cNvPr>
            <p:cNvSpPr/>
            <p:nvPr/>
          </p:nvSpPr>
          <p:spPr>
            <a:xfrm>
              <a:off x="2906702" y="2319158"/>
              <a:ext cx="1584982" cy="65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F04A5F0-258F-4F7B-A941-C64D8F8B4DB9}"/>
                </a:ext>
              </a:extLst>
            </p:cNvPr>
            <p:cNvSpPr/>
            <p:nvPr/>
          </p:nvSpPr>
          <p:spPr>
            <a:xfrm>
              <a:off x="2906701" y="3879935"/>
              <a:ext cx="1175266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Сущности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96B4261-F241-4683-8021-69D2A5D1E1BD}"/>
                </a:ext>
              </a:extLst>
            </p:cNvPr>
            <p:cNvSpPr/>
            <p:nvPr/>
          </p:nvSpPr>
          <p:spPr>
            <a:xfrm>
              <a:off x="4299676" y="3881595"/>
              <a:ext cx="1908595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Бизнес-процессы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68DA7580-3A17-4967-BA44-F02F8B6FBF44}"/>
                </a:ext>
              </a:extLst>
            </p:cNvPr>
            <p:cNvSpPr/>
            <p:nvPr/>
          </p:nvSpPr>
          <p:spPr>
            <a:xfrm>
              <a:off x="426508" y="1909267"/>
              <a:ext cx="1936085" cy="116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Внешние клиенты (мобильные, интеграции и т.п.)</a:t>
              </a:r>
              <a:endParaRPr lang="en-US" dirty="0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7543093A-B515-4ED4-998F-2365E59FF7CB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362593" y="2644685"/>
              <a:ext cx="544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4CC67CC-61C8-4A11-8B3D-17564E244CB9}"/>
                </a:ext>
              </a:extLst>
            </p:cNvPr>
            <p:cNvSpPr/>
            <p:nvPr/>
          </p:nvSpPr>
          <p:spPr>
            <a:xfrm>
              <a:off x="3416283" y="1082026"/>
              <a:ext cx="2414016" cy="500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Пользователи</a:t>
              </a:r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57D41A2E-04FA-4E12-A1A2-E26914D2A54E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H="1">
              <a:off x="2362593" y="1508926"/>
              <a:ext cx="1407214" cy="386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7CD1EC2C-6D21-421C-B54E-1AC68092C49A}"/>
                </a:ext>
              </a:extLst>
            </p:cNvPr>
            <p:cNvCxnSpPr>
              <a:cxnSpLocks/>
              <a:stCxn id="43" idx="5"/>
            </p:cNvCxnSpPr>
            <p:nvPr/>
          </p:nvCxnSpPr>
          <p:spPr>
            <a:xfrm>
              <a:off x="5476775" y="1508926"/>
              <a:ext cx="510465" cy="79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894E684F-B3D1-48ED-AC0A-5C30B3050358}"/>
                </a:ext>
              </a:extLst>
            </p:cNvPr>
            <p:cNvSpPr/>
            <p:nvPr/>
          </p:nvSpPr>
          <p:spPr>
            <a:xfrm>
              <a:off x="2904368" y="5021429"/>
              <a:ext cx="1535958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Репозитории</a:t>
              </a: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4E4D5CBC-3747-429F-89BB-D5414D447D37}"/>
                </a:ext>
              </a:extLst>
            </p:cNvPr>
            <p:cNvSpPr/>
            <p:nvPr/>
          </p:nvSpPr>
          <p:spPr>
            <a:xfrm>
              <a:off x="4672313" y="5039862"/>
              <a:ext cx="1535958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Адаптеры</a:t>
              </a:r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406A2C81-81B2-44AC-A33B-E6A3F875C7DD}"/>
                </a:ext>
              </a:extLst>
            </p:cNvPr>
            <p:cNvSpPr/>
            <p:nvPr/>
          </p:nvSpPr>
          <p:spPr>
            <a:xfrm>
              <a:off x="7868544" y="3737935"/>
              <a:ext cx="478434" cy="1576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ru-RU" dirty="0"/>
                <a:t>Логирование</a:t>
              </a:r>
              <a:endParaRPr lang="en-US" dirty="0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662AC2A2-D0BA-4B52-8C7C-D3E0B373FA4B}"/>
                </a:ext>
              </a:extLst>
            </p:cNvPr>
            <p:cNvSpPr/>
            <p:nvPr/>
          </p:nvSpPr>
          <p:spPr>
            <a:xfrm>
              <a:off x="7874850" y="2035145"/>
              <a:ext cx="478434" cy="1576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ru-RU" dirty="0"/>
                <a:t>Безопасность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06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0CEC8-4792-47FC-AB7B-9A19FFA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и бизнес-логика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3C1E0-01BD-471F-B0C8-AB5447A9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42099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ОО-программа представляет собой </a:t>
            </a:r>
            <a:r>
              <a:rPr lang="ru-RU" b="1" dirty="0"/>
              <a:t>модель</a:t>
            </a:r>
            <a:r>
              <a:rPr lang="ru-RU" dirty="0"/>
              <a:t> предметной области, составленную из набора объектов</a:t>
            </a:r>
          </a:p>
          <a:p>
            <a:pPr lvl="1"/>
            <a:r>
              <a:rPr lang="ru-RU" dirty="0"/>
              <a:t>Каждый объект призван моделировать реальную </a:t>
            </a:r>
            <a:r>
              <a:rPr lang="ru-RU" b="1" dirty="0"/>
              <a:t>сущность</a:t>
            </a:r>
            <a:r>
              <a:rPr lang="ru-RU" dirty="0"/>
              <a:t> моделируемого мира, ее свойства и поведение</a:t>
            </a:r>
          </a:p>
          <a:p>
            <a:pPr lvl="1"/>
            <a:r>
              <a:rPr lang="ru-RU" dirty="0"/>
              <a:t>Модель объединяет объекты и организует их взаимодействие</a:t>
            </a:r>
          </a:p>
          <a:p>
            <a:r>
              <a:rPr lang="ru-RU" dirty="0"/>
              <a:t>Классический ОО-подход говорит о том, что данные и логика работы с ними должны быть объединены (инкапсулированы) в одном объекте</a:t>
            </a:r>
          </a:p>
          <a:p>
            <a:r>
              <a:rPr lang="ru-RU" dirty="0"/>
              <a:t>На практике это не всегда удобно:</a:t>
            </a:r>
          </a:p>
          <a:p>
            <a:pPr lvl="1"/>
            <a:r>
              <a:rPr lang="ru-RU" dirty="0"/>
              <a:t>часть логики работы с данными может сильно видоизменяться в течении жизненного цикла системы </a:t>
            </a:r>
          </a:p>
          <a:p>
            <a:pPr lvl="2"/>
            <a:r>
              <a:rPr lang="ru-RU" dirty="0"/>
              <a:t>Вспоминаем мотивацию паттернов Стратегия, Посетитель и т.д.</a:t>
            </a:r>
          </a:p>
          <a:p>
            <a:pPr lvl="1"/>
            <a:r>
              <a:rPr lang="ru-RU" dirty="0"/>
              <a:t>часть логики может оказаться невозможным привязать к какой-либо моделируемой сущности (</a:t>
            </a:r>
            <a:r>
              <a:rPr lang="ru-RU" dirty="0" err="1"/>
              <a:t>актор</a:t>
            </a:r>
            <a:r>
              <a:rPr lang="ru-RU" dirty="0"/>
              <a:t> может оказаться вне границ моделируемой системы)</a:t>
            </a:r>
          </a:p>
          <a:p>
            <a:pPr lvl="2"/>
            <a:r>
              <a:rPr lang="ru-RU" dirty="0"/>
              <a:t>Вспоминаем принцип </a:t>
            </a:r>
            <a:r>
              <a:rPr lang="en-US" dirty="0"/>
              <a:t>GRASP </a:t>
            </a:r>
            <a:r>
              <a:rPr lang="ru-RU" dirty="0"/>
              <a:t>«Чистая выдумка»</a:t>
            </a:r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80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0CEC8-4792-47FC-AB7B-9A19FFA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и бизнес-логика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3C1E0-01BD-471F-B0C8-AB5447A9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40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Выход – чёткое разделение логики работы с сущностью на </a:t>
            </a:r>
          </a:p>
          <a:p>
            <a:pPr lvl="1"/>
            <a:r>
              <a:rPr lang="ru-RU" dirty="0"/>
              <a:t>То , что сущность делает всегда и самостоятельно – это методы сущности</a:t>
            </a:r>
          </a:p>
          <a:p>
            <a:pPr lvl="2"/>
            <a:r>
              <a:rPr lang="ru-RU" dirty="0"/>
              <a:t>Клонирование, сравнение, валидация, вычислимые элементы состояния, </a:t>
            </a:r>
            <a:r>
              <a:rPr lang="ru-RU" dirty="0" err="1"/>
              <a:t>сериализация</a:t>
            </a:r>
            <a:r>
              <a:rPr lang="ru-RU" dirty="0"/>
              <a:t>/</a:t>
            </a:r>
            <a:r>
              <a:rPr lang="ru-RU" dirty="0" err="1"/>
              <a:t>десериализация</a:t>
            </a:r>
            <a:endParaRPr lang="ru-RU" dirty="0"/>
          </a:p>
          <a:p>
            <a:pPr lvl="2"/>
            <a:r>
              <a:rPr lang="ru-RU" dirty="0"/>
              <a:t>Обычно тесно связаны со структурой данный сущности, в том числе приватной</a:t>
            </a:r>
          </a:p>
          <a:p>
            <a:pPr lvl="1"/>
            <a:r>
              <a:rPr lang="ru-RU" dirty="0"/>
              <a:t>То, что можно сделать с сущностью в рамках системы – это методы бизнес-логики системы</a:t>
            </a:r>
          </a:p>
          <a:p>
            <a:pPr lvl="2"/>
            <a:r>
              <a:rPr lang="ru-RU" dirty="0"/>
              <a:t>Реализация специфичных для функциональности разрабатываемой системы сценариев работы с сущностями</a:t>
            </a:r>
          </a:p>
          <a:p>
            <a:pPr lvl="2"/>
            <a:r>
              <a:rPr lang="ru-RU" dirty="0"/>
              <a:t>Работают только с публично доступными данными сущности</a:t>
            </a:r>
          </a:p>
          <a:p>
            <a:r>
              <a:rPr lang="ru-RU" dirty="0"/>
              <a:t>Итого:</a:t>
            </a:r>
          </a:p>
          <a:p>
            <a:pPr lvl="1"/>
            <a:r>
              <a:rPr lang="ru-RU" b="1" dirty="0"/>
              <a:t>Сущности</a:t>
            </a:r>
            <a:r>
              <a:rPr lang="ru-RU" dirty="0"/>
              <a:t>, формирующие </a:t>
            </a:r>
            <a:r>
              <a:rPr lang="ru-RU" b="1" dirty="0"/>
              <a:t>Модель</a:t>
            </a:r>
            <a:r>
              <a:rPr lang="ru-RU" dirty="0"/>
              <a:t>, содержат данные и самую базовую логику работы с этими данными</a:t>
            </a:r>
          </a:p>
          <a:p>
            <a:pPr lvl="1"/>
            <a:r>
              <a:rPr lang="ru-RU" b="1" dirty="0"/>
              <a:t>Бизнес-логика</a:t>
            </a:r>
            <a:r>
              <a:rPr lang="ru-RU" dirty="0"/>
              <a:t> вынесена в отдельные </a:t>
            </a:r>
            <a:r>
              <a:rPr lang="ru-RU" b="1" dirty="0"/>
              <a:t>Контроллеры</a:t>
            </a:r>
            <a:r>
              <a:rPr lang="ru-RU" dirty="0"/>
              <a:t>, отделенные от </a:t>
            </a:r>
            <a:r>
              <a:rPr lang="ru-RU" b="1" dirty="0"/>
              <a:t>Модели</a:t>
            </a:r>
            <a:r>
              <a:rPr lang="ru-RU" dirty="0"/>
              <a:t> и способные развиваться независимо.</a:t>
            </a:r>
            <a:r>
              <a:rPr lang="ru-RU" b="1" dirty="0"/>
              <a:t> </a:t>
            </a:r>
          </a:p>
          <a:p>
            <a:r>
              <a:rPr lang="ru-RU" dirty="0"/>
              <a:t>Дьявол в деталях</a:t>
            </a:r>
          </a:p>
          <a:p>
            <a:pPr lvl="1"/>
            <a:r>
              <a:rPr lang="en-US" dirty="0"/>
              <a:t>DDD</a:t>
            </a:r>
            <a:r>
              <a:rPr lang="ru-RU" dirty="0"/>
              <a:t> как один из полюсов, Анемичная модель как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7127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C9661-FA0F-41A0-B654-E501D382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сущности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5E7A0-9657-46A9-AA17-7705E639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Типичный ЖЦ сущности:</a:t>
            </a:r>
          </a:p>
          <a:p>
            <a:pPr lvl="1"/>
            <a:r>
              <a:rPr lang="ru-RU" dirty="0"/>
              <a:t>Создание сущности</a:t>
            </a:r>
          </a:p>
          <a:p>
            <a:pPr lvl="2"/>
            <a:r>
              <a:rPr lang="ru-RU" dirty="0"/>
              <a:t>Создание объекта в памяти</a:t>
            </a:r>
          </a:p>
          <a:p>
            <a:pPr lvl="2"/>
            <a:r>
              <a:rPr lang="ru-RU" dirty="0"/>
              <a:t>Сохранение в персистентном хранилище</a:t>
            </a:r>
          </a:p>
          <a:p>
            <a:pPr lvl="1"/>
            <a:r>
              <a:rPr lang="ru-RU" dirty="0"/>
              <a:t>Использование сущности</a:t>
            </a:r>
          </a:p>
          <a:p>
            <a:pPr lvl="2"/>
            <a:r>
              <a:rPr lang="ru-RU" dirty="0"/>
              <a:t>Поднятие сущности из хранилища в объект</a:t>
            </a:r>
          </a:p>
          <a:p>
            <a:pPr lvl="2"/>
            <a:r>
              <a:rPr lang="ru-RU" dirty="0"/>
              <a:t>Участие объекта в бизнес-процессах</a:t>
            </a:r>
          </a:p>
          <a:p>
            <a:pPr lvl="3"/>
            <a:r>
              <a:rPr lang="ru-RU" dirty="0"/>
              <a:t>Модификация объекта</a:t>
            </a:r>
          </a:p>
          <a:p>
            <a:pPr lvl="2"/>
            <a:r>
              <a:rPr lang="ru-RU" dirty="0"/>
              <a:t>Сохранение измененного объекта в хранилище</a:t>
            </a:r>
          </a:p>
          <a:p>
            <a:pPr lvl="1"/>
            <a:r>
              <a:rPr lang="ru-RU" dirty="0"/>
              <a:t>Уничтожение сущности</a:t>
            </a:r>
          </a:p>
          <a:p>
            <a:pPr lvl="2"/>
            <a:r>
              <a:rPr lang="ru-RU" dirty="0"/>
              <a:t>Уничтожение данных в хранилище</a:t>
            </a:r>
          </a:p>
          <a:p>
            <a:r>
              <a:rPr lang="ru-RU" dirty="0"/>
              <a:t>В типичном сценарии сущность постоянно существует лишь в персистентном хранилище</a:t>
            </a:r>
          </a:p>
          <a:p>
            <a:pPr lvl="1"/>
            <a:r>
              <a:rPr lang="ru-RU" dirty="0"/>
              <a:t>В память она обычно поднимается для участия в бизнес-процессах</a:t>
            </a:r>
          </a:p>
          <a:p>
            <a:pPr lvl="1"/>
            <a:r>
              <a:rPr lang="ru-RU" dirty="0"/>
              <a:t>Это не исключает возможности временного кеширования сущностей в памяти 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F6B3-A539-4128-A752-381EA362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Анемичные сущности (</a:t>
            </a:r>
            <a:r>
              <a:rPr lang="en-US" dirty="0"/>
              <a:t>DTO)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40D0B-48E4-4AFF-8981-CA1CFD32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903"/>
            <a:ext cx="7886700" cy="5331204"/>
          </a:xfrm>
        </p:spPr>
        <p:txBody>
          <a:bodyPr>
            <a:normAutofit/>
          </a:bodyPr>
          <a:lstStyle/>
          <a:p>
            <a:r>
              <a:rPr lang="ru-RU" b="1" dirty="0"/>
              <a:t>Анемичная сущность</a:t>
            </a:r>
          </a:p>
          <a:p>
            <a:pPr lvl="1"/>
            <a:r>
              <a:rPr lang="ru-RU" dirty="0"/>
              <a:t>объект, содержащий данные, описывающие некую сущность предметной области, но не содержащий никакой бизнес-логики, связанной с сущностью (валидации данных, вычислений, бизнес-правил и т.п.). </a:t>
            </a:r>
          </a:p>
          <a:p>
            <a:pPr lvl="1"/>
            <a:r>
              <a:rPr lang="ru-RU" dirty="0"/>
              <a:t>Впервые описан </a:t>
            </a:r>
            <a:r>
              <a:rPr lang="ru-RU" dirty="0" err="1"/>
              <a:t>Фаулером</a:t>
            </a:r>
            <a:r>
              <a:rPr lang="ru-RU" dirty="0"/>
              <a:t> в качестве </a:t>
            </a:r>
            <a:r>
              <a:rPr lang="ru-RU" b="1" dirty="0" err="1"/>
              <a:t>антипаттерна</a:t>
            </a:r>
            <a:r>
              <a:rPr lang="ru-RU" b="1" dirty="0"/>
              <a:t> </a:t>
            </a:r>
            <a:r>
              <a:rPr lang="ru-RU" dirty="0"/>
              <a:t>(нарушение принципов ООП).</a:t>
            </a:r>
          </a:p>
          <a:p>
            <a:r>
              <a:rPr lang="ru-RU" dirty="0"/>
              <a:t>На практике же используется довольно широко, играя роль объекта, передающего данные о сущности между модулями приложения. </a:t>
            </a:r>
          </a:p>
          <a:p>
            <a:pPr lvl="1"/>
            <a:r>
              <a:rPr lang="en-US" b="1" dirty="0"/>
              <a:t>DTO </a:t>
            </a:r>
            <a:r>
              <a:rPr lang="en-US" dirty="0"/>
              <a:t>– Data Transfer Object</a:t>
            </a:r>
            <a:r>
              <a:rPr lang="ru-RU" dirty="0"/>
              <a:t>. Легкость передачи.</a:t>
            </a:r>
            <a:endParaRPr lang="en-US" dirty="0"/>
          </a:p>
          <a:p>
            <a:pPr lvl="1"/>
            <a:r>
              <a:rPr lang="ru-RU" dirty="0"/>
              <a:t>Стандарт именования – </a:t>
            </a:r>
            <a:r>
              <a:rPr lang="ru-RU" b="1" dirty="0" err="1"/>
              <a:t>ИмяСущности</a:t>
            </a:r>
            <a:r>
              <a:rPr lang="ru-RU" dirty="0"/>
              <a:t>.</a:t>
            </a:r>
          </a:p>
          <a:p>
            <a:pPr lvl="2"/>
            <a:r>
              <a:rPr lang="en-US" dirty="0"/>
              <a:t>Student, Account, </a:t>
            </a:r>
            <a:r>
              <a:rPr lang="en-US" dirty="0" err="1"/>
              <a:t>GameObject</a:t>
            </a:r>
            <a:r>
              <a:rPr lang="en-US" dirty="0"/>
              <a:t>, etc.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6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16281-27E7-4E19-B2C4-0DFF6C4A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Анемичные сущности (</a:t>
            </a:r>
            <a:r>
              <a:rPr lang="en-US" dirty="0"/>
              <a:t>DTO)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75F7B-C6DD-495B-8704-1CC43090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00" y="989900"/>
            <a:ext cx="8532127" cy="58051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Анемичная сущность:</a:t>
            </a:r>
          </a:p>
          <a:p>
            <a:pPr marL="457200" lvl="1" indent="0">
              <a:buNone/>
            </a:pPr>
            <a:r>
              <a:rPr lang="en-US" dirty="0"/>
              <a:t>Class Student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public int Number { get; set; }</a:t>
            </a:r>
          </a:p>
          <a:p>
            <a:pPr marL="457200" lvl="1" indent="0">
              <a:buNone/>
            </a:pPr>
            <a:r>
              <a:rPr lang="en-US" dirty="0"/>
              <a:t>    public string Name { get; set;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Полноценная сущность</a:t>
            </a:r>
          </a:p>
          <a:p>
            <a:pPr marL="457200" lvl="1" indent="0">
              <a:buNone/>
            </a:pPr>
            <a:r>
              <a:rPr lang="en-US" dirty="0"/>
              <a:t>class Student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public int Number { get; set; }</a:t>
            </a:r>
          </a:p>
          <a:p>
            <a:pPr marL="457200" lvl="1" indent="0">
              <a:buNone/>
            </a:pPr>
            <a:r>
              <a:rPr lang="en-US" dirty="0"/>
              <a:t>    public string Name { get; set;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Student(int number , string name, Date dob)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if (number &lt;= 0) {throw new </a:t>
            </a:r>
            <a:r>
              <a:rPr lang="en-US" dirty="0" err="1"/>
              <a:t>ArgumentOutOfRangeException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(number)); }</a:t>
            </a:r>
          </a:p>
          <a:p>
            <a:pPr marL="457200" lvl="1" indent="0">
              <a:buNone/>
            </a:pPr>
            <a:r>
              <a:rPr lang="en-US" dirty="0"/>
              <a:t>        if (name &lt;= “”) {</a:t>
            </a:r>
            <a:r>
              <a:rPr lang="ru-RU" dirty="0"/>
              <a:t> </a:t>
            </a:r>
            <a:r>
              <a:rPr lang="en-US" dirty="0"/>
              <a:t>throw new </a:t>
            </a:r>
            <a:r>
              <a:rPr lang="en-US" dirty="0" err="1"/>
              <a:t>ArgumentOutOfRangeException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(name));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        Name = name;</a:t>
            </a:r>
          </a:p>
          <a:p>
            <a:pPr marL="457200" lvl="1" indent="0">
              <a:buNone/>
            </a:pPr>
            <a:r>
              <a:rPr lang="en-US" dirty="0"/>
              <a:t>        Number = number;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override string </a:t>
            </a:r>
            <a:r>
              <a:rPr lang="en-US" dirty="0" err="1"/>
              <a:t>ToString</a:t>
            </a:r>
            <a:r>
              <a:rPr lang="en-US" dirty="0"/>
              <a:t>(){</a:t>
            </a:r>
            <a:r>
              <a:rPr lang="ru-RU" dirty="0"/>
              <a:t> </a:t>
            </a:r>
            <a:r>
              <a:rPr lang="en-US" dirty="0"/>
              <a:t>return </a:t>
            </a:r>
            <a:r>
              <a:rPr lang="en-US" dirty="0" err="1"/>
              <a:t>Number.ToString</a:t>
            </a:r>
            <a:r>
              <a:rPr lang="en-US" dirty="0"/>
              <a:t>()+Name;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0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A55AD-390E-41DA-8E30-80F6C65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Контроллер (из </a:t>
            </a:r>
            <a:r>
              <a:rPr lang="en-US" dirty="0"/>
              <a:t>GRASP)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D9C10B-DC8F-4538-B8E3-D054840B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617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Проблема </a:t>
            </a:r>
          </a:p>
          <a:p>
            <a:pPr lvl="1"/>
            <a:r>
              <a:rPr lang="ru-RU" dirty="0"/>
              <a:t>Кто должен отвечать за получение и координацию выполнения системных операций, поступающих от уровня интерфейса пользователя?</a:t>
            </a:r>
          </a:p>
          <a:p>
            <a:r>
              <a:rPr lang="ru-RU" dirty="0"/>
              <a:t>Решение </a:t>
            </a:r>
          </a:p>
          <a:p>
            <a:pPr lvl="1"/>
            <a:r>
              <a:rPr lang="ru-RU" dirty="0"/>
              <a:t>Присвоить эту обязанность классу, удовлетворяющему одному из следующих условий.</a:t>
            </a:r>
          </a:p>
          <a:p>
            <a:pPr lvl="2"/>
            <a:r>
              <a:rPr lang="ru-RU" dirty="0"/>
              <a:t>Класс представляет всю систему в целом, корневой объект, устройство или важную подсистему (фасадный контроллер).</a:t>
            </a:r>
          </a:p>
          <a:p>
            <a:pPr lvl="2"/>
            <a:r>
              <a:rPr lang="ru-RU" dirty="0"/>
              <a:t>Класс представляет сценарий некоторого варианта использования, в рамках которого выполняется обработка этой системной операции (контроллер варианта использования или контроллер сеанса).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FD6C3-DA97-440E-AC9C-0E776897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Контроллеры в приложении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4FD32-62EA-4A2E-8DA0-D1860199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lang="ru-RU" dirty="0"/>
              <a:t>Слой бизнес-логики обычно формируется как набор контроллеров, реализующих сценарии бизнес-логики приложения</a:t>
            </a:r>
            <a:endParaRPr lang="en-US" dirty="0"/>
          </a:p>
          <a:p>
            <a:pPr lvl="1"/>
            <a:r>
              <a:rPr lang="ru-RU" dirty="0"/>
              <a:t>Стандарт именования контроллеров – </a:t>
            </a:r>
            <a:r>
              <a:rPr lang="ru-RU" b="1" dirty="0" err="1"/>
              <a:t>ИмяСущности</a:t>
            </a:r>
            <a:r>
              <a:rPr lang="en-US" b="1" dirty="0"/>
              <a:t>Controller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b="1" dirty="0" err="1"/>
              <a:t>ИмяСущности</a:t>
            </a:r>
            <a:r>
              <a:rPr lang="en-US" b="1" dirty="0"/>
              <a:t>Manager</a:t>
            </a:r>
            <a:endParaRPr lang="ru-RU" b="1" dirty="0"/>
          </a:p>
          <a:p>
            <a:r>
              <a:rPr lang="ru-RU" dirty="0"/>
              <a:t>Контроллер содержит набор методов для работы с сущностью, это могут быть</a:t>
            </a:r>
            <a:endParaRPr lang="en-US" dirty="0"/>
          </a:p>
          <a:p>
            <a:pPr lvl="1"/>
            <a:r>
              <a:rPr lang="ru-RU" dirty="0"/>
              <a:t>базовые </a:t>
            </a:r>
            <a:r>
              <a:rPr lang="en-US" dirty="0"/>
              <a:t>CRUD</a:t>
            </a:r>
            <a:r>
              <a:rPr lang="ru-RU" dirty="0"/>
              <a:t>-операции</a:t>
            </a:r>
          </a:p>
          <a:p>
            <a:pPr lvl="1"/>
            <a:r>
              <a:rPr lang="ru-RU" dirty="0"/>
              <a:t>реализация бизнес-процесса</a:t>
            </a:r>
            <a:r>
              <a:rPr lang="en-US" dirty="0"/>
              <a:t> </a:t>
            </a:r>
            <a:r>
              <a:rPr lang="ru-RU" dirty="0"/>
              <a:t>в целом</a:t>
            </a:r>
          </a:p>
          <a:p>
            <a:r>
              <a:rPr lang="ru-RU" dirty="0"/>
              <a:t>Методы контроллеров используют в качестве параметров и возвращаемых значений </a:t>
            </a:r>
            <a:r>
              <a:rPr lang="ru-RU" b="1" dirty="0"/>
              <a:t>сущности</a:t>
            </a:r>
            <a:r>
              <a:rPr lang="en-US" dirty="0"/>
              <a:t> </a:t>
            </a:r>
            <a:r>
              <a:rPr lang="ru-RU" dirty="0"/>
              <a:t>(или контейнеры, содержащие </a:t>
            </a:r>
            <a:r>
              <a:rPr lang="ru-RU" b="1" dirty="0"/>
              <a:t>сущности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endParaRPr lang="ru-RU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CRUD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  <a:endParaRPr lang="en-US" dirty="0"/>
          </a:p>
          <a:p>
            <a:pPr lvl="1"/>
            <a:r>
              <a:rPr lang="ru-RU" dirty="0"/>
              <a:t>Любое приложение в конечном итоге работает с какими-либо данными. Данные обычно моделируют какие либо сущности реального мира.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с информационными моделями сущностей так, чтобы на его основе можно было собрать реализацию всех необходимых сценариев?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en-US" dirty="0"/>
              <a:t>CRUD – </a:t>
            </a:r>
            <a:r>
              <a:rPr lang="ru-RU" dirty="0"/>
              <a:t>сокращение от </a:t>
            </a:r>
            <a:r>
              <a:rPr lang="en-US" dirty="0"/>
              <a:t>CREATE, READ, UPDATE, DELETE</a:t>
            </a:r>
          </a:p>
          <a:p>
            <a:pPr lvl="1"/>
            <a:r>
              <a:rPr lang="ru-RU" dirty="0"/>
              <a:t>Набор базовый операций над сущностями, который должна реализовывать система и становится интерфейсом этой системы.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Все сложные системы испытывают необходимость разрабатывать и развивать отдельные части этих систем независимо. Для этого разработчики должны четко и однозначно понимать разделение обязанностей между модулями.</a:t>
            </a:r>
            <a:endParaRPr lang="en-US" dirty="0"/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ПО должно быть сегментировано так, чтобы модули могли разрабатываться и развиваться независимо, с минимальным взаимодействием между модулями, этим обеспечивая </a:t>
            </a:r>
            <a:r>
              <a:rPr lang="ru-RU" dirty="0" err="1"/>
              <a:t>портируемость</a:t>
            </a:r>
            <a:r>
              <a:rPr lang="ru-RU" dirty="0"/>
              <a:t>, модифицируемость и повторное использование кода.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Предлагается разделить ПО на логические единицы, именуемые слоями. Каждый слой – это группа модулей, обеспечивающих взаимосвязанные сервисы.</a:t>
            </a:r>
          </a:p>
          <a:p>
            <a:pPr lvl="1"/>
            <a:r>
              <a:rPr lang="ru-RU" dirty="0"/>
              <a:t>На связи между слоями должны быть односторонним, т.е. если слой А использует слой Б, то слой Б не должен использовать слой А.</a:t>
            </a:r>
          </a:p>
          <a:p>
            <a:pPr lvl="1"/>
            <a:r>
              <a:rPr lang="ru-RU" dirty="0"/>
              <a:t>Слои не должны взаимодействовать друг с другом в обход промежуточных слоев, т.е. если слой А -</a:t>
            </a:r>
            <a:r>
              <a:rPr lang="en-US" dirty="0"/>
              <a:t>&gt; B -&gt; C, </a:t>
            </a:r>
            <a:r>
              <a:rPr lang="ru-RU" dirty="0"/>
              <a:t>то прямая связь А -</a:t>
            </a:r>
            <a:r>
              <a:rPr lang="en-US" dirty="0"/>
              <a:t>&gt; </a:t>
            </a:r>
            <a:r>
              <a:rPr lang="ru-RU" dirty="0"/>
              <a:t>С – это нарушение принципа (не смертельно, но лучше не надо). 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209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Сущность – объект, моделирующий какую-либо сущность предметной области</a:t>
            </a:r>
          </a:p>
          <a:p>
            <a:pPr lvl="1"/>
            <a:r>
              <a:rPr lang="ru-RU" dirty="0"/>
              <a:t>Контроллер/менеджер – объект, реализующий набор </a:t>
            </a:r>
            <a:r>
              <a:rPr lang="en-US" dirty="0"/>
              <a:t>CRUD-</a:t>
            </a:r>
            <a:r>
              <a:rPr lang="ru-RU" dirty="0"/>
              <a:t>операций над сущностью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Бизнес-логика и используемые протоколы могут накладывать ограничения на набор операций (например, может быть запрещено или нереализуемо удаление сущностей)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 всегда оправдано выставление наружу полного набора сущностей и примитивных операций над ними</a:t>
            </a:r>
          </a:p>
        </p:txBody>
      </p:sp>
    </p:spTree>
    <p:extLst>
      <p:ext uri="{BB962C8B-B14F-4D97-AF65-F5344CB8AC3E}">
        <p14:creationId xmlns:p14="http://schemas.microsoft.com/office/powerpoint/2010/main" val="284311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D5FAB-1F09-4E0D-B615-D8638AE9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контроллера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7677E-1D73-4504-97AE-DEE44303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StudentController</a:t>
            </a:r>
            <a:endParaRPr lang="en-US" dirty="0"/>
          </a:p>
          <a:p>
            <a:pPr lvl="1"/>
            <a:r>
              <a:rPr lang="en-US" dirty="0"/>
              <a:t>CRUD-</a:t>
            </a:r>
            <a:r>
              <a:rPr lang="ru-RU" dirty="0"/>
              <a:t>операции</a:t>
            </a:r>
            <a:endParaRPr lang="en-US" dirty="0"/>
          </a:p>
          <a:p>
            <a:pPr lvl="2"/>
            <a:r>
              <a:rPr lang="en-US" dirty="0"/>
              <a:t>void Create(Student s);</a:t>
            </a:r>
          </a:p>
          <a:p>
            <a:pPr lvl="2"/>
            <a:r>
              <a:rPr lang="en-US" dirty="0"/>
              <a:t>Student Read(int number);</a:t>
            </a:r>
          </a:p>
          <a:p>
            <a:pPr lvl="2"/>
            <a:r>
              <a:rPr lang="en-US" dirty="0"/>
              <a:t>void Update(Student s);</a:t>
            </a:r>
            <a:endParaRPr lang="ru-RU" dirty="0"/>
          </a:p>
          <a:p>
            <a:pPr lvl="2"/>
            <a:r>
              <a:rPr lang="en-US" dirty="0"/>
              <a:t>void Delete(Student s);</a:t>
            </a:r>
          </a:p>
          <a:p>
            <a:pPr lvl="1"/>
            <a:r>
              <a:rPr lang="ru-RU" dirty="0"/>
              <a:t>Сценарии бизнес-логики</a:t>
            </a:r>
            <a:endParaRPr lang="en-US" dirty="0"/>
          </a:p>
          <a:p>
            <a:pPr lvl="2"/>
            <a:r>
              <a:rPr lang="en-US" dirty="0"/>
              <a:t>void Expel(Student s, string reason);</a:t>
            </a:r>
          </a:p>
          <a:p>
            <a:pPr lvl="2"/>
            <a:r>
              <a:rPr lang="en-US" dirty="0"/>
              <a:t>void Expel(int </a:t>
            </a:r>
            <a:r>
              <a:rPr lang="en-US" dirty="0" err="1"/>
              <a:t>studNumber</a:t>
            </a:r>
            <a:r>
              <a:rPr lang="en-US" dirty="0"/>
              <a:t>, string reason);</a:t>
            </a:r>
          </a:p>
          <a:p>
            <a:pPr lvl="2"/>
            <a:r>
              <a:rPr lang="en-US" dirty="0"/>
              <a:t>void Enroll(Student s, Group g);</a:t>
            </a:r>
            <a:endParaRPr lang="ru-RU" dirty="0"/>
          </a:p>
          <a:p>
            <a:pPr lvl="2"/>
            <a:r>
              <a:rPr lang="en-US" dirty="0"/>
              <a:t>void Enroll(int </a:t>
            </a:r>
            <a:r>
              <a:rPr lang="en-US" dirty="0" err="1"/>
              <a:t>studNumber</a:t>
            </a:r>
            <a:r>
              <a:rPr lang="en-US" dirty="0"/>
              <a:t>, int </a:t>
            </a:r>
            <a:r>
              <a:rPr lang="en-US" dirty="0" err="1"/>
              <a:t>groupNumber</a:t>
            </a:r>
            <a:r>
              <a:rPr lang="en-US" dirty="0"/>
              <a:t>);</a:t>
            </a:r>
          </a:p>
          <a:p>
            <a:pPr lvl="1"/>
            <a:endParaRPr lang="ru-RU" dirty="0"/>
          </a:p>
          <a:p>
            <a:pPr lvl="2"/>
            <a:endParaRPr lang="ru-RU" dirty="0"/>
          </a:p>
          <a:p>
            <a:pPr lvl="1"/>
            <a:endParaRPr lang="ru-RU" dirty="0"/>
          </a:p>
          <a:p>
            <a:pPr lvl="2"/>
            <a:endParaRPr lang="ru-RU" dirty="0"/>
          </a:p>
          <a:p>
            <a:pPr lvl="2"/>
            <a:endParaRPr lang="en-US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02022-98A0-4A31-9823-0764772E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доступа к данным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869F4-B034-44C5-B264-FBDD4319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Итак, мы уже выяснили, что между слоями приложения данные передаются в виде сущностей</a:t>
            </a:r>
            <a:r>
              <a:rPr lang="en-US" dirty="0"/>
              <a:t> </a:t>
            </a:r>
            <a:r>
              <a:rPr lang="ru-RU" dirty="0"/>
              <a:t>и хранятся в контейнерах, но постоянно хранятся в персистентном (постоянном) хранилище. </a:t>
            </a:r>
          </a:p>
          <a:p>
            <a:pPr lvl="1"/>
            <a:r>
              <a:rPr lang="ru-RU" dirty="0"/>
              <a:t>Обычно этого какого-то рода БД (</a:t>
            </a:r>
            <a:r>
              <a:rPr lang="en-US" dirty="0"/>
              <a:t>SQL, NoSQL, </a:t>
            </a:r>
            <a:r>
              <a:rPr lang="ru-RU" dirty="0"/>
              <a:t>какая угодно)</a:t>
            </a:r>
          </a:p>
          <a:p>
            <a:r>
              <a:rPr lang="ru-RU" dirty="0"/>
              <a:t>Для работы с хранилищем существует слой доступа к данным и различные шаблоны доступа к данным. Шаблонов таких довольно много, но на практике чаще всего используются 2.5:</a:t>
            </a:r>
            <a:endParaRPr lang="en-US" dirty="0"/>
          </a:p>
          <a:p>
            <a:pPr lvl="1"/>
            <a:r>
              <a:rPr lang="en-US" b="1" dirty="0"/>
              <a:t>Active Record</a:t>
            </a:r>
            <a:r>
              <a:rPr lang="ru-RU" b="1" dirty="0"/>
              <a:t> </a:t>
            </a:r>
            <a:r>
              <a:rPr lang="ru-RU" dirty="0"/>
              <a:t>– популярный, но спорный шаблон, нарушающий изоляцию слоев и другие принципы проектирования</a:t>
            </a:r>
            <a:endParaRPr lang="en-US" dirty="0"/>
          </a:p>
          <a:p>
            <a:pPr lvl="1"/>
            <a:r>
              <a:rPr lang="en-US" b="1" dirty="0"/>
              <a:t>Data Mapper</a:t>
            </a:r>
            <a:r>
              <a:rPr lang="ru-RU" b="1" dirty="0"/>
              <a:t> </a:t>
            </a:r>
            <a:r>
              <a:rPr lang="ru-RU" dirty="0"/>
              <a:t>– классический шаблон связи с хранилищем</a:t>
            </a:r>
            <a:endParaRPr lang="en-US" dirty="0"/>
          </a:p>
          <a:p>
            <a:pPr lvl="1"/>
            <a:r>
              <a:rPr lang="en-US" b="1" dirty="0"/>
              <a:t>Repository</a:t>
            </a:r>
            <a:r>
              <a:rPr lang="ru-RU" b="1" dirty="0"/>
              <a:t> </a:t>
            </a:r>
            <a:r>
              <a:rPr lang="ru-RU" dirty="0"/>
              <a:t>– усложненный вариант </a:t>
            </a:r>
            <a:r>
              <a:rPr lang="en-US" dirty="0"/>
              <a:t>Data Mapper</a:t>
            </a:r>
            <a:endParaRPr lang="ru-RU" dirty="0"/>
          </a:p>
          <a:p>
            <a:pPr lvl="2"/>
            <a:r>
              <a:rPr lang="ru-RU" dirty="0"/>
              <a:t>Чаще всего используется некий гибрид последних двух, гордо носящий имя Репозитория. Отсюда и 2.5 шаблона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610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Ð°ÑÑÐµÑÐ½ Ð¿ÑÐ¾ÐµÐºÑÐ¸ÑÐ¾Ð²Ð°Ð½Ð¸Ñ Active Record">
            <a:extLst>
              <a:ext uri="{FF2B5EF4-FFF2-40B4-BE49-F238E27FC236}">
                <a16:creationId xmlns:a16="http://schemas.microsoft.com/office/drawing/2014/main" id="{787E42FA-504F-4FDD-87D1-57ECA1FE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5" y="437462"/>
            <a:ext cx="4242409" cy="279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1D8-9289-4613-AAF5-9E161246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213" y="0"/>
            <a:ext cx="5343787" cy="1325563"/>
          </a:xfrm>
        </p:spPr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Active Record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7DF05-DF83-4E70-90C7-FBE11FB3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3429000"/>
            <a:ext cx="8992998" cy="34290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Один объект управляет и данными, и поведением. </a:t>
            </a:r>
            <a:endParaRPr lang="en-US" dirty="0"/>
          </a:p>
          <a:p>
            <a:pPr lvl="1"/>
            <a:r>
              <a:rPr lang="ru-RU" dirty="0"/>
              <a:t>Большинство данных объекта постоянны и их надо хранить в БД. </a:t>
            </a:r>
            <a:endParaRPr lang="en-US" dirty="0"/>
          </a:p>
          <a:p>
            <a:pPr lvl="1"/>
            <a:r>
              <a:rPr lang="ru-RU" dirty="0"/>
              <a:t>Этот паттерн использует наиболее примитивный подход – реализацию логики доступа к данным в объекте сущности.</a:t>
            </a:r>
          </a:p>
          <a:p>
            <a:r>
              <a:rPr lang="ru-RU" dirty="0"/>
              <a:t>Объект является "обёрткой" одной строки из БД и включает в себя доступ к БД и логику обращения с данными.</a:t>
            </a:r>
          </a:p>
          <a:p>
            <a:pPr lvl="1"/>
            <a:r>
              <a:rPr lang="ru-RU" dirty="0"/>
              <a:t>Пример: сущность "Студент" может содержать как данные о студенте, так и методы </a:t>
            </a:r>
            <a:r>
              <a:rPr lang="en-US" dirty="0"/>
              <a:t>CRUD</a:t>
            </a:r>
            <a:r>
              <a:rPr lang="ru-RU" dirty="0"/>
              <a:t>, работающие напрямую с БД</a:t>
            </a:r>
          </a:p>
          <a:p>
            <a:r>
              <a:rPr lang="ru-RU" dirty="0"/>
              <a:t>Некоторыми рассматривается как </a:t>
            </a:r>
            <a:r>
              <a:rPr lang="ru-RU" b="1" dirty="0" err="1"/>
              <a:t>антипаттерн</a:t>
            </a:r>
            <a:endParaRPr lang="en-US" b="1" dirty="0"/>
          </a:p>
          <a:p>
            <a:pPr lvl="1"/>
            <a:r>
              <a:rPr lang="ru-RU" dirty="0"/>
              <a:t>Нарушает </a:t>
            </a:r>
            <a:r>
              <a:rPr lang="en-US" dirty="0"/>
              <a:t>SRP (</a:t>
            </a:r>
            <a:r>
              <a:rPr lang="ru-RU" dirty="0"/>
              <a:t>Принцип единой </a:t>
            </a:r>
            <a:r>
              <a:rPr lang="ru-RU" dirty="0" err="1"/>
              <a:t>отвественности</a:t>
            </a:r>
            <a:r>
              <a:rPr lang="ru-RU" dirty="0"/>
              <a:t> из </a:t>
            </a:r>
            <a:r>
              <a:rPr lang="en-US" dirty="0"/>
              <a:t>SOLID)</a:t>
            </a:r>
            <a:endParaRPr lang="ru-RU" dirty="0"/>
          </a:p>
          <a:p>
            <a:pPr lvl="1"/>
            <a:r>
              <a:rPr lang="ru-RU" dirty="0"/>
              <a:t>Мешает тестированию кода</a:t>
            </a:r>
          </a:p>
          <a:p>
            <a:pPr lvl="1"/>
            <a:r>
              <a:rPr lang="ru-RU" dirty="0"/>
              <a:t>В целом – применим только в простых системах типа «форма для отображения/редактирования данных в БД», где пользуется популярностью.</a:t>
            </a:r>
          </a:p>
        </p:txBody>
      </p:sp>
    </p:spTree>
    <p:extLst>
      <p:ext uri="{BB962C8B-B14F-4D97-AF65-F5344CB8AC3E}">
        <p14:creationId xmlns:p14="http://schemas.microsoft.com/office/powerpoint/2010/main" val="384854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1D8-9289-4613-AAF5-9E161246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" y="18256"/>
            <a:ext cx="7886700" cy="1325563"/>
          </a:xfrm>
        </p:spPr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Data Mapper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7DF05-DF83-4E70-90C7-FBE11FB3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3428999"/>
            <a:ext cx="8734978" cy="326541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Объектные и реляционные БД используют разные способы структурирования данных. </a:t>
            </a:r>
          </a:p>
          <a:p>
            <a:pPr lvl="1"/>
            <a:r>
              <a:rPr lang="ru-RU" dirty="0"/>
              <a:t>Указатели, контейнеры, наследование – моделируются в БД сложнее</a:t>
            </a:r>
          </a:p>
          <a:p>
            <a:r>
              <a:rPr lang="ru-RU" dirty="0"/>
              <a:t>Так что объектная и реляционная схемы не идентичны, тем не менее, необходимость в обмене данными между ними – необходима. </a:t>
            </a:r>
          </a:p>
          <a:p>
            <a:pPr lvl="1"/>
            <a:r>
              <a:rPr lang="ru-RU" dirty="0"/>
              <a:t>Если же объект знает о реляционной структуре — изменения в одной из структур приведёт к проблемам в другой.</a:t>
            </a:r>
          </a:p>
          <a:p>
            <a:r>
              <a:rPr lang="ru-RU" dirty="0" err="1"/>
              <a:t>Data</a:t>
            </a:r>
            <a:r>
              <a:rPr lang="ru-RU" dirty="0"/>
              <a:t> </a:t>
            </a:r>
            <a:r>
              <a:rPr lang="ru-RU" dirty="0" err="1"/>
              <a:t>Mapper</a:t>
            </a:r>
            <a:r>
              <a:rPr lang="ru-RU" dirty="0"/>
              <a:t> — это программная прослойка, разделяющая объект и БД. </a:t>
            </a:r>
          </a:p>
          <a:p>
            <a:pPr lvl="1"/>
            <a:r>
              <a:rPr lang="ru-RU" dirty="0"/>
              <a:t>Его обязанность — пересылать данные между ними и изолировать их друг от друга. </a:t>
            </a:r>
          </a:p>
          <a:p>
            <a:pPr lvl="1"/>
            <a:r>
              <a:rPr lang="ru-RU" dirty="0"/>
              <a:t>При использовании </a:t>
            </a:r>
            <a:r>
              <a:rPr lang="ru-RU" dirty="0" err="1"/>
              <a:t>Data</a:t>
            </a:r>
            <a:r>
              <a:rPr lang="ru-RU" dirty="0"/>
              <a:t> </a:t>
            </a:r>
            <a:r>
              <a:rPr lang="ru-RU" dirty="0" err="1"/>
              <a:t>Mapper'а</a:t>
            </a:r>
            <a:r>
              <a:rPr lang="ru-RU" dirty="0"/>
              <a:t> объекты не нуждаются в знании о существовании БД. Они не нуждаются в SQL-коде, и (естественно) в информации о структуре БД. </a:t>
            </a:r>
          </a:p>
          <a:p>
            <a:pPr lvl="1"/>
            <a:r>
              <a:rPr lang="ru-RU" dirty="0"/>
              <a:t>Сам объект-</a:t>
            </a:r>
            <a:r>
              <a:rPr lang="ru-RU" dirty="0" err="1"/>
              <a:t>Mapper</a:t>
            </a:r>
            <a:r>
              <a:rPr lang="ru-RU" dirty="0"/>
              <a:t> неизвестен объекту.</a:t>
            </a:r>
          </a:p>
          <a:p>
            <a:endParaRPr lang="en-US" dirty="0"/>
          </a:p>
        </p:txBody>
      </p:sp>
      <p:pic>
        <p:nvPicPr>
          <p:cNvPr id="4" name="Picture 2" descr="ÐÐ°ÑÑÐµÑÐ½ Ð¿ÑÐ¾ÐµÐºÑÐ¸ÑÐ¾Ð²Ð°Ð½Ð¸Ñ Data Mapper">
            <a:extLst>
              <a:ext uri="{FF2B5EF4-FFF2-40B4-BE49-F238E27FC236}">
                <a16:creationId xmlns:a16="http://schemas.microsoft.com/office/drawing/2014/main" id="{DAC67271-CEFF-4E49-ADE3-C06A30D8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" y="968178"/>
            <a:ext cx="8734978" cy="24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12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1D8-9289-4613-AAF5-9E161246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Repository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7DF05-DF83-4E70-90C7-FBE11FB3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Репозиторий – </a:t>
            </a:r>
            <a:r>
              <a:rPr lang="en-US" dirty="0"/>
              <a:t>Data Mapper </a:t>
            </a:r>
            <a:r>
              <a:rPr lang="ru-RU" dirty="0"/>
              <a:t>«на стероидах»</a:t>
            </a:r>
          </a:p>
          <a:p>
            <a:pPr lvl="1"/>
            <a:r>
              <a:rPr lang="ru-RU" dirty="0"/>
              <a:t>Добавляет слой абстракции, экспонирующий интерфейс обычного контейнера, реализация которого работает с хранилищем</a:t>
            </a:r>
          </a:p>
          <a:p>
            <a:pPr lvl="2"/>
            <a:r>
              <a:rPr lang="ru-RU" dirty="0"/>
              <a:t>Объект помещается внешним клиентом в репозиторий, как в контейнер, а Репозиторий записывает его в БД</a:t>
            </a:r>
          </a:p>
          <a:p>
            <a:pPr lvl="2"/>
            <a:r>
              <a:rPr lang="ru-RU" dirty="0"/>
              <a:t>Аналогично происходит чтение, итерирование, удаление и т.п.</a:t>
            </a:r>
          </a:p>
          <a:p>
            <a:pPr lvl="1"/>
            <a:r>
              <a:rPr lang="ru-RU" dirty="0"/>
              <a:t>Репозиторий может реализовывать дополнительное кеширование данных в памяти</a:t>
            </a:r>
          </a:p>
          <a:p>
            <a:pPr lvl="1"/>
            <a:r>
              <a:rPr lang="ru-RU" dirty="0"/>
              <a:t>Репозиторий может получать на вход сложное декларативное описание критериев поиска объектов, конструировать по нему сложные запросы к хранилищу, и исполнять их, возвращая подходящие данные.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1D8-9289-4613-AAF5-9E161246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Repository</a:t>
            </a:r>
          </a:p>
        </p:txBody>
      </p:sp>
      <p:pic>
        <p:nvPicPr>
          <p:cNvPr id="5122" name="Picture 2" descr="ÐÐ°ÑÑÐµÑÐ½ Ð¿ÑÐ¾ÐµÐºÑÐ¸ÑÐ¾Ð²Ð°Ð½Ð¸Ñ Repository">
            <a:extLst>
              <a:ext uri="{FF2B5EF4-FFF2-40B4-BE49-F238E27FC236}">
                <a16:creationId xmlns:a16="http://schemas.microsoft.com/office/drawing/2014/main" id="{79E08333-9A0E-4636-932A-D12BAB3B6A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5" y="1690690"/>
            <a:ext cx="8719779" cy="465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77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53402-026C-4582-8DA6-01155E2F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Слой доступа к данным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38BFF-F130-47E7-8CFD-10D7A202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2572"/>
            <a:ext cx="7886700" cy="52431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Обычно используются шаблоны </a:t>
            </a:r>
            <a:r>
              <a:rPr lang="en-US" dirty="0"/>
              <a:t>Data Mapper </a:t>
            </a:r>
            <a:r>
              <a:rPr lang="ru-RU" dirty="0"/>
              <a:t>или Репозиторий (той или иной сложности)</a:t>
            </a:r>
          </a:p>
          <a:p>
            <a:pPr lvl="1"/>
            <a:r>
              <a:rPr lang="ru-RU" dirty="0"/>
              <a:t>с</a:t>
            </a:r>
            <a:r>
              <a:rPr lang="en-US" dirty="0"/>
              <a:t>lass </a:t>
            </a:r>
            <a:r>
              <a:rPr lang="en-US" dirty="0" err="1"/>
              <a:t>StudentRepository</a:t>
            </a:r>
            <a:endParaRPr lang="en-US" dirty="0"/>
          </a:p>
          <a:p>
            <a:pPr lvl="2"/>
            <a:r>
              <a:rPr lang="ru-RU" dirty="0"/>
              <a:t>Базовые </a:t>
            </a:r>
            <a:r>
              <a:rPr lang="en-US" dirty="0"/>
              <a:t>CRUD</a:t>
            </a:r>
            <a:r>
              <a:rPr lang="ru-RU" dirty="0"/>
              <a:t>-операции</a:t>
            </a:r>
            <a:endParaRPr lang="en-US" dirty="0"/>
          </a:p>
          <a:p>
            <a:pPr lvl="3"/>
            <a:r>
              <a:rPr lang="en-US" dirty="0"/>
              <a:t>void Create(Student s);</a:t>
            </a:r>
          </a:p>
          <a:p>
            <a:pPr lvl="3"/>
            <a:r>
              <a:rPr lang="en-US" dirty="0"/>
              <a:t>Student Read(int number);</a:t>
            </a:r>
          </a:p>
          <a:p>
            <a:pPr lvl="3"/>
            <a:r>
              <a:rPr lang="en-US" dirty="0"/>
              <a:t>void Update(Student s);</a:t>
            </a:r>
            <a:endParaRPr lang="ru-RU" dirty="0"/>
          </a:p>
          <a:p>
            <a:pPr lvl="3"/>
            <a:r>
              <a:rPr lang="en-US" dirty="0"/>
              <a:t>void Delete(Student s);</a:t>
            </a:r>
            <a:endParaRPr lang="ru-RU" dirty="0"/>
          </a:p>
          <a:p>
            <a:pPr lvl="2"/>
            <a:r>
              <a:rPr lang="ru-RU" dirty="0"/>
              <a:t>Более сложные операции</a:t>
            </a:r>
            <a:endParaRPr lang="en-US" dirty="0"/>
          </a:p>
          <a:p>
            <a:pPr lvl="3"/>
            <a:r>
              <a:rPr lang="en-US" dirty="0"/>
              <a:t>List&lt;Student&gt; </a:t>
            </a:r>
            <a:r>
              <a:rPr lang="en-US" dirty="0" err="1"/>
              <a:t>FindByName</a:t>
            </a:r>
            <a:r>
              <a:rPr lang="en-US" dirty="0"/>
              <a:t>(string name);</a:t>
            </a:r>
            <a:endParaRPr lang="ru-RU" dirty="0"/>
          </a:p>
          <a:p>
            <a:pPr lvl="3"/>
            <a:r>
              <a:rPr lang="en-US" dirty="0"/>
              <a:t>List&lt;Student&gt; </a:t>
            </a:r>
            <a:r>
              <a:rPr lang="en-US" dirty="0" err="1"/>
              <a:t>FindBySearchCriteria</a:t>
            </a:r>
            <a:r>
              <a:rPr lang="en-US" dirty="0"/>
              <a:t>(List&lt;Criterion&gt; criteria);</a:t>
            </a:r>
          </a:p>
          <a:p>
            <a:r>
              <a:rPr lang="ru-RU" dirty="0"/>
              <a:t>Есть готовые решения – библиотеки </a:t>
            </a:r>
            <a:r>
              <a:rPr lang="en-US" dirty="0"/>
              <a:t>ORM (Object-Relational Mapping)</a:t>
            </a:r>
            <a:endParaRPr lang="ru-RU" dirty="0"/>
          </a:p>
          <a:p>
            <a:pPr lvl="1"/>
            <a:r>
              <a:rPr lang="en-US" dirty="0"/>
              <a:t>Entity Framework (EF) </a:t>
            </a:r>
            <a:r>
              <a:rPr lang="ru-RU" dirty="0"/>
              <a:t>для .</a:t>
            </a:r>
            <a:r>
              <a:rPr lang="en-US" dirty="0"/>
              <a:t>NET</a:t>
            </a:r>
          </a:p>
          <a:p>
            <a:pPr lvl="1"/>
            <a:r>
              <a:rPr lang="en-US" dirty="0"/>
              <a:t>Hibernate/</a:t>
            </a:r>
            <a:r>
              <a:rPr lang="en-US" dirty="0" err="1"/>
              <a:t>Nhibernate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Java/.NET</a:t>
            </a:r>
          </a:p>
          <a:p>
            <a:pPr lvl="1"/>
            <a:r>
              <a:rPr lang="ru-RU" dirty="0"/>
              <a:t>И другие (их немало)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2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45A43-B3EF-4608-9270-F568E805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представления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57CB6-E344-4BBA-97BE-ED647EC2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Задача слоя представления – представить данные модели в удобном для клиента виде</a:t>
            </a:r>
          </a:p>
          <a:p>
            <a:r>
              <a:rPr lang="ru-RU" dirty="0"/>
              <a:t>Клиент может быть разный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Человек – для него строится </a:t>
            </a:r>
            <a:r>
              <a:rPr lang="en-US" dirty="0"/>
              <a:t>UI (User Interface)</a:t>
            </a:r>
          </a:p>
          <a:p>
            <a:pPr lvl="2"/>
            <a:r>
              <a:rPr lang="ru-RU" dirty="0"/>
              <a:t>Диалоговый </a:t>
            </a:r>
            <a:r>
              <a:rPr lang="en-US" dirty="0"/>
              <a:t>(CUI</a:t>
            </a:r>
            <a:r>
              <a:rPr lang="ru-RU" dirty="0"/>
              <a:t>, боты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Графический (</a:t>
            </a:r>
            <a:r>
              <a:rPr lang="en-US" dirty="0"/>
              <a:t>GUI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Простой Веб-интерфейс (</a:t>
            </a:r>
            <a:r>
              <a:rPr lang="en-US" dirty="0"/>
              <a:t>server-side </a:t>
            </a:r>
            <a:r>
              <a:rPr lang="en-US" dirty="0" err="1"/>
              <a:t>WebUI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Другие системы – для них строится </a:t>
            </a:r>
            <a:r>
              <a:rPr lang="en-US" dirty="0"/>
              <a:t>API (Applicative Programming Interface)</a:t>
            </a:r>
          </a:p>
          <a:p>
            <a:pPr lvl="2"/>
            <a:r>
              <a:rPr lang="ru-RU" dirty="0"/>
              <a:t>Интеграция с внешними системами</a:t>
            </a:r>
          </a:p>
          <a:p>
            <a:pPr lvl="2"/>
            <a:r>
              <a:rPr lang="ru-RU" dirty="0"/>
              <a:t>Мобильные приложения, </a:t>
            </a:r>
            <a:r>
              <a:rPr lang="ru-RU" dirty="0" err="1"/>
              <a:t>котоыре</a:t>
            </a:r>
            <a:r>
              <a:rPr lang="ru-RU" dirty="0"/>
              <a:t> уже взаимодействуют с пользователем</a:t>
            </a:r>
            <a:endParaRPr lang="en-US" dirty="0"/>
          </a:p>
          <a:p>
            <a:pPr lvl="2"/>
            <a:r>
              <a:rPr lang="ru-RU" dirty="0"/>
              <a:t>Продвинутый веб-интерфейс (</a:t>
            </a:r>
            <a:r>
              <a:rPr lang="en-US" dirty="0"/>
              <a:t>SPA </a:t>
            </a:r>
            <a:r>
              <a:rPr lang="en-US" dirty="0" err="1"/>
              <a:t>WebUI</a:t>
            </a:r>
            <a:r>
              <a:rPr lang="ru-RU" dirty="0"/>
              <a:t>)</a:t>
            </a:r>
          </a:p>
          <a:p>
            <a:r>
              <a:rPr lang="ru-RU" dirty="0"/>
              <a:t>Принцип действия же слоя представления остается тем же самым: </a:t>
            </a:r>
          </a:p>
          <a:p>
            <a:pPr lvl="1"/>
            <a:r>
              <a:rPr lang="ru-RU" dirty="0"/>
              <a:t>передавать данные модели клиенту, а ввод клиента – модели.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4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ru-RU" dirty="0"/>
              <a:t> и </a:t>
            </a:r>
            <a:r>
              <a:rPr lang="en-US" dirty="0"/>
              <a:t>REST API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805499" cy="407007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Часто </a:t>
            </a:r>
            <a:r>
              <a:rPr lang="en-US" dirty="0"/>
              <a:t>CRUD-</a:t>
            </a:r>
            <a:r>
              <a:rPr lang="ru-RU" dirty="0"/>
              <a:t>подход используется в рамках </a:t>
            </a:r>
            <a:r>
              <a:rPr lang="en-US" dirty="0"/>
              <a:t>REST API</a:t>
            </a:r>
          </a:p>
          <a:p>
            <a:r>
              <a:rPr lang="en-US" dirty="0"/>
              <a:t>REST = </a:t>
            </a:r>
            <a:r>
              <a:rPr lang="en-US" dirty="0" err="1"/>
              <a:t>REpresentational</a:t>
            </a:r>
            <a:r>
              <a:rPr lang="en-US" dirty="0"/>
              <a:t> State Transfer</a:t>
            </a:r>
          </a:p>
          <a:p>
            <a:pPr lvl="1"/>
            <a:r>
              <a:rPr lang="ru-RU" dirty="0"/>
              <a:t>Архитектурный стиль построения веб-сервисов на базе протокола </a:t>
            </a:r>
            <a:r>
              <a:rPr lang="en-US" dirty="0"/>
              <a:t>HTTP</a:t>
            </a:r>
            <a:endParaRPr lang="ru-RU" dirty="0"/>
          </a:p>
          <a:p>
            <a:pPr lvl="1"/>
            <a:r>
              <a:rPr lang="ru-RU" dirty="0"/>
              <a:t>Объект (или контейнер, набор объектов), с которым производятся действия, идентифицируется через </a:t>
            </a:r>
            <a:r>
              <a:rPr lang="en-US" dirty="0"/>
              <a:t>URL</a:t>
            </a:r>
            <a:r>
              <a:rPr lang="ru-RU" dirty="0"/>
              <a:t> </a:t>
            </a:r>
            <a:r>
              <a:rPr lang="en-US" dirty="0"/>
              <a:t>HTTP-</a:t>
            </a:r>
            <a:r>
              <a:rPr lang="ru-RU" dirty="0"/>
              <a:t>запроса. </a:t>
            </a:r>
            <a:endParaRPr lang="en-US" dirty="0"/>
          </a:p>
          <a:p>
            <a:pPr lvl="1"/>
            <a:r>
              <a:rPr lang="en-US" dirty="0"/>
              <a:t>CRUD-</a:t>
            </a:r>
            <a:r>
              <a:rPr lang="ru-RU" dirty="0"/>
              <a:t>методы реализуются в виде методов протокола </a:t>
            </a:r>
            <a:r>
              <a:rPr lang="en-US" dirty="0"/>
              <a:t>HTTP</a:t>
            </a:r>
          </a:p>
          <a:p>
            <a:pPr lvl="2"/>
            <a:r>
              <a:rPr lang="en-US" dirty="0"/>
              <a:t>POST = CREATE</a:t>
            </a:r>
          </a:p>
          <a:p>
            <a:pPr lvl="2"/>
            <a:r>
              <a:rPr lang="en-US" dirty="0"/>
              <a:t>GET </a:t>
            </a:r>
            <a:r>
              <a:rPr lang="ru-RU" dirty="0"/>
              <a:t>= </a:t>
            </a:r>
            <a:r>
              <a:rPr lang="en-US" dirty="0"/>
              <a:t>READ</a:t>
            </a:r>
          </a:p>
          <a:p>
            <a:pPr lvl="2"/>
            <a:r>
              <a:rPr lang="en-US" dirty="0"/>
              <a:t>PUT/PATCH = UPDATE</a:t>
            </a:r>
          </a:p>
          <a:p>
            <a:pPr lvl="2"/>
            <a:r>
              <a:rPr lang="en-US" dirty="0"/>
              <a:t>DELETE = DELETE</a:t>
            </a:r>
          </a:p>
          <a:p>
            <a:pPr lvl="1"/>
            <a:r>
              <a:rPr lang="ru-RU" dirty="0"/>
              <a:t>Сам объект при передаче может быть представлен как угодно (обычно – </a:t>
            </a:r>
            <a:r>
              <a:rPr lang="en-US" dirty="0"/>
              <a:t>JSON, XML </a:t>
            </a:r>
            <a:r>
              <a:rPr lang="ru-RU" dirty="0"/>
              <a:t>или другие протоколы </a:t>
            </a:r>
            <a:r>
              <a:rPr lang="ru-RU" dirty="0" err="1"/>
              <a:t>сериализации</a:t>
            </a:r>
            <a:r>
              <a:rPr lang="ru-RU" dirty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6" y="753677"/>
            <a:ext cx="9144000" cy="58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Слои обычно отображаются стеком прямоугольников</a:t>
            </a:r>
          </a:p>
          <a:p>
            <a:r>
              <a:rPr lang="ru-RU" dirty="0"/>
              <a:t>Отношения </a:t>
            </a:r>
          </a:p>
          <a:p>
            <a:pPr lvl="1"/>
            <a:r>
              <a:rPr lang="ru-RU" dirty="0"/>
              <a:t>«использует», либо рисуется явно стрелками, либо подразумевается, что верхний слой использует нижний.	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Любой модуль ПО относится к какому-либо слою</a:t>
            </a:r>
          </a:p>
          <a:p>
            <a:pPr lvl="1"/>
            <a:r>
              <a:rPr lang="ru-RU" dirty="0"/>
              <a:t>Должно быть как минимум два слоя (обычно 3+)</a:t>
            </a:r>
          </a:p>
          <a:p>
            <a:pPr lvl="1"/>
            <a:r>
              <a:rPr lang="ru-RU" dirty="0"/>
              <a:t>Не должно быть циркулярных отношений (снизу вверх)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Добавление слоев несколько усложняет проектирование и систему в целом</a:t>
            </a:r>
          </a:p>
          <a:p>
            <a:pPr lvl="1"/>
            <a:r>
              <a:rPr lang="ru-RU" dirty="0"/>
              <a:t>Проведение вызова через слои сказывается на производительности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72340" y="500063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72339" y="835820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72338" y="1171577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1441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943C-5050-4972-994D-BE3CBA7F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Диалоговый интерфейс пользователя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0D10E-74F3-4272-BD52-271035D0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5291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ru-RU" dirty="0"/>
              <a:t>Характерен для консольного интерфейса или ботов</a:t>
            </a:r>
          </a:p>
          <a:p>
            <a:pPr lvl="1"/>
            <a:r>
              <a:rPr lang="ru-RU" dirty="0"/>
              <a:t>Основное действующее лицо – контроллер диалога</a:t>
            </a:r>
          </a:p>
          <a:p>
            <a:pPr lvl="2"/>
            <a:r>
              <a:rPr lang="ru-RU" dirty="0"/>
              <a:t>Может быть несколько, управление между которым передается в результате команд пользователя, например</a:t>
            </a:r>
          </a:p>
          <a:p>
            <a:pPr lvl="3"/>
            <a:r>
              <a:rPr lang="ru-RU" dirty="0"/>
              <a:t>контроллер главного меню, </a:t>
            </a:r>
          </a:p>
          <a:p>
            <a:pPr lvl="3"/>
            <a:r>
              <a:rPr lang="ru-RU" dirty="0"/>
              <a:t>контроллер просмотра списка студентов </a:t>
            </a:r>
          </a:p>
          <a:p>
            <a:pPr lvl="3"/>
            <a:r>
              <a:rPr lang="ru-RU" dirty="0"/>
              <a:t>Контроллер редактирования студента</a:t>
            </a:r>
          </a:p>
          <a:p>
            <a:pPr lvl="1"/>
            <a:r>
              <a:rPr lang="ru-RU" dirty="0"/>
              <a:t>Принцип действия контроллера – в цикле, до получения команды на окончание работы (передачу управления):</a:t>
            </a:r>
          </a:p>
          <a:p>
            <a:pPr lvl="2"/>
            <a:r>
              <a:rPr lang="ru-RU" dirty="0"/>
              <a:t>Задает вопрос о следующем действии пользователю</a:t>
            </a:r>
          </a:p>
          <a:p>
            <a:pPr lvl="2"/>
            <a:r>
              <a:rPr lang="ru-RU" dirty="0"/>
              <a:t>Распознает его ответ и вызывает соответствующий метод контроллера бизнес-логики (который, в свою очередь, вызывает слой доступа к данным), возвращающий сущность(-</a:t>
            </a:r>
            <a:r>
              <a:rPr lang="ru-RU" dirty="0" err="1"/>
              <a:t>ти</a:t>
            </a:r>
            <a:r>
              <a:rPr lang="ru-RU" dirty="0"/>
              <a:t>).</a:t>
            </a:r>
          </a:p>
          <a:p>
            <a:pPr lvl="2"/>
            <a:r>
              <a:rPr lang="ru-RU" dirty="0"/>
              <a:t>Выдает результат пользователю в удобном для пользователя виде</a:t>
            </a:r>
          </a:p>
          <a:p>
            <a:pPr lvl="2"/>
            <a:r>
              <a:rPr lang="ru-RU" dirty="0"/>
              <a:t>Выдает пользователю список дальнейших доступных команд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550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A428-4A75-496A-BFF9-71293A9B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 пользователя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CD3A3-4E9B-46E5-BC4D-36F742D3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8" y="1825624"/>
            <a:ext cx="8498047" cy="477651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Характерен для десктопных и мобильных приложений</a:t>
            </a:r>
          </a:p>
          <a:p>
            <a:pPr lvl="1"/>
            <a:r>
              <a:rPr lang="ru-RU" dirty="0"/>
              <a:t>Есть и веб-реализации, не слишком удачные (</a:t>
            </a:r>
            <a:r>
              <a:rPr lang="en-US" dirty="0" err="1"/>
              <a:t>WebForms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Основное действующее лицо – элемент интерфейса. </a:t>
            </a:r>
          </a:p>
          <a:p>
            <a:pPr lvl="1"/>
            <a:r>
              <a:rPr lang="ru-RU" dirty="0"/>
              <a:t>примитив графического интерфейса пользователя, имеющий стандартный внешний вид и выполняющий стандартные действия.</a:t>
            </a:r>
          </a:p>
          <a:p>
            <a:pPr lvl="1"/>
            <a:r>
              <a:rPr lang="ru-RU" dirty="0"/>
              <a:t>Другие названия: элемент управления, виджет (</a:t>
            </a:r>
            <a:r>
              <a:rPr lang="ru-RU" dirty="0" err="1"/>
              <a:t>widget</a:t>
            </a:r>
            <a:r>
              <a:rPr lang="ru-RU" dirty="0"/>
              <a:t>), </a:t>
            </a:r>
            <a:r>
              <a:rPr lang="ru-RU" dirty="0" err="1"/>
              <a:t>контрол</a:t>
            </a:r>
            <a:r>
              <a:rPr lang="ru-RU" dirty="0"/>
              <a:t> (</a:t>
            </a:r>
            <a:r>
              <a:rPr lang="ru-RU" dirty="0" err="1"/>
              <a:t>control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Каждый </a:t>
            </a:r>
            <a:r>
              <a:rPr lang="ru-RU" b="1" dirty="0"/>
              <a:t>тип элемента управления </a:t>
            </a:r>
            <a:r>
              <a:rPr lang="ru-RU" dirty="0"/>
              <a:t>(форма, поле ввода, кнопка и т.п.) моделируется отдельным </a:t>
            </a:r>
            <a:r>
              <a:rPr lang="ru-RU" b="1" dirty="0"/>
              <a:t>классом</a:t>
            </a:r>
            <a:r>
              <a:rPr lang="ru-RU" dirty="0"/>
              <a:t> (</a:t>
            </a:r>
            <a:r>
              <a:rPr lang="en-US" dirty="0"/>
              <a:t>Form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TextBox</a:t>
            </a:r>
            <a:r>
              <a:rPr lang="en-US" dirty="0"/>
              <a:t>, Button etc.</a:t>
            </a:r>
            <a:r>
              <a:rPr lang="ru-RU" dirty="0"/>
              <a:t>) </a:t>
            </a:r>
          </a:p>
          <a:p>
            <a:pPr lvl="2"/>
            <a:r>
              <a:rPr lang="ru-RU" dirty="0"/>
              <a:t>Реализует функциональность отрисовки и приема ввода от пользователя.</a:t>
            </a:r>
          </a:p>
          <a:p>
            <a:pPr lvl="2"/>
            <a:r>
              <a:rPr lang="ru-RU" dirty="0"/>
              <a:t>Обычно используются стандартные библиотечные реализации</a:t>
            </a:r>
            <a:endParaRPr lang="en-US" dirty="0"/>
          </a:p>
          <a:p>
            <a:pPr lvl="1"/>
            <a:r>
              <a:rPr lang="ru-RU" dirty="0"/>
              <a:t>Каждый конкретный </a:t>
            </a:r>
            <a:r>
              <a:rPr lang="ru-RU" b="1" dirty="0"/>
              <a:t>экземпляр элемента управления </a:t>
            </a:r>
            <a:r>
              <a:rPr lang="ru-RU" dirty="0"/>
              <a:t>(например, форма редактирования студента, поле ввода имени и кнопка «ОК») моделируются отдельным экземпляром </a:t>
            </a:r>
            <a:r>
              <a:rPr lang="ru-RU" b="1" dirty="0"/>
              <a:t>объекта</a:t>
            </a:r>
            <a:r>
              <a:rPr lang="ru-RU" dirty="0"/>
              <a:t>.</a:t>
            </a:r>
          </a:p>
          <a:p>
            <a:pPr lvl="2"/>
            <a:r>
              <a:rPr lang="ru-RU" dirty="0"/>
              <a:t>Реализует хранение специфичных данных экземпляра элемента управления – расположение, размер, состояние и т.п.</a:t>
            </a:r>
          </a:p>
          <a:p>
            <a:pPr lvl="1"/>
            <a:r>
              <a:rPr lang="ru-RU" i="1" dirty="0"/>
              <a:t>«Если класс один на все кнопки, как мне реализовать индивидуальную реакцию на нажатие каждой кнопки?»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2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A428-4A75-496A-BFF9-71293A9B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ввода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CD3A3-4E9B-46E5-BC4D-36F742D3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Чтобы развязать общий класс и конкретное поведение каждого его экземпляра используются либо шаблон «Наблюдатель» (</a:t>
            </a:r>
            <a:r>
              <a:rPr lang="en-US" dirty="0"/>
              <a:t>Observer)</a:t>
            </a:r>
          </a:p>
          <a:p>
            <a:pPr lvl="1"/>
            <a:r>
              <a:rPr lang="ru-RU" dirty="0"/>
              <a:t>Класс элемента управления при получении действия от пользователя генерирует соответствующее событие</a:t>
            </a:r>
          </a:p>
          <a:p>
            <a:pPr lvl="1"/>
            <a:r>
              <a:rPr lang="ru-RU" dirty="0"/>
              <a:t>При создании каждого экземпляра элемента управления на нужное событие подписывается индивидуальный обработчик, реализующий логику реакции на событие</a:t>
            </a:r>
          </a:p>
          <a:p>
            <a:r>
              <a:rPr lang="ru-RU" dirty="0"/>
              <a:t>Либо шаблон «Шаблонный метод» (</a:t>
            </a:r>
            <a:r>
              <a:rPr lang="en-US" dirty="0"/>
              <a:t>Template Method)</a:t>
            </a:r>
          </a:p>
          <a:p>
            <a:pPr lvl="1"/>
            <a:r>
              <a:rPr lang="ru-RU" dirty="0"/>
              <a:t>В методе базового , библиотечного класса элемента управления, обрабатывающем действие пользователя, предусматривается вызов метода-зацепки (</a:t>
            </a:r>
            <a:r>
              <a:rPr lang="en-US" dirty="0"/>
              <a:t>hook</a:t>
            </a:r>
            <a:r>
              <a:rPr lang="ru-RU" dirty="0"/>
              <a:t>, хук</a:t>
            </a:r>
            <a:r>
              <a:rPr lang="en-US" dirty="0"/>
              <a:t>), </a:t>
            </a:r>
            <a:r>
              <a:rPr lang="ru-RU" dirty="0"/>
              <a:t>имеющего в этом классе пустую реализацию</a:t>
            </a:r>
          </a:p>
          <a:p>
            <a:pPr lvl="1"/>
            <a:r>
              <a:rPr lang="ru-RU" dirty="0"/>
              <a:t>Экземпляр класса элемента управления создается не от базового, библиотечного класса (</a:t>
            </a:r>
            <a:r>
              <a:rPr lang="en-US" i="1" dirty="0"/>
              <a:t>Form</a:t>
            </a:r>
            <a:r>
              <a:rPr lang="en-US" dirty="0"/>
              <a:t>), </a:t>
            </a:r>
            <a:r>
              <a:rPr lang="ru-RU" dirty="0"/>
              <a:t>а от производного, пользовательского класса (</a:t>
            </a:r>
            <a:r>
              <a:rPr lang="en-US" i="1" dirty="0"/>
              <a:t>Form1</a:t>
            </a:r>
            <a:r>
              <a:rPr lang="en-US" dirty="0"/>
              <a:t>), </a:t>
            </a:r>
            <a:r>
              <a:rPr lang="ru-RU" dirty="0"/>
              <a:t>который переопределяет нужный метод-зацепку так, чтобы реализовывать в нем нужную логику реакции на действие пользователя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03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A428-4A75-496A-BFF9-71293A9B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Функционирование элемента управления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CD3A3-4E9B-46E5-BC4D-36F742D3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 создании экземпляра элемента управления: </a:t>
            </a:r>
          </a:p>
          <a:p>
            <a:pPr lvl="1"/>
            <a:r>
              <a:rPr lang="ru-RU" dirty="0"/>
              <a:t>В поля записывается его начальное состояние</a:t>
            </a:r>
          </a:p>
          <a:p>
            <a:pPr lvl="1"/>
            <a:r>
              <a:rPr lang="ru-RU" dirty="0"/>
              <a:t>Определяется логика реакции на действие пользователя</a:t>
            </a:r>
          </a:p>
          <a:p>
            <a:pPr lvl="2"/>
            <a:r>
              <a:rPr lang="ru-RU" dirty="0"/>
              <a:t>через подписку на событие или метод-зацепку</a:t>
            </a:r>
          </a:p>
          <a:p>
            <a:pPr lvl="1"/>
            <a:r>
              <a:rPr lang="ru-RU" dirty="0"/>
              <a:t>Вызывается отрисовка</a:t>
            </a:r>
          </a:p>
          <a:p>
            <a:pPr lvl="2"/>
            <a:r>
              <a:rPr lang="ru-RU" dirty="0"/>
              <a:t>Проходя по всему дереву дочерних элемента управления </a:t>
            </a:r>
          </a:p>
          <a:p>
            <a:pPr lvl="1"/>
            <a:r>
              <a:rPr lang="ru-RU" dirty="0"/>
              <a:t>При действии пользователя срабатывает логика его обработки, обычно включающая в себя:</a:t>
            </a:r>
          </a:p>
          <a:p>
            <a:pPr lvl="2"/>
            <a:r>
              <a:rPr lang="ru-RU" dirty="0"/>
              <a:t>Вызов соответствующего контроллера бизнес-логики с передачей ему данных введенных пользователем в этот или другие элементы управления </a:t>
            </a:r>
          </a:p>
          <a:p>
            <a:pPr lvl="3"/>
            <a:r>
              <a:rPr lang="ru-RU" dirty="0"/>
              <a:t>Контроллер в свою очередь, вызывает слой доступа к данным), возвращающий сущность(-</a:t>
            </a:r>
            <a:r>
              <a:rPr lang="ru-RU" dirty="0" err="1"/>
              <a:t>ти</a:t>
            </a:r>
            <a:r>
              <a:rPr lang="ru-RU" dirty="0"/>
              <a:t>) из хранилища</a:t>
            </a:r>
          </a:p>
          <a:p>
            <a:pPr lvl="2"/>
            <a:r>
              <a:rPr lang="ru-RU" dirty="0"/>
              <a:t>Получение сущности(-</a:t>
            </a:r>
            <a:r>
              <a:rPr lang="ru-RU" dirty="0" err="1"/>
              <a:t>тей</a:t>
            </a:r>
            <a:r>
              <a:rPr lang="ru-RU" dirty="0"/>
              <a:t>) от контроллера и запись их свойств в соответствующие свойства себя или других элементов управления. </a:t>
            </a:r>
          </a:p>
          <a:p>
            <a:pPr lvl="2"/>
            <a:r>
              <a:rPr lang="ru-RU" dirty="0"/>
              <a:t>Изменение свойств элементов управления вызывает их перерисовку.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81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7B438-0CA3-48B5-8BD4-AA8E9EBB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Собираем вместе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2A469-64FC-457F-B1D7-C4438050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3956" cy="4351338"/>
          </a:xfrm>
        </p:spPr>
        <p:txBody>
          <a:bodyPr>
            <a:normAutofit/>
          </a:bodyPr>
          <a:lstStyle/>
          <a:p>
            <a:r>
              <a:rPr lang="en-US" dirty="0"/>
              <a:t>//</a:t>
            </a:r>
            <a:r>
              <a:rPr lang="ru-RU" dirty="0"/>
              <a:t>слой представления</a:t>
            </a:r>
            <a:endParaRPr lang="en-US" dirty="0"/>
          </a:p>
          <a:p>
            <a:r>
              <a:rPr lang="en-US" dirty="0" err="1"/>
              <a:t>StudentEditor.ButtonFind.OnClick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string name = </a:t>
            </a:r>
            <a:r>
              <a:rPr lang="en-US" dirty="0" err="1"/>
              <a:t>StudentEditor.TextBotStudName.Text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Student s = </a:t>
            </a:r>
            <a:r>
              <a:rPr lang="en-US" dirty="0" err="1"/>
              <a:t>StudentController.FindFistByName</a:t>
            </a:r>
            <a:r>
              <a:rPr lang="en-US" dirty="0"/>
              <a:t>(name);</a:t>
            </a:r>
            <a:br>
              <a:rPr lang="ru-RU" dirty="0"/>
            </a:br>
            <a:r>
              <a:rPr lang="en-US" dirty="0"/>
              <a:t>//</a:t>
            </a:r>
            <a:r>
              <a:rPr lang="ru-RU" dirty="0"/>
              <a:t>слой бизнес-логики</a:t>
            </a:r>
            <a:endParaRPr lang="en-US" dirty="0"/>
          </a:p>
          <a:p>
            <a:pPr lvl="2"/>
            <a:r>
              <a:rPr lang="en-US" dirty="0"/>
              <a:t>return </a:t>
            </a:r>
            <a:r>
              <a:rPr lang="en-US" dirty="0" err="1"/>
              <a:t>StudentRepository.FindFistByName</a:t>
            </a:r>
            <a:r>
              <a:rPr lang="en-US" dirty="0"/>
              <a:t>(name).</a:t>
            </a:r>
            <a:r>
              <a:rPr lang="en-US" dirty="0" err="1"/>
              <a:t>FirstOrDefault</a:t>
            </a:r>
            <a:r>
              <a:rPr lang="en-US" dirty="0"/>
              <a:t>;</a:t>
            </a:r>
            <a:br>
              <a:rPr lang="ru-RU" dirty="0"/>
            </a:br>
            <a:r>
              <a:rPr lang="en-US" dirty="0"/>
              <a:t>//</a:t>
            </a:r>
            <a:r>
              <a:rPr lang="ru-RU" dirty="0"/>
              <a:t>слой доступа к данным</a:t>
            </a:r>
            <a:br>
              <a:rPr lang="ru-RU" dirty="0"/>
            </a:br>
            <a:r>
              <a:rPr lang="en-US" dirty="0"/>
              <a:t>// </a:t>
            </a:r>
            <a:r>
              <a:rPr lang="ru-RU" dirty="0"/>
              <a:t>используя нужную библиотеку работы с БД выполнить</a:t>
            </a:r>
            <a:endParaRPr lang="en-US" dirty="0"/>
          </a:p>
          <a:p>
            <a:pPr lvl="3"/>
            <a:r>
              <a:rPr lang="en-US" dirty="0"/>
              <a:t>SELECT Number, Name from STUDENT</a:t>
            </a:r>
            <a:br>
              <a:rPr lang="en-US" dirty="0"/>
            </a:br>
            <a:r>
              <a:rPr lang="en-US" dirty="0"/>
              <a:t>WHERE Name = %name%</a:t>
            </a:r>
          </a:p>
          <a:p>
            <a:pPr lvl="1"/>
            <a:r>
              <a:rPr lang="en-US" dirty="0" err="1"/>
              <a:t>StudentEditor.TextBotStudName.Text</a:t>
            </a:r>
            <a:r>
              <a:rPr lang="en-US" dirty="0"/>
              <a:t> = </a:t>
            </a:r>
            <a:r>
              <a:rPr lang="en-US" dirty="0" err="1"/>
              <a:t>s.Name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StudentEditor.TextBotStudNumber.Text</a:t>
            </a:r>
            <a:r>
              <a:rPr lang="en-US" dirty="0"/>
              <a:t> = </a:t>
            </a:r>
            <a:r>
              <a:rPr lang="en-US" dirty="0" err="1"/>
              <a:t>s.Number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9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A5090-56CD-47C1-BF0B-9E350E72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классической модели элементов управления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66DF-A3CF-431E-8168-AA0D0E39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Нарушение </a:t>
            </a:r>
            <a:r>
              <a:rPr lang="en-US" dirty="0"/>
              <a:t>SRP (</a:t>
            </a:r>
            <a:r>
              <a:rPr lang="ru-RU" dirty="0"/>
              <a:t>принцип единой ответственности </a:t>
            </a:r>
            <a:r>
              <a:rPr lang="en-US" dirty="0"/>
              <a:t>SOLID)</a:t>
            </a:r>
          </a:p>
          <a:p>
            <a:pPr lvl="1"/>
            <a:r>
              <a:rPr lang="ru-RU" dirty="0"/>
              <a:t>элемент управления занимается как взаимодействием с пользователем (отрисовка данных и обработка ввода пользователя), так и реализацией логики работы интерфейса (реакция на конкретное действие над конкретным элементом управления, специфичное для данной системы)</a:t>
            </a:r>
          </a:p>
          <a:p>
            <a:r>
              <a:rPr lang="ru-RU" dirty="0"/>
              <a:t>Сильное зацепление</a:t>
            </a:r>
          </a:p>
          <a:p>
            <a:pPr lvl="1"/>
            <a:r>
              <a:rPr lang="ru-RU" dirty="0"/>
              <a:t>В силу необходимости отрисовки элемент управления должен знать специфичные для этого данные – координаты отрисовки, размеры родительского и дочерних элементов, режимы относительного выравнивания, отступы, шрифтовую и цветовую схемы и т.п.</a:t>
            </a:r>
          </a:p>
          <a:p>
            <a:pPr lvl="1"/>
            <a:r>
              <a:rPr lang="ru-RU" dirty="0"/>
              <a:t>В силу необходимости реализации конкретного действия, элемент управления  должен знать об объектах нижележащих слоев (БЛ, сущности).</a:t>
            </a:r>
          </a:p>
          <a:p>
            <a:r>
              <a:rPr lang="ru-RU" dirty="0"/>
              <a:t>Следствие </a:t>
            </a:r>
          </a:p>
          <a:p>
            <a:pPr lvl="1"/>
            <a:r>
              <a:rPr lang="ru-RU" dirty="0"/>
              <a:t>Затрудняется модификация кодовой базы – изменения в визуальном расположении элементов управления затрагивают файлы с классами и наоборот.</a:t>
            </a:r>
          </a:p>
          <a:p>
            <a:pPr lvl="1"/>
            <a:r>
              <a:rPr lang="ru-RU" dirty="0"/>
              <a:t>Затрудняется тестирование кода – логика жестко привязана к элементам пользовательского интерфейса и фреймворку обработки действий пользователя.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73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595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MVC</a:t>
            </a:r>
            <a:r>
              <a:rPr lang="ru-RU" dirty="0"/>
              <a:t> (</a:t>
            </a:r>
            <a:r>
              <a:rPr lang="en-US" dirty="0"/>
              <a:t>Model-View-Controller, </a:t>
            </a:r>
            <a:br>
              <a:rPr lang="ru-RU" dirty="0"/>
            </a:br>
            <a:r>
              <a:rPr lang="ru-RU" dirty="0"/>
              <a:t>Модель-Представление-Контроллер)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en-US" dirty="0"/>
              <a:t>UI – </a:t>
            </a:r>
            <a:r>
              <a:rPr lang="ru-RU" dirty="0"/>
              <a:t>наиболее часто меняющаяся часть интерактивного ПО, поэтому необходимо обеспечить возможность изменения </a:t>
            </a:r>
            <a:r>
              <a:rPr lang="en-US" dirty="0"/>
              <a:t>UI </a:t>
            </a:r>
            <a:r>
              <a:rPr lang="ru-RU" dirty="0"/>
              <a:t>затрагивания других компонентов системы. </a:t>
            </a:r>
          </a:p>
          <a:p>
            <a:pPr lvl="1"/>
            <a:r>
              <a:rPr lang="ru-RU" dirty="0"/>
              <a:t>Пользователи часто хотят рассматривать одни и те же данные с разных перспектив (таблицы, графики, и т.п.), и такие разные представления должны отражать текущее состояние данных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отделить </a:t>
            </a:r>
            <a:r>
              <a:rPr lang="en-US" dirty="0"/>
              <a:t>UI </a:t>
            </a:r>
            <a:r>
              <a:rPr lang="ru-RU" dirty="0"/>
              <a:t>от функциональности приложения, при этом обеспечив его реакцию как на действия пользователя, так и на внешние изменения данных?</a:t>
            </a:r>
          </a:p>
          <a:p>
            <a:pPr lvl="1"/>
            <a:r>
              <a:rPr lang="ru-RU" dirty="0"/>
              <a:t>Как обеспечить тестируемость логики сценариев работы пользователя?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Паттерн </a:t>
            </a:r>
            <a:r>
              <a:rPr lang="en-US" dirty="0"/>
              <a:t>MVC</a:t>
            </a:r>
            <a:r>
              <a:rPr lang="ru-RU" dirty="0"/>
              <a:t> делит функциональность приложения на 3 компонента:</a:t>
            </a:r>
          </a:p>
          <a:p>
            <a:pPr lvl="2"/>
            <a:r>
              <a:rPr lang="ru-RU" dirty="0"/>
              <a:t>Модель, содержащая данные приложения</a:t>
            </a:r>
          </a:p>
          <a:p>
            <a:pPr lvl="2"/>
            <a:r>
              <a:rPr lang="ru-RU" dirty="0"/>
              <a:t>Представление (</a:t>
            </a:r>
            <a:r>
              <a:rPr lang="en-US" dirty="0"/>
              <a:t>View), </a:t>
            </a:r>
            <a:r>
              <a:rPr lang="ru-RU" dirty="0"/>
              <a:t>которое отображает пользователю нужный аспект данных модели, и взаимодействующее с пользователем</a:t>
            </a:r>
          </a:p>
          <a:p>
            <a:pPr lvl="2"/>
            <a:r>
              <a:rPr lang="ru-RU" dirty="0"/>
              <a:t>Контроллер, который является посредником между Моделью и Представлением и управляет уведомлениями об изменениях состояния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999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</a:t>
            </a:r>
            <a:r>
              <a:rPr lang="ru-RU" dirty="0"/>
              <a:t>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364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Модель – представление данных или состояния приложения, непосредственно содержит бизнес-логику или предоставляет интерфейсы для использования себя ею. </a:t>
            </a:r>
          </a:p>
          <a:p>
            <a:pPr lvl="1"/>
            <a:r>
              <a:rPr lang="ru-RU" dirty="0"/>
              <a:t>Представление (</a:t>
            </a:r>
            <a:r>
              <a:rPr lang="en-US" dirty="0"/>
              <a:t>View)</a:t>
            </a:r>
            <a:r>
              <a:rPr lang="ru-RU" dirty="0"/>
              <a:t> – </a:t>
            </a:r>
            <a:r>
              <a:rPr lang="en-US" dirty="0"/>
              <a:t>UI-</a:t>
            </a:r>
            <a:r>
              <a:rPr lang="ru-RU" dirty="0"/>
              <a:t>компонент, отображает данные пользователю и организует возможность приема ввода от пользователя. </a:t>
            </a:r>
          </a:p>
          <a:p>
            <a:pPr lvl="1"/>
            <a:r>
              <a:rPr lang="ru-RU" dirty="0"/>
              <a:t>Контроллер – управляет сценариями взаимодействия между Моделью и Представлением, переводя действия пользователя в Представлении в операции над Моделью и обновляя представление, когда это необходимо. 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Уведомление – все компоненты обмениваются уведомлениями об изменениях своего состояния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Должны существовать не менее 1 экземпляра каждого компонента</a:t>
            </a:r>
          </a:p>
          <a:p>
            <a:pPr lvl="1"/>
            <a:r>
              <a:rPr lang="ru-RU" dirty="0"/>
              <a:t>Модель не должна инициировать взаимодействие с контроллером 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Может вносить лишнюю сложность для простых интерфейсов</a:t>
            </a:r>
          </a:p>
          <a:p>
            <a:pPr lvl="1"/>
            <a:r>
              <a:rPr lang="ru-RU" dirty="0"/>
              <a:t>Не всегда однозначно и чисто реализуется </a:t>
            </a:r>
            <a:r>
              <a:rPr lang="ru-RU" dirty="0" err="1"/>
              <a:t>фреймворками</a:t>
            </a:r>
            <a:r>
              <a:rPr lang="ru-RU" dirty="0"/>
              <a:t>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6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30" y="1977618"/>
            <a:ext cx="6870540" cy="406245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MVC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154CC6-B5D5-4F51-9487-262C964567DE}"/>
              </a:ext>
            </a:extLst>
          </p:cNvPr>
          <p:cNvSpPr/>
          <p:nvPr/>
        </p:nvSpPr>
        <p:spPr>
          <a:xfrm>
            <a:off x="3103927" y="5670958"/>
            <a:ext cx="2877423" cy="57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Ничего не напоминает?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MVC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" y="1526797"/>
            <a:ext cx="8913781" cy="5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1" y="2248946"/>
            <a:ext cx="8690738" cy="3016527"/>
          </a:xfrm>
        </p:spPr>
      </p:pic>
    </p:spTree>
    <p:extLst>
      <p:ext uri="{BB962C8B-B14F-4D97-AF65-F5344CB8AC3E}">
        <p14:creationId xmlns:p14="http://schemas.microsoft.com/office/powerpoint/2010/main" val="1907456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ru-RU" dirty="0"/>
              <a:t>в вебе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744687"/>
            <a:ext cx="7886700" cy="287641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Модель</a:t>
            </a:r>
          </a:p>
          <a:p>
            <a:pPr lvl="1"/>
            <a:r>
              <a:rPr lang="ru-RU" dirty="0"/>
              <a:t>Работает на стороне сервера</a:t>
            </a:r>
          </a:p>
          <a:p>
            <a:pPr lvl="1"/>
            <a:r>
              <a:rPr lang="ru-RU" dirty="0"/>
              <a:t>Хранит и обрабатывает объекты предметной области</a:t>
            </a:r>
          </a:p>
          <a:p>
            <a:r>
              <a:rPr lang="ru-RU" dirty="0"/>
              <a:t>Контроллер:</a:t>
            </a:r>
          </a:p>
          <a:p>
            <a:pPr lvl="1"/>
            <a:r>
              <a:rPr lang="ru-RU" dirty="0"/>
              <a:t>Работает на стороне сервера</a:t>
            </a:r>
          </a:p>
          <a:p>
            <a:pPr lvl="1"/>
            <a:r>
              <a:rPr lang="ru-RU" dirty="0"/>
              <a:t>Генерирует веб-страницу Представления, используя данные из Модели</a:t>
            </a:r>
          </a:p>
          <a:p>
            <a:pPr lvl="1"/>
            <a:r>
              <a:rPr lang="ru-RU" dirty="0"/>
              <a:t>Обрабатывает </a:t>
            </a:r>
            <a:r>
              <a:rPr lang="en-US" dirty="0"/>
              <a:t>HTTP-</a:t>
            </a:r>
            <a:r>
              <a:rPr lang="ru-RU" dirty="0"/>
              <a:t> запросы со страницы Представления, инициируя изменения в модели</a:t>
            </a:r>
          </a:p>
          <a:p>
            <a:r>
              <a:rPr lang="ru-RU" dirty="0"/>
              <a:t>Представление:</a:t>
            </a:r>
          </a:p>
          <a:p>
            <a:pPr lvl="1"/>
            <a:r>
              <a:rPr lang="ru-RU" dirty="0"/>
              <a:t>Работает на стороне клиента</a:t>
            </a:r>
          </a:p>
          <a:p>
            <a:pPr lvl="1"/>
            <a:r>
              <a:rPr lang="ru-RU" dirty="0"/>
              <a:t>Отображает данные, выданные контроллером и обрабатывает пользовательский ввод, отсылая </a:t>
            </a:r>
            <a:r>
              <a:rPr lang="en-US" dirty="0"/>
              <a:t>HTTP-</a:t>
            </a:r>
            <a:r>
              <a:rPr lang="ru-RU" dirty="0"/>
              <a:t>запросы на контроллер.</a:t>
            </a:r>
          </a:p>
          <a:p>
            <a:pPr lvl="1"/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4" y="1230994"/>
            <a:ext cx="6956132" cy="25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1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211734" cy="1325563"/>
          </a:xfrm>
        </p:spPr>
        <p:txBody>
          <a:bodyPr>
            <a:noAutofit/>
          </a:bodyPr>
          <a:lstStyle/>
          <a:p>
            <a:r>
              <a:rPr lang="en-US" sz="3600" dirty="0"/>
              <a:t>MVVM</a:t>
            </a:r>
            <a:r>
              <a:rPr lang="ru-RU" sz="3600" dirty="0"/>
              <a:t> – </a:t>
            </a:r>
            <a:r>
              <a:rPr lang="en-US" sz="3600" dirty="0"/>
              <a:t>(Model-View-</a:t>
            </a:r>
            <a:r>
              <a:rPr lang="en-US" sz="3600" dirty="0" err="1"/>
              <a:t>ViewModel</a:t>
            </a:r>
            <a:r>
              <a:rPr lang="ru-RU" sz="3600" dirty="0"/>
              <a:t>)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Модель-Преставление-</a:t>
            </a:r>
            <a:r>
              <a:rPr lang="ru-RU" sz="3600" dirty="0" err="1"/>
              <a:t>МодельПредставления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Исходный вопрос – как и где хранить состояние Представления? </a:t>
            </a:r>
          </a:p>
          <a:p>
            <a:pPr lvl="1"/>
            <a:r>
              <a:rPr lang="ru-RU" dirty="0"/>
              <a:t>Вышеописанные проблемы классической модели, объединяющей в одном классе данные о визуальном образе элемента интерфейса и его состояние/поведение.</a:t>
            </a:r>
          </a:p>
          <a:p>
            <a:r>
              <a:rPr lang="ru-RU" dirty="0"/>
              <a:t>Новая декомпозиция:</a:t>
            </a:r>
          </a:p>
          <a:p>
            <a:pPr lvl="1"/>
            <a:r>
              <a:rPr lang="ru-RU" dirty="0"/>
              <a:t>Представление не содержит кода вообще и строится дизайнером, а не разработчиком. </a:t>
            </a:r>
          </a:p>
          <a:p>
            <a:pPr lvl="1"/>
            <a:r>
              <a:rPr lang="ru-RU" dirty="0"/>
              <a:t>Новая сущность </a:t>
            </a:r>
            <a:r>
              <a:rPr lang="ru-RU" b="1" dirty="0"/>
              <a:t>Модель Представления</a:t>
            </a:r>
            <a:r>
              <a:rPr lang="ru-RU" dirty="0"/>
              <a:t> хранит данные состояния Представления. </a:t>
            </a:r>
          </a:p>
          <a:p>
            <a:pPr lvl="2"/>
            <a:r>
              <a:rPr lang="ru-RU" b="1" dirty="0"/>
              <a:t>Привязка</a:t>
            </a:r>
            <a:r>
              <a:rPr lang="ru-RU" dirty="0"/>
              <a:t> визуальных элементов Представления к этим данным осуществляется фреймворком. </a:t>
            </a:r>
          </a:p>
          <a:p>
            <a:pPr lvl="2"/>
            <a:r>
              <a:rPr lang="ru-RU" dirty="0"/>
              <a:t>Тут же определяются </a:t>
            </a:r>
            <a:r>
              <a:rPr lang="ru-RU" b="1" dirty="0"/>
              <a:t>команды</a:t>
            </a:r>
            <a:r>
              <a:rPr lang="ru-RU" dirty="0"/>
              <a:t>, меняющие данные в Модели.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45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" y="1418276"/>
            <a:ext cx="5772956" cy="22196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8" y="3801533"/>
            <a:ext cx="8050117" cy="34120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DBE2EF-A752-4BDE-AB4C-FECD70A3BDF9}"/>
              </a:ext>
            </a:extLst>
          </p:cNvPr>
          <p:cNvSpPr/>
          <p:nvPr/>
        </p:nvSpPr>
        <p:spPr>
          <a:xfrm>
            <a:off x="6026982" y="365126"/>
            <a:ext cx="2877423" cy="57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Ничего не напоминает?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14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F25F-5D69-4F15-A528-FE5793C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WPF (MVVM)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A4FDE-E3BB-4865-933F-A5B94FFFA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8" y="2046913"/>
            <a:ext cx="8313490" cy="46475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&lt;Window x:Class="WpfApp1.MainWindow"</a:t>
            </a:r>
          </a:p>
          <a:p>
            <a:pPr marL="0" indent="0">
              <a:buNone/>
            </a:pPr>
            <a:r>
              <a:rPr lang="en-US" i="1" dirty="0"/>
              <a:t>        //</a:t>
            </a:r>
            <a:r>
              <a:rPr lang="ru-RU" i="1" dirty="0" err="1"/>
              <a:t>неймспейсы</a:t>
            </a:r>
            <a:r>
              <a:rPr lang="ru-RU" i="1" dirty="0"/>
              <a:t> убраны для краткости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  Title="</a:t>
            </a:r>
            <a:r>
              <a:rPr lang="en-US" dirty="0" err="1"/>
              <a:t>MainWindow</a:t>
            </a:r>
            <a:r>
              <a:rPr lang="en-US" dirty="0"/>
              <a:t>" Height="176.559" Width="286.62"&gt;</a:t>
            </a:r>
          </a:p>
          <a:p>
            <a:pPr marL="0" indent="0">
              <a:buNone/>
            </a:pPr>
            <a:r>
              <a:rPr lang="en-US" dirty="0"/>
              <a:t>    &lt;Grid&gt;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TextBox</a:t>
            </a:r>
            <a:r>
              <a:rPr lang="en-US" dirty="0"/>
              <a:t> x:Name="tbNumber" </a:t>
            </a:r>
            <a:r>
              <a:rPr lang="en-US" b="1" dirty="0"/>
              <a:t>Text="{Binding Path=Number}" </a:t>
            </a:r>
            <a:r>
              <a:rPr lang="en-US" dirty="0" err="1"/>
              <a:t>HorizontalAlignment</a:t>
            </a:r>
            <a:r>
              <a:rPr lang="en-US" dirty="0"/>
              <a:t>="Left" Height="23" Margin="127,20,0,0" </a:t>
            </a:r>
            <a:r>
              <a:rPr lang="en-US" dirty="0" err="1"/>
              <a:t>TextWrapping</a:t>
            </a:r>
            <a:r>
              <a:rPr lang="en-US" dirty="0"/>
              <a:t>="Wrap" </a:t>
            </a:r>
            <a:r>
              <a:rPr lang="en-US" dirty="0" err="1"/>
              <a:t>VerticalAlignment</a:t>
            </a:r>
            <a:r>
              <a:rPr lang="en-US" dirty="0"/>
              <a:t>="Top" Width="120"/&gt;</a:t>
            </a:r>
          </a:p>
          <a:p>
            <a:pPr marL="0" indent="0">
              <a:buNone/>
            </a:pPr>
            <a:r>
              <a:rPr lang="en-US" dirty="0"/>
              <a:t>        &lt;Label Content="Student Number" </a:t>
            </a:r>
            <a:r>
              <a:rPr lang="en-US" dirty="0" err="1"/>
              <a:t>HorizontalAlignment</a:t>
            </a:r>
            <a:r>
              <a:rPr lang="en-US" dirty="0"/>
              <a:t>="Left" Margin="10,17,0,0" </a:t>
            </a:r>
            <a:r>
              <a:rPr lang="en-US" dirty="0" err="1"/>
              <a:t>VerticalAlignment</a:t>
            </a:r>
            <a:r>
              <a:rPr lang="en-US" dirty="0"/>
              <a:t>="Top" </a:t>
            </a:r>
            <a:r>
              <a:rPr lang="en-US" dirty="0" err="1"/>
              <a:t>Grid.ColumnSpan</a:t>
            </a:r>
            <a:r>
              <a:rPr lang="en-US" dirty="0"/>
              <a:t>="2"/&gt;</a:t>
            </a:r>
          </a:p>
          <a:p>
            <a:pPr marL="0" indent="0">
              <a:buNone/>
            </a:pPr>
            <a:r>
              <a:rPr lang="en-US" dirty="0"/>
              <a:t>        &lt;Label Content="Student Name" </a:t>
            </a:r>
            <a:r>
              <a:rPr lang="en-US" dirty="0" err="1"/>
              <a:t>HorizontalAlignment</a:t>
            </a:r>
            <a:r>
              <a:rPr lang="en-US" dirty="0"/>
              <a:t>="Left" Margin="10,48,0,0" </a:t>
            </a:r>
            <a:r>
              <a:rPr lang="en-US" dirty="0" err="1"/>
              <a:t>VerticalAlignment</a:t>
            </a:r>
            <a:r>
              <a:rPr lang="en-US" dirty="0"/>
              <a:t>="Top" </a:t>
            </a:r>
            <a:r>
              <a:rPr lang="en-US" dirty="0" err="1"/>
              <a:t>Grid.ColumnSpan</a:t>
            </a:r>
            <a:r>
              <a:rPr lang="en-US" dirty="0"/>
              <a:t>="2"/&gt;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TextBox</a:t>
            </a:r>
            <a:r>
              <a:rPr lang="en-US" dirty="0"/>
              <a:t> x:Name="tbName" </a:t>
            </a:r>
            <a:r>
              <a:rPr lang="en-US" b="1" dirty="0"/>
              <a:t>Text="{Binding Path=Name}" </a:t>
            </a:r>
            <a:r>
              <a:rPr lang="en-US" dirty="0" err="1"/>
              <a:t>HorizontalAlignment</a:t>
            </a:r>
            <a:r>
              <a:rPr lang="en-US" dirty="0"/>
              <a:t>="Left" Height="23" Margin="127,59,0,0" </a:t>
            </a:r>
            <a:r>
              <a:rPr lang="en-US" dirty="0" err="1"/>
              <a:t>TextWrapping</a:t>
            </a:r>
            <a:r>
              <a:rPr lang="en-US" dirty="0"/>
              <a:t>="Wrap" </a:t>
            </a:r>
            <a:r>
              <a:rPr lang="en-US" dirty="0" err="1"/>
              <a:t>VerticalAlignment</a:t>
            </a:r>
            <a:r>
              <a:rPr lang="en-US" dirty="0"/>
              <a:t>="Top" Width="120"/&gt;</a:t>
            </a:r>
          </a:p>
          <a:p>
            <a:pPr marL="0" indent="0">
              <a:buNone/>
            </a:pPr>
            <a:r>
              <a:rPr lang="en-US" dirty="0"/>
              <a:t>        &lt;Button x:Name="btnFind" </a:t>
            </a:r>
            <a:r>
              <a:rPr lang="en-US" b="1" dirty="0"/>
              <a:t>Command="{Binding Path=</a:t>
            </a:r>
            <a:r>
              <a:rPr lang="en-US" b="1" dirty="0" err="1"/>
              <a:t>FindStudent</a:t>
            </a:r>
            <a:r>
              <a:rPr lang="en-US" b="1" dirty="0"/>
              <a:t>}" </a:t>
            </a:r>
            <a:r>
              <a:rPr lang="en-US" dirty="0"/>
              <a:t>Content="Find" </a:t>
            </a:r>
            <a:r>
              <a:rPr lang="en-US" dirty="0" err="1"/>
              <a:t>HorizontalAlignment</a:t>
            </a:r>
            <a:r>
              <a:rPr lang="en-US" dirty="0"/>
              <a:t>="Left" Margin="21,104,0,0" </a:t>
            </a:r>
            <a:r>
              <a:rPr lang="en-US" dirty="0" err="1"/>
              <a:t>VerticalAlignment</a:t>
            </a:r>
            <a:r>
              <a:rPr lang="en-US" dirty="0"/>
              <a:t>="Top" Width="75" </a:t>
            </a:r>
            <a:r>
              <a:rPr lang="en-US" dirty="0" err="1"/>
              <a:t>Grid.ColumnSpan</a:t>
            </a:r>
            <a:r>
              <a:rPr lang="en-US" dirty="0"/>
              <a:t>="2"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&lt;/Grid&gt;</a:t>
            </a:r>
          </a:p>
          <a:p>
            <a:pPr marL="0" indent="0">
              <a:buNone/>
            </a:pPr>
            <a:r>
              <a:rPr lang="en-US" dirty="0"/>
              <a:t>&lt;/Window&gt;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BAF1A0-EDED-4B7F-A7CD-5BE10AD9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79" y="1318163"/>
            <a:ext cx="3152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33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04418-0A28-49B4-BEFA-881E406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WPF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4DA4F-7810-47D7-B665-C17FDE0E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1490064"/>
            <a:ext cx="9051721" cy="53679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StudentViewModel</a:t>
            </a:r>
            <a:r>
              <a:rPr lang="en-US" dirty="0"/>
              <a:t> : </a:t>
            </a:r>
            <a:r>
              <a:rPr lang="en-US" dirty="0" err="1"/>
              <a:t>INotifyPropertyChanged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string Name { get; set; }</a:t>
            </a:r>
          </a:p>
          <a:p>
            <a:pPr marL="0" indent="0">
              <a:buNone/>
            </a:pPr>
            <a:r>
              <a:rPr lang="en-US" dirty="0"/>
              <a:t>        public int Number { get;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DelegateCommand</a:t>
            </a:r>
            <a:r>
              <a:rPr lang="en-US" dirty="0"/>
              <a:t> </a:t>
            </a:r>
            <a:r>
              <a:rPr lang="en-US" dirty="0" err="1"/>
              <a:t>findCommand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b="1" dirty="0" err="1"/>
              <a:t>FindStudent</a:t>
            </a:r>
            <a:r>
              <a:rPr lang="en-US" dirty="0"/>
              <a:t> =&gt; </a:t>
            </a:r>
            <a:r>
              <a:rPr lang="en-US" b="1" dirty="0" err="1"/>
              <a:t>findCommand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StudentViewModel</a:t>
            </a:r>
            <a:r>
              <a:rPr lang="en-US" dirty="0"/>
              <a:t>()  { </a:t>
            </a:r>
            <a:r>
              <a:rPr lang="en-US" b="1" dirty="0" err="1"/>
              <a:t>findCommand</a:t>
            </a:r>
            <a:r>
              <a:rPr lang="en-US" dirty="0"/>
              <a:t> = new </a:t>
            </a:r>
            <a:r>
              <a:rPr lang="en-US" dirty="0" err="1"/>
              <a:t>DelegateCommand</a:t>
            </a:r>
            <a:r>
              <a:rPr lang="en-US" dirty="0"/>
              <a:t>(</a:t>
            </a:r>
            <a:r>
              <a:rPr lang="en-US" b="1" dirty="0" err="1"/>
              <a:t>SearchByNumber</a:t>
            </a:r>
            <a:r>
              <a:rPr lang="en-US" dirty="0"/>
              <a:t>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void </a:t>
            </a:r>
            <a:r>
              <a:rPr lang="en-US" b="1" dirty="0" err="1"/>
              <a:t>SearchByNumber</a:t>
            </a:r>
            <a:r>
              <a:rPr lang="en-US" dirty="0"/>
              <a:t>(object </a:t>
            </a:r>
            <a:r>
              <a:rPr lang="en-US" dirty="0" err="1"/>
              <a:t>commandParameter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Name =</a:t>
            </a:r>
            <a:r>
              <a:rPr lang="en-US" dirty="0"/>
              <a:t> "Student#"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b="1" dirty="0"/>
              <a:t>Number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здесь мог быть вызов Контроллера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 err="1"/>
              <a:t>OnPropertyChanged</a:t>
            </a:r>
            <a:r>
              <a:rPr lang="en-US" b="1" dirty="0"/>
              <a:t>(</a:t>
            </a:r>
            <a:r>
              <a:rPr lang="en-US" b="1" dirty="0" err="1"/>
              <a:t>nameof</a:t>
            </a:r>
            <a:r>
              <a:rPr lang="en-US" b="1" dirty="0"/>
              <a:t>(Name));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event </a:t>
            </a:r>
            <a:r>
              <a:rPr lang="en-US" dirty="0" err="1"/>
              <a:t>PropertyChangedEventHandler</a:t>
            </a:r>
            <a:r>
              <a:rPr lang="en-US" dirty="0"/>
              <a:t> </a:t>
            </a:r>
            <a:r>
              <a:rPr lang="en-US" dirty="0" err="1"/>
              <a:t>PropertyChanged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OnPropertyChanged</a:t>
            </a:r>
            <a:r>
              <a:rPr lang="en-US" dirty="0"/>
              <a:t>(string </a:t>
            </a:r>
            <a:r>
              <a:rPr lang="en-US" dirty="0" err="1"/>
              <a:t>prName</a:t>
            </a:r>
            <a:r>
              <a:rPr lang="en-US" dirty="0"/>
              <a:t>) =&gt;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PropertyChanged</a:t>
            </a:r>
            <a:r>
              <a:rPr lang="en-US" dirty="0"/>
              <a:t>?.Invoke(this, new </a:t>
            </a:r>
            <a:r>
              <a:rPr lang="en-US" dirty="0" err="1"/>
              <a:t>PropertyChangedEventArgs</a:t>
            </a:r>
            <a:r>
              <a:rPr lang="en-US" dirty="0"/>
              <a:t>(</a:t>
            </a:r>
            <a:r>
              <a:rPr lang="en-US" dirty="0" err="1"/>
              <a:t>prName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35486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 </a:t>
            </a:r>
            <a:r>
              <a:rPr lang="en-US" dirty="0"/>
              <a:t>MVC/MVVM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MVC </a:t>
            </a:r>
            <a:endParaRPr lang="ru-RU" dirty="0"/>
          </a:p>
          <a:p>
            <a:pPr lvl="1"/>
            <a:r>
              <a:rPr lang="ru-RU" dirty="0"/>
              <a:t>Начинался в эру десктопов (</a:t>
            </a:r>
            <a:r>
              <a:rPr lang="en-US" dirty="0"/>
              <a:t>Smalltalk)</a:t>
            </a:r>
            <a:r>
              <a:rPr lang="ru-RU" dirty="0"/>
              <a:t>, особой популярности не получил из-за трудности стыковки с имевшимися фреймворками/библиотеками виджетов</a:t>
            </a:r>
          </a:p>
          <a:p>
            <a:pPr lvl="1"/>
            <a:r>
              <a:rPr lang="ru-RU" dirty="0"/>
              <a:t>«Выстрелил» в 2000х годах в привязке к Вебу – где эта архитектура очень красиво легла на </a:t>
            </a:r>
            <a:r>
              <a:rPr lang="en-US" dirty="0"/>
              <a:t>HTTP-</a:t>
            </a:r>
            <a:r>
              <a:rPr lang="ru-RU" dirty="0"/>
              <a:t>протокол (</a:t>
            </a:r>
            <a:r>
              <a:rPr lang="en-US" dirty="0"/>
              <a:t>stateless)</a:t>
            </a:r>
            <a:endParaRPr lang="ru-RU" dirty="0"/>
          </a:p>
          <a:p>
            <a:r>
              <a:rPr lang="en-US" dirty="0"/>
              <a:t>MVVM</a:t>
            </a:r>
          </a:p>
          <a:p>
            <a:pPr lvl="1"/>
            <a:r>
              <a:rPr lang="ru-RU" dirty="0"/>
              <a:t>Начинался в десктопе, и продолжает там существовать</a:t>
            </a:r>
            <a:r>
              <a:rPr lang="en-US" dirty="0"/>
              <a:t> (WPF)</a:t>
            </a:r>
            <a:endParaRPr lang="ru-RU" dirty="0"/>
          </a:p>
          <a:p>
            <a:pPr lvl="1"/>
            <a:r>
              <a:rPr lang="ru-RU" dirty="0"/>
              <a:t>Получил «второе дыхание» в 2010х в привязке к сложным веб-приложениям с развитой логикой на клиентской стороне (</a:t>
            </a:r>
            <a:r>
              <a:rPr lang="en-US" dirty="0"/>
              <a:t>SPA, Single-Page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4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0B85-E9FF-48EA-99C1-E0F6F5A1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трехуровневая архитектура - 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AB306-5797-4A24-82D2-C732334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Модель предметной области, состоящая из набора сущностей (</a:t>
            </a:r>
            <a:r>
              <a:rPr lang="en-US" dirty="0"/>
              <a:t>DTO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хранящихся в контейнерах в памяти – проходит через все слои.</a:t>
            </a:r>
          </a:p>
          <a:p>
            <a:pPr lvl="1"/>
            <a:r>
              <a:rPr lang="ru-RU" dirty="0"/>
              <a:t>Слой представления – реализует интерфейс системы, позволяет пользователю (человеку или другой системе) получать информацию о состоянии модели и отдавать команды на модификацию этого состояния контроллерам бизнес-логики.</a:t>
            </a:r>
          </a:p>
          <a:p>
            <a:pPr lvl="1"/>
            <a:r>
              <a:rPr lang="ru-RU" dirty="0"/>
              <a:t>Слой бизнес-логики – содержит контроллеры, по команде от слоя представления модифицирующие состояние модели.</a:t>
            </a:r>
            <a:endParaRPr lang="en-US" dirty="0"/>
          </a:p>
          <a:p>
            <a:pPr lvl="1"/>
            <a:r>
              <a:rPr lang="ru-RU" dirty="0"/>
              <a:t>Слой логики доступа к данным – обеспечивает </a:t>
            </a:r>
            <a:r>
              <a:rPr lang="ru-RU" dirty="0" err="1"/>
              <a:t>персистентность</a:t>
            </a:r>
            <a:r>
              <a:rPr lang="ru-RU" dirty="0"/>
              <a:t> сущностей (загрузку/сохранение в постоянное хранилище)	</a:t>
            </a:r>
          </a:p>
        </p:txBody>
      </p:sp>
    </p:spTree>
    <p:extLst>
      <p:ext uri="{BB962C8B-B14F-4D97-AF65-F5344CB8AC3E}">
        <p14:creationId xmlns:p14="http://schemas.microsoft.com/office/powerpoint/2010/main" val="252564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0B85-E9FF-48EA-99C1-E0F6F5A1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трехуровневая архитектура - сценарий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AB306-5797-4A24-82D2-C732334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Классическая архитектура подразумевает работу с сущностью как единым целым в </a:t>
            </a:r>
            <a:r>
              <a:rPr lang="en-US" dirty="0"/>
              <a:t>CRUD-</a:t>
            </a:r>
            <a:r>
              <a:rPr lang="ru-RU" dirty="0"/>
              <a:t>стиле</a:t>
            </a:r>
          </a:p>
          <a:p>
            <a:r>
              <a:rPr lang="ru-RU" dirty="0"/>
              <a:t>Типовой сценарий от лица слоя бизнес-логики:</a:t>
            </a:r>
          </a:p>
          <a:p>
            <a:pPr lvl="1"/>
            <a:r>
              <a:rPr lang="ru-RU" dirty="0"/>
              <a:t>Получить от пользователя через слой представления команду на загрузку сущности</a:t>
            </a:r>
          </a:p>
          <a:p>
            <a:pPr lvl="1"/>
            <a:r>
              <a:rPr lang="ru-RU" dirty="0"/>
              <a:t>Найди и загрузить ее из базы через слой доступа к данным</a:t>
            </a:r>
          </a:p>
          <a:p>
            <a:pPr lvl="1"/>
            <a:r>
              <a:rPr lang="ru-RU" dirty="0"/>
              <a:t>Поместить ее во временное хранилище в  модели (контейнер </a:t>
            </a:r>
            <a:r>
              <a:rPr lang="en-US" dirty="0"/>
              <a:t>c DTO)</a:t>
            </a:r>
            <a:endParaRPr lang="ru-RU" dirty="0"/>
          </a:p>
          <a:p>
            <a:pPr lvl="1"/>
            <a:r>
              <a:rPr lang="ru-RU" dirty="0"/>
              <a:t>Передать на слой представления для выдачи пользователю («отрисовки»)</a:t>
            </a:r>
          </a:p>
          <a:p>
            <a:pPr lvl="1"/>
            <a:r>
              <a:rPr lang="ru-RU" dirty="0"/>
              <a:t>Получить от пользователя через слой представления новые (отредактированные) данные сущности, изменить модель в соответствии с ними</a:t>
            </a:r>
          </a:p>
          <a:p>
            <a:pPr lvl="1"/>
            <a:r>
              <a:rPr lang="ru-RU" dirty="0"/>
              <a:t>Получить от пользователя через слой представления команду сохранения изменений в постоянном хранилище</a:t>
            </a:r>
          </a:p>
          <a:p>
            <a:pPr lvl="1"/>
            <a:r>
              <a:rPr lang="ru-RU" dirty="0"/>
              <a:t>Передать измененную сущность слою доступа к данным для сохранения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21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A21EE-00A9-405B-83CA-8AE5FC1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86" y="0"/>
            <a:ext cx="7886700" cy="1325563"/>
          </a:xfrm>
        </p:spPr>
        <p:txBody>
          <a:bodyPr/>
          <a:lstStyle/>
          <a:p>
            <a:r>
              <a:rPr lang="ru-RU" dirty="0"/>
              <a:t>Развитие слоистой архитектуры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2C10A0D-A0A9-4A60-84FC-A5FCDBF56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3" y="1718352"/>
            <a:ext cx="1381824" cy="42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B27B8B6-3082-491B-9A1F-638AEC33C981}"/>
              </a:ext>
            </a:extLst>
          </p:cNvPr>
          <p:cNvSpPr txBox="1">
            <a:spLocks/>
          </p:cNvSpPr>
          <p:nvPr/>
        </p:nvSpPr>
        <p:spPr>
          <a:xfrm>
            <a:off x="2378278" y="1216404"/>
            <a:ext cx="4454555" cy="5641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Данная архитектура </a:t>
            </a:r>
            <a:r>
              <a:rPr lang="ru-RU" b="1" dirty="0" err="1"/>
              <a:t>датацентрична</a:t>
            </a:r>
            <a:endParaRPr lang="ru-RU" b="1" dirty="0"/>
          </a:p>
          <a:p>
            <a:pPr lvl="1"/>
            <a:r>
              <a:rPr lang="ru-RU" dirty="0"/>
              <a:t>В основе – единое хранилище данных</a:t>
            </a:r>
          </a:p>
          <a:p>
            <a:pPr lvl="1"/>
            <a:r>
              <a:rPr lang="ru-RU" dirty="0"/>
              <a:t>Все слои зависят от структуры данных </a:t>
            </a:r>
          </a:p>
          <a:p>
            <a:pPr lvl="1"/>
            <a:r>
              <a:rPr lang="ru-RU" dirty="0"/>
              <a:t>Наследие ранней </a:t>
            </a:r>
            <a:r>
              <a:rPr lang="ru-RU" b="1" dirty="0"/>
              <a:t>клиент-серверной</a:t>
            </a:r>
            <a:r>
              <a:rPr lang="ru-RU" dirty="0"/>
              <a:t> архитектуры, где сервер БД, зачастую, был единственной точкой объединения системы («толстые клиенты»)</a:t>
            </a:r>
          </a:p>
          <a:p>
            <a:r>
              <a:rPr lang="ru-RU" dirty="0"/>
              <a:t>Для современных систем более характерен </a:t>
            </a:r>
            <a:r>
              <a:rPr lang="ru-RU" b="1" dirty="0" err="1"/>
              <a:t>доменоцентричный</a:t>
            </a:r>
            <a:r>
              <a:rPr lang="ru-RU" b="1" dirty="0"/>
              <a:t> </a:t>
            </a:r>
            <a:r>
              <a:rPr lang="ru-RU" dirty="0"/>
              <a:t>подход</a:t>
            </a:r>
          </a:p>
          <a:p>
            <a:pPr lvl="1"/>
            <a:r>
              <a:rPr lang="ru-RU" dirty="0"/>
              <a:t>В основе – доменная модель (модель предметной области).</a:t>
            </a:r>
          </a:p>
          <a:p>
            <a:pPr lvl="1"/>
            <a:r>
              <a:rPr lang="ru-RU" dirty="0"/>
              <a:t>Все слои зависят от модели, в т.ч. хранение данных – такой же обслуживающий процесс как и их визуализация. </a:t>
            </a:r>
          </a:p>
          <a:p>
            <a:pPr lvl="1"/>
            <a:r>
              <a:rPr lang="ru-RU" dirty="0"/>
              <a:t>Характерная черта </a:t>
            </a:r>
            <a:r>
              <a:rPr lang="ru-RU" b="1" dirty="0" err="1"/>
              <a:t>микросервисной</a:t>
            </a:r>
            <a:r>
              <a:rPr lang="ru-RU" dirty="0"/>
              <a:t> архитектуры – отдельные хранилища для каждого </a:t>
            </a:r>
            <a:r>
              <a:rPr lang="ru-RU" dirty="0" err="1"/>
              <a:t>микросервиса</a:t>
            </a:r>
            <a:r>
              <a:rPr lang="ru-RU" dirty="0"/>
              <a:t>.</a:t>
            </a:r>
          </a:p>
          <a:p>
            <a:r>
              <a:rPr lang="ru-RU" dirty="0"/>
              <a:t>Принцип инверсии зависимостей </a:t>
            </a:r>
            <a:r>
              <a:rPr lang="en-US" dirty="0"/>
              <a:t>SOLID</a:t>
            </a:r>
          </a:p>
          <a:p>
            <a:pPr lvl="1"/>
            <a:r>
              <a:rPr lang="ru-RU" dirty="0"/>
              <a:t>Абстракции не должны зависеть от деталей. Детали должны зависеть от абстракций</a:t>
            </a: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76280DC6-D70F-41EF-B074-501CDA23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3" y="1718351"/>
            <a:ext cx="1381824" cy="42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83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56FAB-6C89-4CDD-B29A-5EF4AA9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Луковая архитектура</a:t>
            </a:r>
            <a:endParaRPr lang="en-US" dirty="0"/>
          </a:p>
        </p:txBody>
      </p:sp>
      <p:pic>
        <p:nvPicPr>
          <p:cNvPr id="2050" name="Picture 2" descr="https://dzone.com/storage/temp/4436217-kolka.png">
            <a:extLst>
              <a:ext uri="{FF2B5EF4-FFF2-40B4-BE49-F238E27FC236}">
                <a16:creationId xmlns:a16="http://schemas.microsoft.com/office/drawing/2014/main" id="{86B6BB8A-F082-4C8E-B21C-B2939731B8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4408107" cy="440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607D4F7-A3C8-4183-B389-55BFBA22929C}"/>
              </a:ext>
            </a:extLst>
          </p:cNvPr>
          <p:cNvSpPr txBox="1">
            <a:spLocks/>
          </p:cNvSpPr>
          <p:nvPr/>
        </p:nvSpPr>
        <p:spPr>
          <a:xfrm>
            <a:off x="5327009" y="1522398"/>
            <a:ext cx="3188341" cy="4970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Ядро системы:</a:t>
            </a:r>
          </a:p>
          <a:p>
            <a:pPr lvl="1"/>
            <a:r>
              <a:rPr lang="ru-RU" b="1" dirty="0"/>
              <a:t>Доменная модель </a:t>
            </a:r>
            <a:r>
              <a:rPr lang="ru-RU" dirty="0"/>
              <a:t>– сущности предметной области</a:t>
            </a:r>
          </a:p>
          <a:p>
            <a:pPr lvl="1"/>
            <a:r>
              <a:rPr lang="ru-RU" b="1" dirty="0"/>
              <a:t>Доменные сервисы</a:t>
            </a:r>
            <a:r>
              <a:rPr lang="ru-RU" dirty="0"/>
              <a:t> – общая для всей предметной области логика</a:t>
            </a:r>
          </a:p>
          <a:p>
            <a:pPr lvl="1"/>
            <a:r>
              <a:rPr lang="ru-RU" b="1" dirty="0"/>
              <a:t>Сервисы приложения </a:t>
            </a:r>
            <a:r>
              <a:rPr lang="ru-RU" dirty="0"/>
              <a:t>– специфичная для данного приложения логика</a:t>
            </a:r>
          </a:p>
          <a:p>
            <a:r>
              <a:rPr lang="ru-RU" dirty="0"/>
              <a:t>Внешние модули:</a:t>
            </a:r>
          </a:p>
          <a:p>
            <a:pPr lvl="1"/>
            <a:r>
              <a:rPr lang="ru-RU" b="1" dirty="0"/>
              <a:t>Интерфейс пользователя </a:t>
            </a:r>
          </a:p>
          <a:p>
            <a:pPr lvl="1"/>
            <a:r>
              <a:rPr lang="ru-RU" b="1" dirty="0"/>
              <a:t>Тесты</a:t>
            </a:r>
          </a:p>
          <a:p>
            <a:pPr lvl="1"/>
            <a:r>
              <a:rPr lang="ru-RU" b="1" dirty="0"/>
              <a:t>Инфраструктура</a:t>
            </a:r>
            <a:r>
              <a:rPr lang="ru-RU" dirty="0"/>
              <a:t> – хранение данных, передача по сети другим системам и т.п.</a:t>
            </a:r>
          </a:p>
        </p:txBody>
      </p:sp>
    </p:spTree>
    <p:extLst>
      <p:ext uri="{BB962C8B-B14F-4D97-AF65-F5344CB8AC3E}">
        <p14:creationId xmlns:p14="http://schemas.microsoft.com/office/powerpoint/2010/main" val="8039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79892"/>
            <a:ext cx="8774884" cy="1325563"/>
          </a:xfrm>
        </p:spPr>
        <p:txBody>
          <a:bodyPr/>
          <a:lstStyle/>
          <a:p>
            <a:r>
              <a:rPr lang="ru-RU" dirty="0"/>
              <a:t>Многослойная архитектура (</a:t>
            </a:r>
            <a:r>
              <a:rPr lang="en-US" dirty="0"/>
              <a:t>Layers)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C300BF6-457C-493E-BE52-7572FA891E05}"/>
              </a:ext>
            </a:extLst>
          </p:cNvPr>
          <p:cNvGrpSpPr/>
          <p:nvPr/>
        </p:nvGrpSpPr>
        <p:grpSpPr>
          <a:xfrm>
            <a:off x="2114026" y="1648437"/>
            <a:ext cx="4915948" cy="4414704"/>
            <a:chOff x="1551964" y="1765883"/>
            <a:chExt cx="4915948" cy="441470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639B72C-83A5-4642-96E3-980A7BE9E908}"/>
                </a:ext>
              </a:extLst>
            </p:cNvPr>
            <p:cNvSpPr/>
            <p:nvPr/>
          </p:nvSpPr>
          <p:spPr>
            <a:xfrm>
              <a:off x="1551964" y="1765883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40D3635-7B76-4A7C-9B97-95C79A958EEE}"/>
                </a:ext>
              </a:extLst>
            </p:cNvPr>
            <p:cNvSpPr/>
            <p:nvPr/>
          </p:nvSpPr>
          <p:spPr>
            <a:xfrm>
              <a:off x="1551964" y="2956421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389594-34E6-4F7B-8A3D-B1086AF32385}"/>
                </a:ext>
              </a:extLst>
            </p:cNvPr>
            <p:cNvSpPr/>
            <p:nvPr/>
          </p:nvSpPr>
          <p:spPr>
            <a:xfrm>
              <a:off x="1551964" y="4146959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sp>
          <p:nvSpPr>
            <p:cNvPr id="10" name="Блок-схема: магнитный диск 9">
              <a:extLst>
                <a:ext uri="{FF2B5EF4-FFF2-40B4-BE49-F238E27FC236}">
                  <a16:creationId xmlns:a16="http://schemas.microsoft.com/office/drawing/2014/main" id="{BDE6E6C2-796A-4A1A-AE7D-CB7EABE624D6}"/>
                </a:ext>
              </a:extLst>
            </p:cNvPr>
            <p:cNvSpPr/>
            <p:nvPr/>
          </p:nvSpPr>
          <p:spPr>
            <a:xfrm>
              <a:off x="2281807" y="5316521"/>
              <a:ext cx="1350626" cy="864066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</a:t>
              </a:r>
              <a:endParaRPr lang="en-US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058D068-963A-470F-A694-6357CF537E04}"/>
                </a:ext>
              </a:extLst>
            </p:cNvPr>
            <p:cNvSpPr/>
            <p:nvPr/>
          </p:nvSpPr>
          <p:spPr>
            <a:xfrm>
              <a:off x="5310231" y="1765883"/>
              <a:ext cx="1157681" cy="3245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/>
                <a:t>Вспомогательные и служебные модули</a:t>
              </a:r>
              <a:endParaRPr lang="en-US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D5C038-300F-40DE-BE46-C07F6D464F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028426" y="2629949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5E923E5-D7E0-4B28-AC95-8D47F127388A}"/>
                </a:ext>
              </a:extLst>
            </p:cNvPr>
            <p:cNvCxnSpPr/>
            <p:nvPr/>
          </p:nvCxnSpPr>
          <p:spPr>
            <a:xfrm>
              <a:off x="3013046" y="382048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1E0F7B24-25AA-4488-9C6A-EC76EB6FF1DB}"/>
                </a:ext>
              </a:extLst>
            </p:cNvPr>
            <p:cNvCxnSpPr/>
            <p:nvPr/>
          </p:nvCxnSpPr>
          <p:spPr>
            <a:xfrm>
              <a:off x="3013046" y="500053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7917747-E536-40CB-BC82-523019216E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504888" y="219791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79E759C-2046-471B-80DF-F9E08192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334860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5381F091-F651-43A8-A743-C7225D65F5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4556621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551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C9CCE-0FAC-4D3B-B2ED-FB623C1F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Разновидности</a:t>
            </a:r>
            <a:endParaRPr lang="en-US" dirty="0"/>
          </a:p>
        </p:txBody>
      </p:sp>
      <p:pic>
        <p:nvPicPr>
          <p:cNvPr id="3076" name="Picture 4" descr="Image result for Ð¿Ð¾ÑÑÑ Ð¸ Ð°Ð´Ð°Ð¿ÑÐµÑÑ Ð°ÑÑÐ¸ÑÐµÐºÑÑÑÐ°">
            <a:extLst>
              <a:ext uri="{FF2B5EF4-FFF2-40B4-BE49-F238E27FC236}">
                <a16:creationId xmlns:a16="http://schemas.microsoft.com/office/drawing/2014/main" id="{D1C56430-7AA4-48A6-BC4F-4500DDAA3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8" y="3879910"/>
            <a:ext cx="4054826" cy="29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habrastorage.org/getpro/habr/post_images/555/df4/f82/555df4f8233440e12b0b347799ce0041.jpg">
            <a:extLst>
              <a:ext uri="{FF2B5EF4-FFF2-40B4-BE49-F238E27FC236}">
                <a16:creationId xmlns:a16="http://schemas.microsoft.com/office/drawing/2014/main" id="{83D010F5-1DAD-4A90-AB56-8AAE04C1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79" y="2076531"/>
            <a:ext cx="4694055" cy="35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B232D8-7D36-4321-8F03-51289300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07" y="1276031"/>
            <a:ext cx="3714707" cy="26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6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292D9-20A5-4B33-B4E5-B7C27A1F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доменного подхода (</a:t>
            </a:r>
            <a:r>
              <a:rPr lang="en-US" dirty="0"/>
              <a:t>DDD </a:t>
            </a:r>
            <a:r>
              <a:rPr lang="ru-RU" dirty="0"/>
              <a:t>и т.д.)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1EFEFA4-4992-43E8-B584-E054A7CD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Не всегда оправдано выставление наружу полного набора сущностей и примитивных операций (CRUD) над ними</a:t>
            </a:r>
          </a:p>
          <a:p>
            <a:pPr lvl="2"/>
            <a:r>
              <a:rPr lang="ru-RU" dirty="0"/>
              <a:t>Сущности могут быть чересчур сложными или не все их свойства могут быть сделаны доступными внешнему клиенту</a:t>
            </a:r>
          </a:p>
          <a:p>
            <a:pPr lvl="2"/>
            <a:r>
              <a:rPr lang="ru-RU" dirty="0"/>
              <a:t>Бизнес-сценарий может требовать сложного транзакционного взаимодействия над множеством различных сущностей, и выносить его на какой-то внешний уровень было бы вредно. </a:t>
            </a:r>
          </a:p>
          <a:p>
            <a:pPr lvl="1"/>
            <a:r>
              <a:rPr lang="ru-RU" dirty="0"/>
              <a:t>Адекватная доменная модель может позволить легко и гибко реализовывать любые бизнес сценарии прозрачным и понятным способом. В теории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Сложно, дорого, долго. ОЧЕНЬ. Экономическая эффективность под большим вопросом. </a:t>
            </a:r>
          </a:p>
          <a:p>
            <a:pPr lvl="1"/>
            <a:r>
              <a:rPr lang="ru-RU" dirty="0"/>
              <a:t>Масштабирование – требует дополнительных усилий.</a:t>
            </a:r>
          </a:p>
          <a:p>
            <a:pPr lvl="1"/>
            <a:r>
              <a:rPr lang="ru-RU" dirty="0"/>
              <a:t>Попытка загнать все сценарии использования в одну доменную модель обычно терпит фиаско</a:t>
            </a:r>
          </a:p>
          <a:p>
            <a:pPr lvl="2"/>
            <a:r>
              <a:rPr lang="ru-RU" dirty="0"/>
              <a:t>Пример из жизни – построение отчетности, используя классический репозиторий –&gt; </a:t>
            </a:r>
            <a:r>
              <a:rPr lang="ru-RU" dirty="0" err="1"/>
              <a:t>Java</a:t>
            </a:r>
            <a:r>
              <a:rPr lang="ru-RU" dirty="0"/>
              <a:t> OOM.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1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(Command and Query Responsibility Segregation)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dirty="0"/>
              <a:t>Контекст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Необходимо реализовать работу с сущностями системы не напрямую, а через механизм доменной модели и сервисов, реализующих сложную бизнес-логику, при этом не ухудшая производительность простых сценариев (поиск, отчетность) и сохраняя легкость масштабирования. </a:t>
            </a:r>
          </a:p>
          <a:p>
            <a:pPr marL="228600" lvl="1">
              <a:spcBef>
                <a:spcPts val="1000"/>
              </a:spcBef>
            </a:pPr>
            <a:r>
              <a:rPr lang="ru-RU" dirty="0"/>
              <a:t>Задача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со сложными сценариями использования системы?</a:t>
            </a:r>
          </a:p>
          <a:p>
            <a:pPr marL="342900" lvl="1" indent="-342900">
              <a:spcBef>
                <a:spcPts val="1000"/>
              </a:spcBef>
            </a:pPr>
            <a:r>
              <a:rPr lang="ru-RU" dirty="0"/>
              <a:t>Решение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Паттерн </a:t>
            </a:r>
            <a:r>
              <a:rPr lang="en-US" dirty="0"/>
              <a:t>CQRS </a:t>
            </a:r>
            <a:r>
              <a:rPr lang="ru-RU" dirty="0"/>
              <a:t>предоставляет </a:t>
            </a:r>
            <a:r>
              <a:rPr lang="ru-RU" b="1" dirty="0"/>
              <a:t>отдельные интерфейсы </a:t>
            </a:r>
            <a:r>
              <a:rPr lang="ru-RU" dirty="0"/>
              <a:t>для реализации операций </a:t>
            </a:r>
            <a:r>
              <a:rPr lang="ru-RU" b="1" dirty="0"/>
              <a:t>чтения </a:t>
            </a:r>
            <a:r>
              <a:rPr lang="ru-RU" dirty="0"/>
              <a:t>и </a:t>
            </a:r>
            <a:r>
              <a:rPr lang="ru-RU" b="1" dirty="0"/>
              <a:t>записи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Это позволяет разделить сущности для этих операций – не обязательно везде использовать полные сущности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Команды позволяют реализовать сложные операции для реализации целых бизнес-сценариев</a:t>
            </a:r>
          </a:p>
          <a:p>
            <a:pPr marL="685800" lvl="2">
              <a:spcBef>
                <a:spcPts val="1000"/>
              </a:spcBef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89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(Command and Query Responsibility Segregation)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b="1" dirty="0"/>
              <a:t>Команды</a:t>
            </a:r>
            <a:r>
              <a:rPr lang="ru-RU" dirty="0"/>
              <a:t> – операции обновления данных</a:t>
            </a:r>
          </a:p>
          <a:p>
            <a:pPr lvl="1"/>
            <a:r>
              <a:rPr lang="ru-RU" b="1" dirty="0"/>
              <a:t>Запросы</a:t>
            </a:r>
            <a:r>
              <a:rPr lang="ru-RU" dirty="0"/>
              <a:t> – операции считывания данных 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Запросы не могут менять данные, а лишь считывают состояние</a:t>
            </a:r>
          </a:p>
          <a:p>
            <a:pPr lvl="1"/>
            <a:r>
              <a:rPr lang="ru-RU" dirty="0"/>
              <a:t>Команды не получают информацию о состоянии, а только меняют данные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Гораздо сложнее в реализации, чем классический </a:t>
            </a:r>
            <a:r>
              <a:rPr lang="en-US" dirty="0"/>
              <a:t>CRUD</a:t>
            </a:r>
          </a:p>
          <a:p>
            <a:pPr lvl="1"/>
            <a:r>
              <a:rPr lang="ru-RU" dirty="0"/>
              <a:t>Есть ряд (успешно решаемых) сложностей с распараллеливанием</a:t>
            </a:r>
          </a:p>
          <a:p>
            <a:pPr lvl="1"/>
            <a:r>
              <a:rPr lang="ru-RU" dirty="0"/>
              <a:t>При разделении хранилищ чтения и записи возникает задача обеспечения их </a:t>
            </a:r>
            <a:r>
              <a:rPr lang="ru-RU" dirty="0" err="1"/>
              <a:t>консистентности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164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77498-9632-45C8-B362-702F6093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ответственностей</a:t>
            </a:r>
            <a:endParaRPr lang="en-US" dirty="0"/>
          </a:p>
        </p:txBody>
      </p:sp>
      <p:pic>
        <p:nvPicPr>
          <p:cNvPr id="4098" name="Picture 2" descr="https://habrastorage.org/files/c34/399/d5a/c34399d5a21b481788efa1330e010242.png">
            <a:extLst>
              <a:ext uri="{FF2B5EF4-FFF2-40B4-BE49-F238E27FC236}">
                <a16:creationId xmlns:a16="http://schemas.microsoft.com/office/drawing/2014/main" id="{10517291-10DA-4C94-A0C6-E1F2A448A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4" y="1778835"/>
            <a:ext cx="6853805" cy="45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33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Классика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CQRS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2" y="1408642"/>
            <a:ext cx="3324225" cy="1905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58" y="1408642"/>
            <a:ext cx="5010150" cy="2686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33" y="4408487"/>
            <a:ext cx="5972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1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2F4A6-74AC-43D5-AC37-CE2F7FF2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" y="365126"/>
            <a:ext cx="8590326" cy="1325563"/>
          </a:xfrm>
        </p:spPr>
        <p:txBody>
          <a:bodyPr/>
          <a:lstStyle/>
          <a:p>
            <a:r>
              <a:rPr lang="en-US" dirty="0"/>
              <a:t>CQRS </a:t>
            </a:r>
            <a:r>
              <a:rPr lang="ru-RU" dirty="0"/>
              <a:t>с раздельными хранилищами</a:t>
            </a:r>
            <a:endParaRPr lang="en-US" dirty="0"/>
          </a:p>
        </p:txBody>
      </p:sp>
      <p:pic>
        <p:nvPicPr>
          <p:cNvPr id="5122" name="Picture 2" descr="https://habrastorage.org/storage2/29b/4ed/1ff/29b4ed1ff1c93ba3efa85bf95d60ed55.png">
            <a:extLst>
              <a:ext uri="{FF2B5EF4-FFF2-40B4-BE49-F238E27FC236}">
                <a16:creationId xmlns:a16="http://schemas.microsoft.com/office/drawing/2014/main" id="{13A9F870-0CC7-43FB-BEA8-9C589D1FD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848644"/>
            <a:ext cx="56292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88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CRUD</a:t>
            </a:r>
            <a:r>
              <a:rPr lang="ru-RU" dirty="0"/>
              <a:t> и </a:t>
            </a:r>
            <a:r>
              <a:rPr lang="en-US" dirty="0"/>
              <a:t>CQRS </a:t>
            </a:r>
            <a:r>
              <a:rPr lang="ru-RU" dirty="0"/>
              <a:t>на примере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Сценарий:</a:t>
            </a:r>
          </a:p>
          <a:p>
            <a:pPr lvl="1"/>
            <a:r>
              <a:rPr lang="ru-RU" dirty="0"/>
              <a:t>Система управления кадрами</a:t>
            </a:r>
          </a:p>
          <a:p>
            <a:pPr lvl="1"/>
            <a:r>
              <a:rPr lang="ru-RU" dirty="0"/>
              <a:t>Нужно увеличить оклад Василия </a:t>
            </a:r>
            <a:r>
              <a:rPr lang="ru-RU" dirty="0" err="1"/>
              <a:t>Пупкина</a:t>
            </a:r>
            <a:r>
              <a:rPr lang="ru-RU" dirty="0"/>
              <a:t> на 5 000 р.</a:t>
            </a:r>
            <a:endParaRPr lang="en-US" dirty="0"/>
          </a:p>
          <a:p>
            <a:r>
              <a:rPr lang="en-US" dirty="0"/>
              <a:t>CRUD-</a:t>
            </a:r>
            <a:r>
              <a:rPr lang="ru-RU" dirty="0"/>
              <a:t>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/>
              <a:t>Считать запись по </a:t>
            </a:r>
            <a:r>
              <a:rPr lang="en-US" dirty="0"/>
              <a:t>ID</a:t>
            </a:r>
          </a:p>
          <a:p>
            <a:pPr lvl="1"/>
            <a:r>
              <a:rPr lang="ru-RU" dirty="0"/>
              <a:t>Модифицировать запись</a:t>
            </a:r>
          </a:p>
          <a:p>
            <a:pPr lvl="1"/>
            <a:r>
              <a:rPr lang="ru-RU" dirty="0"/>
              <a:t>Сохранить запись</a:t>
            </a:r>
          </a:p>
          <a:p>
            <a:r>
              <a:rPr lang="en-US" dirty="0"/>
              <a:t>CQRS</a:t>
            </a:r>
            <a:r>
              <a:rPr lang="ru-RU" dirty="0"/>
              <a:t>-подход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/>
              <a:t>Вызвать специальный метод изменения оклада для </a:t>
            </a:r>
            <a:r>
              <a:rPr lang="en-US" dirty="0"/>
              <a:t>ID </a:t>
            </a:r>
            <a:r>
              <a:rPr lang="ru-RU" dirty="0"/>
              <a:t>и передать ему параметром величину изменения, и с какой даты внести изменения.</a:t>
            </a:r>
          </a:p>
          <a:p>
            <a:pPr lvl="2"/>
            <a:r>
              <a:rPr lang="ru-RU" dirty="0"/>
              <a:t>Данный метод не просто поменяет величину оклада в БД, но и выполнит все связанные в этим изменением перерасчеты, требуемые законодательством и правилами бухучета.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1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DB4E9-BFF1-4B0C-9E98-8B6989CE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счетчика лайков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5F0B3-81F7-47FA-A12B-CC2C09F0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519"/>
            <a:ext cx="7886700" cy="52095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Счетчик лайков в соцсети</a:t>
            </a:r>
          </a:p>
          <a:p>
            <a:pPr lvl="1"/>
            <a:r>
              <a:rPr lang="ru-RU" dirty="0"/>
              <a:t>Миллионы пользователей онлайн, работающие через десятки АПИ-серверов одновременно и генерирующие сотни лайков в секунду для популярных вирусных постов.</a:t>
            </a:r>
          </a:p>
          <a:p>
            <a:pPr lvl="1"/>
            <a:r>
              <a:rPr lang="ru-RU" dirty="0"/>
              <a:t>Объект Пост – довольно крупный агрегат, включающий в себя ссылку на объект Пользователь, контейнер объектов Лайк, объекты Медиа и т.п.</a:t>
            </a:r>
          </a:p>
          <a:p>
            <a:r>
              <a:rPr lang="ru-RU" dirty="0"/>
              <a:t>Проблема - как записать данные в доменную базу и как одновременно читать их?</a:t>
            </a:r>
            <a:endParaRPr lang="en-US" dirty="0"/>
          </a:p>
          <a:p>
            <a:pPr lvl="1"/>
            <a:r>
              <a:rPr lang="ru-RU" dirty="0"/>
              <a:t>Поднять весь агрегат объекта Пост в память, со всеми связанными объектами, обновить с учетом всех бизнес-правил и сохранить в БД? </a:t>
            </a:r>
          </a:p>
          <a:p>
            <a:pPr lvl="2"/>
            <a:r>
              <a:rPr lang="ru-RU" dirty="0"/>
              <a:t>Удачи.</a:t>
            </a:r>
          </a:p>
          <a:p>
            <a:pPr lvl="1"/>
            <a:r>
              <a:rPr lang="ru-RU" dirty="0"/>
              <a:t>И даже прямым </a:t>
            </a:r>
            <a:r>
              <a:rPr lang="en-US" dirty="0"/>
              <a:t>SQL - </a:t>
            </a:r>
            <a:r>
              <a:rPr lang="ru-RU" dirty="0"/>
              <a:t>сложно</a:t>
            </a:r>
          </a:p>
          <a:p>
            <a:pPr lvl="2"/>
            <a:r>
              <a:rPr lang="ru-RU" dirty="0"/>
              <a:t>Проблемы конкурентности записи – блокировки в БД </a:t>
            </a:r>
          </a:p>
          <a:p>
            <a:pPr lvl="2"/>
            <a:r>
              <a:rPr lang="ru-RU" dirty="0"/>
              <a:t>Эскалация блокировок</a:t>
            </a:r>
          </a:p>
          <a:p>
            <a:pPr lvl="2"/>
            <a:r>
              <a:rPr lang="ru-RU" dirty="0"/>
              <a:t>Чистота чтения (и связанные с ней блокировки)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76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12C0-5B25-4DFF-8997-49DCB94F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Изобретаем </a:t>
            </a:r>
            <a:r>
              <a:rPr lang="en-US" dirty="0"/>
              <a:t>Event Sourcing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EC831-FB10-4EA8-88B1-9D616221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Вместо того, чтобы толпой ломиться на запись в одну единственную строку большой общей БД – пишем множество отдельных записей-фактов о произошедших событиях вида:</a:t>
            </a:r>
          </a:p>
          <a:p>
            <a:pPr lvl="2"/>
            <a:r>
              <a:rPr lang="en-US" b="1" dirty="0"/>
              <a:t>{</a:t>
            </a:r>
            <a:r>
              <a:rPr lang="ru-RU" b="1" dirty="0"/>
              <a:t>действие: лайк; юзер: №</a:t>
            </a:r>
            <a:r>
              <a:rPr lang="ru-RU" b="1" dirty="0" err="1"/>
              <a:t>хххх</a:t>
            </a:r>
            <a:r>
              <a:rPr lang="ru-RU" b="1" dirty="0"/>
              <a:t>; пост: №</a:t>
            </a:r>
            <a:r>
              <a:rPr lang="ru-RU" b="1" dirty="0" err="1"/>
              <a:t>ууууу</a:t>
            </a:r>
            <a:r>
              <a:rPr lang="en-US" b="1" dirty="0"/>
              <a:t>;}</a:t>
            </a:r>
          </a:p>
          <a:p>
            <a:pPr lvl="1"/>
            <a:r>
              <a:rPr lang="ru-RU" dirty="0"/>
              <a:t>Обновляем отдельный счетчик (минимального объема, лишь одно число) в максимально быстрой и небольшой </a:t>
            </a:r>
            <a:r>
              <a:rPr lang="en-US" dirty="0"/>
              <a:t>in-memory </a:t>
            </a:r>
            <a:r>
              <a:rPr lang="ru-RU" dirty="0"/>
              <a:t>БД ключ-значение для последующего чтения (</a:t>
            </a:r>
            <a:r>
              <a:rPr lang="ru-RU" b="1" dirty="0"/>
              <a:t>частичная модель чтения</a:t>
            </a:r>
            <a:r>
              <a:rPr lang="ru-RU" dirty="0"/>
              <a:t> – для отображения счетчика в ленте - достаточно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Обновление полного агрегата объекта Пост в доменной модели (подвязка объектов Лайк, обновление поля-счетчика в объекте) в БД происходит в </a:t>
            </a:r>
            <a:r>
              <a:rPr lang="ru-RU" b="1" dirty="0"/>
              <a:t>пакетном </a:t>
            </a:r>
            <a:r>
              <a:rPr lang="ru-RU" dirty="0"/>
              <a:t>режиме </a:t>
            </a:r>
            <a:r>
              <a:rPr lang="ru-RU" b="1" dirty="0"/>
              <a:t>в фоне</a:t>
            </a:r>
            <a:r>
              <a:rPr lang="ru-RU" dirty="0"/>
              <a:t>, отдельным процессом. Вместе с ним обновляется и модель чтения.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3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B9754-8987-47A2-BCAA-3264851D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Вспоминаем ваш первый КП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5E5EE-FB2D-417F-AD2A-77B4470A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Приложение, осуществляющее работу с данными</a:t>
            </a:r>
          </a:p>
          <a:p>
            <a:pPr lvl="1"/>
            <a:r>
              <a:rPr lang="ru-RU" dirty="0"/>
              <a:t>Создание записей</a:t>
            </a:r>
          </a:p>
          <a:p>
            <a:pPr lvl="1"/>
            <a:r>
              <a:rPr lang="ru-RU" dirty="0"/>
              <a:t>Просмотр записей</a:t>
            </a:r>
          </a:p>
          <a:p>
            <a:pPr lvl="1"/>
            <a:r>
              <a:rPr lang="ru-RU" dirty="0"/>
              <a:t>Редактирование записей</a:t>
            </a:r>
          </a:p>
          <a:p>
            <a:pPr lvl="1"/>
            <a:r>
              <a:rPr lang="ru-RU" dirty="0"/>
              <a:t>Обработка по заданному вариантом алгоритму</a:t>
            </a:r>
          </a:p>
          <a:p>
            <a:pPr lvl="1"/>
            <a:r>
              <a:rPr lang="ru-RU" dirty="0"/>
              <a:t>Загрузка данных из файла </a:t>
            </a:r>
          </a:p>
          <a:p>
            <a:pPr lvl="1"/>
            <a:r>
              <a:rPr lang="ru-RU" dirty="0"/>
              <a:t>Сохранение данных в файл</a:t>
            </a:r>
          </a:p>
          <a:p>
            <a:r>
              <a:rPr lang="ru-RU" dirty="0"/>
              <a:t>Использование процедурного подхода</a:t>
            </a:r>
          </a:p>
          <a:p>
            <a:pPr lvl="1"/>
            <a:r>
              <a:rPr lang="ru-RU" dirty="0"/>
              <a:t>Насколько Ваш код был далек от понятия «спагетти-кода»?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0609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</a:t>
            </a:r>
            <a:r>
              <a:rPr lang="ru-RU" dirty="0"/>
              <a:t>и </a:t>
            </a:r>
            <a:r>
              <a:rPr lang="en-US" dirty="0"/>
              <a:t>Event Sourcing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3" y="1893357"/>
            <a:ext cx="3105150" cy="4600575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Часто </a:t>
            </a:r>
            <a:r>
              <a:rPr lang="en-US" dirty="0"/>
              <a:t>CQRS </a:t>
            </a:r>
            <a:r>
              <a:rPr lang="ru-RU" dirty="0"/>
              <a:t>используется вместе с паттерном </a:t>
            </a:r>
            <a:r>
              <a:rPr lang="en-US" dirty="0"/>
              <a:t>Event Sourcing</a:t>
            </a:r>
            <a:r>
              <a:rPr lang="ru-RU" dirty="0"/>
              <a:t> (источник событий)</a:t>
            </a:r>
          </a:p>
          <a:p>
            <a:r>
              <a:rPr lang="ru-RU" dirty="0"/>
              <a:t>Все действия пользователя приводят к созданию команды, которая помещается в хранилище событий</a:t>
            </a:r>
          </a:p>
          <a:p>
            <a:r>
              <a:rPr lang="ru-RU" dirty="0"/>
              <a:t>Команды могут </a:t>
            </a:r>
          </a:p>
          <a:p>
            <a:pPr lvl="1"/>
            <a:r>
              <a:rPr lang="ru-RU" dirty="0"/>
              <a:t>Менять данные, которые затем считываются запросами</a:t>
            </a:r>
          </a:p>
          <a:p>
            <a:pPr lvl="1"/>
            <a:r>
              <a:rPr lang="ru-RU" dirty="0"/>
              <a:t>Напрямую транслироваться заинтересованным (подписанным) клиентом, и они сами будут на них реагировать </a:t>
            </a:r>
          </a:p>
          <a:p>
            <a:pPr lvl="1"/>
            <a:r>
              <a:rPr lang="ru-RU" dirty="0"/>
              <a:t>Отправлять внешним системам на обработку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1893357"/>
            <a:ext cx="5821308" cy="3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4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AD414-5A4E-47A2-9E29-4A9AA11B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80609-EC75-4485-BE80-2AC5922C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 уж заговорили о высоконагруженных приложениях, рассмотрим модели масштабирования</a:t>
            </a:r>
          </a:p>
          <a:p>
            <a:pPr lvl="1"/>
            <a:r>
              <a:rPr lang="ru-RU" b="1" dirty="0"/>
              <a:t>Масштабирование</a:t>
            </a:r>
            <a:r>
              <a:rPr lang="ru-RU" dirty="0"/>
              <a:t> – способность системы справляться с увеличением рабочей нагрузки (увеличивать свою производительность) при добавлении ресурсов.</a:t>
            </a:r>
          </a:p>
          <a:p>
            <a:r>
              <a:rPr lang="ru-RU" b="1" dirty="0"/>
              <a:t>Вертикальное</a:t>
            </a:r>
            <a:r>
              <a:rPr lang="ru-RU" dirty="0"/>
              <a:t> масштабирование</a:t>
            </a:r>
          </a:p>
          <a:p>
            <a:pPr lvl="1"/>
            <a:r>
              <a:rPr lang="ru-RU" dirty="0"/>
              <a:t>Не хватает производительности – возьмем более мощную машину</a:t>
            </a:r>
          </a:p>
          <a:p>
            <a:pPr lvl="1"/>
            <a:r>
              <a:rPr lang="ru-RU" dirty="0"/>
              <a:t>Тупиковый путь – мощность машин ограничена, потребности – нет. </a:t>
            </a:r>
            <a:r>
              <a:rPr lang="ru-RU" b="1" dirty="0"/>
              <a:t>Нелинейный рост стоимости.</a:t>
            </a:r>
          </a:p>
          <a:p>
            <a:pPr lvl="1"/>
            <a:r>
              <a:rPr lang="ru-RU" dirty="0"/>
              <a:t>Иногда может стать единственной моделью (например, единый сервер БД в </a:t>
            </a:r>
            <a:r>
              <a:rPr lang="ru-RU" dirty="0" err="1"/>
              <a:t>датацентричной</a:t>
            </a:r>
            <a:r>
              <a:rPr lang="ru-RU" dirty="0"/>
              <a:t> системе)</a:t>
            </a:r>
          </a:p>
          <a:p>
            <a:r>
              <a:rPr lang="ru-RU" b="1" dirty="0"/>
              <a:t>Горизонтальное</a:t>
            </a:r>
            <a:r>
              <a:rPr lang="ru-RU" dirty="0"/>
              <a:t> масштабирование</a:t>
            </a:r>
          </a:p>
          <a:p>
            <a:pPr lvl="1"/>
            <a:r>
              <a:rPr lang="ru-RU" dirty="0"/>
              <a:t>Не хватает производительности – возьмем больше машин</a:t>
            </a:r>
          </a:p>
          <a:p>
            <a:pPr lvl="1"/>
            <a:r>
              <a:rPr lang="ru-RU" dirty="0"/>
              <a:t>Эффективный путь – машин всегда можно подключить побольше. </a:t>
            </a:r>
            <a:r>
              <a:rPr lang="ru-RU" b="1" dirty="0"/>
              <a:t>Линейный рост стоимости.</a:t>
            </a:r>
          </a:p>
          <a:p>
            <a:pPr lvl="1"/>
            <a:r>
              <a:rPr lang="ru-RU" dirty="0"/>
              <a:t>Требует архитектурной подготовки решения. </a:t>
            </a:r>
          </a:p>
        </p:txBody>
      </p:sp>
    </p:spTree>
    <p:extLst>
      <p:ext uri="{BB962C8B-B14F-4D97-AF65-F5344CB8AC3E}">
        <p14:creationId xmlns:p14="http://schemas.microsoft.com/office/powerpoint/2010/main" val="8518359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12D09-46DF-4F00-BE42-7005DA41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Масштабирование веб-приложения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4989-F76B-4A7F-8744-131B3B38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0" y="1825625"/>
            <a:ext cx="3700069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Дано</a:t>
            </a:r>
          </a:p>
          <a:p>
            <a:pPr lvl="1"/>
            <a:r>
              <a:rPr lang="ru-RU" dirty="0"/>
              <a:t>Есть веб-приложение, написанное в классическом трехуровневом стиле</a:t>
            </a:r>
          </a:p>
          <a:p>
            <a:pPr lvl="1"/>
            <a:r>
              <a:rPr lang="ru-RU" dirty="0"/>
              <a:t>Поток пользователей вырос, сервер не справляется, запросы обрабатываются неприемлемо долго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Попробуем горизонтально масштабировать систему</a:t>
            </a:r>
          </a:p>
          <a:p>
            <a:pPr lvl="1"/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A7D676B-3F88-41E9-911C-A995BCDE5C71}"/>
              </a:ext>
            </a:extLst>
          </p:cNvPr>
          <p:cNvGrpSpPr/>
          <p:nvPr/>
        </p:nvGrpSpPr>
        <p:grpSpPr>
          <a:xfrm>
            <a:off x="600232" y="2306601"/>
            <a:ext cx="3967992" cy="3840058"/>
            <a:chOff x="1551964" y="1765883"/>
            <a:chExt cx="4915948" cy="441470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4FBE403-91A8-4847-97EA-492D0CDFFB25}"/>
                </a:ext>
              </a:extLst>
            </p:cNvPr>
            <p:cNvSpPr/>
            <p:nvPr/>
          </p:nvSpPr>
          <p:spPr>
            <a:xfrm>
              <a:off x="1551964" y="1765883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A033F6E-3D3E-4FC3-AC3E-4B62CC2EFACC}"/>
                </a:ext>
              </a:extLst>
            </p:cNvPr>
            <p:cNvSpPr/>
            <p:nvPr/>
          </p:nvSpPr>
          <p:spPr>
            <a:xfrm>
              <a:off x="1551964" y="2956421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BF270B8-6208-434F-A366-F90CD09B891B}"/>
                </a:ext>
              </a:extLst>
            </p:cNvPr>
            <p:cNvSpPr/>
            <p:nvPr/>
          </p:nvSpPr>
          <p:spPr>
            <a:xfrm>
              <a:off x="1551964" y="4146959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94FF098C-9FA6-4AA3-8771-4FC6B10A2BD5}"/>
                </a:ext>
              </a:extLst>
            </p:cNvPr>
            <p:cNvSpPr/>
            <p:nvPr/>
          </p:nvSpPr>
          <p:spPr>
            <a:xfrm>
              <a:off x="2281807" y="5316521"/>
              <a:ext cx="1350626" cy="864066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0BDAA03-017F-48B7-88A6-4906F0FE7BD9}"/>
                </a:ext>
              </a:extLst>
            </p:cNvPr>
            <p:cNvSpPr/>
            <p:nvPr/>
          </p:nvSpPr>
          <p:spPr>
            <a:xfrm>
              <a:off x="5310231" y="1765883"/>
              <a:ext cx="1157681" cy="3245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/>
                <a:t>Вспомогательные и служебные модули</a:t>
              </a:r>
              <a:endParaRPr lang="en-US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58B94A3-FC52-4EA8-808B-9C888624DB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3028426" y="2629949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7AA3BA1-ACF8-4673-A900-3E68D1897E16}"/>
                </a:ext>
              </a:extLst>
            </p:cNvPr>
            <p:cNvCxnSpPr/>
            <p:nvPr/>
          </p:nvCxnSpPr>
          <p:spPr>
            <a:xfrm>
              <a:off x="3013046" y="382048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E4DDA1B-70EE-4281-861C-A7EABF9C6C62}"/>
                </a:ext>
              </a:extLst>
            </p:cNvPr>
            <p:cNvCxnSpPr/>
            <p:nvPr/>
          </p:nvCxnSpPr>
          <p:spPr>
            <a:xfrm>
              <a:off x="3013046" y="500053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8B92D6F-CE00-41C1-82F9-F5530B79209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504888" y="219791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A119E40E-5F92-483F-89AA-E9DD091B933F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334860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FD1A525-33D8-4DC3-A34A-D0FD2AD22463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4556621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720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«в лоб»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419449" y="2818700"/>
            <a:ext cx="3682767" cy="3858936"/>
            <a:chOff x="562062" y="2374084"/>
            <a:chExt cx="3682767" cy="385893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78664"/>
              <a:chOff x="1551964" y="1765883"/>
              <a:chExt cx="4915948" cy="4414704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8" name="Блок-схема: магнитный диск 7">
                <a:extLst>
                  <a:ext uri="{FF2B5EF4-FFF2-40B4-BE49-F238E27FC236}">
                    <a16:creationId xmlns:a16="http://schemas.microsoft.com/office/drawing/2014/main" id="{0E8AA914-507F-40D5-9CE2-E78ACDC0DE15}"/>
                  </a:ext>
                </a:extLst>
              </p:cNvPr>
              <p:cNvSpPr/>
              <p:nvPr/>
            </p:nvSpPr>
            <p:spPr>
              <a:xfrm>
                <a:off x="2281807" y="5316521"/>
                <a:ext cx="1350626" cy="864066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5041784" y="2757878"/>
            <a:ext cx="3682767" cy="3858936"/>
            <a:chOff x="562062" y="2374084"/>
            <a:chExt cx="3682767" cy="385893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78664"/>
              <a:chOff x="1551964" y="1765883"/>
              <a:chExt cx="4915948" cy="441470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8" name="Блок-схема: магнитный диск 37">
                <a:extLst>
                  <a:ext uri="{FF2B5EF4-FFF2-40B4-BE49-F238E27FC236}">
                    <a16:creationId xmlns:a16="http://schemas.microsoft.com/office/drawing/2014/main" id="{5C9B99F4-99E7-4A4D-8297-06D3BCA85B86}"/>
                  </a:ext>
                </a:extLst>
              </p:cNvPr>
              <p:cNvSpPr/>
              <p:nvPr/>
            </p:nvSpPr>
            <p:spPr>
              <a:xfrm>
                <a:off x="2281807" y="5316521"/>
                <a:ext cx="1350626" cy="864066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41733" y="2267451"/>
            <a:ext cx="3060838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561497" cy="90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877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«в лоб»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419449" y="2818700"/>
            <a:ext cx="3682767" cy="3858936"/>
            <a:chOff x="562062" y="2374084"/>
            <a:chExt cx="3682767" cy="385893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78664"/>
              <a:chOff x="1551964" y="1765883"/>
              <a:chExt cx="4915948" cy="4414704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8" name="Блок-схема: магнитный диск 7">
                <a:extLst>
                  <a:ext uri="{FF2B5EF4-FFF2-40B4-BE49-F238E27FC236}">
                    <a16:creationId xmlns:a16="http://schemas.microsoft.com/office/drawing/2014/main" id="{0E8AA914-507F-40D5-9CE2-E78ACDC0DE15}"/>
                  </a:ext>
                </a:extLst>
              </p:cNvPr>
              <p:cNvSpPr/>
              <p:nvPr/>
            </p:nvSpPr>
            <p:spPr>
              <a:xfrm>
                <a:off x="2281807" y="5316521"/>
                <a:ext cx="1350626" cy="864066"/>
              </a:xfrm>
              <a:prstGeom prst="flowChartMagneticDisk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5041784" y="2757878"/>
            <a:ext cx="3682767" cy="3858936"/>
            <a:chOff x="562062" y="2374084"/>
            <a:chExt cx="3682767" cy="385893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78664"/>
              <a:chOff x="1551964" y="1765883"/>
              <a:chExt cx="4915948" cy="441470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8" name="Блок-схема: магнитный диск 37">
                <a:extLst>
                  <a:ext uri="{FF2B5EF4-FFF2-40B4-BE49-F238E27FC236}">
                    <a16:creationId xmlns:a16="http://schemas.microsoft.com/office/drawing/2014/main" id="{5C9B99F4-99E7-4A4D-8297-06D3BCA85B86}"/>
                  </a:ext>
                </a:extLst>
              </p:cNvPr>
              <p:cNvSpPr/>
              <p:nvPr/>
            </p:nvSpPr>
            <p:spPr>
              <a:xfrm>
                <a:off x="2281807" y="5316521"/>
                <a:ext cx="1350626" cy="864066"/>
              </a:xfrm>
              <a:prstGeom prst="flowChartMagneticDisk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41733" y="2267451"/>
            <a:ext cx="3060838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561497" cy="90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pic>
        <p:nvPicPr>
          <p:cNvPr id="1026" name="Picture 2" descr="Image result for trollface">
            <a:extLst>
              <a:ext uri="{FF2B5EF4-FFF2-40B4-BE49-F238E27FC236}">
                <a16:creationId xmlns:a16="http://schemas.microsoft.com/office/drawing/2014/main" id="{5D41A6FB-5745-41B8-8354-6782BA50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51" y="1034465"/>
            <a:ext cx="1685361" cy="1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694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«в лоб»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394282" y="2818700"/>
            <a:ext cx="4177718" cy="3325860"/>
            <a:chOff x="562062" y="2374084"/>
            <a:chExt cx="4177718" cy="332586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084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4111130" cy="2906410"/>
              <a:chOff x="1551964" y="1765883"/>
              <a:chExt cx="5749694" cy="3797638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>
                <a:cxnSpLocks/>
                <a:stCxn id="7" idx="2"/>
                <a:endCxn id="47" idx="1"/>
              </p:cNvCxnSpPr>
              <p:nvPr/>
            </p:nvCxnSpPr>
            <p:spPr>
              <a:xfrm>
                <a:off x="3028426" y="5011024"/>
                <a:ext cx="4273232" cy="552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597167" y="2757878"/>
            <a:ext cx="4127384" cy="3386682"/>
            <a:chOff x="117445" y="2374084"/>
            <a:chExt cx="4127384" cy="3386682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144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117445" y="2793534"/>
              <a:ext cx="4026192" cy="2967232"/>
              <a:chOff x="837009" y="1765883"/>
              <a:chExt cx="5630903" cy="3877110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H="1">
                <a:off x="837009" y="5000537"/>
                <a:ext cx="2176040" cy="642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16566" y="2267451"/>
            <a:ext cx="3086005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561497" cy="90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pic>
        <p:nvPicPr>
          <p:cNvPr id="1026" name="Picture 2" descr="Image result for trollface">
            <a:extLst>
              <a:ext uri="{FF2B5EF4-FFF2-40B4-BE49-F238E27FC236}">
                <a16:creationId xmlns:a16="http://schemas.microsoft.com/office/drawing/2014/main" id="{5D41A6FB-5745-41B8-8354-6782BA50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51" y="1034465"/>
            <a:ext cx="1685361" cy="1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Блок-схема: магнитный диск 46">
            <a:extLst>
              <a:ext uri="{FF2B5EF4-FFF2-40B4-BE49-F238E27FC236}">
                <a16:creationId xmlns:a16="http://schemas.microsoft.com/office/drawing/2014/main" id="{3DBB4606-EDA3-4A33-9EB1-64485F8E1F7F}"/>
              </a:ext>
            </a:extLst>
          </p:cNvPr>
          <p:cNvSpPr/>
          <p:nvPr/>
        </p:nvSpPr>
        <p:spPr>
          <a:xfrm>
            <a:off x="4114306" y="6144560"/>
            <a:ext cx="965721" cy="66128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5B9B-26B1-4836-9C7A-4CDC3544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 масштабируемости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8BA04-591A-4CE8-ABEE-5E9AA6FE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286" y="1825625"/>
            <a:ext cx="3456264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Ось </a:t>
            </a:r>
            <a:r>
              <a:rPr lang="en-US" dirty="0"/>
              <a:t>X </a:t>
            </a:r>
            <a:r>
              <a:rPr lang="ru-RU" dirty="0"/>
              <a:t>– горизонтальное масштабирование</a:t>
            </a:r>
          </a:p>
          <a:p>
            <a:pPr lvl="1"/>
            <a:r>
              <a:rPr lang="ru-RU" dirty="0"/>
              <a:t>Масштабирование клонированием</a:t>
            </a:r>
          </a:p>
          <a:p>
            <a:r>
              <a:rPr lang="ru-RU" dirty="0"/>
              <a:t>Ось </a:t>
            </a:r>
            <a:r>
              <a:rPr lang="en-US" dirty="0"/>
              <a:t>Y - </a:t>
            </a:r>
            <a:r>
              <a:rPr lang="ru-RU" dirty="0"/>
              <a:t> функциональная декомпозиция </a:t>
            </a:r>
          </a:p>
          <a:p>
            <a:pPr lvl="1"/>
            <a:r>
              <a:rPr lang="ru-RU" dirty="0"/>
              <a:t>Масштабирование разделением разных вещей</a:t>
            </a:r>
          </a:p>
          <a:p>
            <a:r>
              <a:rPr lang="ru-RU" dirty="0"/>
              <a:t>Ось </a:t>
            </a:r>
            <a:r>
              <a:rPr lang="en-US" dirty="0"/>
              <a:t>Z – </a:t>
            </a:r>
            <a:r>
              <a:rPr lang="ru-RU" dirty="0" err="1"/>
              <a:t>партиционирование</a:t>
            </a:r>
            <a:r>
              <a:rPr lang="ru-RU" dirty="0"/>
              <a:t>  данных (</a:t>
            </a:r>
            <a:r>
              <a:rPr lang="ru-RU" dirty="0" err="1"/>
              <a:t>шардинг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 Масштабирование разделением схожих вещей</a:t>
            </a:r>
            <a:endParaRPr lang="en-US" dirty="0"/>
          </a:p>
        </p:txBody>
      </p:sp>
      <p:pic>
        <p:nvPicPr>
          <p:cNvPr id="2052" name="Picture 4" descr="https://javarush.ru/api/1.0/rest/images/434990/d2e44310-4ad6-48f8-b7ec-e6ee11155de9?size=1024">
            <a:extLst>
              <a:ext uri="{FF2B5EF4-FFF2-40B4-BE49-F238E27FC236}">
                <a16:creationId xmlns:a16="http://schemas.microsoft.com/office/drawing/2014/main" id="{5A2567B4-00B1-4FC5-BB92-9A2FAB8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3" y="1924052"/>
            <a:ext cx="4655890" cy="36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59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Масштабирование веб-приложения с </a:t>
            </a:r>
            <a:r>
              <a:rPr lang="ru-RU" dirty="0" err="1"/>
              <a:t>партиционированием</a:t>
            </a:r>
            <a:r>
              <a:rPr lang="ru-RU" dirty="0"/>
              <a:t> данных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419449" y="2818700"/>
            <a:ext cx="3682767" cy="3858936"/>
            <a:chOff x="562062" y="2374084"/>
            <a:chExt cx="3682767" cy="385893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94720"/>
              <a:chOff x="1551964" y="1765883"/>
              <a:chExt cx="4915948" cy="4435683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8" name="Блок-схема: магнитный диск 7">
                <a:extLst>
                  <a:ext uri="{FF2B5EF4-FFF2-40B4-BE49-F238E27FC236}">
                    <a16:creationId xmlns:a16="http://schemas.microsoft.com/office/drawing/2014/main" id="{0E8AA914-507F-40D5-9CE2-E78ACDC0DE15}"/>
                  </a:ext>
                </a:extLst>
              </p:cNvPr>
              <p:cNvSpPr/>
              <p:nvPr/>
            </p:nvSpPr>
            <p:spPr>
              <a:xfrm>
                <a:off x="1680708" y="5337499"/>
                <a:ext cx="2824179" cy="864067"/>
              </a:xfrm>
              <a:prstGeom prst="flowChartMagneticDisk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региона 1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975196" y="2773934"/>
            <a:ext cx="3682767" cy="3858936"/>
            <a:chOff x="562062" y="2374084"/>
            <a:chExt cx="3682767" cy="385893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2725403"/>
              <a:chOff x="1551964" y="1765883"/>
              <a:chExt cx="4915948" cy="356112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41733" y="2267451"/>
            <a:ext cx="3060838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494909" cy="925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sp>
        <p:nvSpPr>
          <p:cNvPr id="47" name="Блок-схема: магнитный диск 46">
            <a:extLst>
              <a:ext uri="{FF2B5EF4-FFF2-40B4-BE49-F238E27FC236}">
                <a16:creationId xmlns:a16="http://schemas.microsoft.com/office/drawing/2014/main" id="{4E2D9943-8B3E-4171-8C70-835548082622}"/>
              </a:ext>
            </a:extLst>
          </p:cNvPr>
          <p:cNvSpPr/>
          <p:nvPr/>
        </p:nvSpPr>
        <p:spPr>
          <a:xfrm>
            <a:off x="5087811" y="5945184"/>
            <a:ext cx="2019336" cy="66128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региона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12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Масштабирование веб-приложения с </a:t>
            </a:r>
            <a:r>
              <a:rPr lang="ru-RU" dirty="0" err="1"/>
              <a:t>партиционированием</a:t>
            </a:r>
            <a:r>
              <a:rPr lang="ru-RU" dirty="0"/>
              <a:t> данных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419449" y="2818700"/>
            <a:ext cx="3682767" cy="3858936"/>
            <a:chOff x="562062" y="2374084"/>
            <a:chExt cx="3682767" cy="385893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94720"/>
              <a:chOff x="1551964" y="1765883"/>
              <a:chExt cx="4915948" cy="4435683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8" name="Блок-схема: магнитный диск 7">
                <a:extLst>
                  <a:ext uri="{FF2B5EF4-FFF2-40B4-BE49-F238E27FC236}">
                    <a16:creationId xmlns:a16="http://schemas.microsoft.com/office/drawing/2014/main" id="{0E8AA914-507F-40D5-9CE2-E78ACDC0DE15}"/>
                  </a:ext>
                </a:extLst>
              </p:cNvPr>
              <p:cNvSpPr/>
              <p:nvPr/>
            </p:nvSpPr>
            <p:spPr>
              <a:xfrm>
                <a:off x="1680708" y="5337499"/>
                <a:ext cx="2824179" cy="864067"/>
              </a:xfrm>
              <a:prstGeom prst="flowChartMagneticDisk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региона 1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975196" y="2773934"/>
            <a:ext cx="3682767" cy="3858936"/>
            <a:chOff x="562062" y="2374084"/>
            <a:chExt cx="3682767" cy="385893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2725403"/>
              <a:chOff x="1551964" y="1765883"/>
              <a:chExt cx="4915948" cy="356112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41733" y="2267451"/>
            <a:ext cx="3060838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494909" cy="925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sp>
        <p:nvSpPr>
          <p:cNvPr id="47" name="Блок-схема: магнитный диск 46">
            <a:extLst>
              <a:ext uri="{FF2B5EF4-FFF2-40B4-BE49-F238E27FC236}">
                <a16:creationId xmlns:a16="http://schemas.microsoft.com/office/drawing/2014/main" id="{4E2D9943-8B3E-4171-8C70-835548082622}"/>
              </a:ext>
            </a:extLst>
          </p:cNvPr>
          <p:cNvSpPr/>
          <p:nvPr/>
        </p:nvSpPr>
        <p:spPr>
          <a:xfrm>
            <a:off x="5087811" y="5945184"/>
            <a:ext cx="2019336" cy="661288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региона 2</a:t>
            </a:r>
            <a:endParaRPr lang="en-US" dirty="0"/>
          </a:p>
        </p:txBody>
      </p:sp>
      <p:pic>
        <p:nvPicPr>
          <p:cNvPr id="38" name="Picture 2" descr="Image result for trollface">
            <a:extLst>
              <a:ext uri="{FF2B5EF4-FFF2-40B4-BE49-F238E27FC236}">
                <a16:creationId xmlns:a16="http://schemas.microsoft.com/office/drawing/2014/main" id="{A4ACBE8D-FAEE-4232-9FEE-CAAC77AB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517" y="1227022"/>
            <a:ext cx="1378146" cy="13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69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12D09-46DF-4F00-BE42-7005DA41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Масштабирование веб-приложения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4989-F76B-4A7F-8744-131B3B38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0" y="1825625"/>
            <a:ext cx="3700069" cy="435133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Редко проблемы производительности касаются всего приложения в целом</a:t>
            </a:r>
          </a:p>
          <a:p>
            <a:pPr lvl="1"/>
            <a:r>
              <a:rPr lang="ru-RU" dirty="0"/>
              <a:t>«Скорость эскадры равняется скорости самого медленного её корабля» (с)</a:t>
            </a:r>
          </a:p>
          <a:p>
            <a:pPr lvl="1"/>
            <a:r>
              <a:rPr lang="ru-RU" dirty="0"/>
              <a:t>Чаще всего от нагрузки страдает какая-то одна определенная подсистема</a:t>
            </a:r>
          </a:p>
          <a:p>
            <a:pPr lvl="1"/>
            <a:r>
              <a:rPr lang="ru-RU" dirty="0"/>
              <a:t>Зачем дублировать все приложение в целом, если можно продублировать одну подсистему?</a:t>
            </a:r>
          </a:p>
          <a:p>
            <a:pPr lvl="1"/>
            <a:r>
              <a:rPr lang="ru-RU" dirty="0"/>
              <a:t>Вспоминаем ось </a:t>
            </a:r>
            <a:r>
              <a:rPr lang="en-US" dirty="0"/>
              <a:t>Y </a:t>
            </a:r>
            <a:r>
              <a:rPr lang="ru-RU" dirty="0"/>
              <a:t>куба масштабирования – </a:t>
            </a:r>
            <a:r>
              <a:rPr lang="ru-RU" b="1" dirty="0"/>
              <a:t>функциональную декомпозицию</a:t>
            </a:r>
          </a:p>
          <a:p>
            <a:r>
              <a:rPr lang="ru-RU" dirty="0"/>
              <a:t>Необходимо вынести на отдельный вычислительный ресурс те функции, производительность которых страдает больше всего</a:t>
            </a:r>
          </a:p>
          <a:p>
            <a:pPr lvl="1"/>
            <a:r>
              <a:rPr lang="ru-RU" dirty="0"/>
              <a:t>Приложение должно быть архитектурно готово к этому</a:t>
            </a:r>
          </a:p>
          <a:p>
            <a:pPr lvl="1"/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A7D676B-3F88-41E9-911C-A995BCDE5C71}"/>
              </a:ext>
            </a:extLst>
          </p:cNvPr>
          <p:cNvGrpSpPr/>
          <p:nvPr/>
        </p:nvGrpSpPr>
        <p:grpSpPr>
          <a:xfrm>
            <a:off x="600232" y="2306601"/>
            <a:ext cx="3967992" cy="3840058"/>
            <a:chOff x="1551964" y="1765883"/>
            <a:chExt cx="4915948" cy="441470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4FBE403-91A8-4847-97EA-492D0CDFFB25}"/>
                </a:ext>
              </a:extLst>
            </p:cNvPr>
            <p:cNvSpPr/>
            <p:nvPr/>
          </p:nvSpPr>
          <p:spPr>
            <a:xfrm>
              <a:off x="1551964" y="1765883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A033F6E-3D3E-4FC3-AC3E-4B62CC2EFACC}"/>
                </a:ext>
              </a:extLst>
            </p:cNvPr>
            <p:cNvSpPr/>
            <p:nvPr/>
          </p:nvSpPr>
          <p:spPr>
            <a:xfrm>
              <a:off x="1551964" y="2956421"/>
              <a:ext cx="2952924" cy="8640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BF270B8-6208-434F-A366-F90CD09B891B}"/>
                </a:ext>
              </a:extLst>
            </p:cNvPr>
            <p:cNvSpPr/>
            <p:nvPr/>
          </p:nvSpPr>
          <p:spPr>
            <a:xfrm>
              <a:off x="1551964" y="4146959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94FF098C-9FA6-4AA3-8771-4FC6B10A2BD5}"/>
                </a:ext>
              </a:extLst>
            </p:cNvPr>
            <p:cNvSpPr/>
            <p:nvPr/>
          </p:nvSpPr>
          <p:spPr>
            <a:xfrm>
              <a:off x="2281807" y="5316521"/>
              <a:ext cx="1350626" cy="864066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0BDAA03-017F-48B7-88A6-4906F0FE7BD9}"/>
                </a:ext>
              </a:extLst>
            </p:cNvPr>
            <p:cNvSpPr/>
            <p:nvPr/>
          </p:nvSpPr>
          <p:spPr>
            <a:xfrm>
              <a:off x="5310231" y="1765883"/>
              <a:ext cx="1157681" cy="3245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/>
                <a:t>Вспомогательные и служебные модули</a:t>
              </a:r>
              <a:endParaRPr lang="en-US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58B94A3-FC52-4EA8-808B-9C888624DB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3028426" y="2629949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7AA3BA1-ACF8-4673-A900-3E68D1897E16}"/>
                </a:ext>
              </a:extLst>
            </p:cNvPr>
            <p:cNvCxnSpPr/>
            <p:nvPr/>
          </p:nvCxnSpPr>
          <p:spPr>
            <a:xfrm>
              <a:off x="3013046" y="382048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E4DDA1B-70EE-4281-861C-A7EABF9C6C62}"/>
                </a:ext>
              </a:extLst>
            </p:cNvPr>
            <p:cNvCxnSpPr/>
            <p:nvPr/>
          </p:nvCxnSpPr>
          <p:spPr>
            <a:xfrm>
              <a:off x="3013046" y="500053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8B92D6F-CE00-41C1-82F9-F5530B79209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504888" y="219791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A119E40E-5F92-483F-89AA-E9DD091B933F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334860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FD1A525-33D8-4DC3-A34A-D0FD2AD22463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4556621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30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79892"/>
            <a:ext cx="8774884" cy="1325563"/>
          </a:xfrm>
        </p:spPr>
        <p:txBody>
          <a:bodyPr/>
          <a:lstStyle/>
          <a:p>
            <a:r>
              <a:rPr lang="ru-RU" dirty="0"/>
              <a:t>Многослойная архитектура (</a:t>
            </a:r>
            <a:r>
              <a:rPr lang="en-US" dirty="0"/>
              <a:t>Layers)</a:t>
            </a:r>
            <a:endParaRPr lang="ru-RU" dirty="0"/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5824A83-56E0-484B-8DFA-F6F39779FA66}"/>
              </a:ext>
            </a:extLst>
          </p:cNvPr>
          <p:cNvGrpSpPr/>
          <p:nvPr/>
        </p:nvGrpSpPr>
        <p:grpSpPr>
          <a:xfrm>
            <a:off x="2804119" y="1096657"/>
            <a:ext cx="3535762" cy="5578193"/>
            <a:chOff x="2804118" y="1082026"/>
            <a:chExt cx="3535762" cy="557819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639B72C-83A5-4642-96E3-980A7BE9E908}"/>
                </a:ext>
              </a:extLst>
            </p:cNvPr>
            <p:cNvSpPr/>
            <p:nvPr/>
          </p:nvSpPr>
          <p:spPr>
            <a:xfrm>
              <a:off x="2804120" y="1909267"/>
              <a:ext cx="3535759" cy="116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40D3635-7B76-4A7C-9B97-95C79A958EEE}"/>
                </a:ext>
              </a:extLst>
            </p:cNvPr>
            <p:cNvSpPr/>
            <p:nvPr/>
          </p:nvSpPr>
          <p:spPr>
            <a:xfrm>
              <a:off x="2804120" y="3402245"/>
              <a:ext cx="3535760" cy="1058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389594-34E6-4F7B-8A3D-B1086AF32385}"/>
                </a:ext>
              </a:extLst>
            </p:cNvPr>
            <p:cNvSpPr/>
            <p:nvPr/>
          </p:nvSpPr>
          <p:spPr>
            <a:xfrm>
              <a:off x="2804118" y="4787043"/>
              <a:ext cx="3535761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D5C038-300F-40DE-BE46-C07F6D464FA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572000" y="3075773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5E923E5-D7E0-4B28-AC95-8D47F127388A}"/>
                </a:ext>
              </a:extLst>
            </p:cNvPr>
            <p:cNvCxnSpPr/>
            <p:nvPr/>
          </p:nvCxnSpPr>
          <p:spPr>
            <a:xfrm>
              <a:off x="4608660" y="4460571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5EC1F23-7320-4C76-A275-D311E614A500}"/>
                </a:ext>
              </a:extLst>
            </p:cNvPr>
            <p:cNvSpPr/>
            <p:nvPr/>
          </p:nvSpPr>
          <p:spPr>
            <a:xfrm>
              <a:off x="3972188" y="5796153"/>
              <a:ext cx="1350626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Файловая система</a:t>
              </a:r>
              <a:endParaRPr lang="en-US" dirty="0"/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DE94DBFB-6593-48E2-85D6-2084D3A44E93}"/>
                </a:ext>
              </a:extLst>
            </p:cNvPr>
            <p:cNvCxnSpPr>
              <a:cxnSpLocks/>
            </p:cNvCxnSpPr>
            <p:nvPr/>
          </p:nvCxnSpPr>
          <p:spPr>
            <a:xfrm>
              <a:off x="4623291" y="5537606"/>
              <a:ext cx="0" cy="2457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056AD9D-3DF8-4425-8C60-6727F2B50779}"/>
                </a:ext>
              </a:extLst>
            </p:cNvPr>
            <p:cNvSpPr/>
            <p:nvPr/>
          </p:nvSpPr>
          <p:spPr>
            <a:xfrm>
              <a:off x="2906701" y="2674190"/>
              <a:ext cx="1584982" cy="2855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Редактор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8E6C58B-F5E5-45DE-94DE-00569B59B065}"/>
                </a:ext>
              </a:extLst>
            </p:cNvPr>
            <p:cNvSpPr/>
            <p:nvPr/>
          </p:nvSpPr>
          <p:spPr>
            <a:xfrm>
              <a:off x="4623289" y="2303687"/>
              <a:ext cx="1584982" cy="27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Меню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F04A5F0-258F-4F7B-A941-C64D8F8B4DB9}"/>
                </a:ext>
              </a:extLst>
            </p:cNvPr>
            <p:cNvSpPr/>
            <p:nvPr/>
          </p:nvSpPr>
          <p:spPr>
            <a:xfrm>
              <a:off x="2906700" y="3730112"/>
              <a:ext cx="1504655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Запись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96B4261-F241-4683-8021-69D2A5D1E1BD}"/>
                </a:ext>
              </a:extLst>
            </p:cNvPr>
            <p:cNvSpPr/>
            <p:nvPr/>
          </p:nvSpPr>
          <p:spPr>
            <a:xfrm>
              <a:off x="4703615" y="3718229"/>
              <a:ext cx="1504656" cy="686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Контроллер обработки</a:t>
              </a: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4CC67CC-61C8-4A11-8B3D-17564E244CB9}"/>
                </a:ext>
              </a:extLst>
            </p:cNvPr>
            <p:cNvSpPr/>
            <p:nvPr/>
          </p:nvSpPr>
          <p:spPr>
            <a:xfrm>
              <a:off x="3364992" y="1082026"/>
              <a:ext cx="2414016" cy="500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Пользователи</a:t>
              </a:r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7CD1EC2C-6D21-421C-B54E-1AC68092C49A}"/>
                </a:ext>
              </a:extLst>
            </p:cNvPr>
            <p:cNvCxnSpPr>
              <a:cxnSpLocks/>
              <a:stCxn id="43" idx="4"/>
              <a:endCxn id="7" idx="0"/>
            </p:cNvCxnSpPr>
            <p:nvPr/>
          </p:nvCxnSpPr>
          <p:spPr>
            <a:xfrm>
              <a:off x="4572000" y="1582171"/>
              <a:ext cx="0" cy="32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4E4D5CBC-3747-429F-89BB-D5414D447D37}"/>
                </a:ext>
              </a:extLst>
            </p:cNvPr>
            <p:cNvSpPr/>
            <p:nvPr/>
          </p:nvSpPr>
          <p:spPr>
            <a:xfrm>
              <a:off x="2906701" y="5234122"/>
              <a:ext cx="3301570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Контроллер работы с файлом</a:t>
              </a:r>
            </a:p>
          </p:txBody>
        </p:sp>
      </p:grp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0BBDAEB-10C4-41F8-BFD2-EDF09844A28F}"/>
              </a:ext>
            </a:extLst>
          </p:cNvPr>
          <p:cNvSpPr/>
          <p:nvPr/>
        </p:nvSpPr>
        <p:spPr>
          <a:xfrm>
            <a:off x="4623290" y="2688821"/>
            <a:ext cx="1584982" cy="28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Просмотрщик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C4704C2-3AFF-47FA-B1ED-B4A776C73669}"/>
              </a:ext>
            </a:extLst>
          </p:cNvPr>
          <p:cNvSpPr/>
          <p:nvPr/>
        </p:nvSpPr>
        <p:spPr>
          <a:xfrm>
            <a:off x="2906967" y="4109966"/>
            <a:ext cx="1533685" cy="309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Репозиторий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32C011F-1BF5-41EB-BFD2-02EFD0C135A4}"/>
              </a:ext>
            </a:extLst>
          </p:cNvPr>
          <p:cNvSpPr/>
          <p:nvPr/>
        </p:nvSpPr>
        <p:spPr>
          <a:xfrm>
            <a:off x="2906702" y="2317369"/>
            <a:ext cx="1584982" cy="279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187022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92" y="147603"/>
            <a:ext cx="8892330" cy="172431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 Масштабирование веб-приложения – распределенные вычисления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394282" y="2818700"/>
            <a:ext cx="4202885" cy="3325860"/>
            <a:chOff x="562062" y="2374084"/>
            <a:chExt cx="4202885" cy="332586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084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97504" y="2802161"/>
              <a:ext cx="4067443" cy="2897783"/>
              <a:chOff x="1648262" y="1777155"/>
              <a:chExt cx="5688595" cy="378636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3364467" y="1777155"/>
                <a:ext cx="3058517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3364467" y="2967693"/>
                <a:ext cx="3058517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 (сценарий А)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3364467" y="4158231"/>
                <a:ext cx="3058517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1648262" y="1777155"/>
                <a:ext cx="1157681" cy="3245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4893725" y="2641221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4931142" y="383175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>
                <a:cxnSpLocks/>
                <a:stCxn id="7" idx="2"/>
                <a:endCxn id="47" idx="1"/>
              </p:cNvCxnSpPr>
              <p:nvPr/>
            </p:nvCxnSpPr>
            <p:spPr>
              <a:xfrm>
                <a:off x="4893725" y="5022297"/>
                <a:ext cx="2443132" cy="541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2805943" y="2209188"/>
                <a:ext cx="5585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  <a:stCxn id="6" idx="1"/>
                <a:endCxn id="9" idx="3"/>
              </p:cNvCxnSpPr>
              <p:nvPr/>
            </p:nvCxnSpPr>
            <p:spPr>
              <a:xfrm flipH="1">
                <a:off x="2805943" y="3399726"/>
                <a:ext cx="5585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2805943" y="4590265"/>
                <a:ext cx="5585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597167" y="2818700"/>
            <a:ext cx="4082120" cy="3325860"/>
            <a:chOff x="162709" y="2374084"/>
            <a:chExt cx="4082120" cy="3325860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144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162709" y="2793534"/>
              <a:ext cx="3980928" cy="2906410"/>
              <a:chOff x="900314" y="1765883"/>
              <a:chExt cx="5567598" cy="3797638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3126236" cy="8640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 (сценарий Б)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8"/>
                <a:ext cx="3126231" cy="8640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H="1">
                <a:off x="900314" y="5000537"/>
                <a:ext cx="2112735" cy="562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>
                <a:off x="4678200" y="3388454"/>
                <a:ext cx="6320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4678195" y="4578992"/>
                <a:ext cx="632031" cy="11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>
            <a:off x="2850286" y="2625884"/>
            <a:ext cx="0" cy="620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2065915" y="1934279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sp>
        <p:nvSpPr>
          <p:cNvPr id="47" name="Блок-схема: магнитный диск 46">
            <a:extLst>
              <a:ext uri="{FF2B5EF4-FFF2-40B4-BE49-F238E27FC236}">
                <a16:creationId xmlns:a16="http://schemas.microsoft.com/office/drawing/2014/main" id="{3DBB4606-EDA3-4A33-9EB1-64485F8E1F7F}"/>
              </a:ext>
            </a:extLst>
          </p:cNvPr>
          <p:cNvSpPr/>
          <p:nvPr/>
        </p:nvSpPr>
        <p:spPr>
          <a:xfrm>
            <a:off x="4114306" y="6144560"/>
            <a:ext cx="965721" cy="66128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99980B2-EC9E-44AF-BFB5-63C8394A5E23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 flipV="1">
            <a:off x="3943732" y="4479937"/>
            <a:ext cx="1119376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50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92" y="147603"/>
            <a:ext cx="8892330" cy="1724315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– объединяем идеи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394282" y="2818700"/>
            <a:ext cx="3682767" cy="3891697"/>
            <a:chOff x="562062" y="2374084"/>
            <a:chExt cx="3682767" cy="3891697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91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97504" y="2802161"/>
              <a:ext cx="3414007" cy="2733425"/>
              <a:chOff x="1648262" y="1777155"/>
              <a:chExt cx="4774720" cy="3571609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3206991" y="1777155"/>
                <a:ext cx="3215991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3206991" y="2967693"/>
                <a:ext cx="3215991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 (сценарий А)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3206991" y="4158231"/>
                <a:ext cx="3215991" cy="8640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1648262" y="1777155"/>
                <a:ext cx="1157681" cy="3245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4814987" y="2641221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4931142" y="383175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>
                <a:cxnSpLocks/>
                <a:stCxn id="7" idx="2"/>
                <a:endCxn id="30" idx="1"/>
              </p:cNvCxnSpPr>
              <p:nvPr/>
            </p:nvCxnSpPr>
            <p:spPr>
              <a:xfrm flipH="1">
                <a:off x="3921112" y="5022296"/>
                <a:ext cx="893875" cy="326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2805943" y="2209188"/>
                <a:ext cx="4010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  <a:stCxn id="6" idx="1"/>
                <a:endCxn id="9" idx="3"/>
              </p:cNvCxnSpPr>
              <p:nvPr/>
            </p:nvCxnSpPr>
            <p:spPr>
              <a:xfrm flipH="1">
                <a:off x="2805943" y="3399727"/>
                <a:ext cx="4010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2805943" y="4590265"/>
                <a:ext cx="4010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996520" y="2818700"/>
            <a:ext cx="3682767" cy="3891697"/>
            <a:chOff x="562062" y="2374084"/>
            <a:chExt cx="3682767" cy="3891697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91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2733429"/>
              <a:chOff x="1551964" y="1765883"/>
              <a:chExt cx="4915948" cy="3571613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3208367" cy="864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 (сценарий Б)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3013049" y="5000537"/>
                <a:ext cx="1013078" cy="336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>
                <a:off x="4760331" y="3388454"/>
                <a:ext cx="549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>
            <a:off x="2793986" y="2645797"/>
            <a:ext cx="1" cy="60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2009615" y="1954192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99980B2-EC9E-44AF-BFB5-63C8394A5E23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 flipV="1">
            <a:off x="3943731" y="4479937"/>
            <a:ext cx="1119377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Блок-схема: магнитный диск 29">
            <a:extLst>
              <a:ext uri="{FF2B5EF4-FFF2-40B4-BE49-F238E27FC236}">
                <a16:creationId xmlns:a16="http://schemas.microsoft.com/office/drawing/2014/main" id="{ABA4D1A7-0268-4CDE-B6D6-1E4DD334CEE6}"/>
              </a:ext>
            </a:extLst>
          </p:cNvPr>
          <p:cNvSpPr/>
          <p:nvPr/>
        </p:nvSpPr>
        <p:spPr>
          <a:xfrm>
            <a:off x="1063163" y="5980203"/>
            <a:ext cx="2183375" cy="66128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сценария А</a:t>
            </a:r>
            <a:endParaRPr lang="en-US" dirty="0"/>
          </a:p>
        </p:txBody>
      </p:sp>
      <p:sp>
        <p:nvSpPr>
          <p:cNvPr id="35" name="Блок-схема: магнитный диск 34">
            <a:extLst>
              <a:ext uri="{FF2B5EF4-FFF2-40B4-BE49-F238E27FC236}">
                <a16:creationId xmlns:a16="http://schemas.microsoft.com/office/drawing/2014/main" id="{38CD6885-98AC-45BF-9ADA-2EBF69716273}"/>
              </a:ext>
            </a:extLst>
          </p:cNvPr>
          <p:cNvSpPr/>
          <p:nvPr/>
        </p:nvSpPr>
        <p:spPr>
          <a:xfrm>
            <a:off x="5776481" y="5971579"/>
            <a:ext cx="2111391" cy="66128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сценария 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305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92" y="147603"/>
            <a:ext cx="8892330" cy="1724315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– </a:t>
            </a:r>
            <a:r>
              <a:rPr lang="ru-RU" dirty="0" err="1"/>
              <a:t>микросервисы</a:t>
            </a:r>
            <a:endParaRPr lang="en-US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000E12C-73C4-40D1-B45F-F03F7A65B53E}"/>
              </a:ext>
            </a:extLst>
          </p:cNvPr>
          <p:cNvGrpSpPr/>
          <p:nvPr/>
        </p:nvGrpSpPr>
        <p:grpSpPr>
          <a:xfrm>
            <a:off x="307706" y="3620711"/>
            <a:ext cx="2462822" cy="3035543"/>
            <a:chOff x="5036936" y="3674854"/>
            <a:chExt cx="2462822" cy="3035543"/>
          </a:xfrm>
        </p:grpSpPr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AF867602-4D8B-4426-AAD7-C4415E400DED}"/>
                </a:ext>
              </a:extLst>
            </p:cNvPr>
            <p:cNvGrpSpPr/>
            <p:nvPr/>
          </p:nvGrpSpPr>
          <p:grpSpPr>
            <a:xfrm>
              <a:off x="5036936" y="3674854"/>
              <a:ext cx="2462822" cy="3035543"/>
              <a:chOff x="562063" y="3230238"/>
              <a:chExt cx="2462822" cy="3035543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EF7DB7CB-580E-4205-BFB2-8824C9847AF3}"/>
                  </a:ext>
                </a:extLst>
              </p:cNvPr>
              <p:cNvSpPr/>
              <p:nvPr/>
            </p:nvSpPr>
            <p:spPr>
              <a:xfrm>
                <a:off x="562063" y="3230238"/>
                <a:ext cx="2462822" cy="3035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ru-RU" dirty="0"/>
                  <a:t>Сервер 2</a:t>
                </a:r>
                <a:endParaRPr lang="en-US" dirty="0"/>
              </a:p>
            </p:txBody>
          </p:sp>
          <p:grpSp>
            <p:nvGrpSpPr>
              <p:cNvPr id="34" name="Группа 33">
                <a:extLst>
                  <a:ext uri="{FF2B5EF4-FFF2-40B4-BE49-F238E27FC236}">
                    <a16:creationId xmlns:a16="http://schemas.microsoft.com/office/drawing/2014/main" id="{70A01FA9-BA57-4250-9EE2-06BDC9637871}"/>
                  </a:ext>
                </a:extLst>
              </p:cNvPr>
              <p:cNvGrpSpPr/>
              <p:nvPr/>
            </p:nvGrpSpPr>
            <p:grpSpPr>
              <a:xfrm>
                <a:off x="628650" y="3704678"/>
                <a:ext cx="2294037" cy="1822287"/>
                <a:chOff x="1551964" y="2956421"/>
                <a:chExt cx="3208367" cy="2381075"/>
              </a:xfrm>
            </p:grpSpPr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36FE6F00-B6D7-4D2C-889C-40A4DA24CDA9}"/>
                    </a:ext>
                  </a:extLst>
                </p:cNvPr>
                <p:cNvSpPr/>
                <p:nvPr/>
              </p:nvSpPr>
              <p:spPr>
                <a:xfrm>
                  <a:off x="1551964" y="2956421"/>
                  <a:ext cx="3208367" cy="8640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err="1"/>
                    <a:t>Микросервис</a:t>
                  </a:r>
                  <a:r>
                    <a:rPr lang="ru-RU" dirty="0"/>
                    <a:t> сценария А</a:t>
                  </a:r>
                  <a:endParaRPr lang="en-US" dirty="0"/>
                </a:p>
              </p:txBody>
            </p:sp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id="{B034A12C-27F9-4FB1-B6BE-77E19F68E97C}"/>
                    </a:ext>
                  </a:extLst>
                </p:cNvPr>
                <p:cNvSpPr/>
                <p:nvPr/>
              </p:nvSpPr>
              <p:spPr>
                <a:xfrm>
                  <a:off x="1551964" y="4146958"/>
                  <a:ext cx="3208363" cy="8640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Слой доступа к данным</a:t>
                  </a:r>
                  <a:endParaRPr lang="en-US" dirty="0"/>
                </a:p>
              </p:txBody>
            </p:sp>
            <p:cxnSp>
              <p:nvCxnSpPr>
                <p:cNvPr id="41" name="Прямая со стрелкой 40">
                  <a:extLst>
                    <a:ext uri="{FF2B5EF4-FFF2-40B4-BE49-F238E27FC236}">
                      <a16:creationId xmlns:a16="http://schemas.microsoft.com/office/drawing/2014/main" id="{E660B967-8868-4691-9EA7-E101252F5EFF}"/>
                    </a:ext>
                  </a:extLst>
                </p:cNvPr>
                <p:cNvCxnSpPr/>
                <p:nvPr/>
              </p:nvCxnSpPr>
              <p:spPr>
                <a:xfrm>
                  <a:off x="3156144" y="3820489"/>
                  <a:ext cx="0" cy="3264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 стрелкой 41">
                  <a:extLst>
                    <a:ext uri="{FF2B5EF4-FFF2-40B4-BE49-F238E27FC236}">
                      <a16:creationId xmlns:a16="http://schemas.microsoft.com/office/drawing/2014/main" id="{D911A68E-E944-4CAF-A966-27D939614446}"/>
                    </a:ext>
                  </a:extLst>
                </p:cNvPr>
                <p:cNvCxnSpPr>
                  <a:cxnSpLocks/>
                  <a:stCxn id="37" idx="2"/>
                  <a:endCxn id="35" idx="1"/>
                </p:cNvCxnSpPr>
                <p:nvPr/>
              </p:nvCxnSpPr>
              <p:spPr>
                <a:xfrm>
                  <a:off x="3156145" y="5011026"/>
                  <a:ext cx="0" cy="3264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Блок-схема: магнитный диск 34">
              <a:extLst>
                <a:ext uri="{FF2B5EF4-FFF2-40B4-BE49-F238E27FC236}">
                  <a16:creationId xmlns:a16="http://schemas.microsoft.com/office/drawing/2014/main" id="{38CD6885-98AC-45BF-9ADA-2EBF69716273}"/>
                </a:ext>
              </a:extLst>
            </p:cNvPr>
            <p:cNvSpPr/>
            <p:nvPr/>
          </p:nvSpPr>
          <p:spPr>
            <a:xfrm>
              <a:off x="5194844" y="5971580"/>
              <a:ext cx="2111391" cy="661288"/>
            </a:xfrm>
            <a:prstGeom prst="flowChartMagneticDisk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 сценария Б</a:t>
              </a:r>
              <a:endParaRPr lang="en-US" dirty="0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3EA0666-D52E-4EB5-B477-A01474548787}"/>
              </a:ext>
            </a:extLst>
          </p:cNvPr>
          <p:cNvGrpSpPr/>
          <p:nvPr/>
        </p:nvGrpSpPr>
        <p:grpSpPr>
          <a:xfrm>
            <a:off x="3329785" y="1790597"/>
            <a:ext cx="2600587" cy="2856390"/>
            <a:chOff x="1476462" y="1954192"/>
            <a:chExt cx="2600587" cy="2856390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F3088F7D-474F-4518-B81F-0E0522581132}"/>
                </a:ext>
              </a:extLst>
            </p:cNvPr>
            <p:cNvGrpSpPr/>
            <p:nvPr/>
          </p:nvGrpSpPr>
          <p:grpSpPr>
            <a:xfrm>
              <a:off x="1476462" y="1954192"/>
              <a:ext cx="2600587" cy="2856390"/>
              <a:chOff x="1476462" y="1954192"/>
              <a:chExt cx="2600587" cy="2856390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631DBEC8-90C5-40AD-AA81-15EB3AE7309F}"/>
                  </a:ext>
                </a:extLst>
              </p:cNvPr>
              <p:cNvGrpSpPr/>
              <p:nvPr/>
            </p:nvGrpSpPr>
            <p:grpSpPr>
              <a:xfrm>
                <a:off x="1476462" y="2818701"/>
                <a:ext cx="2600587" cy="1991881"/>
                <a:chOff x="1644242" y="2374084"/>
                <a:chExt cx="2600587" cy="2378614"/>
              </a:xfrm>
            </p:grpSpPr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B9411426-4853-4AA3-AC1D-575EC6795543}"/>
                    </a:ext>
                  </a:extLst>
                </p:cNvPr>
                <p:cNvSpPr/>
                <p:nvPr/>
              </p:nvSpPr>
              <p:spPr>
                <a:xfrm>
                  <a:off x="1644242" y="2374084"/>
                  <a:ext cx="2600587" cy="23786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ru-RU" dirty="0"/>
                    <a:t>Сервер 1</a:t>
                  </a:r>
                  <a:endParaRPr lang="en-US" dirty="0"/>
                </a:p>
              </p:txBody>
            </p:sp>
            <p:sp>
              <p:nvSpPr>
                <p:cNvPr id="5" name="Прямоугольник 4">
                  <a:extLst>
                    <a:ext uri="{FF2B5EF4-FFF2-40B4-BE49-F238E27FC236}">
                      <a16:creationId xmlns:a16="http://schemas.microsoft.com/office/drawing/2014/main" id="{A14FA35A-D5C2-49BD-9154-B197588299F5}"/>
                    </a:ext>
                  </a:extLst>
                </p:cNvPr>
                <p:cNvSpPr/>
                <p:nvPr/>
              </p:nvSpPr>
              <p:spPr>
                <a:xfrm>
                  <a:off x="1812022" y="2802161"/>
                  <a:ext cx="2299489" cy="66128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Слой представления</a:t>
                  </a:r>
                  <a:endParaRPr lang="en-US" dirty="0"/>
                </a:p>
              </p:txBody>
            </p:sp>
          </p:grpSp>
          <p:cxnSp>
            <p:nvCxnSpPr>
              <p:cNvPr id="57" name="Прямая со стрелкой 56">
                <a:extLst>
                  <a:ext uri="{FF2B5EF4-FFF2-40B4-BE49-F238E27FC236}">
                    <a16:creationId xmlns:a16="http://schemas.microsoft.com/office/drawing/2014/main" id="{1C6E8AA7-EB5D-4E9E-A210-4F14D5C7EA84}"/>
                  </a:ext>
                </a:extLst>
              </p:cNvPr>
              <p:cNvCxnSpPr>
                <a:cxnSpLocks/>
                <a:stCxn id="59" idx="2"/>
                <a:endCxn id="5" idx="0"/>
              </p:cNvCxnSpPr>
              <p:nvPr/>
            </p:nvCxnSpPr>
            <p:spPr>
              <a:xfrm>
                <a:off x="2793986" y="2645797"/>
                <a:ext cx="1" cy="531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90735952-F18B-4E72-8ED1-4162E63FB167}"/>
                  </a:ext>
                </a:extLst>
              </p:cNvPr>
              <p:cNvSpPr/>
              <p:nvPr/>
            </p:nvSpPr>
            <p:spPr>
              <a:xfrm>
                <a:off x="2009615" y="1954192"/>
                <a:ext cx="1568742" cy="6916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Клиент</a:t>
                </a:r>
                <a:endParaRPr lang="en-US" dirty="0"/>
              </a:p>
            </p:txBody>
          </p:sp>
        </p:grp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D1BB6F69-42B0-496B-9602-F09A1E9360F4}"/>
                </a:ext>
              </a:extLst>
            </p:cNvPr>
            <p:cNvSpPr/>
            <p:nvPr/>
          </p:nvSpPr>
          <p:spPr>
            <a:xfrm>
              <a:off x="1644242" y="4056263"/>
              <a:ext cx="2299489" cy="553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Шлюз</a:t>
              </a:r>
              <a:endParaRPr lang="en-US" dirty="0"/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8267DEC8-79E6-4A7F-A182-B42A23AC7816}"/>
                </a:ext>
              </a:extLst>
            </p:cNvPr>
            <p:cNvCxnSpPr>
              <a:cxnSpLocks/>
              <a:stCxn id="5" idx="2"/>
              <a:endCxn id="58" idx="0"/>
            </p:cNvCxnSpPr>
            <p:nvPr/>
          </p:nvCxnSpPr>
          <p:spPr>
            <a:xfrm>
              <a:off x="2793987" y="3730948"/>
              <a:ext cx="0" cy="325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FEFEF349-8866-4D6F-B88D-220B2A787FFE}"/>
              </a:ext>
            </a:extLst>
          </p:cNvPr>
          <p:cNvGrpSpPr/>
          <p:nvPr/>
        </p:nvGrpSpPr>
        <p:grpSpPr>
          <a:xfrm>
            <a:off x="6489629" y="3620711"/>
            <a:ext cx="2462822" cy="3035543"/>
            <a:chOff x="5036936" y="3674854"/>
            <a:chExt cx="2462822" cy="3035543"/>
          </a:xfrm>
        </p:grpSpPr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id="{00734C4F-C5F1-4E50-A5D5-0FA707A1CF95}"/>
                </a:ext>
              </a:extLst>
            </p:cNvPr>
            <p:cNvGrpSpPr/>
            <p:nvPr/>
          </p:nvGrpSpPr>
          <p:grpSpPr>
            <a:xfrm>
              <a:off x="5036936" y="3674854"/>
              <a:ext cx="2462822" cy="3035543"/>
              <a:chOff x="562063" y="3230238"/>
              <a:chExt cx="2462822" cy="3035543"/>
            </a:xfrm>
          </p:grpSpPr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B5744D90-B589-42D1-9212-824AFF071E68}"/>
                  </a:ext>
                </a:extLst>
              </p:cNvPr>
              <p:cNvSpPr/>
              <p:nvPr/>
            </p:nvSpPr>
            <p:spPr>
              <a:xfrm>
                <a:off x="562063" y="3230238"/>
                <a:ext cx="2462822" cy="3035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ru-RU" dirty="0"/>
                  <a:t>Сервер 3</a:t>
                </a:r>
                <a:endParaRPr lang="en-US" dirty="0"/>
              </a:p>
            </p:txBody>
          </p:sp>
          <p:grpSp>
            <p:nvGrpSpPr>
              <p:cNvPr id="74" name="Группа 73">
                <a:extLst>
                  <a:ext uri="{FF2B5EF4-FFF2-40B4-BE49-F238E27FC236}">
                    <a16:creationId xmlns:a16="http://schemas.microsoft.com/office/drawing/2014/main" id="{561BAC4C-0B78-4B21-93AC-571AD25F8FFF}"/>
                  </a:ext>
                </a:extLst>
              </p:cNvPr>
              <p:cNvGrpSpPr/>
              <p:nvPr/>
            </p:nvGrpSpPr>
            <p:grpSpPr>
              <a:xfrm>
                <a:off x="628650" y="3704678"/>
                <a:ext cx="2294037" cy="1822287"/>
                <a:chOff x="1551964" y="2956421"/>
                <a:chExt cx="3208367" cy="2381075"/>
              </a:xfrm>
            </p:grpSpPr>
            <p:sp>
              <p:nvSpPr>
                <p:cNvPr id="75" name="Прямоугольник 74">
                  <a:extLst>
                    <a:ext uri="{FF2B5EF4-FFF2-40B4-BE49-F238E27FC236}">
                      <a16:creationId xmlns:a16="http://schemas.microsoft.com/office/drawing/2014/main" id="{8323C843-4C02-4DD6-9BDE-A6F124CCB378}"/>
                    </a:ext>
                  </a:extLst>
                </p:cNvPr>
                <p:cNvSpPr/>
                <p:nvPr/>
              </p:nvSpPr>
              <p:spPr>
                <a:xfrm>
                  <a:off x="1551964" y="2956421"/>
                  <a:ext cx="3208367" cy="8640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err="1"/>
                    <a:t>Микросервис</a:t>
                  </a:r>
                  <a:r>
                    <a:rPr lang="ru-RU" dirty="0"/>
                    <a:t> сценария Б</a:t>
                  </a:r>
                  <a:endParaRPr lang="en-US" dirty="0"/>
                </a:p>
              </p:txBody>
            </p:sp>
            <p:sp>
              <p:nvSpPr>
                <p:cNvPr id="76" name="Прямоугольник 75">
                  <a:extLst>
                    <a:ext uri="{FF2B5EF4-FFF2-40B4-BE49-F238E27FC236}">
                      <a16:creationId xmlns:a16="http://schemas.microsoft.com/office/drawing/2014/main" id="{19A726A7-EF79-4526-BD7B-2E6CB63243DB}"/>
                    </a:ext>
                  </a:extLst>
                </p:cNvPr>
                <p:cNvSpPr/>
                <p:nvPr/>
              </p:nvSpPr>
              <p:spPr>
                <a:xfrm>
                  <a:off x="1551964" y="4146958"/>
                  <a:ext cx="3208363" cy="8640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Слой доступа к данным</a:t>
                  </a:r>
                  <a:endParaRPr lang="en-US" dirty="0"/>
                </a:p>
              </p:txBody>
            </p:sp>
            <p:cxnSp>
              <p:nvCxnSpPr>
                <p:cNvPr id="77" name="Прямая со стрелкой 76">
                  <a:extLst>
                    <a:ext uri="{FF2B5EF4-FFF2-40B4-BE49-F238E27FC236}">
                      <a16:creationId xmlns:a16="http://schemas.microsoft.com/office/drawing/2014/main" id="{C03E5CD2-CCD6-494E-9B81-84A728C0DF9D}"/>
                    </a:ext>
                  </a:extLst>
                </p:cNvPr>
                <p:cNvCxnSpPr/>
                <p:nvPr/>
              </p:nvCxnSpPr>
              <p:spPr>
                <a:xfrm>
                  <a:off x="3156144" y="3820489"/>
                  <a:ext cx="0" cy="3264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 стрелкой 77">
                  <a:extLst>
                    <a:ext uri="{FF2B5EF4-FFF2-40B4-BE49-F238E27FC236}">
                      <a16:creationId xmlns:a16="http://schemas.microsoft.com/office/drawing/2014/main" id="{CBBDE3A3-DD4B-4E06-B17F-F767A7949284}"/>
                    </a:ext>
                  </a:extLst>
                </p:cNvPr>
                <p:cNvCxnSpPr>
                  <a:cxnSpLocks/>
                  <a:stCxn id="76" idx="2"/>
                  <a:endCxn id="72" idx="1"/>
                </p:cNvCxnSpPr>
                <p:nvPr/>
              </p:nvCxnSpPr>
              <p:spPr>
                <a:xfrm>
                  <a:off x="3156145" y="5011026"/>
                  <a:ext cx="0" cy="3264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Блок-схема: магнитный диск 71">
              <a:extLst>
                <a:ext uri="{FF2B5EF4-FFF2-40B4-BE49-F238E27FC236}">
                  <a16:creationId xmlns:a16="http://schemas.microsoft.com/office/drawing/2014/main" id="{73B0A1F6-06EA-429A-8D83-FAD67F236E7B}"/>
                </a:ext>
              </a:extLst>
            </p:cNvPr>
            <p:cNvSpPr/>
            <p:nvPr/>
          </p:nvSpPr>
          <p:spPr>
            <a:xfrm>
              <a:off x="5194844" y="5971580"/>
              <a:ext cx="2111391" cy="661288"/>
            </a:xfrm>
            <a:prstGeom prst="flowChartMagneticDisk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 сценария Б</a:t>
              </a:r>
              <a:endParaRPr lang="en-US" dirty="0"/>
            </a:p>
          </p:txBody>
        </p:sp>
      </p:grp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559A688A-0235-4124-BD6B-A3D1D3C75FA1}"/>
              </a:ext>
            </a:extLst>
          </p:cNvPr>
          <p:cNvCxnSpPr>
            <a:cxnSpLocks/>
            <a:stCxn id="58" idx="1"/>
            <a:endCxn id="36" idx="3"/>
          </p:cNvCxnSpPr>
          <p:nvPr/>
        </p:nvCxnSpPr>
        <p:spPr>
          <a:xfrm flipH="1">
            <a:off x="2668330" y="4169553"/>
            <a:ext cx="829235" cy="256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CCD2A8A-B0FE-4F20-A417-4327D2217B9B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5797054" y="4169553"/>
            <a:ext cx="759162" cy="256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1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54AFD-7ED7-4744-8404-EB97F3A6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B5913-ED86-429A-A759-5201FE2E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611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Микросервисы</a:t>
            </a:r>
            <a:r>
              <a:rPr lang="ru-RU" dirty="0"/>
              <a:t> - это способ разбиения большого проекта на небольшие, независимые и слабо связные модули. </a:t>
            </a:r>
          </a:p>
          <a:p>
            <a:pPr lvl="1"/>
            <a:r>
              <a:rPr lang="ru-RU" dirty="0"/>
              <a:t>Независимые модули отвечают за четко определенные и дискретные задачи и общаются друг с другом посредством простого и доступного API. </a:t>
            </a:r>
          </a:p>
          <a:p>
            <a:r>
              <a:rPr lang="ru-RU" dirty="0"/>
              <a:t>Свойства </a:t>
            </a:r>
            <a:r>
              <a:rPr lang="ru-RU" dirty="0" err="1"/>
              <a:t>микросервисов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Маленькие</a:t>
            </a:r>
          </a:p>
          <a:p>
            <a:pPr lvl="2"/>
            <a:r>
              <a:rPr lang="ru-RU" dirty="0"/>
              <a:t>Сервис не должен требовать множества людей для разработки. Одна команда может разрабатывать несколько сервисов.</a:t>
            </a:r>
          </a:p>
          <a:p>
            <a:pPr lvl="1"/>
            <a:r>
              <a:rPr lang="ru-RU" b="1" dirty="0"/>
              <a:t>Сфокусированные</a:t>
            </a:r>
          </a:p>
          <a:p>
            <a:pPr lvl="2"/>
            <a:r>
              <a:rPr lang="ru-RU" dirty="0"/>
              <a:t>Один сервис – одна задача.</a:t>
            </a:r>
          </a:p>
          <a:p>
            <a:pPr lvl="1"/>
            <a:r>
              <a:rPr lang="ru-RU" b="1" dirty="0"/>
              <a:t>Слабосвязанные</a:t>
            </a:r>
          </a:p>
          <a:p>
            <a:pPr lvl="2"/>
            <a:r>
              <a:rPr lang="ru-RU" dirty="0"/>
              <a:t>Изменения в одном сервисе не влияют на другой.</a:t>
            </a:r>
          </a:p>
          <a:p>
            <a:pPr lvl="1"/>
            <a:r>
              <a:rPr lang="ru-RU" b="1" dirty="0" err="1"/>
              <a:t>Высокосогласованные</a:t>
            </a:r>
            <a:endParaRPr lang="ru-RU" b="1" dirty="0"/>
          </a:p>
          <a:p>
            <a:pPr lvl="2"/>
            <a:r>
              <a:rPr lang="ru-RU" dirty="0"/>
              <a:t>Компонент или класс создаются с учетом всех методов решения бизнес-задачи.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375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DE4C1C-6C1B-424A-86EE-52341AC6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Монолит </a:t>
            </a:r>
            <a:r>
              <a:rPr lang="en-US" dirty="0"/>
              <a:t>vs </a:t>
            </a:r>
            <a:r>
              <a:rPr lang="ru-RU" dirty="0" err="1"/>
              <a:t>Микросервисы</a:t>
            </a:r>
            <a:endParaRPr lang="en-US" dirty="0"/>
          </a:p>
        </p:txBody>
      </p:sp>
      <p:pic>
        <p:nvPicPr>
          <p:cNvPr id="5122" name="Picture 2" descr="ÐÐ¾Ð½Ð¾Ð»Ð¸ÑÐ½Ð¾Ðµ Ð¿ÑÐ¸Ð»Ð¾Ð¶ÐµÐ½Ð¸Ðµ">
            <a:extLst>
              <a:ext uri="{FF2B5EF4-FFF2-40B4-BE49-F238E27FC236}">
                <a16:creationId xmlns:a16="http://schemas.microsoft.com/office/drawing/2014/main" id="{61FE7EEB-0532-4738-99FF-613BF555E1E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639219"/>
            <a:ext cx="35147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ÐÐ¸ÐºÑÐ¾ÑÐµÑÐ²Ð¸ÑÑ">
            <a:extLst>
              <a:ext uri="{FF2B5EF4-FFF2-40B4-BE49-F238E27FC236}">
                <a16:creationId xmlns:a16="http://schemas.microsoft.com/office/drawing/2014/main" id="{E65C4943-2F04-4550-BBC4-375E41CCE2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604553"/>
            <a:ext cx="3886200" cy="27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348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475EFA-7983-4A81-92DB-F8342830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Организация вокруг структуры команды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831FDEE-9C1E-433A-964B-8C99718EE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29" y="1891461"/>
            <a:ext cx="5262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1BE03F-1137-4249-B1A2-A5DCAE232355}"/>
              </a:ext>
            </a:extLst>
          </p:cNvPr>
          <p:cNvSpPr/>
          <p:nvPr/>
        </p:nvSpPr>
        <p:spPr>
          <a:xfrm>
            <a:off x="5786323" y="2035805"/>
            <a:ext cx="3288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Закон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Конвея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:</a:t>
            </a:r>
          </a:p>
          <a:p>
            <a:endParaRPr lang="ru-RU" dirty="0">
              <a:solidFill>
                <a:srgbClr val="222222"/>
              </a:solidFill>
              <a:latin typeface="-apple-system"/>
            </a:endParaRPr>
          </a:p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«Любая организация, которая проектирует какую-то систему (в широком смысле) получит дизайн, чья структура копирует структуру команд в этой организации»</a:t>
            </a:r>
          </a:p>
          <a:p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—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Melvyn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Conway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1967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668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475EFA-7983-4A81-92DB-F8342830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Организация вокруг потребностей бизнеса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12A92F1-B24C-49A3-AABA-562869415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53419"/>
            <a:ext cx="71247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23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97EF1-BA03-450F-A9E9-20CD9964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Микросервисы</a:t>
            </a:r>
            <a:r>
              <a:rPr lang="ru-RU" dirty="0"/>
              <a:t>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SOA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AC573-B85F-4408-BE59-96872071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873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Service Oriented Architecture (SOA)</a:t>
            </a:r>
            <a:r>
              <a:rPr lang="ru-RU" dirty="0"/>
              <a:t> – прародитель идеи </a:t>
            </a:r>
            <a:r>
              <a:rPr lang="ru-RU" dirty="0" err="1"/>
              <a:t>микросервисов</a:t>
            </a:r>
            <a:endParaRPr lang="ru-RU" dirty="0"/>
          </a:p>
          <a:p>
            <a:pPr lvl="1"/>
            <a:r>
              <a:rPr lang="ru-RU" dirty="0"/>
              <a:t>«Глупые оконечные точки и умные каналы передачи данных» </a:t>
            </a:r>
          </a:p>
          <a:p>
            <a:pPr lvl="2"/>
            <a:r>
              <a:rPr lang="ru-RU" dirty="0"/>
              <a:t>общая шина, соединяющая отдельные сервисы</a:t>
            </a:r>
          </a:p>
          <a:p>
            <a:pPr lvl="2"/>
            <a:r>
              <a:rPr lang="ru-RU" dirty="0"/>
              <a:t>существенная часть бизнес-логики системы реализуется заданием правил маршрутизации, оркестровке и трансформации сообщений шиной</a:t>
            </a:r>
          </a:p>
          <a:p>
            <a:pPr lvl="2"/>
            <a:r>
              <a:rPr lang="ru-RU" dirty="0"/>
              <a:t>сами сервисы реализуют лишь ограниченную, атомарную часть функциональности и могут </a:t>
            </a:r>
            <a:r>
              <a:rPr lang="ru-RU" dirty="0" err="1"/>
              <a:t>рекомбинирвоаться</a:t>
            </a:r>
            <a:r>
              <a:rPr lang="ru-RU" dirty="0"/>
              <a:t> для получения различных результатов</a:t>
            </a:r>
          </a:p>
          <a:p>
            <a:pPr lvl="2"/>
            <a:r>
              <a:rPr lang="ru-RU" dirty="0"/>
              <a:t>добавление новых экземпляров сервисов требует перенастройки правил коммуникации </a:t>
            </a:r>
          </a:p>
          <a:p>
            <a:r>
              <a:rPr lang="ru-RU" dirty="0" err="1"/>
              <a:t>Микросервисы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«Умные оконечные точки и глупые каналы передачи данных»</a:t>
            </a:r>
          </a:p>
          <a:p>
            <a:pPr lvl="2"/>
            <a:r>
              <a:rPr lang="ru-RU" dirty="0"/>
              <a:t>обычные веб-протоколы или легковесная шина сообщений для общения между сервисами</a:t>
            </a:r>
          </a:p>
          <a:p>
            <a:pPr lvl="2"/>
            <a:r>
              <a:rPr lang="ru-RU" dirty="0"/>
              <a:t>вся бизнес-логика реализуется в самих сервисах</a:t>
            </a:r>
          </a:p>
          <a:p>
            <a:pPr lvl="2"/>
            <a:r>
              <a:rPr lang="ru-RU" dirty="0"/>
              <a:t>сервисы максимально самодостаточны</a:t>
            </a:r>
          </a:p>
          <a:p>
            <a:pPr lvl="2"/>
            <a:r>
              <a:rPr lang="ru-RU" dirty="0"/>
              <a:t>добавление новых экземпляров сервисов требует лишь перенастройки </a:t>
            </a:r>
            <a:r>
              <a:rPr lang="ru-RU" dirty="0" err="1"/>
              <a:t>балансировщика</a:t>
            </a:r>
            <a:r>
              <a:rPr lang="ru-RU" dirty="0"/>
              <a:t> нагрузки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563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3C0DD-AEB1-4DF9-97D9-AA95C813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Рабочая среда. </a:t>
            </a:r>
            <a:r>
              <a:rPr lang="en-US" dirty="0"/>
              <a:t>DevOps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C6D99-7702-4076-9C90-F33567BA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80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Популярность </a:t>
            </a:r>
            <a:r>
              <a:rPr lang="ru-RU" dirty="0" err="1"/>
              <a:t>микросервисной</a:t>
            </a:r>
            <a:r>
              <a:rPr lang="ru-RU" dirty="0"/>
              <a:t> архитектуры обусловлена развитием среды исполнения</a:t>
            </a:r>
          </a:p>
          <a:p>
            <a:pPr lvl="1"/>
            <a:r>
              <a:rPr lang="ru-RU" dirty="0"/>
              <a:t>Аппаратные серверы – слабая автоматизация, долгое время разворачивания. Монолитные приложения.</a:t>
            </a:r>
          </a:p>
          <a:p>
            <a:pPr lvl="1"/>
            <a:r>
              <a:rPr lang="ru-RU" dirty="0"/>
              <a:t>Виртуальные машины (ВМ) – уже лучше, есть возможности автоматизации, но все же разворачивание идет довольно длительно. Даже в облаках. </a:t>
            </a:r>
          </a:p>
          <a:p>
            <a:pPr lvl="1"/>
            <a:r>
              <a:rPr lang="ru-RU" dirty="0"/>
              <a:t>Контейнеризация приложений (максимально облегченные ВМ) – позволяет запустить каждый процесс в независимом вычислительном контейнере, и подымать столько экземпляров каждого процесса, сколько необходимо. </a:t>
            </a:r>
          </a:p>
          <a:p>
            <a:r>
              <a:rPr lang="en-US" dirty="0"/>
              <a:t>DevOps – </a:t>
            </a:r>
            <a:r>
              <a:rPr lang="ru-RU" dirty="0"/>
              <a:t>культура разработки, когда роли разработчика (</a:t>
            </a:r>
            <a:r>
              <a:rPr lang="en-US" dirty="0"/>
              <a:t>Developer, Dev)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системного администратора </a:t>
            </a:r>
            <a:r>
              <a:rPr lang="en-US" dirty="0"/>
              <a:t>(Operations, Ops)</a:t>
            </a:r>
            <a:r>
              <a:rPr lang="ru-RU" dirty="0"/>
              <a:t> сливаются.</a:t>
            </a:r>
          </a:p>
          <a:p>
            <a:pPr lvl="1"/>
            <a:r>
              <a:rPr lang="ru-RU" dirty="0"/>
              <a:t>Автоматизация развертывания виртуальных машин (</a:t>
            </a:r>
            <a:r>
              <a:rPr lang="en-US" dirty="0" err="1"/>
              <a:t>IaaC</a:t>
            </a:r>
            <a:r>
              <a:rPr lang="en-US" dirty="0"/>
              <a:t> - Infrastructure as a Code)</a:t>
            </a:r>
            <a:r>
              <a:rPr lang="ru-RU" dirty="0"/>
              <a:t> и ПО на них (рецепты </a:t>
            </a:r>
            <a:r>
              <a:rPr lang="en-US" dirty="0"/>
              <a:t>chef, puppet) </a:t>
            </a:r>
          </a:p>
          <a:p>
            <a:pPr lvl="1"/>
            <a:r>
              <a:rPr lang="ru-RU" dirty="0"/>
              <a:t>Автоматизация мониторинга и управления контейнерами на кластере (</a:t>
            </a:r>
            <a:r>
              <a:rPr lang="en-US" dirty="0"/>
              <a:t>Docker Swarm , Kubernetes)</a:t>
            </a:r>
          </a:p>
          <a:p>
            <a:pPr lvl="1"/>
            <a:r>
              <a:rPr lang="ru-RU" dirty="0"/>
              <a:t>«</a:t>
            </a:r>
            <a:r>
              <a:rPr lang="ru-RU" i="1" dirty="0"/>
              <a:t>Пишите код так, как будто сопровождать его будет склонный к насилию психопат, который знает, где вы живёте</a:t>
            </a:r>
            <a:r>
              <a:rPr lang="ru-RU" dirty="0"/>
              <a:t>» - ничто так не мотивирует писать код хорошо, как осознание факта, что все проблемы с системой решать тебе же.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Проектирование с учетом выхода из строя </a:t>
            </a:r>
            <a:r>
              <a:rPr lang="en-US" dirty="0"/>
              <a:t>(Design for failure)</a:t>
            </a:r>
            <a:endParaRPr lang="ru-RU" dirty="0"/>
          </a:p>
          <a:p>
            <a:pPr lvl="1"/>
            <a:endParaRPr lang="ru-RU" b="1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3659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CF32D-7C64-4D62-BC27-F37F1CB2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  <a:r>
              <a:rPr lang="ru-RU" dirty="0" err="1"/>
              <a:t>микросервисов</a:t>
            </a:r>
            <a:br>
              <a:rPr lang="ru-RU" dirty="0"/>
            </a:br>
            <a:r>
              <a:rPr lang="ru-RU" dirty="0"/>
              <a:t>(подведение итогов)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ED407-9A67-460E-92B6-1CF5B79B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322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Разделение на компоненты (сервисы).</a:t>
            </a:r>
          </a:p>
          <a:p>
            <a:pPr lvl="1"/>
            <a:r>
              <a:rPr lang="ru-RU" dirty="0"/>
              <a:t>если вы можете взять что-то и спокойно заменить на новую версию, — это компонент. </a:t>
            </a:r>
          </a:p>
          <a:p>
            <a:r>
              <a:rPr lang="ru-RU" dirty="0"/>
              <a:t>Группировка по бизнес-задачам.</a:t>
            </a:r>
          </a:p>
          <a:p>
            <a:pPr lvl="1"/>
            <a:r>
              <a:rPr lang="ru-RU" dirty="0"/>
              <a:t>сервисы имеют бизнес-смысл.</a:t>
            </a:r>
          </a:p>
          <a:p>
            <a:r>
              <a:rPr lang="ru-RU" dirty="0"/>
              <a:t>Умные сервисы и простые коммуникации.</a:t>
            </a:r>
          </a:p>
          <a:p>
            <a:pPr lvl="1"/>
            <a:r>
              <a:rPr lang="ru-RU" dirty="0"/>
              <a:t>если вы будете все складывать в среду передачи, у вас получится умный монолит и тупые сервисы-обертки баз данных.</a:t>
            </a:r>
          </a:p>
          <a:p>
            <a:r>
              <a:rPr lang="ru-RU" dirty="0"/>
              <a:t>Децентрализованное управление данными.</a:t>
            </a:r>
          </a:p>
          <a:p>
            <a:pPr lvl="1"/>
            <a:r>
              <a:rPr lang="ru-RU" dirty="0"/>
              <a:t>у каждого сервиса свое хранилище данных</a:t>
            </a:r>
          </a:p>
          <a:p>
            <a:r>
              <a:rPr lang="ru-RU" dirty="0"/>
              <a:t>Автоматизация развертывания и мониторинга.</a:t>
            </a:r>
          </a:p>
          <a:p>
            <a:pPr lvl="1"/>
            <a:r>
              <a:rPr lang="ru-RU" dirty="0"/>
              <a:t>сервисы должны автоматически развертываться и останавливаться по мере необходимости, чтобы держать нагрузку и не потреблять лишних ресурсов</a:t>
            </a:r>
          </a:p>
          <a:p>
            <a:r>
              <a:rPr lang="ru-RU" dirty="0"/>
              <a:t>Проектирование с учетом выхода из строя (</a:t>
            </a:r>
            <a:r>
              <a:rPr lang="ru-RU" dirty="0" err="1"/>
              <a:t>Design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failure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с самого первого этапа, начиная строить </a:t>
            </a:r>
            <a:r>
              <a:rPr lang="ru-RU" dirty="0" err="1"/>
              <a:t>микросервисную</a:t>
            </a:r>
            <a:r>
              <a:rPr lang="ru-RU" dirty="0"/>
              <a:t> архитектуру, вы должны исходить из предположения, что ваши сервисы не работают, т.е. каждый сервис должен понимать, что ему могут не ответить никогда, если он ожидает каких-то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268EA-C67E-4D78-8047-B9FAD99B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8C6A5-2D57-4DF7-9046-12CDFB8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Приложение (</a:t>
            </a:r>
            <a:r>
              <a:rPr lang="en-US" dirty="0"/>
              <a:t>main) </a:t>
            </a:r>
          </a:p>
          <a:p>
            <a:pPr lvl="1"/>
            <a:r>
              <a:rPr lang="ru-RU" dirty="0"/>
              <a:t>Создает объект меню, который обрабатывает ввод пользователя</a:t>
            </a:r>
          </a:p>
          <a:p>
            <a:pPr lvl="1"/>
            <a:r>
              <a:rPr lang="ru-RU" dirty="0"/>
              <a:t>Передает управление этому объекту и завершается, когда тот завершает работу (выбран «Выход»).</a:t>
            </a:r>
          </a:p>
          <a:p>
            <a:r>
              <a:rPr lang="ru-RU" dirty="0"/>
              <a:t>Меню</a:t>
            </a:r>
          </a:p>
          <a:p>
            <a:pPr lvl="1"/>
            <a:r>
              <a:rPr lang="ru-RU" dirty="0"/>
              <a:t>Если пользователь выбрал «Просмотр» - создается объект </a:t>
            </a:r>
            <a:r>
              <a:rPr lang="ru-RU" dirty="0" err="1"/>
              <a:t>Просмотрщик</a:t>
            </a:r>
            <a:endParaRPr lang="ru-RU" dirty="0"/>
          </a:p>
          <a:p>
            <a:pPr lvl="1"/>
            <a:r>
              <a:rPr lang="ru-RU" dirty="0"/>
              <a:t>Если пользователь выбрал «Редактирование» - создается объект Редактор</a:t>
            </a:r>
          </a:p>
          <a:p>
            <a:pPr lvl="1"/>
            <a:r>
              <a:rPr lang="ru-RU" dirty="0"/>
              <a:t>Если пользователь выбрал «Обработка» - запускается логика обработки списка объектов из слоя БЛ.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511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22C5D2A-0DC0-4C6C-9EB8-D7D7AEDA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61" y="163790"/>
            <a:ext cx="8112678" cy="1325563"/>
          </a:xfrm>
        </p:spPr>
        <p:txBody>
          <a:bodyPr/>
          <a:lstStyle/>
          <a:p>
            <a:r>
              <a:rPr lang="ru-RU" dirty="0"/>
              <a:t>Плюсы и минусы </a:t>
            </a:r>
            <a:r>
              <a:rPr lang="ru-RU" dirty="0" err="1"/>
              <a:t>микросервисов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62CF66-0D70-4026-B0DB-302811CE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0628"/>
            <a:ext cx="7886700" cy="550737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Четкое деление по модулям. </a:t>
            </a:r>
          </a:p>
          <a:p>
            <a:pPr lvl="2"/>
            <a:r>
              <a:rPr lang="ru-RU" dirty="0"/>
              <a:t>Всегда будет понятно, как работает та или иная часть кода. Просто добавлять новые функции.</a:t>
            </a:r>
          </a:p>
          <a:p>
            <a:pPr lvl="1"/>
            <a:r>
              <a:rPr lang="ru-RU" dirty="0"/>
              <a:t>Высокая доступность. </a:t>
            </a:r>
          </a:p>
          <a:p>
            <a:pPr lvl="2"/>
            <a:r>
              <a:rPr lang="ru-RU" dirty="0"/>
              <a:t>Если какая-то часть монолита сломается – сломается все приложение. С </a:t>
            </a:r>
            <a:r>
              <a:rPr lang="ru-RU" dirty="0" err="1"/>
              <a:t>микросервисами</a:t>
            </a:r>
            <a:r>
              <a:rPr lang="ru-RU" dirty="0"/>
              <a:t> иначе: сервисы могут работать не все (не критические, вроде авторизации), но приложение при этом останется доступным.</a:t>
            </a:r>
          </a:p>
          <a:p>
            <a:pPr lvl="1"/>
            <a:r>
              <a:rPr lang="ru-RU" dirty="0"/>
              <a:t>Разнообразные технологии в одном решении.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Сложность разработки</a:t>
            </a:r>
          </a:p>
          <a:p>
            <a:pPr lvl="2"/>
            <a:r>
              <a:rPr lang="ru-RU" dirty="0"/>
              <a:t>За доступность и модульность приходится платить скоростью разработки.</a:t>
            </a:r>
          </a:p>
          <a:p>
            <a:pPr lvl="2"/>
            <a:r>
              <a:rPr lang="ru-RU" dirty="0"/>
              <a:t>Множество баз данных и управление транзакциями может быть реальной болью.</a:t>
            </a:r>
          </a:p>
          <a:p>
            <a:pPr lvl="1"/>
            <a:r>
              <a:rPr lang="ru-RU" dirty="0"/>
              <a:t>Сложность развертывания</a:t>
            </a:r>
          </a:p>
          <a:p>
            <a:pPr lvl="2"/>
            <a:r>
              <a:rPr lang="ru-RU" dirty="0"/>
              <a:t>Нужно развернуть не один продукт, а комплекс разных сервисов нужных версий.</a:t>
            </a:r>
          </a:p>
          <a:p>
            <a:pPr lvl="1"/>
            <a:r>
              <a:rPr lang="ru-RU" dirty="0"/>
              <a:t>Сложность поддержки. </a:t>
            </a:r>
          </a:p>
          <a:p>
            <a:pPr lvl="2"/>
            <a:r>
              <a:rPr lang="ru-RU" dirty="0"/>
              <a:t>Каждый </a:t>
            </a:r>
            <a:r>
              <a:rPr lang="ru-RU" dirty="0" err="1"/>
              <a:t>микросервис</a:t>
            </a:r>
            <a:r>
              <a:rPr lang="ru-RU" dirty="0"/>
              <a:t> нуждается в отдельном обслуживании, поэтому нужен постоянный автоматический мониторинг. Оркестраторы.</a:t>
            </a:r>
          </a:p>
          <a:p>
            <a:pPr lvl="1"/>
            <a:endParaRPr lang="ru-RU" dirty="0"/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914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81B4C-5F8D-4EEA-834D-1D9AF764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Эпилог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F79E0-2903-4553-BA85-88F92623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Шаблоны – не догма</a:t>
            </a:r>
          </a:p>
          <a:p>
            <a:pPr lvl="1"/>
            <a:r>
              <a:rPr lang="ru-RU" dirty="0"/>
              <a:t>Смешивайте шаблоны. Дорабатывайте шаблоны. Нарушайте шаблоны, если понимаете, что делаете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Серебряной пули нет.</a:t>
            </a:r>
          </a:p>
          <a:p>
            <a:pPr lvl="1"/>
            <a:r>
              <a:rPr lang="ru-RU" dirty="0"/>
              <a:t>Для каждой задачи есть свое решение.</a:t>
            </a:r>
          </a:p>
          <a:p>
            <a:pPr lvl="2"/>
            <a:r>
              <a:rPr lang="en-US" dirty="0"/>
              <a:t>Client-Server </a:t>
            </a:r>
            <a:r>
              <a:rPr lang="ru-RU" dirty="0"/>
              <a:t>+ 3-</a:t>
            </a:r>
            <a:r>
              <a:rPr lang="en-US" dirty="0"/>
              <a:t>layers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классическое веб-приложение</a:t>
            </a:r>
            <a:endParaRPr lang="en-US" dirty="0"/>
          </a:p>
          <a:p>
            <a:pPr lvl="2"/>
            <a:r>
              <a:rPr lang="en-US" dirty="0"/>
              <a:t>CQRS + Event Sourcing + Microservices - </a:t>
            </a:r>
            <a:r>
              <a:rPr lang="ru-RU" dirty="0"/>
              <a:t> отлично для высоконагруженных систем, но абсолютно не надо для интернет-магазина с посещаемостью в 100 уников в день. </a:t>
            </a:r>
          </a:p>
          <a:p>
            <a:r>
              <a:rPr lang="ru-RU" dirty="0"/>
              <a:t>Важны не только технические, но и экономические факторы.</a:t>
            </a:r>
          </a:p>
          <a:p>
            <a:pPr lvl="1"/>
            <a:r>
              <a:rPr lang="ru-RU" dirty="0"/>
              <a:t>Посредственное решение вовремя – всегда лучше идеального невовремя.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63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268EA-C67E-4D78-8047-B9FAD99B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8C6A5-2D57-4DF7-9046-12CDFB8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Редактор</a:t>
            </a:r>
            <a:endParaRPr lang="en-US" dirty="0"/>
          </a:p>
          <a:p>
            <a:pPr lvl="1"/>
            <a:r>
              <a:rPr lang="ru-RU" dirty="0"/>
              <a:t>Запрашивает у пользователя </a:t>
            </a:r>
            <a:r>
              <a:rPr lang="en-US" dirty="0"/>
              <a:t>ID </a:t>
            </a:r>
            <a:r>
              <a:rPr lang="ru-RU" dirty="0"/>
              <a:t>записи для редактирования</a:t>
            </a:r>
          </a:p>
          <a:p>
            <a:pPr lvl="1"/>
            <a:r>
              <a:rPr lang="ru-RU" dirty="0"/>
              <a:t>Вызывает объект Репозиторий слоя БЛ для загрузки Записи.</a:t>
            </a:r>
          </a:p>
          <a:p>
            <a:pPr lvl="1"/>
            <a:r>
              <a:rPr lang="ru-RU" dirty="0"/>
              <a:t>Отображает поля Записи и дает их отредактировать</a:t>
            </a:r>
          </a:p>
          <a:p>
            <a:pPr lvl="1"/>
            <a:r>
              <a:rPr lang="ru-RU" dirty="0"/>
              <a:t>Вызывает объект Репозиторий слоя БЛ для сохранения Записи.</a:t>
            </a:r>
          </a:p>
          <a:p>
            <a:r>
              <a:rPr lang="ru-RU" dirty="0" err="1"/>
              <a:t>Просмотрщик</a:t>
            </a:r>
            <a:endParaRPr lang="ru-RU" dirty="0"/>
          </a:p>
          <a:p>
            <a:pPr lvl="1"/>
            <a:r>
              <a:rPr lang="ru-RU" dirty="0"/>
              <a:t>Вызывает объект Репозиторий слоя БЛ для загрузки списка Записей.</a:t>
            </a:r>
          </a:p>
          <a:p>
            <a:pPr lvl="1"/>
            <a:r>
              <a:rPr lang="ru-RU" dirty="0"/>
              <a:t>Отображает список записей (их </a:t>
            </a:r>
            <a:r>
              <a:rPr lang="en-US" dirty="0"/>
              <a:t>ID </a:t>
            </a:r>
            <a:r>
              <a:rPr lang="ru-RU" dirty="0"/>
              <a:t>и часть полей)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425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5960</Words>
  <Application>Microsoft Office PowerPoint</Application>
  <PresentationFormat>Экран (4:3)</PresentationFormat>
  <Paragraphs>815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7" baseType="lpstr">
      <vt:lpstr>-apple-system</vt:lpstr>
      <vt:lpstr>Arial</vt:lpstr>
      <vt:lpstr>Calibri</vt:lpstr>
      <vt:lpstr>Calibri Light</vt:lpstr>
      <vt:lpstr>Wingdings</vt:lpstr>
      <vt:lpstr>Тема Office</vt:lpstr>
      <vt:lpstr>Объектная парадигма</vt:lpstr>
      <vt:lpstr>Многослойная архитекура</vt:lpstr>
      <vt:lpstr>Многослойная архитекура (Layers)</vt:lpstr>
      <vt:lpstr>Многослойная архитекура (Layers)</vt:lpstr>
      <vt:lpstr>Многослойная архитектура (Layers)</vt:lpstr>
      <vt:lpstr>Вспоминаем ваш первый КП</vt:lpstr>
      <vt:lpstr>Многослойная архитектура (Layers)</vt:lpstr>
      <vt:lpstr>Взаимодействие объектов</vt:lpstr>
      <vt:lpstr>Взаимодействие объектов</vt:lpstr>
      <vt:lpstr>Взаимодействие объектов</vt:lpstr>
      <vt:lpstr>Многослойная архитектура (Layers)</vt:lpstr>
      <vt:lpstr>Модель и бизнес-логика</vt:lpstr>
      <vt:lpstr>Модель и бизнес-логика</vt:lpstr>
      <vt:lpstr>Жизненный цикл сущности</vt:lpstr>
      <vt:lpstr>Анемичные сущности (DTO)</vt:lpstr>
      <vt:lpstr>Анемичные сущности (DTO)</vt:lpstr>
      <vt:lpstr>Шаблон Контроллер (из GRASP)</vt:lpstr>
      <vt:lpstr>Контроллеры в приложении</vt:lpstr>
      <vt:lpstr>Шаблон CRUD</vt:lpstr>
      <vt:lpstr>CRUD</vt:lpstr>
      <vt:lpstr>Пример контроллера</vt:lpstr>
      <vt:lpstr>Слой доступа к данным</vt:lpstr>
      <vt:lpstr>Шаблон Active Record </vt:lpstr>
      <vt:lpstr>Шаблон Data Mapper </vt:lpstr>
      <vt:lpstr>Шаблон Repository</vt:lpstr>
      <vt:lpstr>Шаблон Repository</vt:lpstr>
      <vt:lpstr>Слой доступа к данным</vt:lpstr>
      <vt:lpstr>Слой представления</vt:lpstr>
      <vt:lpstr>CRUD и REST API</vt:lpstr>
      <vt:lpstr>Диалоговый интерфейс пользователя</vt:lpstr>
      <vt:lpstr>Графический интерфейс пользователя</vt:lpstr>
      <vt:lpstr>Обработка ввода пользователя</vt:lpstr>
      <vt:lpstr>Функционирование элемента управления </vt:lpstr>
      <vt:lpstr>Собираем вместе</vt:lpstr>
      <vt:lpstr>Проблемы классической модели элементов управления</vt:lpstr>
      <vt:lpstr>MVC (Model-View-Controller,  Модель-Представление-Контроллер)</vt:lpstr>
      <vt:lpstr>MVС</vt:lpstr>
      <vt:lpstr>Классический MVC</vt:lpstr>
      <vt:lpstr>Классический MVC</vt:lpstr>
      <vt:lpstr>MVC в вебе</vt:lpstr>
      <vt:lpstr>MVVM – (Model-View-ViewModel)  Модель-Преставление-МодельПредставления</vt:lpstr>
      <vt:lpstr>MVVM</vt:lpstr>
      <vt:lpstr>Представление WPF (MVVM)</vt:lpstr>
      <vt:lpstr>Модель представления WPF</vt:lpstr>
      <vt:lpstr>Практическое применение MVC/MVVM</vt:lpstr>
      <vt:lpstr>Классическая трехуровневая архитектура - резюме</vt:lpstr>
      <vt:lpstr>Классическая трехуровневая архитектура - сценарий</vt:lpstr>
      <vt:lpstr>Развитие слоистой архитектуры</vt:lpstr>
      <vt:lpstr>Луковая архитектура</vt:lpstr>
      <vt:lpstr>Разновидности</vt:lpstr>
      <vt:lpstr>Плюсы и минусы доменного подхода (DDD и т.д.)</vt:lpstr>
      <vt:lpstr>CQRS (Command and Query Responsibility Segregation)</vt:lpstr>
      <vt:lpstr>CQRS (Command and Query Responsibility Segregation)</vt:lpstr>
      <vt:lpstr>Разделение ответственностей</vt:lpstr>
      <vt:lpstr>Классика vs CQRS</vt:lpstr>
      <vt:lpstr>CQRS с раздельными хранилищами</vt:lpstr>
      <vt:lpstr>Разница между CRUD и CQRS на примере</vt:lpstr>
      <vt:lpstr>Проблема счетчика лайков</vt:lpstr>
      <vt:lpstr>Изобретаем Event Sourcing</vt:lpstr>
      <vt:lpstr>CQRS и Event Sourcing</vt:lpstr>
      <vt:lpstr>Масштабирование</vt:lpstr>
      <vt:lpstr>Пример: Масштабирование веб-приложения</vt:lpstr>
      <vt:lpstr>Пример: Масштабирование веб-приложения «в лоб»</vt:lpstr>
      <vt:lpstr>Пример: Масштабирование веб-приложения «в лоб»</vt:lpstr>
      <vt:lpstr>Пример: Масштабирование веб-приложения «в лоб»</vt:lpstr>
      <vt:lpstr>Куб масштабируемости</vt:lpstr>
      <vt:lpstr>Масштабирование веб-приложения с партиционированием данных</vt:lpstr>
      <vt:lpstr>Масштабирование веб-приложения с партиционированием данных</vt:lpstr>
      <vt:lpstr>Пример: Масштабирование веб-приложения</vt:lpstr>
      <vt:lpstr>Пример: Масштабирование веб-приложения – распределенные вычисления</vt:lpstr>
      <vt:lpstr>Пример: Масштабирование веб-приложения – объединяем идеи</vt:lpstr>
      <vt:lpstr>Пример: Масштабирование веб-приложения – микросервисы</vt:lpstr>
      <vt:lpstr>Микросервисная архитектура</vt:lpstr>
      <vt:lpstr>Монолит vs Микросервисы</vt:lpstr>
      <vt:lpstr>Организация вокруг структуры команды</vt:lpstr>
      <vt:lpstr>Организация вокруг потребностей бизнеса</vt:lpstr>
      <vt:lpstr>Микросервисы vs SOA</vt:lpstr>
      <vt:lpstr>Рабочая среда. DevOps</vt:lpstr>
      <vt:lpstr>Характеристики микросервисов (подведение итогов)</vt:lpstr>
      <vt:lpstr>Плюсы и минусы микросервисов</vt:lpstr>
      <vt:lpstr>Эпилог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248</cp:revision>
  <dcterms:created xsi:type="dcterms:W3CDTF">2018-04-17T13:47:01Z</dcterms:created>
  <dcterms:modified xsi:type="dcterms:W3CDTF">2019-05-11T20:39:48Z</dcterms:modified>
</cp:coreProperties>
</file>