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DAFE7-8882-4E4F-B496-BFF53ED2F4D3}" v="25" dt="2021-03-16T09:00:56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9" autoAdjust="0"/>
    <p:restoredTop sz="85006" autoAdjust="0"/>
  </p:normalViewPr>
  <p:slideViewPr>
    <p:cSldViewPr snapToGrid="0">
      <p:cViewPr>
        <p:scale>
          <a:sx n="117" d="100"/>
          <a:sy n="117" d="100"/>
        </p:scale>
        <p:origin x="6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241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ED82-4C52-44C6-9F68-2CCD3C5C5D5C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C3076-089E-47CF-B6BF-602E3CFB451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782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podmi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-ingress-controller - User Managed Identity for the cluster's ingress controller pods. Used for Azure Key Vault Access.</a:t>
            </a: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mi-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appgateway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-frontend -  Managed Identity that App Gateway is assigned. Used for Azure Key Vault Access.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sv-SE" sz="1200" dirty="0"/>
              <a:t>mi-</a:t>
            </a:r>
            <a:r>
              <a:rPr lang="sv-SE" sz="1200" dirty="0" err="1"/>
              <a:t>aks</a:t>
            </a:r>
            <a:r>
              <a:rPr lang="sv-SE" sz="1200" dirty="0"/>
              <a:t>-</a:t>
            </a:r>
            <a:r>
              <a:rPr lang="sv-SE" sz="1200" dirty="0" err="1"/>
              <a:t>control</a:t>
            </a:r>
            <a:r>
              <a:rPr lang="sv-SE" sz="1200" dirty="0"/>
              <a:t> plane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 control plane identity used by the cluster. Used for networking access (VNET joining and DNS updating)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/>
              <a:t>- Service Connection is Service Principal in AAD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Contributor</a:t>
            </a:r>
            <a:r>
              <a:rPr lang="sv-SE" sz="1200" dirty="0"/>
              <a:t> and </a:t>
            </a:r>
            <a:r>
              <a:rPr lang="sv-SE" sz="1200" dirty="0" err="1"/>
              <a:t>User</a:t>
            </a:r>
            <a:r>
              <a:rPr lang="sv-SE" sz="1200" dirty="0"/>
              <a:t> Access </a:t>
            </a:r>
            <a:r>
              <a:rPr lang="sv-SE" sz="1200" dirty="0" err="1"/>
              <a:t>Admin</a:t>
            </a:r>
            <a:r>
              <a:rPr lang="sv-SE" sz="1200" dirty="0"/>
              <a:t> </a:t>
            </a:r>
            <a:r>
              <a:rPr lang="sv-SE" sz="1200" dirty="0" err="1"/>
              <a:t>rights</a:t>
            </a:r>
            <a:r>
              <a:rPr lang="sv-SE" sz="1200" dirty="0"/>
              <a:t> in </a:t>
            </a:r>
            <a:r>
              <a:rPr lang="sv-SE" sz="1200" dirty="0" err="1"/>
              <a:t>Subscription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C3076-089E-47CF-B6BF-602E3CFB451E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837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podmi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-ingress-controller-identity is connected to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dirty="0"/>
              <a:t>-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C3076-089E-47CF-B6BF-602E3CFB451E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00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C378-76E0-4F02-B434-A2ECC1A99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8D35B-7ADC-4D4D-947B-E4F86F68F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D6B8-7728-4B87-8F32-5F569B6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9C77-9F60-4698-A592-AF65807F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6E3D-9307-4049-8DFD-B8A374E9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928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D113-124C-42B2-9FD1-03A5349A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BA8E8-F338-42E2-BB1D-F72AABFC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0BD6-9314-4D29-8802-33942946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C97C-8C16-43F7-8216-8D5DBEC2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EABD-06B4-4324-B176-3982C675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14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7A0D8-717B-4A4C-9B7B-296BCFB5D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D40C6-275C-4774-A5C7-44C9BDD5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8397-7673-4CCB-8C0F-A76320A4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1235-670E-486C-8531-AAAEB7C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06F3-0EB1-4C4F-B04A-6F484538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59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109C-6479-4103-8768-67B9349E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E453-FEC8-4F5B-B87E-15F6E15B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DD3F-1F99-4FD9-BF22-6ED44630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A9F0-F51B-4E0E-B3AE-D43174FE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95D1-4F08-44DD-9742-95010124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16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8EF2-AE98-41B9-BEC2-7DE730BC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7BE53-3720-4A43-BAC3-0541DB3B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C98A-1333-4C44-B9B4-AF87207D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6E50-2753-4C46-BB6D-F821A148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0353-5E42-4545-88EB-24C6831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71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44E6-9D06-46C0-AE6C-268D39CC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6E73-782B-4017-B882-7CBE58BA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1DC03-B05D-457E-ADAF-390048F0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313C-1BB4-4FE5-9164-CA59383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6DCE-3008-47A3-96EA-6C53AC3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D6413-FFAE-45E4-BB02-C8E98C7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19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7E7C-5C83-4280-BE4A-202CF0E9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973F7-1D81-49B3-8B92-49967D81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8B2C-8E6E-4112-90C4-935A6422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C24E7-601E-4290-8D24-003AAEA9F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2953D-3E01-4994-BD8C-737CE18D9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26D22-C58C-4591-952E-6A9D30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0C12-F028-4698-9ADB-AEDD32FF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68BB2-EE3F-4746-B4E3-02FB3C6C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890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363C-30FD-4D08-AC89-EE2E82EC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704A8-DF33-4D9D-9D47-276AD976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64678-4DAE-4C82-A351-8173EC4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64E6F-B3FC-40D1-B48D-5172554C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96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E2B5B-FF52-4E13-B542-D248FDA7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B53CC-EC29-40DE-AD4B-8DB996C2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3CBAA-4D23-42B1-8DF4-FAF27651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945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968-BF56-4FC6-ADC0-C6AF10E2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CADB-C021-4F2A-A6B6-7EC439EC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E177-B3E9-428D-8AC0-18B4D49E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B8BDA-1CC6-46AC-80D4-22AF3BC7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02EC-4A46-452F-A15A-645E5AE4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7270D-D2AA-4201-8A69-8A61B99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691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AA1C-D198-4824-8075-1200FD0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DFB47-D5A7-4156-8615-316C30DE1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3B2A6-9811-4034-BD23-B2E15FAC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AE79-4A94-4A0B-8FD6-F57C1DDF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293D-2522-428A-9BE0-1390BB58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9C1D-EF5D-4D0A-A553-07795CAB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322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CAF-8180-4514-83D9-3C2B7C88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B17-45E3-4B69-B91D-FE00DF18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0EED-84B3-4E61-990D-A064CF6A3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90EC-7999-4D05-8E35-F087E5650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F7D9-8166-4232-8BFA-780B5944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355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54508A-1DB1-4245-BD38-13C94B5F73D5}"/>
              </a:ext>
            </a:extLst>
          </p:cNvPr>
          <p:cNvSpPr/>
          <p:nvPr/>
        </p:nvSpPr>
        <p:spPr>
          <a:xfrm>
            <a:off x="2470260" y="233740"/>
            <a:ext cx="7838038" cy="4540204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30FDAD2-EFC0-4EA4-8621-EDB86E82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62" y="224088"/>
            <a:ext cx="547888" cy="547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9BF15E-0917-4D28-84F5-845C6C375354}"/>
              </a:ext>
            </a:extLst>
          </p:cNvPr>
          <p:cNvSpPr/>
          <p:nvPr/>
        </p:nvSpPr>
        <p:spPr>
          <a:xfrm>
            <a:off x="2725487" y="832973"/>
            <a:ext cx="104864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5568-513F-4B96-A7AD-6F26A545FBAB}"/>
              </a:ext>
            </a:extLst>
          </p:cNvPr>
          <p:cNvSpPr/>
          <p:nvPr/>
        </p:nvSpPr>
        <p:spPr>
          <a:xfrm>
            <a:off x="5184092" y="655357"/>
            <a:ext cx="147292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F07BE-0CB0-42B7-916E-4F7C19D71122}"/>
              </a:ext>
            </a:extLst>
          </p:cNvPr>
          <p:cNvSpPr/>
          <p:nvPr/>
        </p:nvSpPr>
        <p:spPr>
          <a:xfrm>
            <a:off x="7386739" y="655357"/>
            <a:ext cx="185616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E62ADBE-5C11-496E-879D-6A6A0238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0" y="2092138"/>
            <a:ext cx="575278" cy="575278"/>
          </a:xfrm>
          <a:prstGeom prst="rect">
            <a:avLst/>
          </a:prstGeom>
        </p:spPr>
      </p:pic>
      <p:pic>
        <p:nvPicPr>
          <p:cNvPr id="1026" name="Picture 2" descr="Azure Container Registry-icon | Brands AP - AZ">
            <a:extLst>
              <a:ext uri="{FF2B5EF4-FFF2-40B4-BE49-F238E27FC236}">
                <a16:creationId xmlns:a16="http://schemas.microsoft.com/office/drawing/2014/main" id="{42CC172E-5962-4857-B474-1F2E604A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2" y="5739480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ey Vault | Microsoft Azure Color">
            <a:extLst>
              <a:ext uri="{FF2B5EF4-FFF2-40B4-BE49-F238E27FC236}">
                <a16:creationId xmlns:a16="http://schemas.microsoft.com/office/drawing/2014/main" id="{F766897C-9805-426F-8080-CFD53D65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27" y="5751303"/>
            <a:ext cx="514691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TH is Azure Private Link? - samcogan.com">
            <a:extLst>
              <a:ext uri="{FF2B5EF4-FFF2-40B4-BE49-F238E27FC236}">
                <a16:creationId xmlns:a16="http://schemas.microsoft.com/office/drawing/2014/main" id="{E8C238CC-1EB0-432E-8FCA-E96B966F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89" y="4229932"/>
            <a:ext cx="441581" cy="4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6152F1-BD0A-419A-B05C-16BEB2776C09}"/>
              </a:ext>
            </a:extLst>
          </p:cNvPr>
          <p:cNvCxnSpPr>
            <a:stCxn id="2050" idx="0"/>
            <a:endCxn id="3074" idx="2"/>
          </p:cNvCxnSpPr>
          <p:nvPr/>
        </p:nvCxnSpPr>
        <p:spPr>
          <a:xfrm flipV="1">
            <a:off x="7048073" y="4671513"/>
            <a:ext cx="5107" cy="10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Azure Container Registry-icon | Brands AP - AZ">
            <a:extLst>
              <a:ext uri="{FF2B5EF4-FFF2-40B4-BE49-F238E27FC236}">
                <a16:creationId xmlns:a16="http://schemas.microsoft.com/office/drawing/2014/main" id="{A51159D4-7B00-48CF-9D33-0D70F32B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09" y="5731693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5B5B1-F451-4AB5-A6A5-8E0EA26C8B9A}"/>
              </a:ext>
            </a:extLst>
          </p:cNvPr>
          <p:cNvCxnSpPr>
            <a:cxnSpLocks/>
          </p:cNvCxnSpPr>
          <p:nvPr/>
        </p:nvCxnSpPr>
        <p:spPr>
          <a:xfrm>
            <a:off x="8736059" y="6007883"/>
            <a:ext cx="2066350" cy="17919"/>
          </a:xfrm>
          <a:prstGeom prst="line">
            <a:avLst/>
          </a:prstGeom>
          <a:ln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1A4D5D1-D7C6-4FDA-A5E7-7E8279CD0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421" y="5121124"/>
            <a:ext cx="600075" cy="714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F5C83F-7C2E-4002-9643-7402A0D8B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579" y="5121125"/>
            <a:ext cx="600075" cy="714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0D0440-E4D9-4908-BFF5-ACA51E6FF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3819" y="5121125"/>
            <a:ext cx="600075" cy="714375"/>
          </a:xfrm>
          <a:prstGeom prst="rect">
            <a:avLst/>
          </a:prstGeom>
        </p:spPr>
      </p:pic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28F302-E010-4942-926E-C048D7DE87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97" y="573694"/>
            <a:ext cx="518558" cy="51855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17A51B-5AA6-4C76-AFA0-1392407D9BAA}"/>
              </a:ext>
            </a:extLst>
          </p:cNvPr>
          <p:cNvSpPr/>
          <p:nvPr/>
        </p:nvSpPr>
        <p:spPr>
          <a:xfrm>
            <a:off x="4146725" y="498032"/>
            <a:ext cx="5678815" cy="3554731"/>
          </a:xfrm>
          <a:prstGeom prst="rect">
            <a:avLst/>
          </a:prstGeom>
          <a:noFill/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A5E10F6-1DA2-4D9B-BA57-D7349E8598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101" y="2038806"/>
            <a:ext cx="630355" cy="6072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CA37E2-136B-4E73-AC03-9AF83A318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3262" y="4826660"/>
            <a:ext cx="504305" cy="5108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8A72DD-40B2-43A4-896D-E352339BC9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2872" y="2074218"/>
            <a:ext cx="387878" cy="5418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17B9D45-2157-4A25-96BE-2B801D715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3937" y="1849575"/>
            <a:ext cx="387878" cy="54188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88F4DE-698B-40A5-BDC0-79BC7C70BC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0780" y="1849575"/>
            <a:ext cx="387878" cy="541889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06BD6D3-93F7-48EE-A2FC-6191A91619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70" y="1943817"/>
            <a:ext cx="530713" cy="5307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8BA0477-5AE7-47E5-9DF9-4F021449CE7A}"/>
              </a:ext>
            </a:extLst>
          </p:cNvPr>
          <p:cNvSpPr txBox="1"/>
          <p:nvPr/>
        </p:nvSpPr>
        <p:spPr>
          <a:xfrm>
            <a:off x="5571970" y="248548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AKS ILB</a:t>
            </a:r>
            <a:endParaRPr lang="en-SE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31EC6-C129-4F1A-ADAB-06D88BCCE768}"/>
              </a:ext>
            </a:extLst>
          </p:cNvPr>
          <p:cNvSpPr txBox="1"/>
          <p:nvPr/>
        </p:nvSpPr>
        <p:spPr>
          <a:xfrm>
            <a:off x="4989334" y="2274916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CD289-06BA-46DD-A96D-77F4B26B7075}"/>
              </a:ext>
            </a:extLst>
          </p:cNvPr>
          <p:cNvSpPr txBox="1"/>
          <p:nvPr/>
        </p:nvSpPr>
        <p:spPr>
          <a:xfrm>
            <a:off x="7121690" y="2274916"/>
            <a:ext cx="77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nodepools</a:t>
            </a:r>
            <a:endParaRPr lang="sv-SE" sz="1000" dirty="0"/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50AFF68C-6BF1-45A4-851F-FEA4E454C7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01" y="1118032"/>
            <a:ext cx="528138" cy="52813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F123C6-C3E6-4108-8736-18BCDD9A064F}"/>
              </a:ext>
            </a:extLst>
          </p:cNvPr>
          <p:cNvSpPr txBox="1"/>
          <p:nvPr/>
        </p:nvSpPr>
        <p:spPr>
          <a:xfrm>
            <a:off x="7983457" y="1602891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</a:t>
            </a:r>
            <a:r>
              <a:rPr lang="sv-SE" sz="1000" dirty="0" err="1"/>
              <a:t>npsystem</a:t>
            </a:r>
            <a:r>
              <a:rPr lang="sv-SE" sz="1000" dirty="0"/>
              <a:t>” </a:t>
            </a:r>
            <a:endParaRPr lang="en-SE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45E863-524E-4FC4-A5B8-FCC7406A8DF4}"/>
              </a:ext>
            </a:extLst>
          </p:cNvPr>
          <p:cNvSpPr txBox="1"/>
          <p:nvPr/>
        </p:nvSpPr>
        <p:spPr>
          <a:xfrm>
            <a:off x="7378604" y="652301"/>
            <a:ext cx="1623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</a:t>
            </a:r>
            <a:r>
              <a:rPr lang="sv-SE" sz="1000" dirty="0"/>
              <a:t>-clusterpools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7544F342-D6B1-4DA8-B106-EB18CA4D3B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42" y="2349283"/>
            <a:ext cx="528138" cy="5281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E8B3A98-5EDD-4183-9870-CF9F5CE624B9}"/>
              </a:ext>
            </a:extLst>
          </p:cNvPr>
          <p:cNvSpPr txBox="1"/>
          <p:nvPr/>
        </p:nvSpPr>
        <p:spPr>
          <a:xfrm>
            <a:off x="7983457" y="2926735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”npuser01” </a:t>
            </a:r>
            <a:endParaRPr lang="en-SE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AFCC2C-FEF6-4992-B86E-B7C85217F424}"/>
              </a:ext>
            </a:extLst>
          </p:cNvPr>
          <p:cNvSpPr txBox="1"/>
          <p:nvPr/>
        </p:nvSpPr>
        <p:spPr>
          <a:xfrm>
            <a:off x="5165704" y="632306"/>
            <a:ext cx="1566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snet-clusteringingressservices</a:t>
            </a:r>
            <a:r>
              <a:rPr lang="sv-SE" sz="1000" dirty="0"/>
              <a:t>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0C6EE7-E9EE-4DBC-A147-82C333795ADC}"/>
              </a:ext>
            </a:extLst>
          </p:cNvPr>
          <p:cNvSpPr txBox="1"/>
          <p:nvPr/>
        </p:nvSpPr>
        <p:spPr>
          <a:xfrm>
            <a:off x="2925457" y="2648846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AppGW+WAF</a:t>
            </a:r>
            <a:endParaRPr lang="en-SE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9EADA7-1D6C-406A-9342-626F10EE3A62}"/>
              </a:ext>
            </a:extLst>
          </p:cNvPr>
          <p:cNvSpPr txBox="1"/>
          <p:nvPr/>
        </p:nvSpPr>
        <p:spPr>
          <a:xfrm>
            <a:off x="2678432" y="803120"/>
            <a:ext cx="57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snet-applicationgateway</a:t>
            </a:r>
            <a:endParaRPr lang="en-SE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0BAF60-1639-4328-9B1A-954DBCC8C090}"/>
              </a:ext>
            </a:extLst>
          </p:cNvPr>
          <p:cNvSpPr txBox="1"/>
          <p:nvPr/>
        </p:nvSpPr>
        <p:spPr>
          <a:xfrm>
            <a:off x="2486147" y="2581187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DAE1A8-4247-4EA4-A899-D0EF3B0D6284}"/>
              </a:ext>
            </a:extLst>
          </p:cNvPr>
          <p:cNvSpPr txBox="1"/>
          <p:nvPr/>
        </p:nvSpPr>
        <p:spPr>
          <a:xfrm>
            <a:off x="1841162" y="2527623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8165AF-73CE-4D48-AF70-A8242BC2FE11}"/>
              </a:ext>
            </a:extLst>
          </p:cNvPr>
          <p:cNvSpPr txBox="1"/>
          <p:nvPr/>
        </p:nvSpPr>
        <p:spPr>
          <a:xfrm>
            <a:off x="3136180" y="386085"/>
            <a:ext cx="575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VNET</a:t>
            </a:r>
            <a:endParaRPr lang="en-SE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BB9DD2-C9EE-4334-87A9-D88FC055BCC3}"/>
              </a:ext>
            </a:extLst>
          </p:cNvPr>
          <p:cNvSpPr txBox="1"/>
          <p:nvPr/>
        </p:nvSpPr>
        <p:spPr>
          <a:xfrm>
            <a:off x="6664689" y="6334226"/>
            <a:ext cx="109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Keyvault</a:t>
            </a:r>
            <a:endParaRPr lang="sv-SE" sz="1000" dirty="0"/>
          </a:p>
          <a:p>
            <a:r>
              <a:rPr lang="sv-SE" sz="1000" dirty="0"/>
              <a:t>(Public Access for test </a:t>
            </a:r>
            <a:r>
              <a:rPr lang="sv-SE" sz="1000" dirty="0" err="1"/>
              <a:t>only</a:t>
            </a:r>
            <a:r>
              <a:rPr lang="sv-SE" sz="1000" dirty="0"/>
              <a:t>)</a:t>
            </a:r>
            <a:endParaRPr lang="en-SE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667EE2-7F84-4AA5-833E-C4A4E5C4E325}"/>
              </a:ext>
            </a:extLst>
          </p:cNvPr>
          <p:cNvSpPr txBox="1"/>
          <p:nvPr/>
        </p:nvSpPr>
        <p:spPr>
          <a:xfrm>
            <a:off x="8094749" y="6311114"/>
            <a:ext cx="69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  <a:endParaRPr lang="en-SE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E43B7A-0922-4B22-8550-42B8B8708FA4}"/>
              </a:ext>
            </a:extLst>
          </p:cNvPr>
          <p:cNvSpPr txBox="1"/>
          <p:nvPr/>
        </p:nvSpPr>
        <p:spPr>
          <a:xfrm>
            <a:off x="10874560" y="6301992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Replica</a:t>
            </a:r>
            <a:endParaRPr lang="en-SE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6BBE82-FA14-4550-969A-9EEFB9AFE108}"/>
              </a:ext>
            </a:extLst>
          </p:cNvPr>
          <p:cNvSpPr txBox="1"/>
          <p:nvPr/>
        </p:nvSpPr>
        <p:spPr>
          <a:xfrm>
            <a:off x="9410540" y="5998013"/>
            <a:ext cx="78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replication</a:t>
            </a:r>
            <a:endParaRPr lang="en-SE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7899E1-7DE6-4BC0-8442-F7055859E605}"/>
              </a:ext>
            </a:extLst>
          </p:cNvPr>
          <p:cNvSpPr txBox="1"/>
          <p:nvPr/>
        </p:nvSpPr>
        <p:spPr>
          <a:xfrm>
            <a:off x="6226043" y="4154520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Private endpoint </a:t>
            </a:r>
            <a:r>
              <a:rPr lang="sv-SE" sz="1000" dirty="0" err="1"/>
              <a:t>key</a:t>
            </a:r>
            <a:r>
              <a:rPr lang="sv-SE" sz="1000" dirty="0"/>
              <a:t> </a:t>
            </a:r>
            <a:r>
              <a:rPr lang="sv-SE" sz="1000" dirty="0" err="1"/>
              <a:t>vault</a:t>
            </a:r>
            <a:endParaRPr lang="en-SE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6E6129-F538-487C-9471-E1F66BAD2BEB}"/>
              </a:ext>
            </a:extLst>
          </p:cNvPr>
          <p:cNvSpPr txBox="1"/>
          <p:nvPr/>
        </p:nvSpPr>
        <p:spPr>
          <a:xfrm>
            <a:off x="7063895" y="5248762"/>
            <a:ext cx="69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DNS </a:t>
            </a:r>
            <a:r>
              <a:rPr lang="sv-SE" sz="1000" dirty="0" err="1"/>
              <a:t>Zone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Keyvault</a:t>
            </a:r>
            <a:endParaRPr lang="en-SE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56B32-8B8E-46A2-8184-95CD79E39AA6}"/>
              </a:ext>
            </a:extLst>
          </p:cNvPr>
          <p:cNvSpPr txBox="1"/>
          <p:nvPr/>
        </p:nvSpPr>
        <p:spPr>
          <a:xfrm>
            <a:off x="2425456" y="5844125"/>
            <a:ext cx="812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endParaRPr lang="sv-SE" sz="1000" dirty="0"/>
          </a:p>
          <a:p>
            <a:r>
              <a:rPr lang="en-US" sz="1000" dirty="0"/>
              <a:t>mi-</a:t>
            </a:r>
            <a:r>
              <a:rPr lang="en-US" sz="1000" dirty="0" err="1"/>
              <a:t>appgateway</a:t>
            </a:r>
            <a:r>
              <a:rPr lang="en-US" sz="1000" dirty="0"/>
              <a:t>-frontend</a:t>
            </a:r>
            <a:endParaRPr lang="en-SE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06B514-3C64-467E-A633-8C002F0629EB}"/>
              </a:ext>
            </a:extLst>
          </p:cNvPr>
          <p:cNvSpPr txBox="1"/>
          <p:nvPr/>
        </p:nvSpPr>
        <p:spPr>
          <a:xfrm>
            <a:off x="3378734" y="5787755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</a:p>
          <a:p>
            <a:r>
              <a:rPr lang="sv-SE" sz="1000" dirty="0"/>
              <a:t>mi-</a:t>
            </a:r>
            <a:r>
              <a:rPr lang="sv-SE" sz="1000" dirty="0" err="1"/>
              <a:t>aks</a:t>
            </a:r>
            <a:r>
              <a:rPr lang="sv-SE" sz="1000" dirty="0"/>
              <a:t>-</a:t>
            </a:r>
            <a:r>
              <a:rPr lang="sv-SE" sz="1000" dirty="0" err="1"/>
              <a:t>control</a:t>
            </a:r>
            <a:r>
              <a:rPr lang="sv-SE" sz="1000" dirty="0"/>
              <a:t> plane</a:t>
            </a:r>
            <a:endParaRPr lang="en-SE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82E4A-A09C-4BA2-A8F0-0727B43CA727}"/>
              </a:ext>
            </a:extLst>
          </p:cNvPr>
          <p:cNvSpPr txBox="1"/>
          <p:nvPr/>
        </p:nvSpPr>
        <p:spPr>
          <a:xfrm>
            <a:off x="4205005" y="5835499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  <a:r>
              <a:rPr lang="sv-SE" sz="1000" dirty="0" err="1"/>
              <a:t>pod</a:t>
            </a:r>
            <a:r>
              <a:rPr lang="sv-SE" sz="1000" dirty="0"/>
              <a:t>-ingress-controller</a:t>
            </a:r>
            <a:endParaRPr lang="en-SE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A138A4-9BB6-4B68-A412-FA089435B1CD}"/>
              </a:ext>
            </a:extLst>
          </p:cNvPr>
          <p:cNvSpPr txBox="1"/>
          <p:nvPr/>
        </p:nvSpPr>
        <p:spPr>
          <a:xfrm>
            <a:off x="4262625" y="1022500"/>
            <a:ext cx="456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BCB127-1FAE-4272-AC6B-BDB808B4D0CC}"/>
              </a:ext>
            </a:extLst>
          </p:cNvPr>
          <p:cNvSpPr txBox="1"/>
          <p:nvPr/>
        </p:nvSpPr>
        <p:spPr>
          <a:xfrm>
            <a:off x="186612" y="18194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QA</a:t>
            </a:r>
            <a:endParaRPr lang="en-SE" dirty="0"/>
          </a:p>
        </p:txBody>
      </p:sp>
      <p:pic>
        <p:nvPicPr>
          <p:cNvPr id="115" name="Picture 2" descr="Migrate to Azure DevOps Services from Azure DevOps Server or TFS | PRAKTIK  Group">
            <a:extLst>
              <a:ext uri="{FF2B5EF4-FFF2-40B4-BE49-F238E27FC236}">
                <a16:creationId xmlns:a16="http://schemas.microsoft.com/office/drawing/2014/main" id="{A2283E50-A26C-405F-9D98-B60F2856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089" y="2244651"/>
            <a:ext cx="1135817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A1470BD9-615A-49B0-92F8-81E7A04D66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42282" y="3102428"/>
            <a:ext cx="359433" cy="489663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0C2F6EC-1B76-4600-8591-BD0B52C609A0}"/>
              </a:ext>
            </a:extLst>
          </p:cNvPr>
          <p:cNvSpPr txBox="1"/>
          <p:nvPr/>
        </p:nvSpPr>
        <p:spPr>
          <a:xfrm>
            <a:off x="11047802" y="3510531"/>
            <a:ext cx="944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Service Connection</a:t>
            </a:r>
          </a:p>
          <a:p>
            <a:r>
              <a:rPr lang="sv-SE" sz="1000" dirty="0"/>
              <a:t>(</a:t>
            </a:r>
            <a:r>
              <a:rPr lang="sv-SE" sz="1000" i="1" dirty="0" err="1"/>
              <a:t>Contributor+User</a:t>
            </a:r>
            <a:r>
              <a:rPr lang="sv-SE" sz="1000" i="1" dirty="0"/>
              <a:t> Access </a:t>
            </a:r>
            <a:r>
              <a:rPr lang="sv-SE" sz="1000" i="1" dirty="0" err="1"/>
              <a:t>Admin</a:t>
            </a:r>
            <a:r>
              <a:rPr lang="sv-SE" sz="1000" dirty="0"/>
              <a:t>)</a:t>
            </a:r>
            <a:endParaRPr lang="en-SE" sz="10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2A95DF-800F-4A5B-AB87-5986EE663A39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>
            <a:off x="11321998" y="2952537"/>
            <a:ext cx="1" cy="14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DC18F545-E272-4948-96AD-2F4364D5AB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03" y="4091919"/>
            <a:ext cx="530713" cy="53071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8DE435AA-6A43-4A6D-9835-2A37DA5584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8524" y="4015338"/>
            <a:ext cx="630355" cy="607294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4E0543E-E9D2-4988-A19C-E039525AF1DB}"/>
              </a:ext>
            </a:extLst>
          </p:cNvPr>
          <p:cNvSpPr txBox="1"/>
          <p:nvPr/>
        </p:nvSpPr>
        <p:spPr>
          <a:xfrm>
            <a:off x="1614512" y="4546420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Egress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</p:spTree>
    <p:extLst>
      <p:ext uri="{BB962C8B-B14F-4D97-AF65-F5344CB8AC3E}">
        <p14:creationId xmlns:p14="http://schemas.microsoft.com/office/powerpoint/2010/main" val="32898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54508A-1DB1-4245-BD38-13C94B5F73D5}"/>
              </a:ext>
            </a:extLst>
          </p:cNvPr>
          <p:cNvSpPr/>
          <p:nvPr/>
        </p:nvSpPr>
        <p:spPr>
          <a:xfrm>
            <a:off x="2470260" y="233740"/>
            <a:ext cx="7838038" cy="4540204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30FDAD2-EFC0-4EA4-8621-EDB86E82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62" y="224088"/>
            <a:ext cx="547888" cy="547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9BF15E-0917-4D28-84F5-845C6C375354}"/>
              </a:ext>
            </a:extLst>
          </p:cNvPr>
          <p:cNvSpPr/>
          <p:nvPr/>
        </p:nvSpPr>
        <p:spPr>
          <a:xfrm>
            <a:off x="2725487" y="832973"/>
            <a:ext cx="104864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5568-513F-4B96-A7AD-6F26A545FBAB}"/>
              </a:ext>
            </a:extLst>
          </p:cNvPr>
          <p:cNvSpPr/>
          <p:nvPr/>
        </p:nvSpPr>
        <p:spPr>
          <a:xfrm>
            <a:off x="5184092" y="655357"/>
            <a:ext cx="147292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F07BE-0CB0-42B7-916E-4F7C19D71122}"/>
              </a:ext>
            </a:extLst>
          </p:cNvPr>
          <p:cNvSpPr/>
          <p:nvPr/>
        </p:nvSpPr>
        <p:spPr>
          <a:xfrm>
            <a:off x="7386739" y="655357"/>
            <a:ext cx="185616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E62ADBE-5C11-496E-879D-6A6A0238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0" y="2092138"/>
            <a:ext cx="575278" cy="575278"/>
          </a:xfrm>
          <a:prstGeom prst="rect">
            <a:avLst/>
          </a:prstGeom>
        </p:spPr>
      </p:pic>
      <p:pic>
        <p:nvPicPr>
          <p:cNvPr id="1026" name="Picture 2" descr="Azure Container Registry-icon | Brands AP - AZ">
            <a:extLst>
              <a:ext uri="{FF2B5EF4-FFF2-40B4-BE49-F238E27FC236}">
                <a16:creationId xmlns:a16="http://schemas.microsoft.com/office/drawing/2014/main" id="{42CC172E-5962-4857-B474-1F2E604A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2" y="5739480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ey Vault | Microsoft Azure Color">
            <a:extLst>
              <a:ext uri="{FF2B5EF4-FFF2-40B4-BE49-F238E27FC236}">
                <a16:creationId xmlns:a16="http://schemas.microsoft.com/office/drawing/2014/main" id="{F766897C-9805-426F-8080-CFD53D65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27" y="5751303"/>
            <a:ext cx="514691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TH is Azure Private Link? - samcogan.com">
            <a:extLst>
              <a:ext uri="{FF2B5EF4-FFF2-40B4-BE49-F238E27FC236}">
                <a16:creationId xmlns:a16="http://schemas.microsoft.com/office/drawing/2014/main" id="{E8C238CC-1EB0-432E-8FCA-E96B966F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89" y="4229932"/>
            <a:ext cx="441581" cy="4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6152F1-BD0A-419A-B05C-16BEB2776C09}"/>
              </a:ext>
            </a:extLst>
          </p:cNvPr>
          <p:cNvCxnSpPr>
            <a:stCxn id="2050" idx="0"/>
            <a:endCxn id="3074" idx="2"/>
          </p:cNvCxnSpPr>
          <p:nvPr/>
        </p:nvCxnSpPr>
        <p:spPr>
          <a:xfrm flipV="1">
            <a:off x="7048073" y="4671513"/>
            <a:ext cx="5107" cy="10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TH is Azure Private Link? - samcogan.com">
            <a:extLst>
              <a:ext uri="{FF2B5EF4-FFF2-40B4-BE49-F238E27FC236}">
                <a16:creationId xmlns:a16="http://schemas.microsoft.com/office/drawing/2014/main" id="{A188E6EF-3A50-43A2-A7FC-931E2CC92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680" y="4207532"/>
            <a:ext cx="441581" cy="4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90A59-C8C6-4177-B511-4CB96333AEED}"/>
              </a:ext>
            </a:extLst>
          </p:cNvPr>
          <p:cNvCxnSpPr>
            <a:cxnSpLocks/>
            <a:stCxn id="1026" idx="0"/>
            <a:endCxn id="9" idx="2"/>
          </p:cNvCxnSpPr>
          <p:nvPr/>
        </p:nvCxnSpPr>
        <p:spPr>
          <a:xfrm flipH="1" flipV="1">
            <a:off x="8372471" y="4649113"/>
            <a:ext cx="3830" cy="109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Azure Container Registry-icon | Brands AP - AZ">
            <a:extLst>
              <a:ext uri="{FF2B5EF4-FFF2-40B4-BE49-F238E27FC236}">
                <a16:creationId xmlns:a16="http://schemas.microsoft.com/office/drawing/2014/main" id="{A51159D4-7B00-48CF-9D33-0D70F32B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09" y="5731693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5B5B1-F451-4AB5-A6A5-8E0EA26C8B9A}"/>
              </a:ext>
            </a:extLst>
          </p:cNvPr>
          <p:cNvCxnSpPr>
            <a:cxnSpLocks/>
          </p:cNvCxnSpPr>
          <p:nvPr/>
        </p:nvCxnSpPr>
        <p:spPr>
          <a:xfrm>
            <a:off x="8736059" y="6007883"/>
            <a:ext cx="2066350" cy="17919"/>
          </a:xfrm>
          <a:prstGeom prst="line">
            <a:avLst/>
          </a:prstGeom>
          <a:ln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1A4D5D1-D7C6-4FDA-A5E7-7E8279CD0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421" y="5121124"/>
            <a:ext cx="600075" cy="714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F5C83F-7C2E-4002-9643-7402A0D8B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579" y="5121125"/>
            <a:ext cx="600075" cy="714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0D0440-E4D9-4908-BFF5-ACA51E6FF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3819" y="5121125"/>
            <a:ext cx="600075" cy="714375"/>
          </a:xfrm>
          <a:prstGeom prst="rect">
            <a:avLst/>
          </a:prstGeom>
        </p:spPr>
      </p:pic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28F302-E010-4942-926E-C048D7DE87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97" y="573694"/>
            <a:ext cx="518558" cy="51855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17A51B-5AA6-4C76-AFA0-1392407D9BAA}"/>
              </a:ext>
            </a:extLst>
          </p:cNvPr>
          <p:cNvSpPr/>
          <p:nvPr/>
        </p:nvSpPr>
        <p:spPr>
          <a:xfrm>
            <a:off x="4146725" y="498032"/>
            <a:ext cx="5678815" cy="3554731"/>
          </a:xfrm>
          <a:prstGeom prst="rect">
            <a:avLst/>
          </a:prstGeom>
          <a:noFill/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A5E10F6-1DA2-4D9B-BA57-D7349E8598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101" y="2038806"/>
            <a:ext cx="630355" cy="6072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836CFF-BC6C-4927-84F6-96683A7E99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1530" y="4845091"/>
            <a:ext cx="504305" cy="5108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CA37E2-136B-4E73-AC03-9AF83A318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3262" y="4826660"/>
            <a:ext cx="504305" cy="5108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8A72DD-40B2-43A4-896D-E352339BC9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2872" y="2074218"/>
            <a:ext cx="387878" cy="5418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17B9D45-2157-4A25-96BE-2B801D715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3937" y="1849575"/>
            <a:ext cx="387878" cy="54188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88F4DE-698B-40A5-BDC0-79BC7C70BC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0780" y="1849575"/>
            <a:ext cx="387878" cy="541889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06BD6D3-93F7-48EE-A2FC-6191A91619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70" y="1943817"/>
            <a:ext cx="530713" cy="5307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8BA0477-5AE7-47E5-9DF9-4F021449CE7A}"/>
              </a:ext>
            </a:extLst>
          </p:cNvPr>
          <p:cNvSpPr txBox="1"/>
          <p:nvPr/>
        </p:nvSpPr>
        <p:spPr>
          <a:xfrm>
            <a:off x="5571970" y="248548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AKS ILB</a:t>
            </a:r>
            <a:endParaRPr lang="en-SE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31EC6-C129-4F1A-ADAB-06D88BCCE768}"/>
              </a:ext>
            </a:extLst>
          </p:cNvPr>
          <p:cNvSpPr txBox="1"/>
          <p:nvPr/>
        </p:nvSpPr>
        <p:spPr>
          <a:xfrm>
            <a:off x="4989334" y="2274916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CD289-06BA-46DD-A96D-77F4B26B7075}"/>
              </a:ext>
            </a:extLst>
          </p:cNvPr>
          <p:cNvSpPr txBox="1"/>
          <p:nvPr/>
        </p:nvSpPr>
        <p:spPr>
          <a:xfrm>
            <a:off x="7121690" y="2274916"/>
            <a:ext cx="77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nodepools</a:t>
            </a:r>
            <a:endParaRPr lang="sv-SE" sz="1000" dirty="0"/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50AFF68C-6BF1-45A4-851F-FEA4E454C7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01" y="1118032"/>
            <a:ext cx="528138" cy="52813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F123C6-C3E6-4108-8736-18BCDD9A064F}"/>
              </a:ext>
            </a:extLst>
          </p:cNvPr>
          <p:cNvSpPr txBox="1"/>
          <p:nvPr/>
        </p:nvSpPr>
        <p:spPr>
          <a:xfrm>
            <a:off x="7983457" y="1602891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</a:t>
            </a:r>
            <a:r>
              <a:rPr lang="sv-SE" sz="1000" dirty="0" err="1"/>
              <a:t>npsystem</a:t>
            </a:r>
            <a:r>
              <a:rPr lang="sv-SE" sz="1000" dirty="0"/>
              <a:t>” </a:t>
            </a:r>
            <a:endParaRPr lang="en-SE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45E863-524E-4FC4-A5B8-FCC7406A8DF4}"/>
              </a:ext>
            </a:extLst>
          </p:cNvPr>
          <p:cNvSpPr txBox="1"/>
          <p:nvPr/>
        </p:nvSpPr>
        <p:spPr>
          <a:xfrm>
            <a:off x="7378604" y="652301"/>
            <a:ext cx="1623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</a:t>
            </a:r>
            <a:r>
              <a:rPr lang="sv-SE" sz="1000" dirty="0"/>
              <a:t>-clusterpools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7544F342-D6B1-4DA8-B106-EB18CA4D3B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42" y="2349283"/>
            <a:ext cx="528138" cy="5281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E8B3A98-5EDD-4183-9870-CF9F5CE624B9}"/>
              </a:ext>
            </a:extLst>
          </p:cNvPr>
          <p:cNvSpPr txBox="1"/>
          <p:nvPr/>
        </p:nvSpPr>
        <p:spPr>
          <a:xfrm>
            <a:off x="7983457" y="2926735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”npuser01” </a:t>
            </a:r>
            <a:endParaRPr lang="en-SE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AFCC2C-FEF6-4992-B86E-B7C85217F424}"/>
              </a:ext>
            </a:extLst>
          </p:cNvPr>
          <p:cNvSpPr txBox="1"/>
          <p:nvPr/>
        </p:nvSpPr>
        <p:spPr>
          <a:xfrm>
            <a:off x="5165704" y="632306"/>
            <a:ext cx="1566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snet-clusteringingressservices</a:t>
            </a:r>
            <a:r>
              <a:rPr lang="sv-SE" sz="1000" dirty="0"/>
              <a:t>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0C6EE7-E9EE-4DBC-A147-82C333795ADC}"/>
              </a:ext>
            </a:extLst>
          </p:cNvPr>
          <p:cNvSpPr txBox="1"/>
          <p:nvPr/>
        </p:nvSpPr>
        <p:spPr>
          <a:xfrm>
            <a:off x="2925457" y="2648846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AppGW+WAF</a:t>
            </a:r>
            <a:endParaRPr lang="en-SE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9EADA7-1D6C-406A-9342-626F10EE3A62}"/>
              </a:ext>
            </a:extLst>
          </p:cNvPr>
          <p:cNvSpPr txBox="1"/>
          <p:nvPr/>
        </p:nvSpPr>
        <p:spPr>
          <a:xfrm>
            <a:off x="2678432" y="803120"/>
            <a:ext cx="57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snet-applicationgateway</a:t>
            </a:r>
            <a:endParaRPr lang="en-SE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0BAF60-1639-4328-9B1A-954DBCC8C090}"/>
              </a:ext>
            </a:extLst>
          </p:cNvPr>
          <p:cNvSpPr txBox="1"/>
          <p:nvPr/>
        </p:nvSpPr>
        <p:spPr>
          <a:xfrm>
            <a:off x="2486147" y="2581187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DAE1A8-4247-4EA4-A899-D0EF3B0D6284}"/>
              </a:ext>
            </a:extLst>
          </p:cNvPr>
          <p:cNvSpPr txBox="1"/>
          <p:nvPr/>
        </p:nvSpPr>
        <p:spPr>
          <a:xfrm>
            <a:off x="1841162" y="2527623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8165AF-73CE-4D48-AF70-A8242BC2FE11}"/>
              </a:ext>
            </a:extLst>
          </p:cNvPr>
          <p:cNvSpPr txBox="1"/>
          <p:nvPr/>
        </p:nvSpPr>
        <p:spPr>
          <a:xfrm>
            <a:off x="3136180" y="386085"/>
            <a:ext cx="575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VNET</a:t>
            </a:r>
            <a:endParaRPr lang="en-SE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BB9DD2-C9EE-4334-87A9-D88FC055BCC3}"/>
              </a:ext>
            </a:extLst>
          </p:cNvPr>
          <p:cNvSpPr txBox="1"/>
          <p:nvPr/>
        </p:nvSpPr>
        <p:spPr>
          <a:xfrm>
            <a:off x="6566034" y="6350773"/>
            <a:ext cx="14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Keyvault</a:t>
            </a:r>
            <a:endParaRPr lang="sv-SE" sz="1000" dirty="0"/>
          </a:p>
          <a:p>
            <a:r>
              <a:rPr lang="sv-SE" sz="1000" dirty="0"/>
              <a:t>(</a:t>
            </a:r>
            <a:r>
              <a:rPr lang="sv-SE" sz="1000" dirty="0" err="1"/>
              <a:t>Only</a:t>
            </a:r>
            <a:r>
              <a:rPr lang="sv-SE" sz="1000" dirty="0"/>
              <a:t> private Access)</a:t>
            </a:r>
            <a:endParaRPr lang="en-SE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667EE2-7F84-4AA5-833E-C4A4E5C4E325}"/>
              </a:ext>
            </a:extLst>
          </p:cNvPr>
          <p:cNvSpPr txBox="1"/>
          <p:nvPr/>
        </p:nvSpPr>
        <p:spPr>
          <a:xfrm>
            <a:off x="7983457" y="6350773"/>
            <a:ext cx="136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</a:p>
          <a:p>
            <a:r>
              <a:rPr lang="sv-SE" sz="1000" dirty="0"/>
              <a:t>(</a:t>
            </a:r>
            <a:r>
              <a:rPr lang="sv-SE" sz="1000" dirty="0" err="1">
                <a:solidFill>
                  <a:srgbClr val="FF0000"/>
                </a:solidFill>
              </a:rPr>
              <a:t>Only</a:t>
            </a:r>
            <a:r>
              <a:rPr lang="sv-SE" sz="1000" dirty="0">
                <a:solidFill>
                  <a:srgbClr val="FF0000"/>
                </a:solidFill>
              </a:rPr>
              <a:t> private Access?)</a:t>
            </a:r>
            <a:endParaRPr lang="en-SE" sz="10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E43B7A-0922-4B22-8550-42B8B8708FA4}"/>
              </a:ext>
            </a:extLst>
          </p:cNvPr>
          <p:cNvSpPr txBox="1"/>
          <p:nvPr/>
        </p:nvSpPr>
        <p:spPr>
          <a:xfrm>
            <a:off x="10874560" y="6301992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Replica</a:t>
            </a:r>
            <a:endParaRPr lang="en-SE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6BBE82-FA14-4550-969A-9EEFB9AFE108}"/>
              </a:ext>
            </a:extLst>
          </p:cNvPr>
          <p:cNvSpPr txBox="1"/>
          <p:nvPr/>
        </p:nvSpPr>
        <p:spPr>
          <a:xfrm>
            <a:off x="9410540" y="5998013"/>
            <a:ext cx="78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replication</a:t>
            </a:r>
            <a:endParaRPr lang="en-SE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7899E1-7DE6-4BC0-8442-F7055859E605}"/>
              </a:ext>
            </a:extLst>
          </p:cNvPr>
          <p:cNvSpPr txBox="1"/>
          <p:nvPr/>
        </p:nvSpPr>
        <p:spPr>
          <a:xfrm>
            <a:off x="6226043" y="4154520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Private endpoint </a:t>
            </a:r>
            <a:r>
              <a:rPr lang="sv-SE" sz="1000" dirty="0" err="1"/>
              <a:t>key</a:t>
            </a:r>
            <a:r>
              <a:rPr lang="sv-SE" sz="1000" dirty="0"/>
              <a:t> </a:t>
            </a:r>
            <a:r>
              <a:rPr lang="sv-SE" sz="1000" dirty="0" err="1"/>
              <a:t>vault</a:t>
            </a:r>
            <a:endParaRPr lang="en-SE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643362-DED9-4788-820C-1075AF854FD0}"/>
              </a:ext>
            </a:extLst>
          </p:cNvPr>
          <p:cNvSpPr txBox="1"/>
          <p:nvPr/>
        </p:nvSpPr>
        <p:spPr>
          <a:xfrm>
            <a:off x="8619156" y="4075710"/>
            <a:ext cx="69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rgbClr val="FF0000"/>
                </a:solidFill>
              </a:rPr>
              <a:t>Private endpoint Container </a:t>
            </a:r>
            <a:r>
              <a:rPr lang="sv-SE" sz="1000" dirty="0" err="1">
                <a:solidFill>
                  <a:srgbClr val="FF0000"/>
                </a:solidFill>
              </a:rPr>
              <a:t>Registry</a:t>
            </a:r>
            <a:r>
              <a:rPr lang="sv-SE" sz="1000" dirty="0">
                <a:solidFill>
                  <a:srgbClr val="FF0000"/>
                </a:solidFill>
              </a:rPr>
              <a:t>?</a:t>
            </a:r>
            <a:endParaRPr lang="en-SE" sz="1000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709781-9680-441C-B128-19855E5C7203}"/>
              </a:ext>
            </a:extLst>
          </p:cNvPr>
          <p:cNvSpPr txBox="1"/>
          <p:nvPr/>
        </p:nvSpPr>
        <p:spPr>
          <a:xfrm>
            <a:off x="8461530" y="5290127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rgbClr val="FF0000"/>
                </a:solidFill>
              </a:rPr>
              <a:t>DNS </a:t>
            </a:r>
            <a:r>
              <a:rPr lang="sv-SE" sz="1000" dirty="0" err="1">
                <a:solidFill>
                  <a:srgbClr val="FF0000"/>
                </a:solidFill>
              </a:rPr>
              <a:t>Zone</a:t>
            </a:r>
            <a:r>
              <a:rPr lang="sv-SE" sz="1000" dirty="0">
                <a:solidFill>
                  <a:srgbClr val="FF0000"/>
                </a:solidFill>
              </a:rPr>
              <a:t> Container </a:t>
            </a:r>
            <a:r>
              <a:rPr lang="sv-SE" sz="1000" dirty="0" err="1">
                <a:solidFill>
                  <a:srgbClr val="FF0000"/>
                </a:solidFill>
              </a:rPr>
              <a:t>Registry</a:t>
            </a:r>
            <a:r>
              <a:rPr lang="sv-SE" sz="1000" dirty="0">
                <a:solidFill>
                  <a:srgbClr val="FF0000"/>
                </a:solidFill>
              </a:rPr>
              <a:t>?</a:t>
            </a:r>
            <a:endParaRPr lang="en-SE" sz="10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6E6129-F538-487C-9471-E1F66BAD2BEB}"/>
              </a:ext>
            </a:extLst>
          </p:cNvPr>
          <p:cNvSpPr txBox="1"/>
          <p:nvPr/>
        </p:nvSpPr>
        <p:spPr>
          <a:xfrm>
            <a:off x="7063895" y="5248762"/>
            <a:ext cx="69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DNS </a:t>
            </a:r>
            <a:r>
              <a:rPr lang="sv-SE" sz="1000" dirty="0" err="1"/>
              <a:t>Zone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Keyvault</a:t>
            </a:r>
            <a:endParaRPr lang="en-SE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56B32-8B8E-46A2-8184-95CD79E39AA6}"/>
              </a:ext>
            </a:extLst>
          </p:cNvPr>
          <p:cNvSpPr txBox="1"/>
          <p:nvPr/>
        </p:nvSpPr>
        <p:spPr>
          <a:xfrm>
            <a:off x="2523526" y="5844125"/>
            <a:ext cx="749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  <a:r>
              <a:rPr lang="sv-SE" sz="1000" dirty="0" err="1"/>
              <a:t>Appgw</a:t>
            </a:r>
            <a:endParaRPr lang="en-SE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06B514-3C64-467E-A633-8C002F0629EB}"/>
              </a:ext>
            </a:extLst>
          </p:cNvPr>
          <p:cNvSpPr txBox="1"/>
          <p:nvPr/>
        </p:nvSpPr>
        <p:spPr>
          <a:xfrm>
            <a:off x="3378734" y="5787755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AKS </a:t>
            </a:r>
            <a:r>
              <a:rPr lang="sv-SE" sz="1000" dirty="0" err="1"/>
              <a:t>control</a:t>
            </a:r>
            <a:r>
              <a:rPr lang="sv-SE" sz="1000" dirty="0"/>
              <a:t> plane</a:t>
            </a:r>
            <a:endParaRPr lang="en-SE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82E4A-A09C-4BA2-A8F0-0727B43CA727}"/>
              </a:ext>
            </a:extLst>
          </p:cNvPr>
          <p:cNvSpPr txBox="1"/>
          <p:nvPr/>
        </p:nvSpPr>
        <p:spPr>
          <a:xfrm>
            <a:off x="4205005" y="5835499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  <a:r>
              <a:rPr lang="sv-SE" sz="1000" dirty="0" err="1"/>
              <a:t>pod</a:t>
            </a:r>
            <a:r>
              <a:rPr lang="sv-SE" sz="1000" dirty="0"/>
              <a:t>-ingress-controller</a:t>
            </a:r>
            <a:endParaRPr lang="en-SE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A138A4-9BB6-4B68-A412-FA089435B1CD}"/>
              </a:ext>
            </a:extLst>
          </p:cNvPr>
          <p:cNvSpPr txBox="1"/>
          <p:nvPr/>
        </p:nvSpPr>
        <p:spPr>
          <a:xfrm>
            <a:off x="4262625" y="1022500"/>
            <a:ext cx="456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E302-7429-4A62-A37C-F46D724D1C6D}"/>
              </a:ext>
            </a:extLst>
          </p:cNvPr>
          <p:cNvSpPr txBox="1"/>
          <p:nvPr/>
        </p:nvSpPr>
        <p:spPr>
          <a:xfrm>
            <a:off x="186612" y="181947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288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247</Words>
  <Application>Microsoft Office PowerPoint</Application>
  <PresentationFormat>Widescreen</PresentationFormat>
  <Paragraphs>87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Rassoulpour</dc:creator>
  <cp:lastModifiedBy>Arash Rassoulpour</cp:lastModifiedBy>
  <cp:revision>2</cp:revision>
  <dcterms:created xsi:type="dcterms:W3CDTF">2021-03-16T06:14:06Z</dcterms:created>
  <dcterms:modified xsi:type="dcterms:W3CDTF">2021-03-16T12:54:53Z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2021-03-16T06:23:37Z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67d8edbb-0c4f-40f4-bf7e-5abae2670281</vt:lpwstr>
  </property>
  <property fmtid="{D5CDD505-2E9C-101B-9397-08002B2CF9AE}" pid="8" name="MSIP_Label_f42aa342-8706-4288-bd11-ebb85995028c_ContentBits">
    <vt:lpwstr>0</vt:lpwstr>
  </property>
</Properties>
</file>