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0"/>
  </p:notesMasterIdLst>
  <p:handoutMasterIdLst>
    <p:handoutMasterId r:id="rId31"/>
  </p:handoutMasterIdLst>
  <p:sldIdLst>
    <p:sldId id="256" r:id="rId2"/>
    <p:sldId id="424" r:id="rId3"/>
    <p:sldId id="426" r:id="rId4"/>
    <p:sldId id="425" r:id="rId5"/>
    <p:sldId id="437" r:id="rId6"/>
    <p:sldId id="414" r:id="rId7"/>
    <p:sldId id="438" r:id="rId8"/>
    <p:sldId id="436" r:id="rId9"/>
    <p:sldId id="427" r:id="rId10"/>
    <p:sldId id="413" r:id="rId11"/>
    <p:sldId id="430" r:id="rId12"/>
    <p:sldId id="432" r:id="rId13"/>
    <p:sldId id="433" r:id="rId14"/>
    <p:sldId id="442" r:id="rId15"/>
    <p:sldId id="429" r:id="rId16"/>
    <p:sldId id="416" r:id="rId17"/>
    <p:sldId id="415" r:id="rId18"/>
    <p:sldId id="418" r:id="rId19"/>
    <p:sldId id="419" r:id="rId20"/>
    <p:sldId id="420" r:id="rId21"/>
    <p:sldId id="434" r:id="rId22"/>
    <p:sldId id="435" r:id="rId23"/>
    <p:sldId id="421" r:id="rId24"/>
    <p:sldId id="423" r:id="rId25"/>
    <p:sldId id="439" r:id="rId26"/>
    <p:sldId id="440" r:id="rId27"/>
    <p:sldId id="428" r:id="rId28"/>
    <p:sldId id="407" r:id="rId29"/>
  </p:sldIdLst>
  <p:sldSz cx="9144000" cy="6858000" type="screen4x3"/>
  <p:notesSz cx="6669088" cy="9928225"/>
  <p:defaultTextStyle>
    <a:defPPr>
      <a:defRPr lang="en-US"/>
    </a:defPPr>
    <a:lvl1pPr algn="l" rtl="0" eaLnBrk="0" fontAlgn="base" hangingPunct="0">
      <a:spcBef>
        <a:spcPct val="0"/>
      </a:spcBef>
      <a:spcAft>
        <a:spcPct val="0"/>
      </a:spcAft>
      <a:defRPr sz="3600" kern="1200">
        <a:solidFill>
          <a:schemeClr val="tx1"/>
        </a:solidFill>
        <a:latin typeface="Times New Roman" pitchFamily="-109"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itchFamily="-109"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itchFamily="-109"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itchFamily="-109"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itchFamily="-109" charset="0"/>
        <a:ea typeface="+mn-ea"/>
        <a:cs typeface="+mn-cs"/>
      </a:defRPr>
    </a:lvl5pPr>
    <a:lvl6pPr marL="2286000" algn="l" defTabSz="457200" rtl="0" eaLnBrk="1" latinLnBrk="0" hangingPunct="1">
      <a:defRPr sz="3600" kern="1200">
        <a:solidFill>
          <a:schemeClr val="tx1"/>
        </a:solidFill>
        <a:latin typeface="Times New Roman" pitchFamily="-109" charset="0"/>
        <a:ea typeface="+mn-ea"/>
        <a:cs typeface="+mn-cs"/>
      </a:defRPr>
    </a:lvl6pPr>
    <a:lvl7pPr marL="2743200" algn="l" defTabSz="457200" rtl="0" eaLnBrk="1" latinLnBrk="0" hangingPunct="1">
      <a:defRPr sz="3600" kern="1200">
        <a:solidFill>
          <a:schemeClr val="tx1"/>
        </a:solidFill>
        <a:latin typeface="Times New Roman" pitchFamily="-109" charset="0"/>
        <a:ea typeface="+mn-ea"/>
        <a:cs typeface="+mn-cs"/>
      </a:defRPr>
    </a:lvl7pPr>
    <a:lvl8pPr marL="3200400" algn="l" defTabSz="457200" rtl="0" eaLnBrk="1" latinLnBrk="0" hangingPunct="1">
      <a:defRPr sz="3600" kern="1200">
        <a:solidFill>
          <a:schemeClr val="tx1"/>
        </a:solidFill>
        <a:latin typeface="Times New Roman" pitchFamily="-109" charset="0"/>
        <a:ea typeface="+mn-ea"/>
        <a:cs typeface="+mn-cs"/>
      </a:defRPr>
    </a:lvl8pPr>
    <a:lvl9pPr marL="3657600" algn="l" defTabSz="457200" rtl="0" eaLnBrk="1" latinLnBrk="0" hangingPunct="1">
      <a:defRPr sz="3600" kern="1200">
        <a:solidFill>
          <a:schemeClr val="tx1"/>
        </a:solidFill>
        <a:latin typeface="Times New Roman" pitchFamily="-10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8339"/>
    <a:srgbClr val="9900FF"/>
    <a:srgbClr val="006666"/>
    <a:srgbClr val="9D3120"/>
    <a:srgbClr val="E1E1E1"/>
    <a:srgbClr val="FAFAFA"/>
    <a:srgbClr val="969696"/>
    <a:srgbClr val="C8C8C8"/>
    <a:srgbClr val="B83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9" autoAdjust="0"/>
    <p:restoredTop sz="85628" autoAdjust="0"/>
  </p:normalViewPr>
  <p:slideViewPr>
    <p:cSldViewPr>
      <p:cViewPr>
        <p:scale>
          <a:sx n="140" d="100"/>
          <a:sy n="140" d="100"/>
        </p:scale>
        <p:origin x="-72"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09" charset="0"/>
              </a:defRPr>
            </a:lvl1pPr>
          </a:lstStyle>
          <a:p>
            <a:pPr>
              <a:defRPr/>
            </a:pPr>
            <a:endParaRPr lang="en-GB"/>
          </a:p>
        </p:txBody>
      </p:sp>
      <p:sp>
        <p:nvSpPr>
          <p:cNvPr id="15565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09" charset="0"/>
              </a:defRPr>
            </a:lvl1pPr>
          </a:lstStyle>
          <a:p>
            <a:pPr>
              <a:defRPr/>
            </a:pPr>
            <a:endParaRPr lang="en-GB"/>
          </a:p>
        </p:txBody>
      </p:sp>
      <p:sp>
        <p:nvSpPr>
          <p:cNvPr id="155652" name="Rectangle 4"/>
          <p:cNvSpPr>
            <a:spLocks noGrp="1" noChangeArrowheads="1"/>
          </p:cNvSpPr>
          <p:nvPr>
            <p:ph type="ftr" sz="quarter" idx="2"/>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09" charset="0"/>
              </a:defRPr>
            </a:lvl1pPr>
          </a:lstStyle>
          <a:p>
            <a:pPr>
              <a:defRPr/>
            </a:pPr>
            <a:endParaRPr lang="en-GB"/>
          </a:p>
        </p:txBody>
      </p:sp>
      <p:sp>
        <p:nvSpPr>
          <p:cNvPr id="155653" name="Rectangle 5"/>
          <p:cNvSpPr>
            <a:spLocks noGrp="1" noChangeArrowheads="1"/>
          </p:cNvSpPr>
          <p:nvPr>
            <p:ph type="sldNum" sz="quarter" idx="3"/>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09" charset="0"/>
              </a:defRPr>
            </a:lvl1pPr>
          </a:lstStyle>
          <a:p>
            <a:pPr>
              <a:defRPr/>
            </a:pPr>
            <a:fld id="{541FA457-8FC9-EE42-8E68-8991F87DD8EA}" type="slidenum">
              <a:rPr lang="en-GB"/>
              <a:pPr>
                <a:defRPr/>
              </a:pPr>
              <a:t>‹#›</a:t>
            </a:fld>
            <a:endParaRPr lang="en-GB"/>
          </a:p>
        </p:txBody>
      </p:sp>
    </p:spTree>
    <p:extLst>
      <p:ext uri="{BB962C8B-B14F-4D97-AF65-F5344CB8AC3E}">
        <p14:creationId xmlns:p14="http://schemas.microsoft.com/office/powerpoint/2010/main" val="2783656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09" charset="0"/>
              </a:defRPr>
            </a:lvl1pPr>
          </a:lstStyle>
          <a:p>
            <a:pPr>
              <a:defRPr/>
            </a:pPr>
            <a:endParaRPr lang="en-US"/>
          </a:p>
        </p:txBody>
      </p:sp>
      <p:sp>
        <p:nvSpPr>
          <p:cNvPr id="148483"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09"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148485" name="Rectangle 5"/>
          <p:cNvSpPr>
            <a:spLocks noGrp="1" noChangeArrowheads="1"/>
          </p:cNvSpPr>
          <p:nvPr>
            <p:ph type="body" sz="quarter" idx="3"/>
          </p:nvPr>
        </p:nvSpPr>
        <p:spPr bwMode="auto">
          <a:xfrm>
            <a:off x="889000" y="4716463"/>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8486" name="Rectangle 6"/>
          <p:cNvSpPr>
            <a:spLocks noGrp="1" noChangeArrowheads="1"/>
          </p:cNvSpPr>
          <p:nvPr>
            <p:ph type="ftr" sz="quarter" idx="4"/>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09" charset="0"/>
              </a:defRPr>
            </a:lvl1pPr>
          </a:lstStyle>
          <a:p>
            <a:pPr>
              <a:defRPr/>
            </a:pPr>
            <a:endParaRPr lang="en-US"/>
          </a:p>
        </p:txBody>
      </p:sp>
      <p:sp>
        <p:nvSpPr>
          <p:cNvPr id="148487" name="Rectangle 7"/>
          <p:cNvSpPr>
            <a:spLocks noGrp="1" noChangeArrowheads="1"/>
          </p:cNvSpPr>
          <p:nvPr>
            <p:ph type="sldNum" sz="quarter" idx="5"/>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09" charset="0"/>
              </a:defRPr>
            </a:lvl1pPr>
          </a:lstStyle>
          <a:p>
            <a:pPr>
              <a:defRPr/>
            </a:pPr>
            <a:fld id="{1A615E6F-7258-3F4E-8843-D0B00D487D81}" type="slidenum">
              <a:rPr lang="en-US"/>
              <a:pPr>
                <a:defRPr/>
              </a:pPr>
              <a:t>‹#›</a:t>
            </a:fld>
            <a:endParaRPr lang="en-US"/>
          </a:p>
        </p:txBody>
      </p:sp>
    </p:spTree>
    <p:extLst>
      <p:ext uri="{BB962C8B-B14F-4D97-AF65-F5344CB8AC3E}">
        <p14:creationId xmlns:p14="http://schemas.microsoft.com/office/powerpoint/2010/main" val="240469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2</a:t>
            </a:fld>
            <a:endParaRPr lang="en-US"/>
          </a:p>
        </p:txBody>
      </p:sp>
    </p:spTree>
    <p:extLst>
      <p:ext uri="{BB962C8B-B14F-4D97-AF65-F5344CB8AC3E}">
        <p14:creationId xmlns:p14="http://schemas.microsoft.com/office/powerpoint/2010/main" val="1619654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RavenDB kan köras på</a:t>
            </a:r>
            <a:r>
              <a:rPr lang="sv-SE" baseline="0" dirty="0" smtClean="0"/>
              <a:t> många sätt</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16</a:t>
            </a:fld>
            <a:endParaRPr lang="en-US"/>
          </a:p>
        </p:txBody>
      </p:sp>
    </p:spTree>
    <p:extLst>
      <p:ext uri="{BB962C8B-B14F-4D97-AF65-F5344CB8AC3E}">
        <p14:creationId xmlns:p14="http://schemas.microsoft.com/office/powerpoint/2010/main" val="112024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ＭＳ Ｐゴシック" pitchFamily="-65" charset="-128"/>
                <a:cs typeface="ＭＳ Ｐゴシック" pitchFamily="-65" charset="-128"/>
              </a:rPr>
              <a:t>The ESENT database engine can be used whenever an application wants high-performance, low-overhead storage of structured or semi-structured data. This can range from something as simple as a hash table which is too large to store in memory to a complex application with many tables, columns and indexes. ESENT is used by the Active Directory, Windows Desktop Search, Windows Mail and several other Windows services and a slightly modified version of the code is used by Microsoft Exchange to store all its mailbox data. The ESENT API is available through the SDK and can be used on all versions of Windows from Windows Server 2000 on up.</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17</a:t>
            </a:fld>
            <a:endParaRPr lang="en-US"/>
          </a:p>
        </p:txBody>
      </p:sp>
    </p:spTree>
    <p:extLst>
      <p:ext uri="{BB962C8B-B14F-4D97-AF65-F5344CB8AC3E}">
        <p14:creationId xmlns:p14="http://schemas.microsoft.com/office/powerpoint/2010/main" val="2999991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sv-SE" sz="1200" kern="1200" dirty="0" smtClean="0">
                <a:solidFill>
                  <a:schemeClr val="tx1"/>
                </a:solidFill>
                <a:latin typeface="Times New Roman" pitchFamily="-109" charset="0"/>
                <a:ea typeface="ＭＳ Ｐゴシック" pitchFamily="-65" charset="-128"/>
                <a:cs typeface="ＭＳ Ｐゴシック" pitchFamily="-65" charset="-128"/>
              </a:rPr>
              <a:t>Säg något i stil med: ”Ja, medan ni funderar på det tänkte jag berätta lite om Crepido.”</a:t>
            </a:r>
          </a:p>
        </p:txBody>
      </p:sp>
      <p:sp>
        <p:nvSpPr>
          <p:cNvPr id="4" name="Platshållare för bildnummer 3"/>
          <p:cNvSpPr>
            <a:spLocks noGrp="1"/>
          </p:cNvSpPr>
          <p:nvPr>
            <p:ph type="sldNum" sz="quarter" idx="10"/>
          </p:nvPr>
        </p:nvSpPr>
        <p:spPr/>
        <p:txBody>
          <a:bodyPr/>
          <a:lstStyle/>
          <a:p>
            <a:pPr>
              <a:defRPr/>
            </a:pPr>
            <a:fld id="{1A615E6F-7258-3F4E-8843-D0B00D487D81}" type="slidenum">
              <a:rPr lang="en-US" smtClean="0"/>
              <a:pPr>
                <a:defRPr/>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Times New Roman" pitchFamily="-109" charset="0"/>
                <a:ea typeface="ＭＳ Ｐゴシック" pitchFamily="-65" charset="-128"/>
                <a:cs typeface="ＭＳ Ｐゴシック" pitchFamily="-65" charset="-128"/>
              </a:rPr>
              <a:t>RavenDB</a:t>
            </a:r>
            <a:r>
              <a:rPr lang="en-US" sz="1200" b="0" i="0" kern="1200" dirty="0" smtClean="0">
                <a:solidFill>
                  <a:schemeClr val="tx1"/>
                </a:solidFill>
                <a:effectLst/>
                <a:latin typeface="Times New Roman" pitchFamily="-109" charset="0"/>
                <a:ea typeface="ＭＳ Ｐゴシック" pitchFamily="-65" charset="-128"/>
                <a:cs typeface="ＭＳ Ｐゴシック" pitchFamily="-65" charset="-128"/>
              </a:rPr>
              <a:t> indexes the document in the background. When we store or update a document </a:t>
            </a:r>
            <a:r>
              <a:rPr lang="en-US" sz="1200" b="0" i="0" kern="1200" dirty="0" err="1" smtClean="0">
                <a:solidFill>
                  <a:schemeClr val="tx1"/>
                </a:solidFill>
                <a:effectLst/>
                <a:latin typeface="Times New Roman" pitchFamily="-109" charset="0"/>
                <a:ea typeface="ＭＳ Ｐゴシック" pitchFamily="-65" charset="-128"/>
                <a:cs typeface="ＭＳ Ｐゴシック" pitchFamily="-65" charset="-128"/>
              </a:rPr>
              <a:t>RavenDB</a:t>
            </a:r>
            <a:r>
              <a:rPr lang="en-US" sz="1200" b="0" i="0" kern="1200" dirty="0" smtClean="0">
                <a:solidFill>
                  <a:schemeClr val="tx1"/>
                </a:solidFill>
                <a:effectLst/>
                <a:latin typeface="Times New Roman" pitchFamily="-109" charset="0"/>
                <a:ea typeface="ＭＳ Ｐゴシック" pitchFamily="-65" charset="-128"/>
                <a:cs typeface="ＭＳ Ｐゴシック" pitchFamily="-65" charset="-128"/>
              </a:rPr>
              <a:t> puts it in a queue. Then a background tasks picks it up and updates all the existing indexes. However this implies also that an index (and remember, a query always uses an index) might return a stale result. When we store a document and then use an index the document is maybe not in there yet.</a:t>
            </a:r>
          </a:p>
          <a:p>
            <a:endParaRPr lang="sv-SE" dirty="0" smtClean="0"/>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20</a:t>
            </a:fld>
            <a:endParaRPr lang="en-US"/>
          </a:p>
        </p:txBody>
      </p:sp>
    </p:spTree>
    <p:extLst>
      <p:ext uri="{BB962C8B-B14F-4D97-AF65-F5344CB8AC3E}">
        <p14:creationId xmlns:p14="http://schemas.microsoft.com/office/powerpoint/2010/main" val="410649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21</a:t>
            </a:fld>
            <a:endParaRPr lang="en-US"/>
          </a:p>
        </p:txBody>
      </p:sp>
    </p:spTree>
    <p:extLst>
      <p:ext uri="{BB962C8B-B14F-4D97-AF65-F5344CB8AC3E}">
        <p14:creationId xmlns:p14="http://schemas.microsoft.com/office/powerpoint/2010/main" val="161434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Index sample</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22</a:t>
            </a:fld>
            <a:endParaRPr lang="en-US"/>
          </a:p>
        </p:txBody>
      </p:sp>
    </p:spTree>
    <p:extLst>
      <p:ext uri="{BB962C8B-B14F-4D97-AF65-F5344CB8AC3E}">
        <p14:creationId xmlns:p14="http://schemas.microsoft.com/office/powerpoint/2010/main" val="1286430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sv-SE" sz="1200" kern="1200" dirty="0" smtClean="0">
                <a:solidFill>
                  <a:schemeClr val="tx1"/>
                </a:solidFill>
                <a:latin typeface="Times New Roman" pitchFamily="-109" charset="0"/>
                <a:ea typeface="ＭＳ Ｐゴシック" pitchFamily="-65" charset="-128"/>
                <a:cs typeface="ＭＳ Ｐゴシック" pitchFamily="-65" charset="-128"/>
              </a:rPr>
              <a:t>Show indexes in Luke</a:t>
            </a:r>
          </a:p>
        </p:txBody>
      </p:sp>
      <p:sp>
        <p:nvSpPr>
          <p:cNvPr id="4" name="Platshållare för bildnummer 3"/>
          <p:cNvSpPr>
            <a:spLocks noGrp="1"/>
          </p:cNvSpPr>
          <p:nvPr>
            <p:ph type="sldNum" sz="quarter" idx="10"/>
          </p:nvPr>
        </p:nvSpPr>
        <p:spPr/>
        <p:txBody>
          <a:bodyPr/>
          <a:lstStyle/>
          <a:p>
            <a:pPr>
              <a:defRPr/>
            </a:pPr>
            <a:fld id="{1A615E6F-7258-3F4E-8843-D0B00D487D81}"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Beskriv</a:t>
            </a:r>
            <a:r>
              <a:rPr lang="sv-SE" baseline="0" dirty="0" smtClean="0"/>
              <a:t> generella drag för NoSQL Databaser. Allt är inte open source.</a:t>
            </a:r>
          </a:p>
          <a:p>
            <a:r>
              <a:rPr lang="sv-SE" baseline="0" dirty="0" smtClean="0"/>
              <a:t>Det finns en del som stödjer viss T-SQL</a:t>
            </a:r>
          </a:p>
          <a:p>
            <a:r>
              <a:rPr lang="en-US" sz="1200" dirty="0" smtClean="0"/>
              <a:t>(atomicity, consistency, isolation, durability)</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3</a:t>
            </a:fld>
            <a:endParaRPr lang="en-US"/>
          </a:p>
        </p:txBody>
      </p:sp>
    </p:spTree>
    <p:extLst>
      <p:ext uri="{BB962C8B-B14F-4D97-AF65-F5344CB8AC3E}">
        <p14:creationId xmlns:p14="http://schemas.microsoft.com/office/powerpoint/2010/main" val="429384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Kort beskrivning av de olika kategorierna.</a:t>
            </a:r>
            <a:r>
              <a:rPr lang="sv-SE" baseline="0" dirty="0" smtClean="0"/>
              <a:t> Key-value stores finns i många varianter. Stored on disk, In-memory only.</a:t>
            </a:r>
          </a:p>
          <a:p>
            <a:r>
              <a:rPr lang="sv-SE" baseline="0" dirty="0" smtClean="0"/>
              <a:t>Cassandra = Facebook (används som en del i deras lagrings arkitektur)</a:t>
            </a:r>
          </a:p>
          <a:p>
            <a:r>
              <a:rPr lang="sv-SE" baseline="0" dirty="0" smtClean="0"/>
              <a:t>CouchDB är lite av förlagan till RavenDB</a:t>
            </a:r>
          </a:p>
          <a:p>
            <a:endParaRPr lang="sv-SE" baseline="0" dirty="0" smtClean="0"/>
          </a:p>
          <a:p>
            <a:r>
              <a:rPr lang="sv-SE" baseline="0" dirty="0" smtClean="0"/>
              <a:t>Amazon, linkedin, twitter, facebook,</a:t>
            </a:r>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4</a:t>
            </a:fld>
            <a:endParaRPr lang="en-US"/>
          </a:p>
        </p:txBody>
      </p:sp>
    </p:spTree>
    <p:extLst>
      <p:ext uri="{BB962C8B-B14F-4D97-AF65-F5344CB8AC3E}">
        <p14:creationId xmlns:p14="http://schemas.microsoft.com/office/powerpoint/2010/main" val="3365060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Json =</a:t>
            </a:r>
            <a:r>
              <a:rPr lang="sv-SE" baseline="0" dirty="0" smtClean="0"/>
              <a:t> javascript object notation</a:t>
            </a:r>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6</a:t>
            </a:fld>
            <a:endParaRPr lang="en-US"/>
          </a:p>
        </p:txBody>
      </p:sp>
    </p:spTree>
    <p:extLst>
      <p:ext uri="{BB962C8B-B14F-4D97-AF65-F5344CB8AC3E}">
        <p14:creationId xmlns:p14="http://schemas.microsoft.com/office/powerpoint/2010/main" val="230161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Stödjer</a:t>
            </a:r>
            <a:r>
              <a:rPr lang="sv-SE" baseline="0" dirty="0" smtClean="0"/>
              <a:t> distributed transactions</a:t>
            </a:r>
          </a:p>
          <a:p>
            <a:endParaRPr lang="sv-SE" baseline="0" dirty="0" smtClean="0"/>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10</a:t>
            </a:fld>
            <a:endParaRPr lang="en-US"/>
          </a:p>
        </p:txBody>
      </p:sp>
    </p:spTree>
    <p:extLst>
      <p:ext uri="{BB962C8B-B14F-4D97-AF65-F5344CB8AC3E}">
        <p14:creationId xmlns:p14="http://schemas.microsoft.com/office/powerpoint/2010/main" val="15772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Demo</a:t>
            </a:r>
            <a:r>
              <a:rPr lang="sv-SE" baseline="0" dirty="0" smtClean="0"/>
              <a:t>: c#</a:t>
            </a:r>
          </a:p>
          <a:p>
            <a:endParaRPr lang="sv-SE" baseline="0" dirty="0" smtClean="0"/>
          </a:p>
          <a:p>
            <a:r>
              <a:rPr lang="sv-SE" dirty="0" smtClean="0"/>
              <a:t>http://alva:8080/databases/salespeople/docs/employees/1</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11</a:t>
            </a:fld>
            <a:endParaRPr lang="en-US"/>
          </a:p>
        </p:txBody>
      </p:sp>
    </p:spTree>
    <p:extLst>
      <p:ext uri="{BB962C8B-B14F-4D97-AF65-F5344CB8AC3E}">
        <p14:creationId xmlns:p14="http://schemas.microsoft.com/office/powerpoint/2010/main" val="2590776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sv-SE" baseline="0" dirty="0" smtClean="0"/>
              <a:t>Best practices =  n+1, Take(128), max 30 SaveChanges in one request</a:t>
            </a:r>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12</a:t>
            </a:fld>
            <a:endParaRPr lang="en-US"/>
          </a:p>
        </p:txBody>
      </p:sp>
    </p:spTree>
    <p:extLst>
      <p:ext uri="{BB962C8B-B14F-4D97-AF65-F5344CB8AC3E}">
        <p14:creationId xmlns:p14="http://schemas.microsoft.com/office/powerpoint/2010/main" val="133282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sv-SE" baseline="0" dirty="0" smtClean="0"/>
              <a:t>Background threads creates the indexes, you can get stale data</a:t>
            </a:r>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13</a:t>
            </a:fld>
            <a:endParaRPr lang="en-US"/>
          </a:p>
        </p:txBody>
      </p:sp>
    </p:spTree>
    <p:extLst>
      <p:ext uri="{BB962C8B-B14F-4D97-AF65-F5344CB8AC3E}">
        <p14:creationId xmlns:p14="http://schemas.microsoft.com/office/powerpoint/2010/main" val="413215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Grafiskt</a:t>
            </a:r>
            <a:r>
              <a:rPr lang="sv-SE" baseline="0" dirty="0" smtClean="0"/>
              <a:t> gränssnitt för servern</a:t>
            </a:r>
          </a:p>
          <a:p>
            <a:r>
              <a:rPr lang="sv-SE" baseline="0" dirty="0" smtClean="0"/>
              <a:t>Localhost:8080</a:t>
            </a:r>
          </a:p>
          <a:p>
            <a:r>
              <a:rPr lang="sv-SE" baseline="0" dirty="0" smtClean="0"/>
              <a:t>Silverlight</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15</a:t>
            </a:fld>
            <a:endParaRPr lang="en-US"/>
          </a:p>
        </p:txBody>
      </p:sp>
    </p:spTree>
    <p:extLst>
      <p:ext uri="{BB962C8B-B14F-4D97-AF65-F5344CB8AC3E}">
        <p14:creationId xmlns:p14="http://schemas.microsoft.com/office/powerpoint/2010/main" val="263431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en-US"/>
          </a:p>
        </p:txBody>
      </p:sp>
      <p:sp>
        <p:nvSpPr>
          <p:cNvPr id="3" name="Underrubri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v-SE" smtClean="0"/>
              <a:t>Klicka här för att ändra format på underrubrik i bakgrunden</a:t>
            </a:r>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7029450" y="836613"/>
            <a:ext cx="2114550" cy="5486400"/>
          </a:xfrm>
        </p:spPr>
        <p:txBody>
          <a:bodyPr vert="eaVert"/>
          <a:lstStyle/>
          <a:p>
            <a:r>
              <a:rPr lang="sv-SE" smtClean="0"/>
              <a:t>Klicka här för att ändra format</a:t>
            </a:r>
            <a:endParaRPr lang="en-US"/>
          </a:p>
        </p:txBody>
      </p:sp>
      <p:sp>
        <p:nvSpPr>
          <p:cNvPr id="3" name="Platshållare för lodrät text 2"/>
          <p:cNvSpPr>
            <a:spLocks noGrp="1"/>
          </p:cNvSpPr>
          <p:nvPr>
            <p:ph type="body" orient="vert" idx="1"/>
          </p:nvPr>
        </p:nvSpPr>
        <p:spPr>
          <a:xfrm>
            <a:off x="685800" y="836613"/>
            <a:ext cx="6191250" cy="5486400"/>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Rubrik, text och 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685800" y="836613"/>
            <a:ext cx="8458200" cy="417512"/>
          </a:xfrm>
        </p:spPr>
        <p:txBody>
          <a:bodyPr/>
          <a:lstStyle/>
          <a:p>
            <a:r>
              <a:rPr lang="sv-SE" smtClean="0"/>
              <a:t>Klicka här för att ändra format</a:t>
            </a:r>
            <a:endParaRPr lang="en-US"/>
          </a:p>
        </p:txBody>
      </p:sp>
      <p:sp>
        <p:nvSpPr>
          <p:cNvPr id="3" name="Platshållare för text 2"/>
          <p:cNvSpPr>
            <a:spLocks noGrp="1"/>
          </p:cNvSpPr>
          <p:nvPr>
            <p:ph type="body" sz="half" idx="1"/>
          </p:nvPr>
        </p:nvSpPr>
        <p:spPr>
          <a:xfrm>
            <a:off x="685800" y="1752600"/>
            <a:ext cx="3808413" cy="457041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innehåll 3"/>
          <p:cNvSpPr>
            <a:spLocks noGrp="1"/>
          </p:cNvSpPr>
          <p:nvPr>
            <p:ph sz="quarter" idx="2"/>
          </p:nvPr>
        </p:nvSpPr>
        <p:spPr>
          <a:xfrm>
            <a:off x="4646613" y="1752600"/>
            <a:ext cx="3808412" cy="220821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5" name="Platshållare för innehåll 4"/>
          <p:cNvSpPr>
            <a:spLocks noGrp="1"/>
          </p:cNvSpPr>
          <p:nvPr>
            <p:ph sz="quarter" idx="3"/>
          </p:nvPr>
        </p:nvSpPr>
        <p:spPr>
          <a:xfrm>
            <a:off x="4646613" y="4113213"/>
            <a:ext cx="3808412" cy="22098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lstStyle>
            <a:lvl1pPr algn="l">
              <a:defRPr sz="4000" b="1" cap="all"/>
            </a:lvl1pPr>
          </a:lstStyle>
          <a:p>
            <a:r>
              <a:rPr lang="sv-SE" smtClean="0"/>
              <a:t>Klicka här för att ändra format</a:t>
            </a:r>
            <a:endParaRPr lang="en-US"/>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smtClean="0"/>
              <a:t>Klicka här för att ändra format på bakgrundstexten</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innehåll 2"/>
          <p:cNvSpPr>
            <a:spLocks noGrp="1"/>
          </p:cNvSpPr>
          <p:nvPr>
            <p:ph sz="half" idx="1"/>
          </p:nvPr>
        </p:nvSpPr>
        <p:spPr>
          <a:xfrm>
            <a:off x="685800" y="1752600"/>
            <a:ext cx="3808413"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innehåll 3"/>
          <p:cNvSpPr>
            <a:spLocks noGrp="1"/>
          </p:cNvSpPr>
          <p:nvPr>
            <p:ph sz="half" idx="2"/>
          </p:nvPr>
        </p:nvSpPr>
        <p:spPr>
          <a:xfrm>
            <a:off x="4646613" y="1752600"/>
            <a:ext cx="3808412"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p:spPr>
        <p:txBody>
          <a:bodyPr/>
          <a:lstStyle>
            <a:lvl1pPr>
              <a:defRPr/>
            </a:lvl1pPr>
          </a:lstStyle>
          <a:p>
            <a:r>
              <a:rPr lang="sv-SE" smtClean="0"/>
              <a:t>Klicka här för att ändra format</a:t>
            </a:r>
            <a:endParaRPr lang="en-US"/>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en-US"/>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en-US"/>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sv-SE" noProof="0" smtClean="0"/>
              <a:t>Dra bilden till platshållaren eller klicka på ikonen för att lägga till den</a:t>
            </a:r>
            <a:endParaRPr lang="en-US" noProof="0" smtClean="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ktangel 9"/>
          <p:cNvSpPr/>
          <p:nvPr/>
        </p:nvSpPr>
        <p:spPr bwMode="auto">
          <a:xfrm>
            <a:off x="0" y="2514600"/>
            <a:ext cx="9144000" cy="4343400"/>
          </a:xfrm>
          <a:prstGeom prst="rect">
            <a:avLst/>
          </a:prstGeom>
          <a:gradFill flip="none" rotWithShape="1">
            <a:gsLst>
              <a:gs pos="0">
                <a:schemeClr val="accent3">
                  <a:lumMod val="75000"/>
                </a:schemeClr>
              </a:gs>
              <a:gs pos="68000">
                <a:srgbClr val="FFFFFF"/>
              </a:gs>
            </a:gsLst>
            <a:lin ang="16500000" scaled="0"/>
            <a:tileRect/>
          </a:gradFill>
          <a:ln w="9525" cap="flat" cmpd="sng" algn="ctr">
            <a:noFill/>
            <a:prstDash val="solid"/>
            <a:round/>
            <a:headEnd type="none" w="med" len="med"/>
            <a:tailEnd type="none" w="med" len="med"/>
          </a:ln>
          <a:effectLst/>
        </p:spPr>
        <p:txBody>
          <a:bodyPr>
            <a:prstTxWarp prst="textNoShape">
              <a:avLst/>
            </a:prstTxWarp>
          </a:bodyPr>
          <a:lstStyle/>
          <a:p>
            <a:pPr>
              <a:defRPr/>
            </a:pPr>
            <a:endParaRPr lang="en-US"/>
          </a:p>
        </p:txBody>
      </p:sp>
      <p:sp>
        <p:nvSpPr>
          <p:cNvPr id="1027" name="Rectangle 14"/>
          <p:cNvSpPr>
            <a:spLocks noGrp="1" noChangeArrowheads="1"/>
          </p:cNvSpPr>
          <p:nvPr>
            <p:ph type="title"/>
          </p:nvPr>
        </p:nvSpPr>
        <p:spPr bwMode="auto">
          <a:xfrm>
            <a:off x="914400" y="609600"/>
            <a:ext cx="6096000" cy="1068388"/>
          </a:xfrm>
          <a:prstGeom prst="rect">
            <a:avLst/>
          </a:prstGeom>
          <a:noFill/>
          <a:ln w="9525">
            <a:noFill/>
            <a:miter lim="800000"/>
            <a:headEnd/>
            <a:tailEnd/>
          </a:ln>
        </p:spPr>
        <p:txBody>
          <a:bodyPr vert="horz" wrap="square" lIns="82064" tIns="41032" rIns="82064" bIns="41032" numCol="1" anchor="t" anchorCtr="0" compatLnSpc="1">
            <a:prstTxWarp prst="textNoShape">
              <a:avLst/>
            </a:prstTxWarp>
            <a:spAutoFit/>
          </a:bodyPr>
          <a:lstStyle/>
          <a:p>
            <a:pPr lvl="0"/>
            <a:r>
              <a:rPr lang="en-US" dirty="0" err="1"/>
              <a:t>Klicka</a:t>
            </a:r>
            <a:r>
              <a:rPr lang="en-US" dirty="0"/>
              <a:t> </a:t>
            </a:r>
            <a:r>
              <a:rPr lang="en-US" dirty="0" err="1"/>
              <a:t>här</a:t>
            </a:r>
            <a:r>
              <a:rPr lang="en-US" dirty="0"/>
              <a:t> </a:t>
            </a:r>
            <a:r>
              <a:rPr lang="en-US" dirty="0" err="1"/>
              <a:t>för</a:t>
            </a:r>
            <a:r>
              <a:rPr lang="en-US" dirty="0"/>
              <a:t> </a:t>
            </a:r>
            <a:r>
              <a:rPr lang="en-US" dirty="0" err="1"/>
              <a:t>att</a:t>
            </a:r>
            <a:r>
              <a:rPr lang="en-US" dirty="0"/>
              <a:t> </a:t>
            </a:r>
            <a:r>
              <a:rPr lang="en-US" dirty="0" err="1"/>
              <a:t>ändra</a:t>
            </a:r>
            <a:r>
              <a:rPr lang="en-US" dirty="0"/>
              <a:t> format </a:t>
            </a:r>
            <a:r>
              <a:rPr lang="en-US" dirty="0" err="1"/>
              <a:t>på</a:t>
            </a:r>
            <a:r>
              <a:rPr lang="en-US" dirty="0"/>
              <a:t> </a:t>
            </a:r>
            <a:r>
              <a:rPr lang="en-US" dirty="0" err="1"/>
              <a:t>bakgrundsrubriken</a:t>
            </a:r>
            <a:endParaRPr lang="en-US" dirty="0"/>
          </a:p>
        </p:txBody>
      </p:sp>
      <p:sp>
        <p:nvSpPr>
          <p:cNvPr id="1028" name="Rectangle 15"/>
          <p:cNvSpPr>
            <a:spLocks noGrp="1" noChangeArrowheads="1"/>
          </p:cNvSpPr>
          <p:nvPr>
            <p:ph type="body" idx="1"/>
          </p:nvPr>
        </p:nvSpPr>
        <p:spPr bwMode="auto">
          <a:xfrm>
            <a:off x="914400" y="1752600"/>
            <a:ext cx="7769225" cy="4570413"/>
          </a:xfrm>
          <a:prstGeom prst="rect">
            <a:avLst/>
          </a:prstGeom>
          <a:noFill/>
          <a:ln w="9525">
            <a:noFill/>
            <a:miter lim="800000"/>
            <a:headEnd/>
            <a:tailEnd/>
          </a:ln>
        </p:spPr>
        <p:txBody>
          <a:bodyPr vert="horz" wrap="square" lIns="82064" tIns="41032" rIns="82064" bIns="41032" numCol="1" anchor="t" anchorCtr="0" compatLnSpc="1">
            <a:prstTxWarp prst="textNoShape">
              <a:avLst/>
            </a:prstTxWarp>
          </a:bodyPr>
          <a:lstStyle/>
          <a:p>
            <a:pPr lvl="0"/>
            <a:r>
              <a:rPr lang="en-US" dirty="0" err="1"/>
              <a:t>Klicka</a:t>
            </a:r>
            <a:r>
              <a:rPr lang="en-US" dirty="0"/>
              <a:t> </a:t>
            </a:r>
            <a:r>
              <a:rPr lang="en-US" dirty="0" err="1"/>
              <a:t>här</a:t>
            </a:r>
            <a:r>
              <a:rPr lang="en-US" dirty="0"/>
              <a:t> </a:t>
            </a:r>
            <a:r>
              <a:rPr lang="en-US" dirty="0" err="1"/>
              <a:t>för</a:t>
            </a:r>
            <a:r>
              <a:rPr lang="en-US" dirty="0"/>
              <a:t> </a:t>
            </a:r>
            <a:r>
              <a:rPr lang="en-US" dirty="0" err="1"/>
              <a:t>att</a:t>
            </a:r>
            <a:r>
              <a:rPr lang="en-US" dirty="0"/>
              <a:t> </a:t>
            </a:r>
            <a:r>
              <a:rPr lang="en-US" dirty="0" err="1"/>
              <a:t>ändra</a:t>
            </a:r>
            <a:r>
              <a:rPr lang="en-US" dirty="0"/>
              <a:t> format </a:t>
            </a:r>
            <a:r>
              <a:rPr lang="en-US" dirty="0" err="1"/>
              <a:t>på</a:t>
            </a:r>
            <a:r>
              <a:rPr lang="en-US" dirty="0"/>
              <a:t> </a:t>
            </a:r>
            <a:r>
              <a:rPr lang="en-US" dirty="0" err="1"/>
              <a:t>bakgrundstexten</a:t>
            </a:r>
            <a:endParaRPr lang="en-US" dirty="0"/>
          </a:p>
          <a:p>
            <a:pPr lvl="1"/>
            <a:r>
              <a:rPr lang="en-US" dirty="0" err="1"/>
              <a:t>Nivå</a:t>
            </a:r>
            <a:r>
              <a:rPr lang="en-US" dirty="0"/>
              <a:t> </a:t>
            </a:r>
            <a:r>
              <a:rPr lang="en-US" dirty="0" err="1"/>
              <a:t>två</a:t>
            </a:r>
            <a:endParaRPr lang="en-US" dirty="0"/>
          </a:p>
          <a:p>
            <a:pPr lvl="2"/>
            <a:r>
              <a:rPr lang="en-US" dirty="0" err="1"/>
              <a:t>Nivå</a:t>
            </a:r>
            <a:r>
              <a:rPr lang="en-US" dirty="0"/>
              <a:t> </a:t>
            </a:r>
            <a:r>
              <a:rPr lang="en-US" dirty="0" err="1"/>
              <a:t>tre</a:t>
            </a:r>
            <a:endParaRPr lang="en-US" dirty="0"/>
          </a:p>
        </p:txBody>
      </p:sp>
      <p:pic>
        <p:nvPicPr>
          <p:cNvPr id="9" name="Bildobjekt 8" descr="Logotype_RGB.png"/>
          <p:cNvPicPr>
            <a:picLocks noChangeAspect="1"/>
          </p:cNvPicPr>
          <p:nvPr/>
        </p:nvPicPr>
        <p:blipFill>
          <a:blip r:embed="rId14"/>
          <a:stretch>
            <a:fillRect/>
          </a:stretch>
        </p:blipFill>
        <p:spPr>
          <a:xfrm>
            <a:off x="7620000" y="304800"/>
            <a:ext cx="1219200" cy="399671"/>
          </a:xfrm>
          <a:prstGeom prst="rect">
            <a:avLst/>
          </a:prstGeom>
          <a:effectLst>
            <a:reflection blurRad="6350" stA="52000" endA="300" endPos="35000" dir="5400000" sy="-100000" algn="bl" rotWithShape="0"/>
          </a:effectLst>
        </p:spPr>
      </p:pic>
      <p:pic>
        <p:nvPicPr>
          <p:cNvPr id="1030" name="Bildobjekt 10" descr="bg.png"/>
          <p:cNvPicPr>
            <a:picLocks noChangeAspect="1"/>
          </p:cNvPicPr>
          <p:nvPr/>
        </p:nvPicPr>
        <p:blipFill>
          <a:blip r:embed="rId15"/>
          <a:srcRect l="1400" t="40000" r="1400"/>
          <a:stretch>
            <a:fillRect/>
          </a:stretch>
        </p:blipFill>
        <p:spPr bwMode="auto">
          <a:xfrm rot="16200000">
            <a:off x="-3086100" y="3086099"/>
            <a:ext cx="6858001" cy="68580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p:transition>
  <p:timing>
    <p:tnLst>
      <p:par>
        <p:cTn id="1" dur="indefinite" restart="never" nodeType="tmRoot"/>
      </p:par>
    </p:tnLst>
  </p:timing>
  <p:txStyles>
    <p:titleStyle>
      <a:lvl1pPr algn="l" rtl="0" eaLnBrk="1" fontAlgn="base" hangingPunct="1">
        <a:spcBef>
          <a:spcPct val="0"/>
        </a:spcBef>
        <a:spcAft>
          <a:spcPct val="0"/>
        </a:spcAft>
        <a:defRPr sz="3200" b="1">
          <a:solidFill>
            <a:srgbClr val="9D3120"/>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200" b="1">
          <a:solidFill>
            <a:srgbClr val="9D3120"/>
          </a:solidFill>
          <a:latin typeface="Arial" pitchFamily="-109" charset="0"/>
          <a:ea typeface="ＭＳ Ｐゴシック" pitchFamily="-65" charset="-128"/>
          <a:cs typeface="ＭＳ Ｐゴシック" pitchFamily="-65" charset="-128"/>
        </a:defRPr>
      </a:lvl2pPr>
      <a:lvl3pPr algn="l" rtl="0" eaLnBrk="1" fontAlgn="base" hangingPunct="1">
        <a:spcBef>
          <a:spcPct val="0"/>
        </a:spcBef>
        <a:spcAft>
          <a:spcPct val="0"/>
        </a:spcAft>
        <a:defRPr sz="3200" b="1">
          <a:solidFill>
            <a:srgbClr val="9D3120"/>
          </a:solidFill>
          <a:latin typeface="Arial" pitchFamily="-109" charset="0"/>
          <a:ea typeface="ＭＳ Ｐゴシック" pitchFamily="-65" charset="-128"/>
          <a:cs typeface="ＭＳ Ｐゴシック" pitchFamily="-65" charset="-128"/>
        </a:defRPr>
      </a:lvl3pPr>
      <a:lvl4pPr algn="l" rtl="0" eaLnBrk="1" fontAlgn="base" hangingPunct="1">
        <a:spcBef>
          <a:spcPct val="0"/>
        </a:spcBef>
        <a:spcAft>
          <a:spcPct val="0"/>
        </a:spcAft>
        <a:defRPr sz="3200" b="1">
          <a:solidFill>
            <a:srgbClr val="9D3120"/>
          </a:solidFill>
          <a:latin typeface="Arial" pitchFamily="-109" charset="0"/>
          <a:ea typeface="ＭＳ Ｐゴシック" pitchFamily="-65" charset="-128"/>
          <a:cs typeface="ＭＳ Ｐゴシック" pitchFamily="-65" charset="-128"/>
        </a:defRPr>
      </a:lvl4pPr>
      <a:lvl5pPr algn="l" rtl="0" eaLnBrk="1" fontAlgn="base" hangingPunct="1">
        <a:spcBef>
          <a:spcPct val="0"/>
        </a:spcBef>
        <a:spcAft>
          <a:spcPct val="0"/>
        </a:spcAft>
        <a:defRPr sz="3200" b="1">
          <a:solidFill>
            <a:srgbClr val="9D3120"/>
          </a:solidFill>
          <a:latin typeface="Arial" pitchFamily="-109"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2200" b="1">
          <a:solidFill>
            <a:schemeClr val="bg1"/>
          </a:solidFill>
          <a:latin typeface="Arial" pitchFamily="-109" charset="0"/>
        </a:defRPr>
      </a:lvl6pPr>
      <a:lvl7pPr marL="914400" algn="l" rtl="0" eaLnBrk="1" fontAlgn="base" hangingPunct="1">
        <a:spcBef>
          <a:spcPct val="0"/>
        </a:spcBef>
        <a:spcAft>
          <a:spcPct val="0"/>
        </a:spcAft>
        <a:defRPr sz="2200" b="1">
          <a:solidFill>
            <a:schemeClr val="bg1"/>
          </a:solidFill>
          <a:latin typeface="Arial" pitchFamily="-109" charset="0"/>
        </a:defRPr>
      </a:lvl7pPr>
      <a:lvl8pPr marL="1371600" algn="l" rtl="0" eaLnBrk="1" fontAlgn="base" hangingPunct="1">
        <a:spcBef>
          <a:spcPct val="0"/>
        </a:spcBef>
        <a:spcAft>
          <a:spcPct val="0"/>
        </a:spcAft>
        <a:defRPr sz="2200" b="1">
          <a:solidFill>
            <a:schemeClr val="bg1"/>
          </a:solidFill>
          <a:latin typeface="Arial" pitchFamily="-109" charset="0"/>
        </a:defRPr>
      </a:lvl8pPr>
      <a:lvl9pPr marL="1828800" algn="l" rtl="0" eaLnBrk="1" fontAlgn="base" hangingPunct="1">
        <a:spcBef>
          <a:spcPct val="0"/>
        </a:spcBef>
        <a:spcAft>
          <a:spcPct val="0"/>
        </a:spcAft>
        <a:defRPr sz="2200" b="1">
          <a:solidFill>
            <a:schemeClr val="bg1"/>
          </a:solidFill>
          <a:latin typeface="Arial" pitchFamily="-109" charset="0"/>
        </a:defRPr>
      </a:lvl9pPr>
    </p:titleStyle>
    <p:bodyStyle>
      <a:lvl1pPr marL="342900" indent="-342900" algn="l" rtl="0" eaLnBrk="1" fontAlgn="base" hangingPunct="1">
        <a:spcBef>
          <a:spcPct val="20000"/>
        </a:spcBef>
        <a:spcAft>
          <a:spcPts val="600"/>
        </a:spcAft>
        <a:buChar char="•"/>
        <a:defRPr sz="2000">
          <a:solidFill>
            <a:srgbClr val="404040"/>
          </a:solidFill>
          <a:latin typeface="+mj-lt"/>
          <a:ea typeface="ＭＳ Ｐゴシック" pitchFamily="-65" charset="-128"/>
          <a:cs typeface="ＭＳ Ｐゴシック" pitchFamily="-65" charset="-128"/>
        </a:defRPr>
      </a:lvl1pPr>
      <a:lvl2pPr marL="742950" indent="-285750" algn="l" rtl="0" eaLnBrk="1" fontAlgn="base" hangingPunct="1">
        <a:spcBef>
          <a:spcPct val="20000"/>
        </a:spcBef>
        <a:spcAft>
          <a:spcPts val="600"/>
        </a:spcAft>
        <a:buChar char="–"/>
        <a:defRPr>
          <a:solidFill>
            <a:srgbClr val="404040"/>
          </a:solidFill>
          <a:latin typeface="+mj-lt"/>
          <a:ea typeface="ＭＳ Ｐゴシック" pitchFamily="-109" charset="-128"/>
        </a:defRPr>
      </a:lvl2pPr>
      <a:lvl3pPr marL="1143000" indent="-228600" algn="l" rtl="0" eaLnBrk="1" fontAlgn="base" hangingPunct="1">
        <a:spcBef>
          <a:spcPct val="20000"/>
        </a:spcBef>
        <a:spcAft>
          <a:spcPts val="600"/>
        </a:spcAft>
        <a:buChar char="•"/>
        <a:defRPr>
          <a:solidFill>
            <a:srgbClr val="404040"/>
          </a:solidFill>
          <a:latin typeface="+mj-lt"/>
          <a:ea typeface="ＭＳ Ｐゴシック" pitchFamily="-109" charset="-128"/>
        </a:defRPr>
      </a:lvl3pPr>
      <a:lvl4pPr marL="1600200" indent="-228600" algn="l" rtl="0" eaLnBrk="1" fontAlgn="base" hangingPunct="1">
        <a:spcBef>
          <a:spcPct val="20000"/>
        </a:spcBef>
        <a:spcAft>
          <a:spcPct val="0"/>
        </a:spcAft>
        <a:defRPr b="1">
          <a:solidFill>
            <a:schemeClr val="tx1"/>
          </a:solidFill>
          <a:latin typeface="+mn-lt"/>
          <a:ea typeface="ＭＳ Ｐゴシック" pitchFamily="-109" charset="-128"/>
        </a:defRPr>
      </a:lvl4pPr>
      <a:lvl5pPr marL="20574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5pPr>
      <a:lvl6pPr marL="25146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6pPr>
      <a:lvl7pPr marL="29718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7pPr>
      <a:lvl8pPr marL="34290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8pPr>
      <a:lvl9pPr marL="38862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incubator.apache.org/lucene.net/" TargetMode="External"/><Relationship Id="rId3" Type="http://schemas.openxmlformats.org/officeDocument/2006/relationships/hyperlink" Target="http://www.youtube.com/user/HibernatingRhinos" TargetMode="External"/><Relationship Id="rId7" Type="http://schemas.openxmlformats.org/officeDocument/2006/relationships/hyperlink" Target="http://groups.google.com/group/ravendb" TargetMode="External"/><Relationship Id="rId2" Type="http://schemas.openxmlformats.org/officeDocument/2006/relationships/hyperlink" Target="http://ravendb.net/" TargetMode="External"/><Relationship Id="rId1" Type="http://schemas.openxmlformats.org/officeDocument/2006/relationships/slideLayout" Target="../slideLayouts/slideLayout2.xml"/><Relationship Id="rId6" Type="http://schemas.openxmlformats.org/officeDocument/2006/relationships/hyperlink" Target="http://builds.hibernatingrhinos.com/Builds/RavenDBBook" TargetMode="External"/><Relationship Id="rId5" Type="http://schemas.openxmlformats.org/officeDocument/2006/relationships/hyperlink" Target="http://www.dnrtv.com/default.aspx?showNum=204" TargetMode="External"/><Relationship Id="rId4" Type="http://schemas.openxmlformats.org/officeDocument/2006/relationships/hyperlink" Target="http://tekpub.com/productions/rave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ktangel 4"/>
          <p:cNvSpPr>
            <a:spLocks noChangeArrowheads="1"/>
          </p:cNvSpPr>
          <p:nvPr/>
        </p:nvSpPr>
        <p:spPr bwMode="auto">
          <a:xfrm>
            <a:off x="0" y="0"/>
            <a:ext cx="9144000" cy="6858000"/>
          </a:xfrm>
          <a:prstGeom prst="rect">
            <a:avLst/>
          </a:prstGeom>
          <a:gradFill flip="none" rotWithShape="1">
            <a:gsLst>
              <a:gs pos="0">
                <a:srgbClr val="9D3120"/>
              </a:gs>
              <a:gs pos="52000">
                <a:srgbClr val="9D3120"/>
              </a:gs>
              <a:gs pos="100000">
                <a:srgbClr val="800000"/>
              </a:gs>
            </a:gsLst>
            <a:lin ang="5400000" scaled="0"/>
            <a:tileRect/>
          </a:gradFill>
          <a:ln w="9525">
            <a:noFill/>
            <a:round/>
            <a:headEnd/>
            <a:tailEnd/>
          </a:ln>
        </p:spPr>
        <p:txBody>
          <a:bodyPr>
            <a:prstTxWarp prst="textNoShape">
              <a:avLst/>
            </a:prstTxWarp>
          </a:bodyPr>
          <a:lstStyle/>
          <a:p>
            <a:endParaRPr lang="sv-SE"/>
          </a:p>
        </p:txBody>
      </p:sp>
      <p:pic>
        <p:nvPicPr>
          <p:cNvPr id="6" name="Bildobjekt 5" descr="Logotype_RGB_WHITE.png"/>
          <p:cNvPicPr>
            <a:picLocks noChangeAspect="1"/>
          </p:cNvPicPr>
          <p:nvPr/>
        </p:nvPicPr>
        <p:blipFill>
          <a:blip r:embed="rId2"/>
          <a:stretch>
            <a:fillRect/>
          </a:stretch>
        </p:blipFill>
        <p:spPr>
          <a:xfrm>
            <a:off x="1752600" y="2133600"/>
            <a:ext cx="5235064" cy="1715938"/>
          </a:xfrm>
          <a:prstGeom prst="rect">
            <a:avLst/>
          </a:prstGeom>
          <a:effectLst>
            <a:reflection blurRad="6350" stA="52000" endA="300" endPos="35000" dir="5400000" sy="-100000" algn="bl" rotWithShape="0"/>
          </a:effectLst>
        </p:spPr>
      </p:pic>
      <p:pic>
        <p:nvPicPr>
          <p:cNvPr id="10" name="Bildobjekt 10" descr="bg.png"/>
          <p:cNvPicPr>
            <a:picLocks noChangeAspect="1"/>
          </p:cNvPicPr>
          <p:nvPr/>
        </p:nvPicPr>
        <p:blipFill>
          <a:blip r:embed="rId3"/>
          <a:srcRect l="1400" t="40000" r="1400"/>
          <a:stretch>
            <a:fillRect/>
          </a:stretch>
        </p:blipFill>
        <p:spPr bwMode="auto">
          <a:xfrm rot="16200000">
            <a:off x="-3086101" y="3086100"/>
            <a:ext cx="6858001" cy="68579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4704"/>
            <a:ext cx="7769225" cy="5328592"/>
          </a:xfrm>
        </p:spPr>
        <p:txBody>
          <a:bodyPr/>
          <a:lstStyle/>
          <a:p>
            <a:endParaRPr lang="sv-SE" sz="2800" dirty="0" smtClean="0"/>
          </a:p>
          <a:p>
            <a:r>
              <a:rPr lang="sv-SE" sz="2800" dirty="0" smtClean="0"/>
              <a:t>RavenDB </a:t>
            </a:r>
            <a:r>
              <a:rPr lang="sv-SE" sz="2800" dirty="0"/>
              <a:t>is a </a:t>
            </a:r>
            <a:r>
              <a:rPr lang="sv-SE" sz="2800" dirty="0">
                <a:solidFill>
                  <a:srgbClr val="FF0000"/>
                </a:solidFill>
              </a:rPr>
              <a:t>transactional</a:t>
            </a:r>
            <a:r>
              <a:rPr lang="sv-SE" sz="2800" dirty="0"/>
              <a:t>, open-source Document Database written in .</a:t>
            </a:r>
            <a:r>
              <a:rPr lang="sv-SE" sz="2800" dirty="0" smtClean="0"/>
              <a:t>NET</a:t>
            </a:r>
          </a:p>
          <a:p>
            <a:endParaRPr lang="sv-SE" sz="2800" dirty="0" smtClean="0"/>
          </a:p>
          <a:p>
            <a:r>
              <a:rPr lang="en-US" sz="2800" dirty="0" smtClean="0"/>
              <a:t>Data is </a:t>
            </a:r>
            <a:r>
              <a:rPr lang="en-US" sz="2800" dirty="0"/>
              <a:t>stored schema-less as JSON </a:t>
            </a:r>
            <a:r>
              <a:rPr lang="en-US" sz="2800" dirty="0" smtClean="0"/>
              <a:t>documents</a:t>
            </a:r>
          </a:p>
          <a:p>
            <a:endParaRPr lang="en-US" sz="2800" dirty="0" smtClean="0"/>
          </a:p>
          <a:p>
            <a:r>
              <a:rPr lang="en-US" sz="2800" dirty="0" smtClean="0"/>
              <a:t>.NET Client API with Unit Of Work </a:t>
            </a:r>
          </a:p>
          <a:p>
            <a:endParaRPr lang="sv-SE" dirty="0" smtClean="0"/>
          </a:p>
          <a:p>
            <a:endParaRPr lang="sv-SE" dirty="0" smtClean="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764704"/>
            <a:ext cx="7784033" cy="5558309"/>
          </a:xfrm>
        </p:spPr>
        <p:txBody>
          <a:bodyPr/>
          <a:lstStyle/>
          <a:p>
            <a:r>
              <a:rPr lang="sv-SE" sz="2800" dirty="0"/>
              <a:t>Query with </a:t>
            </a:r>
            <a:r>
              <a:rPr lang="sv-SE" sz="2800" dirty="0" smtClean="0"/>
              <a:t>LINQ (in .NET)</a:t>
            </a:r>
          </a:p>
          <a:p>
            <a:endParaRPr lang="sv-SE" sz="2800" dirty="0" smtClean="0"/>
          </a:p>
          <a:p>
            <a:r>
              <a:rPr lang="sv-SE" sz="2800" dirty="0"/>
              <a:t>Query with RESTful </a:t>
            </a:r>
            <a:r>
              <a:rPr lang="sv-SE" sz="2800" dirty="0" smtClean="0"/>
              <a:t>API</a:t>
            </a:r>
          </a:p>
          <a:p>
            <a:pPr marL="0" indent="0">
              <a:buNone/>
            </a:pPr>
            <a:r>
              <a:rPr lang="sv-SE" sz="2800" dirty="0"/>
              <a:t>	- </a:t>
            </a:r>
            <a:r>
              <a:rPr lang="sv-SE" sz="2800" dirty="0">
                <a:solidFill>
                  <a:srgbClr val="FF0000"/>
                </a:solidFill>
              </a:rPr>
              <a:t>Re</a:t>
            </a:r>
            <a:r>
              <a:rPr lang="sv-SE" sz="2800" dirty="0"/>
              <a:t>presentational </a:t>
            </a:r>
            <a:r>
              <a:rPr lang="sv-SE" sz="2800" dirty="0">
                <a:solidFill>
                  <a:srgbClr val="FF0000"/>
                </a:solidFill>
              </a:rPr>
              <a:t>s</a:t>
            </a:r>
            <a:r>
              <a:rPr lang="sv-SE" sz="2800" dirty="0"/>
              <a:t>tate </a:t>
            </a:r>
            <a:r>
              <a:rPr lang="sv-SE" sz="2800" dirty="0" smtClean="0">
                <a:solidFill>
                  <a:srgbClr val="FF0000"/>
                </a:solidFill>
              </a:rPr>
              <a:t>t</a:t>
            </a:r>
            <a:r>
              <a:rPr lang="sv-SE" sz="2800" dirty="0" smtClean="0"/>
              <a:t>ransfer</a:t>
            </a:r>
          </a:p>
          <a:p>
            <a:pPr marL="0" indent="0">
              <a:buNone/>
            </a:pPr>
            <a:endParaRPr lang="sv-SE" sz="2800" dirty="0" smtClean="0"/>
          </a:p>
          <a:p>
            <a:pPr marL="0" indent="0">
              <a:buNone/>
            </a:pPr>
            <a:endParaRPr lang="sv-SE" sz="2800" dirty="0"/>
          </a:p>
          <a:p>
            <a:pPr marL="0" indent="0">
              <a:buNone/>
            </a:pPr>
            <a:endParaRPr lang="sv-SE" sz="2800" dirty="0" smtClean="0"/>
          </a:p>
          <a:p>
            <a:endParaRPr lang="sv-SE" dirty="0"/>
          </a:p>
          <a:p>
            <a:endParaRPr lang="sv-SE" dirty="0"/>
          </a:p>
        </p:txBody>
      </p:sp>
    </p:spTree>
    <p:extLst>
      <p:ext uri="{BB962C8B-B14F-4D97-AF65-F5344CB8AC3E}">
        <p14:creationId xmlns:p14="http://schemas.microsoft.com/office/powerpoint/2010/main" val="298899680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Safe by default</a:t>
            </a:r>
            <a:endParaRPr lang="sv-SE" dirty="0"/>
          </a:p>
        </p:txBody>
      </p:sp>
      <p:sp>
        <p:nvSpPr>
          <p:cNvPr id="3" name="Content Placeholder 2"/>
          <p:cNvSpPr>
            <a:spLocks noGrp="1"/>
          </p:cNvSpPr>
          <p:nvPr>
            <p:ph idx="1"/>
          </p:nvPr>
        </p:nvSpPr>
        <p:spPr/>
        <p:txBody>
          <a:bodyPr/>
          <a:lstStyle/>
          <a:p>
            <a:r>
              <a:rPr lang="en-US" sz="2800" dirty="0" err="1" smtClean="0"/>
              <a:t>RavenDB</a:t>
            </a:r>
            <a:r>
              <a:rPr lang="en-US" sz="2800" dirty="0" smtClean="0"/>
              <a:t> prevents you from doing stupid things</a:t>
            </a:r>
          </a:p>
          <a:p>
            <a:endParaRPr lang="en-US" sz="2800" dirty="0"/>
          </a:p>
          <a:p>
            <a:r>
              <a:rPr lang="en-US" sz="2800" dirty="0" smtClean="0"/>
              <a:t>Max number of request within a session</a:t>
            </a:r>
          </a:p>
          <a:p>
            <a:r>
              <a:rPr lang="en-US" sz="2800" dirty="0" smtClean="0"/>
              <a:t>No unbound result sets</a:t>
            </a:r>
            <a:endParaRPr lang="en-US" sz="2800" dirty="0"/>
          </a:p>
          <a:p>
            <a:endParaRPr lang="sv-SE" dirty="0"/>
          </a:p>
        </p:txBody>
      </p:sp>
    </p:spTree>
    <p:extLst>
      <p:ext uri="{BB962C8B-B14F-4D97-AF65-F5344CB8AC3E}">
        <p14:creationId xmlns:p14="http://schemas.microsoft.com/office/powerpoint/2010/main" val="190431189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Eventually consistent</a:t>
            </a:r>
            <a:br>
              <a:rPr lang="en-US" dirty="0"/>
            </a:br>
            <a:endParaRPr lang="sv-SE" dirty="0"/>
          </a:p>
        </p:txBody>
      </p:sp>
      <p:sp>
        <p:nvSpPr>
          <p:cNvPr id="3" name="Content Placeholder 2"/>
          <p:cNvSpPr>
            <a:spLocks noGrp="1"/>
          </p:cNvSpPr>
          <p:nvPr>
            <p:ph idx="1"/>
          </p:nvPr>
        </p:nvSpPr>
        <p:spPr/>
        <p:txBody>
          <a:bodyPr/>
          <a:lstStyle/>
          <a:p>
            <a:r>
              <a:rPr lang="en-US" dirty="0" smtClean="0"/>
              <a:t>BASE </a:t>
            </a:r>
            <a:r>
              <a:rPr lang="en-US" b="1" dirty="0"/>
              <a:t>B</a:t>
            </a:r>
            <a:r>
              <a:rPr lang="en-US" dirty="0"/>
              <a:t>asically </a:t>
            </a:r>
            <a:r>
              <a:rPr lang="en-US" b="1" dirty="0"/>
              <a:t>A</a:t>
            </a:r>
            <a:r>
              <a:rPr lang="en-US" dirty="0"/>
              <a:t>vailable, </a:t>
            </a:r>
            <a:r>
              <a:rPr lang="en-US" b="1" dirty="0"/>
              <a:t>S</a:t>
            </a:r>
            <a:r>
              <a:rPr lang="en-US" dirty="0"/>
              <a:t>oft state, </a:t>
            </a:r>
            <a:r>
              <a:rPr lang="en-US" b="1" dirty="0"/>
              <a:t>E</a:t>
            </a:r>
            <a:r>
              <a:rPr lang="en-US" dirty="0"/>
              <a:t>ventual </a:t>
            </a:r>
            <a:r>
              <a:rPr lang="en-US" dirty="0" smtClean="0"/>
              <a:t>consistency</a:t>
            </a:r>
          </a:p>
          <a:p>
            <a:endParaRPr lang="en-US" dirty="0"/>
          </a:p>
          <a:p>
            <a:endParaRPr lang="en-US" dirty="0" smtClean="0"/>
          </a:p>
          <a:p>
            <a:r>
              <a:rPr lang="en-US" dirty="0" smtClean="0"/>
              <a:t>ACID for writes</a:t>
            </a:r>
          </a:p>
          <a:p>
            <a:r>
              <a:rPr lang="en-US" dirty="0" smtClean="0"/>
              <a:t>BASE for reads</a:t>
            </a:r>
            <a:endParaRPr lang="en-US" dirty="0"/>
          </a:p>
        </p:txBody>
      </p:sp>
    </p:spTree>
    <p:extLst>
      <p:ext uri="{BB962C8B-B14F-4D97-AF65-F5344CB8AC3E}">
        <p14:creationId xmlns:p14="http://schemas.microsoft.com/office/powerpoint/2010/main" val="401920598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Attachments</a:t>
            </a:r>
            <a:endParaRPr lang="sv-SE" dirty="0"/>
          </a:p>
        </p:txBody>
      </p:sp>
      <p:sp>
        <p:nvSpPr>
          <p:cNvPr id="3" name="Content Placeholder 2"/>
          <p:cNvSpPr>
            <a:spLocks noGrp="1"/>
          </p:cNvSpPr>
          <p:nvPr>
            <p:ph idx="1"/>
          </p:nvPr>
        </p:nvSpPr>
        <p:spPr/>
        <p:txBody>
          <a:bodyPr/>
          <a:lstStyle/>
          <a:p>
            <a:r>
              <a:rPr lang="en-US" dirty="0"/>
              <a:t>Attachments in </a:t>
            </a:r>
            <a:r>
              <a:rPr lang="en-US" dirty="0" err="1"/>
              <a:t>RavenDB</a:t>
            </a:r>
            <a:r>
              <a:rPr lang="en-US" dirty="0"/>
              <a:t> can have metadata, are replicated between nodes, can be cascade deleted on document deletions and are HTTP </a:t>
            </a:r>
            <a:r>
              <a:rPr lang="en-US" dirty="0" err="1"/>
              <a:t>cachable</a:t>
            </a:r>
            <a:r>
              <a:rPr lang="en-US" dirty="0" smtClean="0"/>
              <a:t>.</a:t>
            </a:r>
          </a:p>
          <a:p>
            <a:r>
              <a:rPr lang="en-US" dirty="0"/>
              <a:t> </a:t>
            </a:r>
            <a:r>
              <a:rPr lang="en-US" dirty="0" smtClean="0"/>
              <a:t>You </a:t>
            </a:r>
            <a:r>
              <a:rPr lang="en-US" dirty="0"/>
              <a:t>can load large chunks of data concurrently to loading the entities, so data is displayed without much delay and doesn't suffer from the size of the data attached to it.</a:t>
            </a:r>
            <a:endParaRPr lang="sv-SE" dirty="0"/>
          </a:p>
        </p:txBody>
      </p:sp>
    </p:spTree>
    <p:extLst>
      <p:ext uri="{BB962C8B-B14F-4D97-AF65-F5344CB8AC3E}">
        <p14:creationId xmlns:p14="http://schemas.microsoft.com/office/powerpoint/2010/main" val="256250519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Raven Studio</a:t>
            </a:r>
            <a:endParaRPr lang="sv-SE"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268760"/>
            <a:ext cx="6700416" cy="418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21672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Ways to run RavenDB</a:t>
            </a:r>
            <a:endParaRPr lang="sv-SE" dirty="0"/>
          </a:p>
        </p:txBody>
      </p:sp>
      <p:sp>
        <p:nvSpPr>
          <p:cNvPr id="3" name="Content Placeholder 2"/>
          <p:cNvSpPr>
            <a:spLocks noGrp="1"/>
          </p:cNvSpPr>
          <p:nvPr>
            <p:ph idx="1"/>
          </p:nvPr>
        </p:nvSpPr>
        <p:spPr/>
        <p:txBody>
          <a:bodyPr/>
          <a:lstStyle/>
          <a:p>
            <a:r>
              <a:rPr lang="sv-SE" sz="2800" dirty="0" smtClean="0"/>
              <a:t>Debug mode (console)</a:t>
            </a:r>
          </a:p>
          <a:p>
            <a:r>
              <a:rPr lang="sv-SE" sz="2800" dirty="0" smtClean="0"/>
              <a:t>Windos service</a:t>
            </a:r>
          </a:p>
          <a:p>
            <a:r>
              <a:rPr lang="sv-SE" sz="2800" dirty="0" smtClean="0"/>
              <a:t>IIS</a:t>
            </a:r>
          </a:p>
          <a:p>
            <a:r>
              <a:rPr lang="sv-SE" sz="2800" dirty="0" smtClean="0"/>
              <a:t>In memory (for testing)</a:t>
            </a:r>
          </a:p>
          <a:p>
            <a:r>
              <a:rPr lang="sv-SE" sz="2800" dirty="0" smtClean="0"/>
              <a:t>Embedded HTTP Server</a:t>
            </a:r>
            <a:endParaRPr lang="sv-SE" sz="2800" dirty="0"/>
          </a:p>
        </p:txBody>
      </p:sp>
    </p:spTree>
    <p:extLst>
      <p:ext uri="{BB962C8B-B14F-4D97-AF65-F5344CB8AC3E}">
        <p14:creationId xmlns:p14="http://schemas.microsoft.com/office/powerpoint/2010/main" val="89926021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12776"/>
            <a:ext cx="7769225" cy="4910237"/>
          </a:xfrm>
          <a:ln>
            <a:solidFill>
              <a:schemeClr val="bg1"/>
            </a:solidFill>
          </a:ln>
        </p:spPr>
        <p:txBody>
          <a:bodyPr/>
          <a:lstStyle/>
          <a:p>
            <a:r>
              <a:rPr lang="sv-SE" sz="2800" dirty="0" smtClean="0"/>
              <a:t>HTTP Server</a:t>
            </a:r>
          </a:p>
          <a:p>
            <a:r>
              <a:rPr lang="sv-SE" sz="2800" dirty="0" smtClean="0"/>
              <a:t>Lucene </a:t>
            </a:r>
            <a:r>
              <a:rPr lang="sv-SE" dirty="0" smtClean="0"/>
              <a:t>(</a:t>
            </a:r>
            <a:r>
              <a:rPr lang="en-US" dirty="0"/>
              <a:t>high-performance, full-featured text search </a:t>
            </a:r>
            <a:r>
              <a:rPr lang="en-US" dirty="0" smtClean="0"/>
              <a:t>engine)</a:t>
            </a:r>
            <a:endParaRPr lang="sv-SE" dirty="0" smtClean="0"/>
          </a:p>
          <a:p>
            <a:r>
              <a:rPr lang="sv-SE" sz="2800" dirty="0" smtClean="0"/>
              <a:t>Esent </a:t>
            </a:r>
            <a:r>
              <a:rPr lang="sv-SE" dirty="0" smtClean="0"/>
              <a:t>(</a:t>
            </a:r>
            <a:r>
              <a:rPr lang="sv-SE" dirty="0"/>
              <a:t>embeddable, transactional database </a:t>
            </a:r>
            <a:r>
              <a:rPr lang="sv-SE" dirty="0" smtClean="0"/>
              <a:t>engine)</a:t>
            </a:r>
          </a:p>
          <a:p>
            <a:r>
              <a:rPr lang="sv-SE" sz="2800" dirty="0" smtClean="0"/>
              <a:t>NLog </a:t>
            </a:r>
            <a:r>
              <a:rPr lang="sv-SE" dirty="0" smtClean="0"/>
              <a:t>(logging)</a:t>
            </a:r>
          </a:p>
          <a:p>
            <a:r>
              <a:rPr lang="sv-SE" sz="2800" dirty="0" smtClean="0"/>
              <a:t>Json.NET </a:t>
            </a:r>
            <a:r>
              <a:rPr lang="sv-SE" dirty="0" smtClean="0"/>
              <a:t>(</a:t>
            </a:r>
            <a:r>
              <a:rPr lang="sv-SE" dirty="0"/>
              <a:t>JSON serializer </a:t>
            </a:r>
            <a:r>
              <a:rPr lang="sv-SE" dirty="0" smtClean="0"/>
              <a:t>)</a:t>
            </a:r>
          </a:p>
        </p:txBody>
      </p:sp>
      <p:sp>
        <p:nvSpPr>
          <p:cNvPr id="4" name="Title 1"/>
          <p:cNvSpPr>
            <a:spLocks noGrp="1"/>
          </p:cNvSpPr>
          <p:nvPr>
            <p:ph type="title"/>
          </p:nvPr>
        </p:nvSpPr>
        <p:spPr>
          <a:xfrm>
            <a:off x="914400" y="609600"/>
            <a:ext cx="6096000" cy="575308"/>
          </a:xfrm>
        </p:spPr>
        <p:txBody>
          <a:bodyPr/>
          <a:lstStyle/>
          <a:p>
            <a:r>
              <a:rPr lang="sv-SE" dirty="0" smtClean="0"/>
              <a:t>Main building blocks</a:t>
            </a:r>
            <a:endParaRPr lang="sv-SE" dirty="0"/>
          </a:p>
        </p:txBody>
      </p:sp>
    </p:spTree>
    <p:extLst>
      <p:ext uri="{BB962C8B-B14F-4D97-AF65-F5344CB8AC3E}">
        <p14:creationId xmlns:p14="http://schemas.microsoft.com/office/powerpoint/2010/main" val="40536228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4"/>
          <p:cNvSpPr>
            <a:spLocks noChangeArrowheads="1"/>
          </p:cNvSpPr>
          <p:nvPr/>
        </p:nvSpPr>
        <p:spPr bwMode="auto">
          <a:xfrm>
            <a:off x="-32173" y="-1"/>
            <a:ext cx="9144000" cy="6858000"/>
          </a:xfrm>
          <a:prstGeom prst="rect">
            <a:avLst/>
          </a:prstGeom>
          <a:gradFill flip="none" rotWithShape="1">
            <a:gsLst>
              <a:gs pos="0">
                <a:srgbClr val="9D3120"/>
              </a:gs>
              <a:gs pos="52000">
                <a:srgbClr val="9D3120"/>
              </a:gs>
              <a:gs pos="100000">
                <a:srgbClr val="800000"/>
              </a:gs>
            </a:gsLst>
            <a:lin ang="5400000" scaled="0"/>
            <a:tileRect/>
          </a:gradFill>
          <a:ln w="9525">
            <a:noFill/>
            <a:round/>
            <a:headEnd/>
            <a:tailEnd/>
          </a:ln>
        </p:spPr>
        <p:txBody>
          <a:bodyPr>
            <a:prstTxWarp prst="textNoShape">
              <a:avLst/>
            </a:prstTxWarp>
          </a:bodyPr>
          <a:lstStyle/>
          <a:p>
            <a:endParaRPr lang="sv-SE"/>
          </a:p>
        </p:txBody>
      </p:sp>
      <p:sp>
        <p:nvSpPr>
          <p:cNvPr id="6" name="Rubrik 5"/>
          <p:cNvSpPr>
            <a:spLocks noGrp="1"/>
          </p:cNvSpPr>
          <p:nvPr>
            <p:ph type="title"/>
          </p:nvPr>
        </p:nvSpPr>
        <p:spPr>
          <a:xfrm>
            <a:off x="914400" y="609600"/>
            <a:ext cx="6096000" cy="575308"/>
          </a:xfrm>
        </p:spPr>
        <p:txBody>
          <a:bodyPr/>
          <a:lstStyle/>
          <a:p>
            <a:r>
              <a:rPr lang="sv-SE" dirty="0" smtClean="0">
                <a:solidFill>
                  <a:srgbClr val="FFFFFF"/>
                </a:solidFill>
              </a:rPr>
              <a:t>Demo 1</a:t>
            </a:r>
            <a:endParaRPr lang="sv-SE" dirty="0">
              <a:solidFill>
                <a:srgbClr val="FFFFFF"/>
              </a:solidFill>
            </a:endParaRPr>
          </a:p>
        </p:txBody>
      </p:sp>
      <p:sp>
        <p:nvSpPr>
          <p:cNvPr id="10" name="Platshållare för innehåll 9"/>
          <p:cNvSpPr>
            <a:spLocks noGrp="1"/>
          </p:cNvSpPr>
          <p:nvPr>
            <p:ph idx="1"/>
          </p:nvPr>
        </p:nvSpPr>
        <p:spPr>
          <a:xfrm>
            <a:off x="914400" y="2438400"/>
            <a:ext cx="7769225" cy="3884613"/>
          </a:xfrm>
        </p:spPr>
        <p:txBody>
          <a:bodyPr/>
          <a:lstStyle/>
          <a:p>
            <a:pPr marL="0" indent="0">
              <a:buNone/>
            </a:pPr>
            <a:r>
              <a:rPr lang="sv-SE" dirty="0" smtClean="0">
                <a:solidFill>
                  <a:srgbClr val="FFFFFF"/>
                </a:solidFill>
                <a:effectLst>
                  <a:outerShdw blurRad="50800" dist="38100" dir="2700000" algn="br">
                    <a:srgbClr val="000000">
                      <a:alpha val="43000"/>
                    </a:srgbClr>
                  </a:outerShdw>
                </a:effectLst>
              </a:rPr>
              <a:t>Install RavenDB </a:t>
            </a:r>
          </a:p>
          <a:p>
            <a:pPr marL="0" indent="0">
              <a:buNone/>
            </a:pPr>
            <a:r>
              <a:rPr lang="sv-SE" dirty="0" smtClean="0">
                <a:solidFill>
                  <a:srgbClr val="FFFFFF"/>
                </a:solidFill>
                <a:effectLst>
                  <a:outerShdw blurRad="50800" dist="38100" dir="2700000" algn="br">
                    <a:srgbClr val="000000">
                      <a:alpha val="43000"/>
                    </a:srgbClr>
                  </a:outerShdw>
                </a:effectLst>
              </a:rPr>
              <a:t>Connect to RavenDB</a:t>
            </a:r>
          </a:p>
          <a:p>
            <a:pPr marL="0" indent="0">
              <a:buNone/>
            </a:pPr>
            <a:r>
              <a:rPr lang="sv-SE" dirty="0" smtClean="0">
                <a:solidFill>
                  <a:srgbClr val="FFFFFF"/>
                </a:solidFill>
                <a:effectLst>
                  <a:outerShdw blurRad="50800" dist="38100" dir="2700000" algn="br">
                    <a:srgbClr val="000000">
                      <a:alpha val="43000"/>
                    </a:srgbClr>
                  </a:outerShdw>
                </a:effectLst>
              </a:rPr>
              <a:t>CRUD operations</a:t>
            </a:r>
            <a:endParaRPr lang="sv-SE" dirty="0">
              <a:solidFill>
                <a:srgbClr val="FFFFFF"/>
              </a:solidFill>
              <a:effectLst>
                <a:outerShdw blurRad="50800" dist="38100" dir="2700000" algn="br">
                  <a:srgbClr val="000000">
                    <a:alpha val="43000"/>
                  </a:srgbClr>
                </a:outerShdw>
              </a:effectLst>
            </a:endParaRPr>
          </a:p>
        </p:txBody>
      </p:sp>
      <p:pic>
        <p:nvPicPr>
          <p:cNvPr id="9" name="Bildobjekt 8" descr="Logotype_RGB.png"/>
          <p:cNvPicPr>
            <a:picLocks noChangeAspect="1"/>
          </p:cNvPicPr>
          <p:nvPr/>
        </p:nvPicPr>
        <p:blipFill>
          <a:blip r:embed="rId3"/>
          <a:stretch>
            <a:fillRect/>
          </a:stretch>
        </p:blipFill>
        <p:spPr>
          <a:xfrm>
            <a:off x="7620001" y="304800"/>
            <a:ext cx="1219198" cy="399671"/>
          </a:xfrm>
          <a:prstGeom prst="rect">
            <a:avLst/>
          </a:prstGeom>
          <a:effectLst>
            <a:reflection blurRad="6350" stA="52000" endA="300" endPos="35000" dir="5400000" sy="-100000" algn="bl" rotWithShape="0"/>
          </a:effectLst>
        </p:spPr>
      </p:pic>
      <p:pic>
        <p:nvPicPr>
          <p:cNvPr id="12" name="Bildobjekt 10" descr="bg.png"/>
          <p:cNvPicPr>
            <a:picLocks noChangeAspect="1"/>
          </p:cNvPicPr>
          <p:nvPr/>
        </p:nvPicPr>
        <p:blipFill>
          <a:blip r:embed="rId4"/>
          <a:srcRect l="1400" t="40000" r="1400"/>
          <a:stretch>
            <a:fillRect/>
          </a:stretch>
        </p:blipFill>
        <p:spPr bwMode="auto">
          <a:xfrm rot="16200000">
            <a:off x="-3086101" y="3086100"/>
            <a:ext cx="6858001" cy="685799"/>
          </a:xfrm>
          <a:prstGeom prst="rect">
            <a:avLst/>
          </a:prstGeom>
          <a:noFill/>
          <a:ln w="9525">
            <a:noFill/>
            <a:miter lim="800000"/>
            <a:headEnd/>
            <a:tailEnd/>
          </a:ln>
        </p:spPr>
      </p:pic>
    </p:spTree>
    <p:extLst>
      <p:ext uri="{BB962C8B-B14F-4D97-AF65-F5344CB8AC3E}">
        <p14:creationId xmlns:p14="http://schemas.microsoft.com/office/powerpoint/2010/main" val="221594053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Ids</a:t>
            </a:r>
            <a:endParaRPr lang="sv-SE" dirty="0"/>
          </a:p>
        </p:txBody>
      </p:sp>
      <p:sp>
        <p:nvSpPr>
          <p:cNvPr id="3" name="Content Placeholder 2"/>
          <p:cNvSpPr>
            <a:spLocks noGrp="1"/>
          </p:cNvSpPr>
          <p:nvPr>
            <p:ph idx="1"/>
          </p:nvPr>
        </p:nvSpPr>
        <p:spPr/>
        <p:txBody>
          <a:bodyPr/>
          <a:lstStyle/>
          <a:p>
            <a:r>
              <a:rPr lang="sv-SE" sz="2800" dirty="0" smtClean="0"/>
              <a:t>Default (”employees/1”) </a:t>
            </a:r>
          </a:p>
          <a:p>
            <a:r>
              <a:rPr lang="sv-SE" sz="2800" dirty="0" smtClean="0"/>
              <a:t>Overrides (int, guid)</a:t>
            </a:r>
          </a:p>
          <a:p>
            <a:r>
              <a:rPr lang="sv-SE" sz="2800" dirty="0" smtClean="0"/>
              <a:t>Natural keys (email, ssn)</a:t>
            </a:r>
            <a:endParaRPr lang="sv-SE" sz="2800" dirty="0"/>
          </a:p>
        </p:txBody>
      </p:sp>
    </p:spTree>
    <p:extLst>
      <p:ext uri="{BB962C8B-B14F-4D97-AF65-F5344CB8AC3E}">
        <p14:creationId xmlns:p14="http://schemas.microsoft.com/office/powerpoint/2010/main" val="64955884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Presentations\2012-03-27 RavenDB\nosq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4"/>
            <a:ext cx="61722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6801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Indexes</a:t>
            </a:r>
            <a:endParaRPr lang="sv-SE" dirty="0"/>
          </a:p>
        </p:txBody>
      </p:sp>
      <p:sp>
        <p:nvSpPr>
          <p:cNvPr id="3" name="Content Placeholder 2"/>
          <p:cNvSpPr>
            <a:spLocks noGrp="1"/>
          </p:cNvSpPr>
          <p:nvPr>
            <p:ph idx="1"/>
          </p:nvPr>
        </p:nvSpPr>
        <p:spPr>
          <a:xfrm>
            <a:off x="914400" y="1752601"/>
            <a:ext cx="7769225" cy="380255"/>
          </a:xfrm>
        </p:spPr>
        <p:txBody>
          <a:bodyPr/>
          <a:lstStyle/>
          <a:p>
            <a:r>
              <a:rPr lang="sv-SE" sz="2800" dirty="0" smtClean="0"/>
              <a:t>You always query an index</a:t>
            </a:r>
          </a:p>
          <a:p>
            <a:pPr lvl="1"/>
            <a:r>
              <a:rPr lang="sv-SE" dirty="0" smtClean="0"/>
              <a:t>If no index specified in query</a:t>
            </a:r>
          </a:p>
          <a:p>
            <a:pPr lvl="1"/>
            <a:r>
              <a:rPr lang="sv-SE" dirty="0" smtClean="0"/>
              <a:t>Query optimizer will look for an index that can handle the query</a:t>
            </a:r>
          </a:p>
          <a:p>
            <a:pPr lvl="1"/>
            <a:r>
              <a:rPr lang="sv-SE" dirty="0" smtClean="0"/>
              <a:t>If no index found, a dynamic index is created</a:t>
            </a:r>
          </a:p>
          <a:p>
            <a:pPr lvl="1"/>
            <a:r>
              <a:rPr lang="sv-SE" dirty="0" smtClean="0"/>
              <a:t>If the dymaic index is used over and over again it gets promoted to a permanent index</a:t>
            </a:r>
          </a:p>
          <a:p>
            <a:pPr marL="457200" lvl="1" indent="0">
              <a:buNone/>
            </a:pPr>
            <a:endParaRPr lang="sv-SE" dirty="0" smtClean="0"/>
          </a:p>
          <a:p>
            <a:endParaRPr lang="en-US" dirty="0" smtClean="0"/>
          </a:p>
          <a:p>
            <a:endParaRPr lang="sv-SE" dirty="0"/>
          </a:p>
        </p:txBody>
      </p:sp>
    </p:spTree>
    <p:extLst>
      <p:ext uri="{BB962C8B-B14F-4D97-AF65-F5344CB8AC3E}">
        <p14:creationId xmlns:p14="http://schemas.microsoft.com/office/powerpoint/2010/main" val="274822013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12776"/>
            <a:ext cx="7769225" cy="4910237"/>
          </a:xfrm>
        </p:spPr>
        <p:txBody>
          <a:bodyPr/>
          <a:lstStyle/>
          <a:p>
            <a:r>
              <a:rPr lang="sv-SE" sz="2800" dirty="0" smtClean="0"/>
              <a:t>Index can be created in Code</a:t>
            </a:r>
          </a:p>
          <a:p>
            <a:endParaRPr lang="sv-SE" sz="2800" dirty="0" smtClean="0"/>
          </a:p>
          <a:p>
            <a:r>
              <a:rPr lang="sv-SE" sz="2800" dirty="0" smtClean="0"/>
              <a:t>Index can be created by you in Raven Studio</a:t>
            </a:r>
          </a:p>
          <a:p>
            <a:endParaRPr lang="sv-SE" dirty="0" smtClean="0"/>
          </a:p>
        </p:txBody>
      </p:sp>
    </p:spTree>
    <p:extLst>
      <p:ext uri="{BB962C8B-B14F-4D97-AF65-F5344CB8AC3E}">
        <p14:creationId xmlns:p14="http://schemas.microsoft.com/office/powerpoint/2010/main" val="341350678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a:t>RavenDB</a:t>
            </a:r>
            <a:r>
              <a:rPr lang="en-US" dirty="0"/>
              <a:t> indexes the document in the background. When we store or update a document </a:t>
            </a:r>
            <a:r>
              <a:rPr lang="en-US" dirty="0" err="1"/>
              <a:t>RavenDB</a:t>
            </a:r>
            <a:r>
              <a:rPr lang="en-US" dirty="0"/>
              <a:t> puts it in a queue. Then a background tasks picks it up and updates all the existing indexes. However this implies also that an index (and remember, a query always uses an index) might return a stale result. When we store a document and then use an index the document is maybe not in there yet.</a:t>
            </a:r>
          </a:p>
          <a:p>
            <a:pPr marL="0" indent="0">
              <a:buNone/>
            </a:pPr>
            <a:endParaRPr lang="en-US" dirty="0"/>
          </a:p>
          <a:p>
            <a:pPr marL="0" indent="0">
              <a:buNone/>
            </a:pPr>
            <a:endParaRPr lang="en-US" dirty="0"/>
          </a:p>
          <a:p>
            <a:pPr marL="0" indent="0">
              <a:buNone/>
            </a:pPr>
            <a:endParaRPr lang="en-US" dirty="0" smtClean="0"/>
          </a:p>
          <a:p>
            <a:endParaRPr lang="sv-SE" dirty="0"/>
          </a:p>
        </p:txBody>
      </p:sp>
    </p:spTree>
    <p:extLst>
      <p:ext uri="{BB962C8B-B14F-4D97-AF65-F5344CB8AC3E}">
        <p14:creationId xmlns:p14="http://schemas.microsoft.com/office/powerpoint/2010/main" val="397530993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4"/>
          <p:cNvSpPr>
            <a:spLocks noChangeArrowheads="1"/>
          </p:cNvSpPr>
          <p:nvPr/>
        </p:nvSpPr>
        <p:spPr bwMode="auto">
          <a:xfrm>
            <a:off x="-32173" y="-1"/>
            <a:ext cx="9144000" cy="6858000"/>
          </a:xfrm>
          <a:prstGeom prst="rect">
            <a:avLst/>
          </a:prstGeom>
          <a:gradFill flip="none" rotWithShape="1">
            <a:gsLst>
              <a:gs pos="0">
                <a:srgbClr val="9D3120"/>
              </a:gs>
              <a:gs pos="52000">
                <a:srgbClr val="9D3120"/>
              </a:gs>
              <a:gs pos="100000">
                <a:srgbClr val="800000"/>
              </a:gs>
            </a:gsLst>
            <a:lin ang="5400000" scaled="0"/>
            <a:tileRect/>
          </a:gradFill>
          <a:ln w="9525">
            <a:noFill/>
            <a:round/>
            <a:headEnd/>
            <a:tailEnd/>
          </a:ln>
        </p:spPr>
        <p:txBody>
          <a:bodyPr>
            <a:prstTxWarp prst="textNoShape">
              <a:avLst/>
            </a:prstTxWarp>
          </a:bodyPr>
          <a:lstStyle/>
          <a:p>
            <a:endParaRPr lang="sv-SE"/>
          </a:p>
        </p:txBody>
      </p:sp>
      <p:sp>
        <p:nvSpPr>
          <p:cNvPr id="6" name="Rubrik 5"/>
          <p:cNvSpPr>
            <a:spLocks noGrp="1"/>
          </p:cNvSpPr>
          <p:nvPr>
            <p:ph type="title"/>
          </p:nvPr>
        </p:nvSpPr>
        <p:spPr>
          <a:xfrm>
            <a:off x="914400" y="609600"/>
            <a:ext cx="6096000" cy="575308"/>
          </a:xfrm>
        </p:spPr>
        <p:txBody>
          <a:bodyPr/>
          <a:lstStyle/>
          <a:p>
            <a:r>
              <a:rPr lang="sv-SE" dirty="0" smtClean="0">
                <a:solidFill>
                  <a:srgbClr val="FFFFFF"/>
                </a:solidFill>
              </a:rPr>
              <a:t>Demo 2</a:t>
            </a:r>
            <a:endParaRPr lang="sv-SE" dirty="0">
              <a:solidFill>
                <a:srgbClr val="FFFFFF"/>
              </a:solidFill>
            </a:endParaRPr>
          </a:p>
        </p:txBody>
      </p:sp>
      <p:sp>
        <p:nvSpPr>
          <p:cNvPr id="10" name="Platshållare för innehåll 9"/>
          <p:cNvSpPr>
            <a:spLocks noGrp="1"/>
          </p:cNvSpPr>
          <p:nvPr>
            <p:ph idx="1"/>
          </p:nvPr>
        </p:nvSpPr>
        <p:spPr>
          <a:xfrm>
            <a:off x="914400" y="2438400"/>
            <a:ext cx="7769225" cy="3884613"/>
          </a:xfrm>
        </p:spPr>
        <p:txBody>
          <a:bodyPr/>
          <a:lstStyle/>
          <a:p>
            <a:pPr marL="0" indent="0">
              <a:buNone/>
            </a:pPr>
            <a:r>
              <a:rPr lang="sv-SE" dirty="0" smtClean="0">
                <a:solidFill>
                  <a:srgbClr val="FFFFFF"/>
                </a:solidFill>
                <a:effectLst>
                  <a:outerShdw blurRad="50800" dist="38100" dir="2700000" algn="br">
                    <a:srgbClr val="000000">
                      <a:alpha val="43000"/>
                    </a:srgbClr>
                  </a:outerShdw>
                </a:effectLst>
              </a:rPr>
              <a:t>Indexes</a:t>
            </a:r>
          </a:p>
        </p:txBody>
      </p:sp>
      <p:pic>
        <p:nvPicPr>
          <p:cNvPr id="9" name="Bildobjekt 8" descr="Logotype_RGB.png"/>
          <p:cNvPicPr>
            <a:picLocks noChangeAspect="1"/>
          </p:cNvPicPr>
          <p:nvPr/>
        </p:nvPicPr>
        <p:blipFill>
          <a:blip r:embed="rId3"/>
          <a:stretch>
            <a:fillRect/>
          </a:stretch>
        </p:blipFill>
        <p:spPr>
          <a:xfrm>
            <a:off x="7620001" y="304800"/>
            <a:ext cx="1219198" cy="399671"/>
          </a:xfrm>
          <a:prstGeom prst="rect">
            <a:avLst/>
          </a:prstGeom>
          <a:effectLst>
            <a:reflection blurRad="6350" stA="52000" endA="300" endPos="35000" dir="5400000" sy="-100000" algn="bl" rotWithShape="0"/>
          </a:effectLst>
        </p:spPr>
      </p:pic>
      <p:pic>
        <p:nvPicPr>
          <p:cNvPr id="12" name="Bildobjekt 10" descr="bg.png"/>
          <p:cNvPicPr>
            <a:picLocks noChangeAspect="1"/>
          </p:cNvPicPr>
          <p:nvPr/>
        </p:nvPicPr>
        <p:blipFill>
          <a:blip r:embed="rId4"/>
          <a:srcRect l="1400" t="40000" r="1400"/>
          <a:stretch>
            <a:fillRect/>
          </a:stretch>
        </p:blipFill>
        <p:spPr bwMode="auto">
          <a:xfrm rot="16200000">
            <a:off x="-3086101" y="3086100"/>
            <a:ext cx="6858001" cy="685799"/>
          </a:xfrm>
          <a:prstGeom prst="rect">
            <a:avLst/>
          </a:prstGeom>
          <a:noFill/>
          <a:ln w="9525">
            <a:noFill/>
            <a:miter lim="800000"/>
            <a:headEnd/>
            <a:tailEnd/>
          </a:ln>
        </p:spPr>
      </p:pic>
    </p:spTree>
    <p:extLst>
      <p:ext uri="{BB962C8B-B14F-4D97-AF65-F5344CB8AC3E}">
        <p14:creationId xmlns:p14="http://schemas.microsoft.com/office/powerpoint/2010/main" val="351561396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a:t>	</a:t>
            </a:r>
          </a:p>
        </p:txBody>
      </p:sp>
      <p:sp>
        <p:nvSpPr>
          <p:cNvPr id="3" name="Content Placeholder 2"/>
          <p:cNvSpPr>
            <a:spLocks noGrp="1"/>
          </p:cNvSpPr>
          <p:nvPr>
            <p:ph idx="1"/>
          </p:nvPr>
        </p:nvSpPr>
        <p:spPr/>
        <p:txBody>
          <a:bodyPr/>
          <a:lstStyle/>
          <a:p>
            <a:r>
              <a:rPr lang="sv-SE" dirty="0" smtClean="0"/>
              <a:t>Backups</a:t>
            </a:r>
          </a:p>
          <a:p>
            <a:r>
              <a:rPr lang="sv-SE" dirty="0" smtClean="0"/>
              <a:t>Relational db integration</a:t>
            </a:r>
          </a:p>
          <a:p>
            <a:r>
              <a:rPr lang="sv-SE" dirty="0" smtClean="0"/>
              <a:t>Bundles</a:t>
            </a:r>
          </a:p>
          <a:p>
            <a:r>
              <a:rPr lang="sv-SE" dirty="0" smtClean="0"/>
              <a:t>Sharding</a:t>
            </a:r>
            <a:endParaRPr lang="sv-SE" dirty="0"/>
          </a:p>
        </p:txBody>
      </p:sp>
    </p:spTree>
    <p:extLst>
      <p:ext uri="{BB962C8B-B14F-4D97-AF65-F5344CB8AC3E}">
        <p14:creationId xmlns:p14="http://schemas.microsoft.com/office/powerpoint/2010/main" val="4621561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Bundles – extend RavenDb</a:t>
            </a:r>
            <a:endParaRPr lang="sv-SE" dirty="0"/>
          </a:p>
        </p:txBody>
      </p:sp>
      <p:sp>
        <p:nvSpPr>
          <p:cNvPr id="3" name="Content Placeholder 2"/>
          <p:cNvSpPr>
            <a:spLocks noGrp="1"/>
          </p:cNvSpPr>
          <p:nvPr>
            <p:ph idx="1"/>
          </p:nvPr>
        </p:nvSpPr>
        <p:spPr>
          <a:xfrm>
            <a:off x="914400" y="1196752"/>
            <a:ext cx="7769225" cy="5126261"/>
          </a:xfrm>
        </p:spPr>
        <p:txBody>
          <a:bodyPr/>
          <a:lstStyle/>
          <a:p>
            <a:r>
              <a:rPr lang="en-US" dirty="0" err="1"/>
              <a:t>Sharding</a:t>
            </a:r>
            <a:r>
              <a:rPr lang="en-US" dirty="0"/>
              <a:t> and Replication.</a:t>
            </a:r>
          </a:p>
          <a:p>
            <a:r>
              <a:rPr lang="en-US" dirty="0" smtClean="0"/>
              <a:t>Expiration </a:t>
            </a:r>
            <a:r>
              <a:rPr lang="en-US" dirty="0"/>
              <a:t>- removes expired documents automatically.</a:t>
            </a:r>
          </a:p>
          <a:p>
            <a:r>
              <a:rPr lang="en-US" dirty="0"/>
              <a:t>Index Replication - replicates a </a:t>
            </a:r>
            <a:r>
              <a:rPr lang="en-US" dirty="0" err="1"/>
              <a:t>RavenDB</a:t>
            </a:r>
            <a:r>
              <a:rPr lang="en-US" dirty="0"/>
              <a:t> index to SQL Server.</a:t>
            </a:r>
          </a:p>
          <a:p>
            <a:r>
              <a:rPr lang="en-US" dirty="0"/>
              <a:t>Authentication - authenticates DB users using </a:t>
            </a:r>
            <a:r>
              <a:rPr lang="en-US" dirty="0" err="1"/>
              <a:t>OAuth</a:t>
            </a:r>
            <a:r>
              <a:rPr lang="en-US" dirty="0"/>
              <a:t>.</a:t>
            </a:r>
          </a:p>
          <a:p>
            <a:r>
              <a:rPr lang="en-US" dirty="0"/>
              <a:t>Authorization - allows to manage user groups, roles and permissions.</a:t>
            </a:r>
          </a:p>
          <a:p>
            <a:r>
              <a:rPr lang="en-US" dirty="0"/>
              <a:t>Versioning - automatic versioning of documents upon updates or deletes.</a:t>
            </a:r>
          </a:p>
          <a:p>
            <a:r>
              <a:rPr lang="en-US" dirty="0" smtClean="0"/>
              <a:t>More </a:t>
            </a:r>
            <a:r>
              <a:rPr lang="en-US" dirty="0"/>
              <a:t>Like This - Returns documents that are related to a given document.</a:t>
            </a:r>
          </a:p>
          <a:p>
            <a:r>
              <a:rPr lang="en-US" dirty="0"/>
              <a:t>Unique Constraints - adds the ability to define unique constraints to </a:t>
            </a:r>
            <a:r>
              <a:rPr lang="en-US" dirty="0" err="1"/>
              <a:t>RavenDB</a:t>
            </a:r>
            <a:r>
              <a:rPr lang="en-US" dirty="0"/>
              <a:t> documents.</a:t>
            </a:r>
          </a:p>
          <a:p>
            <a:pPr marL="0" indent="0">
              <a:buNone/>
            </a:pPr>
            <a:r>
              <a:rPr lang="en-US" dirty="0" smtClean="0"/>
              <a:t>	</a:t>
            </a:r>
          </a:p>
          <a:p>
            <a:endParaRPr lang="en-US" dirty="0"/>
          </a:p>
          <a:p>
            <a:pPr lvl="1"/>
            <a:endParaRPr lang="sv-SE" dirty="0"/>
          </a:p>
        </p:txBody>
      </p:sp>
    </p:spTree>
    <p:extLst>
      <p:ext uri="{BB962C8B-B14F-4D97-AF65-F5344CB8AC3E}">
        <p14:creationId xmlns:p14="http://schemas.microsoft.com/office/powerpoint/2010/main" val="208499624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Sharding</a:t>
            </a:r>
            <a:endParaRPr lang="sv-SE" dirty="0"/>
          </a:p>
        </p:txBody>
      </p:sp>
      <p:sp>
        <p:nvSpPr>
          <p:cNvPr id="3" name="Content Placeholder 2"/>
          <p:cNvSpPr>
            <a:spLocks noGrp="1"/>
          </p:cNvSpPr>
          <p:nvPr>
            <p:ph idx="1"/>
          </p:nvPr>
        </p:nvSpPr>
        <p:spPr/>
        <p:txBody>
          <a:bodyPr/>
          <a:lstStyle/>
          <a:p>
            <a:pPr marL="0" indent="0">
              <a:buNone/>
            </a:pPr>
            <a:r>
              <a:rPr lang="en-US" dirty="0" err="1"/>
              <a:t>Sharding</a:t>
            </a:r>
            <a:r>
              <a:rPr lang="en-US" dirty="0"/>
              <a:t> refers to horizontal partitioning of data across multiple machines. The idea is to split the load across many commodity machines, instead of buying huge expensive machines.</a:t>
            </a:r>
            <a:endParaRPr lang="sv-SE" dirty="0"/>
          </a:p>
        </p:txBody>
      </p:sp>
    </p:spTree>
    <p:extLst>
      <p:ext uri="{BB962C8B-B14F-4D97-AF65-F5344CB8AC3E}">
        <p14:creationId xmlns:p14="http://schemas.microsoft.com/office/powerpoint/2010/main" val="2535234199"/>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Resources</a:t>
            </a:r>
            <a:endParaRPr lang="sv-SE" dirty="0"/>
          </a:p>
        </p:txBody>
      </p:sp>
      <p:sp>
        <p:nvSpPr>
          <p:cNvPr id="3" name="Content Placeholder 2"/>
          <p:cNvSpPr>
            <a:spLocks noGrp="1"/>
          </p:cNvSpPr>
          <p:nvPr>
            <p:ph idx="1"/>
          </p:nvPr>
        </p:nvSpPr>
        <p:spPr/>
        <p:txBody>
          <a:bodyPr/>
          <a:lstStyle/>
          <a:p>
            <a:r>
              <a:rPr lang="sv-SE" dirty="0">
                <a:solidFill>
                  <a:schemeClr val="tx1"/>
                </a:solidFill>
                <a:hlinkClick r:id="rId2"/>
              </a:rPr>
              <a:t>http://</a:t>
            </a:r>
            <a:r>
              <a:rPr lang="sv-SE" dirty="0" smtClean="0">
                <a:solidFill>
                  <a:schemeClr val="tx1"/>
                </a:solidFill>
                <a:hlinkClick r:id="rId2"/>
              </a:rPr>
              <a:t>ravendb.net</a:t>
            </a:r>
            <a:endParaRPr lang="sv-SE" dirty="0" smtClean="0">
              <a:solidFill>
                <a:schemeClr val="tx1"/>
              </a:solidFill>
            </a:endParaRPr>
          </a:p>
          <a:p>
            <a:r>
              <a:rPr lang="sv-SE" dirty="0">
                <a:solidFill>
                  <a:schemeClr val="tx1"/>
                </a:solidFill>
                <a:hlinkClick r:id="rId3"/>
              </a:rPr>
              <a:t>http://</a:t>
            </a:r>
            <a:r>
              <a:rPr lang="sv-SE" dirty="0" smtClean="0">
                <a:solidFill>
                  <a:schemeClr val="tx1"/>
                </a:solidFill>
                <a:hlinkClick r:id="rId3"/>
              </a:rPr>
              <a:t>www.youtube.com/user/HibernatingRhinos</a:t>
            </a:r>
            <a:endParaRPr lang="sv-SE" dirty="0" smtClean="0">
              <a:solidFill>
                <a:schemeClr val="tx1"/>
              </a:solidFill>
            </a:endParaRPr>
          </a:p>
          <a:p>
            <a:r>
              <a:rPr lang="sv-SE" dirty="0">
                <a:solidFill>
                  <a:schemeClr val="tx1"/>
                </a:solidFill>
                <a:hlinkClick r:id="rId4"/>
              </a:rPr>
              <a:t>http://</a:t>
            </a:r>
            <a:r>
              <a:rPr lang="sv-SE" dirty="0" smtClean="0">
                <a:solidFill>
                  <a:schemeClr val="tx1"/>
                </a:solidFill>
                <a:hlinkClick r:id="rId4"/>
              </a:rPr>
              <a:t>tekpub.com/productions/raven</a:t>
            </a:r>
            <a:endParaRPr lang="sv-SE" dirty="0" smtClean="0">
              <a:solidFill>
                <a:schemeClr val="tx1"/>
              </a:solidFill>
            </a:endParaRPr>
          </a:p>
          <a:p>
            <a:r>
              <a:rPr lang="sv-SE" dirty="0">
                <a:hlinkClick r:id="rId5"/>
              </a:rPr>
              <a:t>http://www.dnrtv.com/default.aspx?showNum=204</a:t>
            </a:r>
            <a:endParaRPr lang="sv-SE" dirty="0" smtClean="0">
              <a:solidFill>
                <a:schemeClr val="tx1"/>
              </a:solidFill>
            </a:endParaRPr>
          </a:p>
          <a:p>
            <a:r>
              <a:rPr lang="sv-SE" dirty="0">
                <a:solidFill>
                  <a:schemeClr val="tx1"/>
                </a:solidFill>
                <a:hlinkClick r:id="rId6"/>
              </a:rPr>
              <a:t>http://</a:t>
            </a:r>
            <a:r>
              <a:rPr lang="sv-SE" dirty="0" smtClean="0">
                <a:solidFill>
                  <a:schemeClr val="tx1"/>
                </a:solidFill>
                <a:hlinkClick r:id="rId6"/>
              </a:rPr>
              <a:t>builds.hibernatingrhinos.com/Builds/RavenDBBook</a:t>
            </a:r>
            <a:endParaRPr lang="sv-SE" dirty="0" smtClean="0">
              <a:solidFill>
                <a:schemeClr val="tx1"/>
              </a:solidFill>
            </a:endParaRPr>
          </a:p>
          <a:p>
            <a:r>
              <a:rPr lang="sv-SE" dirty="0">
                <a:solidFill>
                  <a:schemeClr val="tx1"/>
                </a:solidFill>
                <a:hlinkClick r:id="rId7"/>
              </a:rPr>
              <a:t>http://</a:t>
            </a:r>
            <a:r>
              <a:rPr lang="sv-SE" dirty="0" smtClean="0">
                <a:solidFill>
                  <a:schemeClr val="tx1"/>
                </a:solidFill>
                <a:hlinkClick r:id="rId7"/>
              </a:rPr>
              <a:t>groups.google.com/group/ravendb</a:t>
            </a:r>
            <a:endParaRPr lang="sv-SE" dirty="0" smtClean="0">
              <a:solidFill>
                <a:schemeClr val="tx1"/>
              </a:solidFill>
            </a:endParaRPr>
          </a:p>
          <a:p>
            <a:r>
              <a:rPr lang="sv-SE" dirty="0">
                <a:hlinkClick r:id="rId8"/>
              </a:rPr>
              <a:t>http://incubator.apache.org/lucene.net/</a:t>
            </a:r>
            <a:endParaRPr lang="sv-SE" dirty="0" smtClean="0">
              <a:solidFill>
                <a:schemeClr val="tx1"/>
              </a:solidFill>
            </a:endParaRPr>
          </a:p>
          <a:p>
            <a:endParaRPr lang="sv-SE" dirty="0"/>
          </a:p>
        </p:txBody>
      </p:sp>
    </p:spTree>
    <p:extLst>
      <p:ext uri="{BB962C8B-B14F-4D97-AF65-F5344CB8AC3E}">
        <p14:creationId xmlns:p14="http://schemas.microsoft.com/office/powerpoint/2010/main" val="3634224160"/>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ktangel 4"/>
          <p:cNvSpPr>
            <a:spLocks noChangeArrowheads="1"/>
          </p:cNvSpPr>
          <p:nvPr/>
        </p:nvSpPr>
        <p:spPr bwMode="auto">
          <a:xfrm>
            <a:off x="0" y="0"/>
            <a:ext cx="9144000" cy="6858000"/>
          </a:xfrm>
          <a:prstGeom prst="rect">
            <a:avLst/>
          </a:prstGeom>
          <a:gradFill flip="none" rotWithShape="1">
            <a:gsLst>
              <a:gs pos="0">
                <a:srgbClr val="9D3120"/>
              </a:gs>
              <a:gs pos="52000">
                <a:srgbClr val="9D3120"/>
              </a:gs>
              <a:gs pos="100000">
                <a:srgbClr val="800000"/>
              </a:gs>
            </a:gsLst>
            <a:lin ang="5400000" scaled="0"/>
            <a:tileRect/>
          </a:gradFill>
          <a:ln w="9525">
            <a:noFill/>
            <a:round/>
            <a:headEnd/>
            <a:tailEnd/>
          </a:ln>
        </p:spPr>
        <p:txBody>
          <a:bodyPr>
            <a:prstTxWarp prst="textNoShape">
              <a:avLst/>
            </a:prstTxWarp>
          </a:bodyPr>
          <a:lstStyle/>
          <a:p>
            <a:endParaRPr lang="sv-SE"/>
          </a:p>
        </p:txBody>
      </p:sp>
      <p:pic>
        <p:nvPicPr>
          <p:cNvPr id="6" name="Bildobjekt 5" descr="Logotype_RGB_WHITE.png"/>
          <p:cNvPicPr>
            <a:picLocks noChangeAspect="1"/>
          </p:cNvPicPr>
          <p:nvPr/>
        </p:nvPicPr>
        <p:blipFill>
          <a:blip r:embed="rId2"/>
          <a:stretch>
            <a:fillRect/>
          </a:stretch>
        </p:blipFill>
        <p:spPr>
          <a:xfrm>
            <a:off x="1752600" y="2133600"/>
            <a:ext cx="5235064" cy="1715938"/>
          </a:xfrm>
          <a:prstGeom prst="rect">
            <a:avLst/>
          </a:prstGeom>
          <a:effectLst>
            <a:reflection blurRad="6350" stA="19000" endA="300" endPos="35000" dir="5400000" sy="-100000" algn="bl" rotWithShape="0"/>
          </a:effectLst>
        </p:spPr>
      </p:pic>
      <p:sp>
        <p:nvSpPr>
          <p:cNvPr id="3082" name="Text Box 10"/>
          <p:cNvSpPr txBox="1">
            <a:spLocks noChangeArrowheads="1"/>
          </p:cNvSpPr>
          <p:nvPr/>
        </p:nvSpPr>
        <p:spPr bwMode="auto">
          <a:xfrm>
            <a:off x="1524000" y="4572000"/>
            <a:ext cx="5638800" cy="446088"/>
          </a:xfrm>
          <a:prstGeom prst="rect">
            <a:avLst/>
          </a:prstGeom>
          <a:noFill/>
          <a:ln w="9525">
            <a:noFill/>
            <a:miter lim="800000"/>
            <a:headEnd/>
            <a:tailEnd/>
          </a:ln>
          <a:effectLst/>
        </p:spPr>
        <p:txBody>
          <a:bodyPr>
            <a:prstTxWarp prst="textNoShape">
              <a:avLst/>
            </a:prstTxWarp>
            <a:spAutoFit/>
          </a:bodyPr>
          <a:lstStyle/>
          <a:p>
            <a:pPr algn="ctr">
              <a:spcBef>
                <a:spcPct val="50000"/>
              </a:spcBef>
              <a:spcAft>
                <a:spcPts val="0"/>
              </a:spcAft>
              <a:defRPr/>
            </a:pPr>
            <a:r>
              <a:rPr lang="sv-SE" sz="2300" b="1" dirty="0">
                <a:solidFill>
                  <a:schemeClr val="bg1"/>
                </a:solidFill>
                <a:latin typeface="+mj-lt"/>
                <a:cs typeface="TradeGothic Bold"/>
              </a:rPr>
              <a:t>Klurigt tänkt. Enkelt utfört</a:t>
            </a:r>
            <a:endParaRPr lang="en-US" sz="2300" b="1" dirty="0">
              <a:solidFill>
                <a:schemeClr val="bg1"/>
              </a:solidFill>
              <a:latin typeface="+mj-lt"/>
              <a:cs typeface="TradeGothic Bold"/>
            </a:endParaRPr>
          </a:p>
        </p:txBody>
      </p:sp>
      <p:pic>
        <p:nvPicPr>
          <p:cNvPr id="8" name="Bildobjekt 10" descr="bg.png"/>
          <p:cNvPicPr>
            <a:picLocks noChangeAspect="1"/>
          </p:cNvPicPr>
          <p:nvPr/>
        </p:nvPicPr>
        <p:blipFill>
          <a:blip r:embed="rId3"/>
          <a:srcRect l="1400" t="40000" r="1400"/>
          <a:stretch>
            <a:fillRect/>
          </a:stretch>
        </p:blipFill>
        <p:spPr bwMode="auto">
          <a:xfrm rot="16200000">
            <a:off x="-3086101" y="3086100"/>
            <a:ext cx="6858001" cy="68579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196752"/>
            <a:ext cx="7856041" cy="5126261"/>
          </a:xfrm>
        </p:spPr>
        <p:txBody>
          <a:bodyPr/>
          <a:lstStyle/>
          <a:p>
            <a:r>
              <a:rPr lang="en-US" sz="2800" dirty="0"/>
              <a:t>Not using the relational model (nor the SQL language</a:t>
            </a:r>
            <a:r>
              <a:rPr lang="en-US" sz="2800" dirty="0" smtClean="0"/>
              <a:t>)</a:t>
            </a:r>
          </a:p>
          <a:p>
            <a:r>
              <a:rPr lang="en-US" sz="2800" dirty="0"/>
              <a:t>No schema, allowing fields to be added to any record without </a:t>
            </a:r>
            <a:r>
              <a:rPr lang="en-US" sz="2800" dirty="0" smtClean="0"/>
              <a:t>controls</a:t>
            </a:r>
          </a:p>
          <a:p>
            <a:r>
              <a:rPr lang="en-US" sz="2800" dirty="0" smtClean="0"/>
              <a:t>Do </a:t>
            </a:r>
            <a:r>
              <a:rPr lang="en-US" sz="2800" dirty="0"/>
              <a:t>not support join </a:t>
            </a:r>
            <a:r>
              <a:rPr lang="en-US" sz="2800" dirty="0" smtClean="0"/>
              <a:t>operations</a:t>
            </a:r>
          </a:p>
          <a:p>
            <a:r>
              <a:rPr lang="en-US" sz="2800" dirty="0"/>
              <a:t>May not give full ACID </a:t>
            </a:r>
            <a:r>
              <a:rPr lang="en-US" sz="2800" dirty="0" smtClean="0"/>
              <a:t>guarantees</a:t>
            </a:r>
          </a:p>
          <a:p>
            <a:r>
              <a:rPr lang="en-US" sz="2800" dirty="0"/>
              <a:t>Designed to run on large </a:t>
            </a:r>
            <a:r>
              <a:rPr lang="en-US" sz="2800" dirty="0" smtClean="0"/>
              <a:t>clusters</a:t>
            </a:r>
          </a:p>
          <a:p>
            <a:r>
              <a:rPr lang="sv-SE" sz="2800" dirty="0" smtClean="0"/>
              <a:t>Open source (mostly)</a:t>
            </a:r>
            <a:endParaRPr lang="sv-SE" sz="2800" dirty="0"/>
          </a:p>
        </p:txBody>
      </p:sp>
      <p:sp>
        <p:nvSpPr>
          <p:cNvPr id="4" name="Title 1"/>
          <p:cNvSpPr>
            <a:spLocks noGrp="1"/>
          </p:cNvSpPr>
          <p:nvPr>
            <p:ph type="title"/>
          </p:nvPr>
        </p:nvSpPr>
        <p:spPr>
          <a:xfrm>
            <a:off x="914400" y="609600"/>
            <a:ext cx="6681936" cy="587152"/>
          </a:xfrm>
        </p:spPr>
        <p:txBody>
          <a:bodyPr/>
          <a:lstStyle/>
          <a:p>
            <a:r>
              <a:rPr lang="sv-SE" dirty="0" smtClean="0"/>
              <a:t>Characteristics</a:t>
            </a:r>
            <a:endParaRPr lang="sv-SE" dirty="0"/>
          </a:p>
        </p:txBody>
      </p:sp>
    </p:spTree>
    <p:extLst>
      <p:ext uri="{BB962C8B-B14F-4D97-AF65-F5344CB8AC3E}">
        <p14:creationId xmlns:p14="http://schemas.microsoft.com/office/powerpoint/2010/main" val="97697785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sv-SE" sz="2800" dirty="0" smtClean="0"/>
              <a:t>Key-value stores </a:t>
            </a:r>
            <a:r>
              <a:rPr lang="sv-SE" dirty="0"/>
              <a:t>(Cassandra, </a:t>
            </a:r>
            <a:r>
              <a:rPr lang="sv-SE" dirty="0" smtClean="0"/>
              <a:t>Redis)</a:t>
            </a:r>
          </a:p>
          <a:p>
            <a:r>
              <a:rPr lang="sv-SE" sz="2800" dirty="0" smtClean="0"/>
              <a:t>Big Tables </a:t>
            </a:r>
            <a:r>
              <a:rPr lang="sv-SE" dirty="0" smtClean="0"/>
              <a:t>(Google BigTable)</a:t>
            </a:r>
          </a:p>
          <a:p>
            <a:r>
              <a:rPr lang="sv-SE" sz="2800" dirty="0" smtClean="0">
                <a:solidFill>
                  <a:srgbClr val="FF0000"/>
                </a:solidFill>
              </a:rPr>
              <a:t>Document stores </a:t>
            </a:r>
            <a:r>
              <a:rPr lang="sv-SE" dirty="0">
                <a:solidFill>
                  <a:srgbClr val="FF0000"/>
                </a:solidFill>
              </a:rPr>
              <a:t>(CouchDB, MongoDB, RavenDB)</a:t>
            </a:r>
            <a:endParaRPr lang="sv-SE" dirty="0" smtClean="0">
              <a:solidFill>
                <a:srgbClr val="FF0000"/>
              </a:solidFill>
            </a:endParaRPr>
          </a:p>
          <a:p>
            <a:r>
              <a:rPr lang="sv-SE" sz="2800" dirty="0" smtClean="0"/>
              <a:t>Graph databases </a:t>
            </a:r>
            <a:r>
              <a:rPr lang="sv-SE" dirty="0" smtClean="0"/>
              <a:t>(Neo4j)</a:t>
            </a:r>
            <a:endParaRPr lang="sv-SE" dirty="0"/>
          </a:p>
        </p:txBody>
      </p:sp>
      <p:sp>
        <p:nvSpPr>
          <p:cNvPr id="3" name="Title 1"/>
          <p:cNvSpPr>
            <a:spLocks noGrp="1"/>
          </p:cNvSpPr>
          <p:nvPr>
            <p:ph type="title"/>
          </p:nvPr>
        </p:nvSpPr>
        <p:spPr>
          <a:xfrm>
            <a:off x="914400" y="609600"/>
            <a:ext cx="6681936" cy="587152"/>
          </a:xfrm>
        </p:spPr>
        <p:txBody>
          <a:bodyPr/>
          <a:lstStyle/>
          <a:p>
            <a:r>
              <a:rPr lang="sv-SE" dirty="0" smtClean="0"/>
              <a:t>Main types of NoSQL Databases</a:t>
            </a:r>
            <a:endParaRPr lang="sv-SE" dirty="0"/>
          </a:p>
        </p:txBody>
      </p:sp>
    </p:spTree>
    <p:extLst>
      <p:ext uri="{BB962C8B-B14F-4D97-AF65-F5344CB8AC3E}">
        <p14:creationId xmlns:p14="http://schemas.microsoft.com/office/powerpoint/2010/main" val="104925015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681936" cy="587152"/>
          </a:xfrm>
        </p:spPr>
        <p:txBody>
          <a:bodyPr/>
          <a:lstStyle/>
          <a:p>
            <a:r>
              <a:rPr lang="sv-SE" dirty="0" smtClean="0"/>
              <a:t>Json (Javascript Object  Notation</a:t>
            </a:r>
            <a:endParaRPr lang="sv-S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484784"/>
            <a:ext cx="3233649"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86082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3" y="404664"/>
            <a:ext cx="4176464" cy="5918349"/>
          </a:xfrm>
        </p:spPr>
        <p:txBody>
          <a:bodyPr/>
          <a:lstStyle/>
          <a:p>
            <a:pPr marL="0" indent="0">
              <a:buNone/>
            </a:pPr>
            <a:r>
              <a:rPr lang="sv-SE" sz="1200" dirty="0">
                <a:latin typeface="Consolas" pitchFamily="49" charset="0"/>
                <a:cs typeface="Consolas" pitchFamily="49" charset="0"/>
              </a:rPr>
              <a:t>{</a:t>
            </a:r>
          </a:p>
          <a:p>
            <a:pPr marL="0" indent="0">
              <a:buNone/>
            </a:pPr>
            <a:r>
              <a:rPr lang="sv-SE" sz="1200" dirty="0">
                <a:latin typeface="Consolas" pitchFamily="49" charset="0"/>
                <a:cs typeface="Consolas" pitchFamily="49" charset="0"/>
              </a:rPr>
              <a:t>  "Firstname": "Howard",</a:t>
            </a:r>
          </a:p>
          <a:p>
            <a:pPr marL="0" indent="0">
              <a:buNone/>
            </a:pPr>
            <a:r>
              <a:rPr lang="sv-SE" sz="1200" dirty="0">
                <a:latin typeface="Consolas" pitchFamily="49" charset="0"/>
                <a:cs typeface="Consolas" pitchFamily="49" charset="0"/>
              </a:rPr>
              <a:t>  "Lastname": "Clarke",</a:t>
            </a:r>
          </a:p>
          <a:p>
            <a:pPr marL="0" indent="0">
              <a:buNone/>
            </a:pPr>
            <a:r>
              <a:rPr lang="sv-SE" sz="1200" dirty="0">
                <a:latin typeface="Consolas" pitchFamily="49" charset="0"/>
                <a:cs typeface="Consolas" pitchFamily="49" charset="0"/>
              </a:rPr>
              <a:t>  "Email": "litora.torquent@aliquetmagna.org",</a:t>
            </a:r>
          </a:p>
          <a:p>
            <a:pPr marL="0" indent="0">
              <a:buNone/>
            </a:pPr>
            <a:r>
              <a:rPr lang="sv-SE" sz="1200" dirty="0">
                <a:latin typeface="Consolas" pitchFamily="49" charset="0"/>
                <a:cs typeface="Consolas" pitchFamily="49" charset="0"/>
              </a:rPr>
              <a:t>  "City": "Jersey City",</a:t>
            </a:r>
          </a:p>
          <a:p>
            <a:pPr marL="0" indent="0">
              <a:buNone/>
            </a:pPr>
            <a:r>
              <a:rPr lang="sv-SE" sz="1200" dirty="0">
                <a:latin typeface="Consolas" pitchFamily="49" charset="0"/>
                <a:cs typeface="Consolas" pitchFamily="49" charset="0"/>
              </a:rPr>
              <a:t>  "CompanyId": "companies/1",</a:t>
            </a:r>
          </a:p>
          <a:p>
            <a:pPr marL="0" indent="0">
              <a:buNone/>
            </a:pPr>
            <a:r>
              <a:rPr lang="sv-SE" sz="1200" dirty="0">
                <a:latin typeface="Consolas" pitchFamily="49" charset="0"/>
                <a:cs typeface="Consolas" pitchFamily="49" charset="0"/>
              </a:rPr>
              <a:t>  "Tags": [</a:t>
            </a:r>
          </a:p>
          <a:p>
            <a:pPr marL="0" indent="0">
              <a:buNone/>
            </a:pPr>
            <a:r>
              <a:rPr lang="sv-SE" sz="1200" dirty="0">
                <a:latin typeface="Consolas" pitchFamily="49" charset="0"/>
                <a:cs typeface="Consolas" pitchFamily="49" charset="0"/>
              </a:rPr>
              <a:t>    "Lavasoft",</a:t>
            </a:r>
          </a:p>
          <a:p>
            <a:pPr marL="0" indent="0">
              <a:buNone/>
            </a:pPr>
            <a:r>
              <a:rPr lang="sv-SE" sz="1200" dirty="0">
                <a:latin typeface="Consolas" pitchFamily="49" charset="0"/>
                <a:cs typeface="Consolas" pitchFamily="49" charset="0"/>
              </a:rPr>
              <a:t>    "Adobe",</a:t>
            </a:r>
          </a:p>
          <a:p>
            <a:pPr marL="0" indent="0">
              <a:buNone/>
            </a:pPr>
            <a:r>
              <a:rPr lang="sv-SE" sz="1200" dirty="0">
                <a:latin typeface="Consolas" pitchFamily="49" charset="0"/>
                <a:cs typeface="Consolas" pitchFamily="49" charset="0"/>
              </a:rPr>
              <a:t>    "Borland",</a:t>
            </a:r>
          </a:p>
          <a:p>
            <a:pPr marL="0" indent="0">
              <a:buNone/>
            </a:pPr>
            <a:r>
              <a:rPr lang="sv-SE" sz="1200" dirty="0">
                <a:latin typeface="Consolas" pitchFamily="49" charset="0"/>
                <a:cs typeface="Consolas" pitchFamily="49" charset="0"/>
              </a:rPr>
              <a:t>    "Lycos",</a:t>
            </a:r>
          </a:p>
          <a:p>
            <a:pPr marL="0" indent="0">
              <a:buNone/>
            </a:pPr>
            <a:r>
              <a:rPr lang="sv-SE" sz="1200" dirty="0">
                <a:latin typeface="Consolas" pitchFamily="49" charset="0"/>
                <a:cs typeface="Consolas" pitchFamily="49" charset="0"/>
              </a:rPr>
              <a:t>    "Yahoo",</a:t>
            </a:r>
          </a:p>
          <a:p>
            <a:pPr marL="0" indent="0">
              <a:buNone/>
            </a:pPr>
            <a:r>
              <a:rPr lang="sv-SE" sz="1200" dirty="0">
                <a:latin typeface="Consolas" pitchFamily="49" charset="0"/>
                <a:cs typeface="Consolas" pitchFamily="49" charset="0"/>
              </a:rPr>
              <a:t>    "Apple Systems",</a:t>
            </a:r>
          </a:p>
          <a:p>
            <a:pPr marL="0" indent="0">
              <a:buNone/>
            </a:pPr>
            <a:r>
              <a:rPr lang="sv-SE" sz="1200" dirty="0">
                <a:latin typeface="Consolas" pitchFamily="49" charset="0"/>
                <a:cs typeface="Consolas" pitchFamily="49" charset="0"/>
              </a:rPr>
              <a:t>    "Cakewalk"</a:t>
            </a:r>
          </a:p>
          <a:p>
            <a:pPr marL="0" indent="0">
              <a:buNone/>
            </a:pPr>
            <a:r>
              <a:rPr lang="sv-SE" sz="1200" dirty="0">
                <a:latin typeface="Consolas" pitchFamily="49" charset="0"/>
                <a:cs typeface="Consolas" pitchFamily="49" charset="0"/>
              </a:rPr>
              <a:t>  ]</a:t>
            </a:r>
          </a:p>
          <a:p>
            <a:pPr marL="0" indent="0">
              <a:buNone/>
            </a:pPr>
            <a:r>
              <a:rPr lang="sv-SE" sz="1200" dirty="0">
                <a:latin typeface="Consolas" pitchFamily="49" charset="0"/>
                <a:cs typeface="Consolas" pitchFamily="49" charset="0"/>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3645024"/>
            <a:ext cx="5010850" cy="2410162"/>
          </a:xfrm>
          <a:prstGeom prst="rect">
            <a:avLst/>
          </a:prstGeom>
        </p:spPr>
      </p:pic>
    </p:spTree>
    <p:extLst>
      <p:ext uri="{BB962C8B-B14F-4D97-AF65-F5344CB8AC3E}">
        <p14:creationId xmlns:p14="http://schemas.microsoft.com/office/powerpoint/2010/main" val="337773543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REST Representational </a:t>
            </a:r>
            <a:r>
              <a:rPr lang="sv-SE" dirty="0"/>
              <a:t>S</a:t>
            </a:r>
            <a:r>
              <a:rPr lang="sv-SE" dirty="0" smtClean="0"/>
              <a:t>tate Transfer</a:t>
            </a:r>
            <a:endParaRPr lang="sv-SE" dirty="0"/>
          </a:p>
        </p:txBody>
      </p:sp>
      <p:sp>
        <p:nvSpPr>
          <p:cNvPr id="3" name="Content Placeholder 2"/>
          <p:cNvSpPr>
            <a:spLocks noGrp="1"/>
          </p:cNvSpPr>
          <p:nvPr>
            <p:ph idx="1"/>
          </p:nvPr>
        </p:nvSpPr>
        <p:spPr/>
        <p:txBody>
          <a:bodyPr/>
          <a:lstStyle/>
          <a:p>
            <a:pPr marL="0" indent="0">
              <a:buNone/>
            </a:pPr>
            <a:r>
              <a:rPr lang="en-US" dirty="0"/>
              <a:t>REST is </a:t>
            </a:r>
            <a:r>
              <a:rPr lang="en-US" i="1" dirty="0"/>
              <a:t>an architecture style</a:t>
            </a:r>
            <a:r>
              <a:rPr lang="en-US" dirty="0"/>
              <a:t> for designing networked applications. The idea is that, rather than using complex mechanisms such as CORBA, RPC or SOAP to connect between machines, simple HTTP is used to make calls between machines</a:t>
            </a:r>
            <a:r>
              <a:rPr lang="en-US" dirty="0" smtClean="0"/>
              <a:t>.</a:t>
            </a:r>
          </a:p>
          <a:p>
            <a:pPr marL="0" indent="0">
              <a:buNone/>
            </a:pPr>
            <a:r>
              <a:rPr lang="en-US" dirty="0" smtClean="0"/>
              <a:t>	</a:t>
            </a:r>
            <a:r>
              <a:rPr lang="en-US" b="1" dirty="0" smtClean="0"/>
              <a:t>HTTP Verbs</a:t>
            </a:r>
          </a:p>
          <a:p>
            <a:pPr marL="0" indent="0">
              <a:buNone/>
            </a:pPr>
            <a:r>
              <a:rPr lang="en-US" dirty="0" smtClean="0"/>
              <a:t>		GET</a:t>
            </a:r>
          </a:p>
          <a:p>
            <a:pPr marL="0" indent="0">
              <a:buNone/>
            </a:pPr>
            <a:r>
              <a:rPr lang="en-US" dirty="0"/>
              <a:t>	</a:t>
            </a:r>
            <a:r>
              <a:rPr lang="en-US" dirty="0" smtClean="0"/>
              <a:t>	PUT</a:t>
            </a:r>
          </a:p>
          <a:p>
            <a:pPr marL="0" indent="0">
              <a:buNone/>
            </a:pPr>
            <a:r>
              <a:rPr lang="en-US" dirty="0"/>
              <a:t>	</a:t>
            </a:r>
            <a:r>
              <a:rPr lang="en-US" dirty="0" smtClean="0"/>
              <a:t>	POST</a:t>
            </a:r>
          </a:p>
          <a:p>
            <a:pPr marL="0" indent="0">
              <a:buNone/>
            </a:pPr>
            <a:r>
              <a:rPr lang="en-US" dirty="0"/>
              <a:t>	</a:t>
            </a:r>
            <a:r>
              <a:rPr lang="en-US" dirty="0" smtClean="0"/>
              <a:t>	DELETE</a:t>
            </a:r>
            <a:r>
              <a:rPr lang="en-US" dirty="0"/>
              <a:t>	</a:t>
            </a:r>
            <a:endParaRPr lang="en-US" dirty="0" smtClean="0"/>
          </a:p>
          <a:p>
            <a:pPr marL="0" indent="0">
              <a:buNone/>
            </a:pPr>
            <a:r>
              <a:rPr lang="en-US" dirty="0"/>
              <a:t>	</a:t>
            </a:r>
            <a:endParaRPr lang="sv-SE" dirty="0"/>
          </a:p>
        </p:txBody>
      </p:sp>
    </p:spTree>
    <p:extLst>
      <p:ext uri="{BB962C8B-B14F-4D97-AF65-F5344CB8AC3E}">
        <p14:creationId xmlns:p14="http://schemas.microsoft.com/office/powerpoint/2010/main" val="306368169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70759886"/>
              </p:ext>
            </p:extLst>
          </p:nvPr>
        </p:nvGraphicFramePr>
        <p:xfrm>
          <a:off x="1043606" y="908720"/>
          <a:ext cx="7776866" cy="5472639"/>
        </p:xfrm>
        <a:graphic>
          <a:graphicData uri="http://schemas.openxmlformats.org/drawingml/2006/table">
            <a:tbl>
              <a:tblPr/>
              <a:tblGrid>
                <a:gridCol w="1356058"/>
                <a:gridCol w="1356058"/>
                <a:gridCol w="1356058"/>
                <a:gridCol w="1356058"/>
                <a:gridCol w="2352634"/>
              </a:tblGrid>
              <a:tr h="267647">
                <a:tc>
                  <a:txBody>
                    <a:bodyPr/>
                    <a:lstStyle/>
                    <a:p>
                      <a:pPr algn="ctr"/>
                      <a:r>
                        <a:rPr lang="sv-SE" sz="1100" dirty="0">
                          <a:effectLst/>
                        </a:rPr>
                        <a:t>Resource</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sv-SE" sz="1100">
                          <a:effectLst/>
                        </a:rPr>
                        <a:t>GET</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sv-SE" sz="1100">
                          <a:effectLst/>
                        </a:rPr>
                        <a:t>PUT</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sv-SE" sz="1100">
                          <a:effectLst/>
                        </a:rPr>
                        <a:t>POST</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sv-SE" sz="1100">
                          <a:effectLst/>
                        </a:rPr>
                        <a:t>DELETE</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2729259">
                <a:tc>
                  <a:txBody>
                    <a:bodyPr/>
                    <a:lstStyle/>
                    <a:p>
                      <a:pPr algn="ctr"/>
                      <a:r>
                        <a:rPr lang="en-US" sz="1100">
                          <a:effectLst/>
                        </a:rPr>
                        <a:t>Collection URI, such ashttp://example.com/resources/</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100" b="1">
                          <a:effectLst/>
                        </a:rPr>
                        <a:t>List</a:t>
                      </a:r>
                      <a:r>
                        <a:rPr lang="en-US" sz="1100">
                          <a:effectLst/>
                        </a:rPr>
                        <a:t> the URIs and perhaps other details of the collection's members.</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100" b="1">
                          <a:effectLst/>
                        </a:rPr>
                        <a:t>Replace</a:t>
                      </a:r>
                      <a:r>
                        <a:rPr lang="en-US" sz="1100">
                          <a:effectLst/>
                        </a:rPr>
                        <a:t> the entire collection with another collection.</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100" b="1">
                          <a:effectLst/>
                        </a:rPr>
                        <a:t>Create</a:t>
                      </a:r>
                      <a:r>
                        <a:rPr lang="en-US" sz="1100">
                          <a:effectLst/>
                        </a:rPr>
                        <a:t> a new entry in the collection. The new entry's URL is assigned automatically and is usually returned by the operation.</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sv-SE" sz="1100" b="1" dirty="0">
                          <a:effectLst/>
                        </a:rPr>
                        <a:t>Delete</a:t>
                      </a:r>
                      <a:r>
                        <a:rPr lang="sv-SE" sz="1100" dirty="0">
                          <a:effectLst/>
                        </a:rPr>
                        <a:t> the entire collection.</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2475733">
                <a:tc>
                  <a:txBody>
                    <a:bodyPr/>
                    <a:lstStyle/>
                    <a:p>
                      <a:pPr algn="ctr"/>
                      <a:r>
                        <a:rPr lang="en-US" sz="1100">
                          <a:effectLst/>
                        </a:rPr>
                        <a:t>Element URI, such ashttp://example.com/resources/item17</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100" b="1">
                          <a:effectLst/>
                        </a:rPr>
                        <a:t>Retrieve</a:t>
                      </a:r>
                      <a:r>
                        <a:rPr lang="en-US" sz="1100">
                          <a:effectLst/>
                        </a:rPr>
                        <a:t> a representation of the addressed member of the collection, expressed in an appropriate Internet media type.</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100" b="1" dirty="0">
                          <a:effectLst/>
                        </a:rPr>
                        <a:t>Replace</a:t>
                      </a:r>
                      <a:r>
                        <a:rPr lang="en-US" sz="1100" dirty="0">
                          <a:effectLst/>
                        </a:rPr>
                        <a:t> the addressed member of the collection, or if it doesn't exist, </a:t>
                      </a:r>
                      <a:r>
                        <a:rPr lang="en-US" sz="1100" b="1" dirty="0" smtClean="0">
                          <a:effectLst/>
                        </a:rPr>
                        <a:t>create </a:t>
                      </a:r>
                      <a:r>
                        <a:rPr lang="en-US" sz="1100" dirty="0" smtClean="0">
                          <a:effectLst/>
                        </a:rPr>
                        <a:t>it</a:t>
                      </a:r>
                      <a:r>
                        <a:rPr lang="en-US" sz="1100" dirty="0">
                          <a:effectLst/>
                        </a:rPr>
                        <a:t>.</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100">
                          <a:effectLst/>
                        </a:rPr>
                        <a:t>Treat the addressed member as a collection in its own right and</a:t>
                      </a:r>
                      <a:r>
                        <a:rPr lang="en-US" sz="1100" b="1">
                          <a:effectLst/>
                        </a:rPr>
                        <a:t>create</a:t>
                      </a:r>
                      <a:r>
                        <a:rPr lang="en-US" sz="1100">
                          <a:effectLst/>
                        </a:rPr>
                        <a:t> a new entry in it.</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100" b="1" dirty="0">
                          <a:effectLst/>
                        </a:rPr>
                        <a:t>Delete</a:t>
                      </a:r>
                      <a:r>
                        <a:rPr lang="en-US" sz="1100" dirty="0">
                          <a:effectLst/>
                        </a:rPr>
                        <a:t> the addressed member of the collection.</a:t>
                      </a:r>
                    </a:p>
                  </a:txBody>
                  <a:tcPr marL="56425" marR="56425" marT="28212" marB="28212"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9645913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616" y="2204864"/>
            <a:ext cx="6938768" cy="1747416"/>
          </a:xfrm>
        </p:spPr>
      </p:pic>
    </p:spTree>
    <p:extLst>
      <p:ext uri="{BB962C8B-B14F-4D97-AF65-F5344CB8AC3E}">
        <p14:creationId xmlns:p14="http://schemas.microsoft.com/office/powerpoint/2010/main" val="221411858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Crepido-mall">
  <a:themeElements>
    <a:clrScheme name="Tom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om presentation">
      <a:majorFont>
        <a:latin typeface="Arial"/>
        <a:ea typeface=""/>
        <a:cs typeface=""/>
      </a:majorFont>
      <a:minorFont>
        <a:latin typeface="Trade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a:ln>
              <a:noFill/>
            </a:ln>
            <a:solidFill>
              <a:schemeClr val="tx1"/>
            </a:solidFill>
            <a:effectLst/>
            <a:latin typeface="Times New Roman"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a:ln>
              <a:noFill/>
            </a:ln>
            <a:solidFill>
              <a:schemeClr val="tx1"/>
            </a:solidFill>
            <a:effectLst/>
            <a:latin typeface="Times New Roman" pitchFamily="-109" charset="0"/>
          </a:defRPr>
        </a:defPPr>
      </a:lstStyle>
    </a:lnDef>
  </a:objectDefaults>
  <a:extraClrSchemeLst>
    <a:extraClrScheme>
      <a:clrScheme name="Tom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om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om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om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om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om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om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Crepido-mall.pptx</Template>
  <TotalTime>640</TotalTime>
  <Words>1037</Words>
  <Application>Microsoft Office PowerPoint</Application>
  <PresentationFormat>On-screen Show (4:3)</PresentationFormat>
  <Paragraphs>181</Paragraphs>
  <Slides>28</Slides>
  <Notes>16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Crepido-mall</vt:lpstr>
      <vt:lpstr>PowerPoint Presentation</vt:lpstr>
      <vt:lpstr>PowerPoint Presentation</vt:lpstr>
      <vt:lpstr>Characteristics</vt:lpstr>
      <vt:lpstr>Main types of NoSQL Databases</vt:lpstr>
      <vt:lpstr>Json (Javascript Object  Notation</vt:lpstr>
      <vt:lpstr>PowerPoint Presentation</vt:lpstr>
      <vt:lpstr>REST Representational State Transfer</vt:lpstr>
      <vt:lpstr>PowerPoint Presentation</vt:lpstr>
      <vt:lpstr>PowerPoint Presentation</vt:lpstr>
      <vt:lpstr>PowerPoint Presentation</vt:lpstr>
      <vt:lpstr>PowerPoint Presentation</vt:lpstr>
      <vt:lpstr>Safe by default</vt:lpstr>
      <vt:lpstr>Eventually consistent </vt:lpstr>
      <vt:lpstr>Attachments</vt:lpstr>
      <vt:lpstr>Raven Studio</vt:lpstr>
      <vt:lpstr>Ways to run RavenDB</vt:lpstr>
      <vt:lpstr>Main building blocks</vt:lpstr>
      <vt:lpstr>Demo 1</vt:lpstr>
      <vt:lpstr>Ids</vt:lpstr>
      <vt:lpstr>Indexes</vt:lpstr>
      <vt:lpstr>PowerPoint Presentation</vt:lpstr>
      <vt:lpstr>PowerPoint Presentation</vt:lpstr>
      <vt:lpstr>Demo 2</vt:lpstr>
      <vt:lpstr> </vt:lpstr>
      <vt:lpstr>Bundles – extend RavenDb</vt:lpstr>
      <vt:lpstr>Sharding</vt:lpstr>
      <vt:lpstr>Resources</vt:lpstr>
      <vt:lpstr>PowerPoint Presentation</vt:lpstr>
    </vt:vector>
  </TitlesOfParts>
  <Company>CMW Productions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Walenius</dc:creator>
  <cp:lastModifiedBy>per</cp:lastModifiedBy>
  <cp:revision>156</cp:revision>
  <cp:lastPrinted>1999-12-22T12:20:39Z</cp:lastPrinted>
  <dcterms:created xsi:type="dcterms:W3CDTF">2010-04-14T06:04:30Z</dcterms:created>
  <dcterms:modified xsi:type="dcterms:W3CDTF">2012-04-12T06:35:47Z</dcterms:modified>
</cp:coreProperties>
</file>