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2" r:id="rId3"/>
    <p:sldId id="263" r:id="rId4"/>
    <p:sldId id="264" r:id="rId5"/>
    <p:sldId id="266" r:id="rId6"/>
    <p:sldId id="272" r:id="rId7"/>
    <p:sldId id="267" r:id="rId8"/>
    <p:sldId id="268" r:id="rId9"/>
    <p:sldId id="269" r:id="rId10"/>
    <p:sldId id="273" r:id="rId11"/>
    <p:sldId id="281" r:id="rId12"/>
    <p:sldId id="278" r:id="rId13"/>
    <p:sldId id="279" r:id="rId14"/>
    <p:sldId id="280" r:id="rId15"/>
    <p:sldId id="282" r:id="rId16"/>
    <p:sldId id="277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nady S Cymbalyuk" initials="GSC" lastIdx="2" clrIdx="0">
    <p:extLst>
      <p:ext uri="{19B8F6BF-5375-455C-9EA6-DF929625EA0E}">
        <p15:presenceInfo xmlns:p15="http://schemas.microsoft.com/office/powerpoint/2012/main" userId="S-1-5-21-2482117454-3359243091-2387698914-46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0000"/>
    <a:srgbClr val="00008F"/>
    <a:srgbClr val="8FF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LabWork\Cymbalyuk\LeechHeart\HNMyosinMonensin\ExpDataPJE\01-myomodulin%202015-07-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Documents\LabWork\Cymbalyuk\LeechHeart\HNMyosinMonensin\ExpDataPJE\01-myomodulin%202015-07-0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LabWork\Cymbalyuk\LeechHeart\HNMyosinMonensin\ExpDataPJE\01-myomodulin%202015-07-0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Documents\LabWork\Cymbalyuk\LeechHeart\HNMyosinMonensin\ExpDataPJE\01-myomodulin%202015-07-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'burst duration'!$A$30</c:f>
              <c:strCache>
                <c:ptCount val="1"/>
                <c:pt idx="0">
                  <c:v>Experiment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'burst duration'!$B$31:$E$31</c:f>
                <c:numCache>
                  <c:formatCode>General</c:formatCode>
                  <c:ptCount val="4"/>
                  <c:pt idx="0">
                    <c:v>0.42726235953867808</c:v>
                  </c:pt>
                  <c:pt idx="1">
                    <c:v>0.18040526346852057</c:v>
                  </c:pt>
                  <c:pt idx="2">
                    <c:v>0.15343869743116775</c:v>
                  </c:pt>
                  <c:pt idx="3">
                    <c:v>8.1219572381575872E-2</c:v>
                  </c:pt>
                </c:numCache>
              </c:numRef>
            </c:plus>
            <c:minus>
              <c:numRef>
                <c:f>'burst duration'!$B$31:$E$31</c:f>
                <c:numCache>
                  <c:formatCode>General</c:formatCode>
                  <c:ptCount val="4"/>
                  <c:pt idx="0">
                    <c:v>0.42726235953867808</c:v>
                  </c:pt>
                  <c:pt idx="1">
                    <c:v>0.18040526346852057</c:v>
                  </c:pt>
                  <c:pt idx="2">
                    <c:v>0.15343869743116775</c:v>
                  </c:pt>
                  <c:pt idx="3">
                    <c:v>8.1219572381575872E-2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'burst duration'!$B$17:$E$17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duration'!$B$30:$E$30</c:f>
              <c:numCache>
                <c:formatCode>0.0</c:formatCode>
                <c:ptCount val="4"/>
                <c:pt idx="0">
                  <c:v>5.2920651515151507</c:v>
                </c:pt>
                <c:pt idx="1">
                  <c:v>3.8270615151515224</c:v>
                </c:pt>
                <c:pt idx="2">
                  <c:v>3.2819000000000029</c:v>
                </c:pt>
                <c:pt idx="3">
                  <c:v>2.5201601398601672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BD-401C-A853-705E2B91A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178960"/>
        <c:axId val="429183440"/>
      </c:lineChart>
      <c:catAx>
        <c:axId val="4291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Myomodulin (uM)</a:t>
                </a:r>
              </a:p>
            </c:rich>
          </c:tx>
          <c:layout>
            <c:manualLayout>
              <c:xMode val="edge"/>
              <c:yMode val="edge"/>
              <c:x val="0.52786351706036749"/>
              <c:y val="0.87590259550889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83440"/>
        <c:crosses val="autoZero"/>
        <c:auto val="1"/>
        <c:lblAlgn val="ctr"/>
        <c:lblOffset val="100"/>
        <c:noMultiLvlLbl val="0"/>
      </c:catAx>
      <c:valAx>
        <c:axId val="4291834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effectLst/>
                  </a:rPr>
                  <a:t>Burst Duration (s)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8.33949402158063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7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'burst period'!$A$30</c:f>
              <c:strCache>
                <c:ptCount val="1"/>
                <c:pt idx="0">
                  <c:v>Experiment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'burst period'!$B$31:$E$31</c:f>
                <c:numCache>
                  <c:formatCode>General</c:formatCode>
                  <c:ptCount val="4"/>
                  <c:pt idx="0">
                    <c:v>0.7</c:v>
                  </c:pt>
                  <c:pt idx="1">
                    <c:v>0.3</c:v>
                  </c:pt>
                  <c:pt idx="2">
                    <c:v>0.3</c:v>
                  </c:pt>
                  <c:pt idx="3">
                    <c:v>0.1</c:v>
                  </c:pt>
                </c:numCache>
              </c:numRef>
            </c:plus>
            <c:minus>
              <c:numRef>
                <c:f>'burst period'!$B$31:$E$31</c:f>
                <c:numCache>
                  <c:formatCode>General</c:formatCode>
                  <c:ptCount val="4"/>
                  <c:pt idx="0">
                    <c:v>0.7</c:v>
                  </c:pt>
                  <c:pt idx="1">
                    <c:v>0.3</c:v>
                  </c:pt>
                  <c:pt idx="2">
                    <c:v>0.3</c:v>
                  </c:pt>
                  <c:pt idx="3">
                    <c:v>0.1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'burst period'!$B$17:$E$17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period'!$B$30:$E$30</c:f>
              <c:numCache>
                <c:formatCode>General</c:formatCode>
                <c:ptCount val="4"/>
                <c:pt idx="0" formatCode="0.0">
                  <c:v>9</c:v>
                </c:pt>
                <c:pt idx="1">
                  <c:v>6.4</c:v>
                </c:pt>
                <c:pt idx="2">
                  <c:v>5.6</c:v>
                </c:pt>
                <c:pt idx="3">
                  <c:v>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D5-4D59-AAE6-E28393D7A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178960"/>
        <c:axId val="429183440"/>
      </c:lineChart>
      <c:catAx>
        <c:axId val="4291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Myomodulin</a:t>
                </a:r>
                <a:r>
                  <a:rPr lang="en-US" baseline="0"/>
                  <a:t> (uM)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54080555555555554"/>
              <c:y val="0.87590259550889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83440"/>
        <c:crosses val="autoZero"/>
        <c:auto val="1"/>
        <c:lblAlgn val="ctr"/>
        <c:lblOffset val="100"/>
        <c:noMultiLvlLbl val="0"/>
      </c:catAx>
      <c:valAx>
        <c:axId val="4291834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Century Gothic" panose="020B0502020202020204" pitchFamily="34" charset="0"/>
                    <a:cs typeface="Arial" panose="020B0604020202020204" pitchFamily="34" charset="0"/>
                  </a:rPr>
                  <a:t>Burst Period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7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'burst duration'!$A$29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cat>
            <c:strRef>
              <c:f>'burst duration'!$B$17:$E$17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duration'!$B$29:$E$29</c:f>
              <c:numCache>
                <c:formatCode>0.00</c:formatCode>
                <c:ptCount val="4"/>
                <c:pt idx="0" formatCode="General">
                  <c:v>4.444</c:v>
                </c:pt>
                <c:pt idx="1">
                  <c:v>3.524</c:v>
                </c:pt>
                <c:pt idx="2">
                  <c:v>2.9849999999999999</c:v>
                </c:pt>
                <c:pt idx="3" formatCode="General">
                  <c:v>2.4780000000000002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E0-4D26-9396-B62946DCEDFF}"/>
            </c:ext>
          </c:extLst>
        </c:ser>
        <c:ser>
          <c:idx val="1"/>
          <c:order val="1"/>
          <c:tx>
            <c:strRef>
              <c:f>'burst duration'!$A$30</c:f>
              <c:strCache>
                <c:ptCount val="1"/>
                <c:pt idx="0">
                  <c:v>Experiment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'burst duration'!$B$31:$E$31</c:f>
                <c:numCache>
                  <c:formatCode>General</c:formatCode>
                  <c:ptCount val="4"/>
                  <c:pt idx="0">
                    <c:v>0.42726235953867808</c:v>
                  </c:pt>
                  <c:pt idx="1">
                    <c:v>0.18040526346852057</c:v>
                  </c:pt>
                  <c:pt idx="2">
                    <c:v>0.15343869743116775</c:v>
                  </c:pt>
                  <c:pt idx="3">
                    <c:v>8.1219572381575872E-2</c:v>
                  </c:pt>
                </c:numCache>
              </c:numRef>
            </c:plus>
            <c:minus>
              <c:numRef>
                <c:f>'burst duration'!$B$31:$E$31</c:f>
                <c:numCache>
                  <c:formatCode>General</c:formatCode>
                  <c:ptCount val="4"/>
                  <c:pt idx="0">
                    <c:v>0.42726235953867808</c:v>
                  </c:pt>
                  <c:pt idx="1">
                    <c:v>0.18040526346852057</c:v>
                  </c:pt>
                  <c:pt idx="2">
                    <c:v>0.15343869743116775</c:v>
                  </c:pt>
                  <c:pt idx="3">
                    <c:v>8.1219572381575872E-2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'burst duration'!$B$17:$E$17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duration'!$B$30:$E$30</c:f>
              <c:numCache>
                <c:formatCode>0.0</c:formatCode>
                <c:ptCount val="4"/>
                <c:pt idx="0">
                  <c:v>5.2920651515151507</c:v>
                </c:pt>
                <c:pt idx="1">
                  <c:v>3.8270615151515224</c:v>
                </c:pt>
                <c:pt idx="2">
                  <c:v>3.2819000000000029</c:v>
                </c:pt>
                <c:pt idx="3">
                  <c:v>2.5201601398601672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E0-4D26-9396-B62946DCE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178960"/>
        <c:axId val="429183440"/>
      </c:lineChart>
      <c:catAx>
        <c:axId val="4291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Myomodulin (uM)</a:t>
                </a:r>
              </a:p>
            </c:rich>
          </c:tx>
          <c:layout>
            <c:manualLayout>
              <c:xMode val="edge"/>
              <c:yMode val="edge"/>
              <c:x val="0.52786351706036749"/>
              <c:y val="0.87590259550889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83440"/>
        <c:crosses val="autoZero"/>
        <c:auto val="1"/>
        <c:lblAlgn val="ctr"/>
        <c:lblOffset val="100"/>
        <c:noMultiLvlLbl val="0"/>
      </c:catAx>
      <c:valAx>
        <c:axId val="429183440"/>
        <c:scaling>
          <c:orientation val="minMax"/>
          <c:max val="5.5"/>
          <c:min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Burst Duration (s)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8.33949402158063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7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'burst period'!$A$29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cat>
            <c:strRef>
              <c:f>'burst period'!$B$17:$E$17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period'!$B$29:$E$29</c:f>
              <c:numCache>
                <c:formatCode>General</c:formatCode>
                <c:ptCount val="4"/>
                <c:pt idx="0">
                  <c:v>8.69</c:v>
                </c:pt>
                <c:pt idx="1">
                  <c:v>6.7160000000000002</c:v>
                </c:pt>
                <c:pt idx="2">
                  <c:v>5.8550000000000004</c:v>
                </c:pt>
                <c:pt idx="3">
                  <c:v>4.8890000000000002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DE-42E5-B05E-5E55647F0870}"/>
            </c:ext>
          </c:extLst>
        </c:ser>
        <c:ser>
          <c:idx val="1"/>
          <c:order val="1"/>
          <c:tx>
            <c:strRef>
              <c:f>'burst period'!$A$30</c:f>
              <c:strCache>
                <c:ptCount val="1"/>
                <c:pt idx="0">
                  <c:v>Experiment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'burst period'!$B$31:$E$31</c:f>
                <c:numCache>
                  <c:formatCode>General</c:formatCode>
                  <c:ptCount val="4"/>
                  <c:pt idx="0">
                    <c:v>0.7</c:v>
                  </c:pt>
                  <c:pt idx="1">
                    <c:v>0.3</c:v>
                  </c:pt>
                  <c:pt idx="2">
                    <c:v>0.3</c:v>
                  </c:pt>
                  <c:pt idx="3">
                    <c:v>0.1</c:v>
                  </c:pt>
                </c:numCache>
              </c:numRef>
            </c:plus>
            <c:minus>
              <c:numRef>
                <c:f>'burst period'!$B$31:$E$31</c:f>
                <c:numCache>
                  <c:formatCode>General</c:formatCode>
                  <c:ptCount val="4"/>
                  <c:pt idx="0">
                    <c:v>0.7</c:v>
                  </c:pt>
                  <c:pt idx="1">
                    <c:v>0.3</c:v>
                  </c:pt>
                  <c:pt idx="2">
                    <c:v>0.3</c:v>
                  </c:pt>
                  <c:pt idx="3">
                    <c:v>0.1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'burst period'!$B$17:$E$17</c:f>
              <c:strCache>
                <c:ptCount val="4"/>
                <c:pt idx="0">
                  <c:v>Control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</c:strCache>
            </c:strRef>
          </c:cat>
          <c:val>
            <c:numRef>
              <c:f>'burst period'!$B$30:$E$30</c:f>
              <c:numCache>
                <c:formatCode>General</c:formatCode>
                <c:ptCount val="4"/>
                <c:pt idx="0" formatCode="0.0">
                  <c:v>9</c:v>
                </c:pt>
                <c:pt idx="1">
                  <c:v>6.4</c:v>
                </c:pt>
                <c:pt idx="2">
                  <c:v>5.6</c:v>
                </c:pt>
                <c:pt idx="3">
                  <c:v>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DE-42E5-B05E-5E55647F0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178960"/>
        <c:axId val="429183440"/>
      </c:lineChart>
      <c:catAx>
        <c:axId val="4291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Myomodulin</a:t>
                </a:r>
                <a:r>
                  <a:rPr lang="en-US" baseline="0"/>
                  <a:t> (uM)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54080555555555554"/>
              <c:y val="0.87590259550889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83440"/>
        <c:crosses val="autoZero"/>
        <c:auto val="1"/>
        <c:lblAlgn val="ctr"/>
        <c:lblOffset val="100"/>
        <c:noMultiLvlLbl val="0"/>
      </c:catAx>
      <c:valAx>
        <c:axId val="429183440"/>
        <c:scaling>
          <c:orientation val="minMax"/>
          <c:max val="12"/>
          <c:min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latin typeface="+mn-lt"/>
                    <a:cs typeface="Arial" panose="020B0604020202020204" pitchFamily="34" charset="0"/>
                  </a:rPr>
                  <a:t>Burst Period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917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0.27735</cdr:x>
      <cdr:y>0.01143</cdr:y>
    </cdr:from>
    <cdr:to>
      <cdr:x>0.27735</cdr:x>
      <cdr:y>0.08524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2FA94FCB-FF8C-4DBF-995C-D00675EBEE31}"/>
            </a:ext>
          </a:extLst>
        </cdr:cNvPr>
        <cdr:cNvCxnSpPr/>
      </cdr:nvCxnSpPr>
      <cdr:spPr>
        <a:xfrm xmlns:a="http://schemas.openxmlformats.org/drawingml/2006/main" flipV="1">
          <a:off x="1268031" y="31350"/>
          <a:ext cx="0" cy="20246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A4CF-8FA4-473B-83A9-BED27DA910C9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10F7-6EE5-4CBC-BDBD-6CBA4376B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3.74, 0.7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255EC-3E98-41B3-A7E2-663F2D564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04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54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9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598C-81D3-4A64-976A-5D3943184E1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B3BF0-F897-41E7-B4AE-A4B95A61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8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90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pellingson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3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26D395E5-7279-4B16-B3CB-A64785DC1F9D}"/>
              </a:ext>
            </a:extLst>
          </p:cNvPr>
          <p:cNvSpPr txBox="1"/>
          <p:nvPr/>
        </p:nvSpPr>
        <p:spPr>
          <a:xfrm>
            <a:off x="1981186" y="2647404"/>
            <a:ext cx="10057394" cy="154184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800" dirty="0" err="1">
                <a:latin typeface="Arial"/>
              </a:rPr>
              <a:t>Comodulation</a:t>
            </a:r>
            <a:r>
              <a:rPr lang="en-US" sz="2800" dirty="0">
                <a:latin typeface="Arial"/>
              </a:rPr>
              <a:t> of h- and Na+/K+ Pump Currents Expands the Range of Functional Temporal Bursting Properties in a Central Pattern Generator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17B24664-3190-49A6-A41D-63587AC313EB}"/>
              </a:ext>
            </a:extLst>
          </p:cNvPr>
          <p:cNvSpPr txBox="1"/>
          <p:nvPr/>
        </p:nvSpPr>
        <p:spPr>
          <a:xfrm>
            <a:off x="1981186" y="4189252"/>
            <a:ext cx="10057394" cy="154184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Parker J. Ellingson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William Barnett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Daniel Kueh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Alex Vargas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Ronald L. Calabrese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Gennady Cymbalyuk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Neuroscience Institute, Georgia State University, Atlanta GA 30303 USA </a:t>
            </a:r>
          </a:p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Biology, Emory University, Atlanta GA 30322 USA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Neuromatch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Conference 2020 5/25 – 5/27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77284-F063-4848-868A-CD60098C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0" y="699849"/>
            <a:ext cx="2411501" cy="1947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31EAA-F59F-4984-9953-693EC34D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7115"/>
            <a:ext cx="4436899" cy="1180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53F87E-F091-475C-ACF3-CC3788827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2" y="789566"/>
            <a:ext cx="1368514" cy="13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2657253" y="1471025"/>
            <a:ext cx="6759055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7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10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5575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66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2065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7783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752253" y="1471025"/>
            <a:ext cx="11382597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11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42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4F08D-C71D-4F43-A684-8A44F453C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2" b="58355"/>
          <a:stretch/>
        </p:blipFill>
        <p:spPr>
          <a:xfrm>
            <a:off x="7258050" y="2523124"/>
            <a:ext cx="4972280" cy="33981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200D29-F69C-41D5-8B58-EB932C4D1436}"/>
              </a:ext>
            </a:extLst>
          </p:cNvPr>
          <p:cNvSpPr/>
          <p:nvPr/>
        </p:nvSpPr>
        <p:spPr>
          <a:xfrm>
            <a:off x="9517680" y="1859106"/>
            <a:ext cx="552450" cy="552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160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5878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9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752253" y="1471025"/>
            <a:ext cx="11382597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12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42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4F08D-C71D-4F43-A684-8A44F453C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1" r="-293" b="55673"/>
          <a:stretch/>
        </p:blipFill>
        <p:spPr>
          <a:xfrm>
            <a:off x="7239000" y="2523124"/>
            <a:ext cx="4953000" cy="3617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160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5878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FBA52A-654D-419D-BCC5-6733570868DA}"/>
              </a:ext>
            </a:extLst>
          </p:cNvPr>
          <p:cNvSpPr/>
          <p:nvPr/>
        </p:nvSpPr>
        <p:spPr>
          <a:xfrm rot="18000000">
            <a:off x="9502658" y="1720850"/>
            <a:ext cx="640843" cy="5524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752253" y="1471025"/>
            <a:ext cx="11382597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13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42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4F08D-C71D-4F43-A684-8A44F453C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" t="46093" r="50156" b="12262"/>
          <a:stretch/>
        </p:blipFill>
        <p:spPr>
          <a:xfrm>
            <a:off x="7200900" y="2523124"/>
            <a:ext cx="4968240" cy="3398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160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5878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CFC8B7C-2E26-4533-BFA9-39A4B3A0FB15}"/>
              </a:ext>
            </a:extLst>
          </p:cNvPr>
          <p:cNvSpPr/>
          <p:nvPr/>
        </p:nvSpPr>
        <p:spPr>
          <a:xfrm>
            <a:off x="9481820" y="1828800"/>
            <a:ext cx="406400" cy="58275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752253" y="1471025"/>
            <a:ext cx="11382597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14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42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4F08D-C71D-4F43-A684-8A44F453C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4" t="45891" r="-202" b="12464"/>
          <a:stretch/>
        </p:blipFill>
        <p:spPr>
          <a:xfrm>
            <a:off x="7258050" y="2523124"/>
            <a:ext cx="4972280" cy="3398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160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5878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52770D3-A090-45BB-9DFD-F416158998D9}"/>
              </a:ext>
            </a:extLst>
          </p:cNvPr>
          <p:cNvSpPr/>
          <p:nvPr/>
        </p:nvSpPr>
        <p:spPr>
          <a:xfrm>
            <a:off x="9395078" y="1811615"/>
            <a:ext cx="640843" cy="5524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29FCA-8E79-4C94-B71A-CC2EB427D5A5}"/>
              </a:ext>
            </a:extLst>
          </p:cNvPr>
          <p:cNvSpPr/>
          <p:nvPr/>
        </p:nvSpPr>
        <p:spPr>
          <a:xfrm>
            <a:off x="752253" y="1471025"/>
            <a:ext cx="11382597" cy="5025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280890"/>
          </a:xfrm>
        </p:spPr>
        <p:txBody>
          <a:bodyPr/>
          <a:lstStyle/>
          <a:p>
            <a:r>
              <a:rPr lang="en-US" dirty="0"/>
              <a:t>Experimental Data Maps Well to Model Parameter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D0C2-7C31-4C30-BBF0-E49594851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3" y="1471025"/>
            <a:ext cx="6759055" cy="506929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15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/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C99776-6D8E-482D-817A-066838EA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33" y="6140207"/>
                <a:ext cx="461047" cy="400110"/>
              </a:xfrm>
              <a:prstGeom prst="rect">
                <a:avLst/>
              </a:prstGeom>
              <a:blipFill>
                <a:blip r:embed="rId3"/>
                <a:stretch>
                  <a:fillRect r="-1842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31E14D8-95DA-430E-8B66-17E84C4C4A71}"/>
              </a:ext>
            </a:extLst>
          </p:cNvPr>
          <p:cNvSpPr/>
          <p:nvPr/>
        </p:nvSpPr>
        <p:spPr>
          <a:xfrm rot="16200000">
            <a:off x="160977" y="3627416"/>
            <a:ext cx="16450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8BEB8-0650-4F4E-8A95-9B0EDE933652}"/>
              </a:ext>
            </a:extLst>
          </p:cNvPr>
          <p:cNvSpPr/>
          <p:nvPr/>
        </p:nvSpPr>
        <p:spPr>
          <a:xfrm rot="16200000">
            <a:off x="5878113" y="3982323"/>
            <a:ext cx="2349895" cy="405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Burst Period (sec)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0E849-9B9F-4ADF-98C4-F3DF7F2067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0" b="56463"/>
          <a:stretch/>
        </p:blipFill>
        <p:spPr>
          <a:xfrm>
            <a:off x="7305186" y="2534554"/>
            <a:ext cx="4753464" cy="3370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602B0-9CE0-4BD8-AC59-577B532BC93C}"/>
              </a:ext>
            </a:extLst>
          </p:cNvPr>
          <p:cNvSpPr txBox="1"/>
          <p:nvPr/>
        </p:nvSpPr>
        <p:spPr>
          <a:xfrm>
            <a:off x="9442078" y="1758539"/>
            <a:ext cx="59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3610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85C2A9D-48E1-4F16-B090-94AE341CC9BA}"/>
              </a:ext>
            </a:extLst>
          </p:cNvPr>
          <p:cNvSpPr/>
          <p:nvPr/>
        </p:nvSpPr>
        <p:spPr>
          <a:xfrm>
            <a:off x="1989519" y="1211045"/>
            <a:ext cx="8073395" cy="5761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36" y="78567"/>
            <a:ext cx="10597076" cy="1300700"/>
          </a:xfrm>
        </p:spPr>
        <p:txBody>
          <a:bodyPr>
            <a:normAutofit/>
          </a:bodyPr>
          <a:lstStyle/>
          <a:p>
            <a:r>
              <a:rPr lang="en-US" dirty="0"/>
              <a:t>Simulation Along the Axis of </a:t>
            </a:r>
            <a:r>
              <a:rPr lang="en-US" dirty="0" err="1"/>
              <a:t>Comodulation</a:t>
            </a:r>
            <a:r>
              <a:rPr lang="en-US" dirty="0"/>
              <a:t> Compares Well to Experimental Results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16</a:t>
            </a:fld>
            <a:r>
              <a:rPr lang="en-US" dirty="0"/>
              <a:t>/18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8D6086-5AE4-458E-854C-0FB36B20DD4D}"/>
              </a:ext>
            </a:extLst>
          </p:cNvPr>
          <p:cNvGrpSpPr/>
          <p:nvPr/>
        </p:nvGrpSpPr>
        <p:grpSpPr>
          <a:xfrm>
            <a:off x="5342319" y="4175525"/>
            <a:ext cx="4572000" cy="2743200"/>
            <a:chOff x="0" y="0"/>
            <a:chExt cx="4572000" cy="2743200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5B26E21E-45CC-41A6-A1BA-6E01069819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2166868"/>
                </p:ext>
              </p:extLst>
            </p:nvPr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876320FB-884C-4E3D-B246-E43C378497AA}"/>
                </a:ext>
              </a:extLst>
            </p:cNvPr>
            <p:cNvSpPr txBox="1"/>
            <p:nvPr/>
          </p:nvSpPr>
          <p:spPr>
            <a:xfrm>
              <a:off x="1938338" y="56197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8A513E37-EABA-4449-A84A-E2836E6FB1FD}"/>
                </a:ext>
              </a:extLst>
            </p:cNvPr>
            <p:cNvSpPr txBox="1"/>
            <p:nvPr/>
          </p:nvSpPr>
          <p:spPr>
            <a:xfrm>
              <a:off x="2871788" y="69532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319213DD-04FA-4D52-B7BF-D74673B79357}"/>
                </a:ext>
              </a:extLst>
            </p:cNvPr>
            <p:cNvSpPr txBox="1"/>
            <p:nvPr/>
          </p:nvSpPr>
          <p:spPr>
            <a:xfrm>
              <a:off x="3805238" y="88582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111B042-A3A2-42FC-B0C5-7AC5CA358941}"/>
                </a:ext>
              </a:extLst>
            </p:cNvPr>
            <p:cNvGrpSpPr/>
            <p:nvPr/>
          </p:nvGrpSpPr>
          <p:grpSpPr>
            <a:xfrm>
              <a:off x="2100263" y="333375"/>
              <a:ext cx="1895475" cy="438150"/>
              <a:chOff x="2100263" y="333375"/>
              <a:chExt cx="1895475" cy="438150"/>
            </a:xfrm>
          </p:grpSpPr>
          <p:sp>
            <p:nvSpPr>
              <p:cNvPr id="30" name="TextBox 11">
                <a:extLst>
                  <a:ext uri="{FF2B5EF4-FFF2-40B4-BE49-F238E27FC236}">
                    <a16:creationId xmlns:a16="http://schemas.microsoft.com/office/drawing/2014/main" id="{7B84D87B-A26A-4FC5-8E0D-DAF01505C670}"/>
                  </a:ext>
                </a:extLst>
              </p:cNvPr>
              <p:cNvSpPr txBox="1"/>
              <p:nvPr/>
            </p:nvSpPr>
            <p:spPr>
              <a:xfrm>
                <a:off x="2881313" y="333375"/>
                <a:ext cx="381000" cy="43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#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6A18DC4-A442-4B47-8891-A1E267ED0EC4}"/>
                  </a:ext>
                </a:extLst>
              </p:cNvPr>
              <p:cNvGrpSpPr/>
              <p:nvPr/>
            </p:nvGrpSpPr>
            <p:grpSpPr>
              <a:xfrm>
                <a:off x="2100263" y="514350"/>
                <a:ext cx="1895475" cy="85725"/>
                <a:chOff x="2100263" y="514350"/>
                <a:chExt cx="1895475" cy="8572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A1C23D8-C4D0-43D3-87F9-178D5618743C}"/>
                    </a:ext>
                  </a:extLst>
                </p:cNvPr>
                <p:cNvGrpSpPr/>
                <p:nvPr/>
              </p:nvGrpSpPr>
              <p:grpSpPr>
                <a:xfrm>
                  <a:off x="2100263" y="523875"/>
                  <a:ext cx="1895475" cy="0"/>
                  <a:chOff x="2100263" y="523875"/>
                  <a:chExt cx="1895475" cy="0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8A10816-2D77-4CE6-81F3-E292CD93FBC1}"/>
                      </a:ext>
                    </a:extLst>
                  </p:cNvPr>
                  <p:cNvCxnSpPr/>
                  <p:nvPr/>
                </p:nvCxnSpPr>
                <p:spPr>
                  <a:xfrm>
                    <a:off x="2100263" y="523875"/>
                    <a:ext cx="838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DE30674-CA80-4262-833C-7F04141B7B0B}"/>
                      </a:ext>
                    </a:extLst>
                  </p:cNvPr>
                  <p:cNvCxnSpPr/>
                  <p:nvPr/>
                </p:nvCxnSpPr>
                <p:spPr>
                  <a:xfrm>
                    <a:off x="3148013" y="523875"/>
                    <a:ext cx="84772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CEAE97F-F8CF-4CB8-9B5A-DA2648624794}"/>
                    </a:ext>
                  </a:extLst>
                </p:cNvPr>
                <p:cNvCxnSpPr/>
                <p:nvPr/>
              </p:nvCxnSpPr>
              <p:spPr>
                <a:xfrm flipV="1">
                  <a:off x="2109788" y="523875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C7AD70E-444C-4914-9E3D-538EC993E6C2}"/>
                    </a:ext>
                  </a:extLst>
                </p:cNvPr>
                <p:cNvCxnSpPr/>
                <p:nvPr/>
              </p:nvCxnSpPr>
              <p:spPr>
                <a:xfrm flipV="1">
                  <a:off x="3995738" y="514350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31E249-2522-46EF-9F7A-2A6F030D91EA}"/>
              </a:ext>
            </a:extLst>
          </p:cNvPr>
          <p:cNvGrpSpPr/>
          <p:nvPr/>
        </p:nvGrpSpPr>
        <p:grpSpPr>
          <a:xfrm>
            <a:off x="5342319" y="1436294"/>
            <a:ext cx="4572000" cy="2743200"/>
            <a:chOff x="0" y="0"/>
            <a:chExt cx="4572000" cy="2743200"/>
          </a:xfrm>
        </p:grpSpPr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30D9DBCC-DEE8-4F62-A849-2EA57D0CB5E8}"/>
                </a:ext>
              </a:extLst>
            </p:cNvPr>
            <p:cNvGraphicFramePr/>
            <p:nvPr/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97969E8-77C6-498B-8FC6-24CA3D088DDA}"/>
                </a:ext>
              </a:extLst>
            </p:cNvPr>
            <p:cNvGrpSpPr/>
            <p:nvPr/>
          </p:nvGrpSpPr>
          <p:grpSpPr>
            <a:xfrm>
              <a:off x="2109788" y="357188"/>
              <a:ext cx="1895475" cy="438150"/>
              <a:chOff x="2109788" y="357188"/>
              <a:chExt cx="1895475" cy="438150"/>
            </a:xfrm>
          </p:grpSpPr>
          <p:sp>
            <p:nvSpPr>
              <p:cNvPr id="53" name="TextBox 14">
                <a:extLst>
                  <a:ext uri="{FF2B5EF4-FFF2-40B4-BE49-F238E27FC236}">
                    <a16:creationId xmlns:a16="http://schemas.microsoft.com/office/drawing/2014/main" id="{80522054-AB02-4E1C-9F00-E7ED6599A5DF}"/>
                  </a:ext>
                </a:extLst>
              </p:cNvPr>
              <p:cNvSpPr txBox="1"/>
              <p:nvPr/>
            </p:nvSpPr>
            <p:spPr>
              <a:xfrm>
                <a:off x="2890838" y="357188"/>
                <a:ext cx="381000" cy="43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#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491E111-5247-41DD-9555-5E45B5396644}"/>
                  </a:ext>
                </a:extLst>
              </p:cNvPr>
              <p:cNvGrpSpPr/>
              <p:nvPr/>
            </p:nvGrpSpPr>
            <p:grpSpPr>
              <a:xfrm>
                <a:off x="2109788" y="538163"/>
                <a:ext cx="1895475" cy="85725"/>
                <a:chOff x="2109788" y="538163"/>
                <a:chExt cx="1895475" cy="8572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D2CBDC3-12C9-409D-BF4B-7D3ACD81B9FF}"/>
                    </a:ext>
                  </a:extLst>
                </p:cNvPr>
                <p:cNvGrpSpPr/>
                <p:nvPr/>
              </p:nvGrpSpPr>
              <p:grpSpPr>
                <a:xfrm>
                  <a:off x="2109788" y="547688"/>
                  <a:ext cx="1895475" cy="0"/>
                  <a:chOff x="2109788" y="547688"/>
                  <a:chExt cx="1895475" cy="0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9B2108C9-3253-47B4-9A10-1C888FDB0295}"/>
                      </a:ext>
                    </a:extLst>
                  </p:cNvPr>
                  <p:cNvCxnSpPr/>
                  <p:nvPr/>
                </p:nvCxnSpPr>
                <p:spPr>
                  <a:xfrm>
                    <a:off x="2109788" y="547688"/>
                    <a:ext cx="8382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EDD8DEC-20D5-4C84-905B-73C6DF2843F2}"/>
                      </a:ext>
                    </a:extLst>
                  </p:cNvPr>
                  <p:cNvCxnSpPr/>
                  <p:nvPr/>
                </p:nvCxnSpPr>
                <p:spPr>
                  <a:xfrm>
                    <a:off x="3157538" y="547688"/>
                    <a:ext cx="84772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599B9C8-BC64-4676-BD7E-CCD13E5800C8}"/>
                    </a:ext>
                  </a:extLst>
                </p:cNvPr>
                <p:cNvCxnSpPr/>
                <p:nvPr/>
              </p:nvCxnSpPr>
              <p:spPr>
                <a:xfrm flipV="1">
                  <a:off x="2119313" y="547688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6E5E210-21B8-4547-83FE-BF0A37CE1655}"/>
                    </a:ext>
                  </a:extLst>
                </p:cNvPr>
                <p:cNvCxnSpPr/>
                <p:nvPr/>
              </p:nvCxnSpPr>
              <p:spPr>
                <a:xfrm flipV="1">
                  <a:off x="4005263" y="538163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C9445E1A-B570-4298-AB42-EBBD35E5E345}"/>
                </a:ext>
              </a:extLst>
            </p:cNvPr>
            <p:cNvSpPr txBox="1"/>
            <p:nvPr/>
          </p:nvSpPr>
          <p:spPr>
            <a:xfrm>
              <a:off x="1928813" y="60483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5771FA91-DE5B-47E6-8C0F-FADE5362EA1D}"/>
                </a:ext>
              </a:extLst>
            </p:cNvPr>
            <p:cNvSpPr txBox="1"/>
            <p:nvPr/>
          </p:nvSpPr>
          <p:spPr>
            <a:xfrm>
              <a:off x="2871788" y="73818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23">
              <a:extLst>
                <a:ext uri="{FF2B5EF4-FFF2-40B4-BE49-F238E27FC236}">
                  <a16:creationId xmlns:a16="http://schemas.microsoft.com/office/drawing/2014/main" id="{DE31805C-039F-481E-8E1D-3E6DB427323C}"/>
                </a:ext>
              </a:extLst>
            </p:cNvPr>
            <p:cNvSpPr txBox="1"/>
            <p:nvPr/>
          </p:nvSpPr>
          <p:spPr>
            <a:xfrm>
              <a:off x="3795713" y="92868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BA418-783B-45A6-A552-BF0E868B87A2}"/>
              </a:ext>
            </a:extLst>
          </p:cNvPr>
          <p:cNvGrpSpPr/>
          <p:nvPr/>
        </p:nvGrpSpPr>
        <p:grpSpPr>
          <a:xfrm>
            <a:off x="2114932" y="1211045"/>
            <a:ext cx="3337775" cy="5555280"/>
            <a:chOff x="7137782" y="1096745"/>
            <a:chExt cx="3337775" cy="55552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FA2B14-9B22-4C5B-96B7-FB1D9983ABC0}"/>
                </a:ext>
              </a:extLst>
            </p:cNvPr>
            <p:cNvGrpSpPr/>
            <p:nvPr/>
          </p:nvGrpSpPr>
          <p:grpSpPr>
            <a:xfrm>
              <a:off x="7137782" y="1096745"/>
              <a:ext cx="3337775" cy="5555280"/>
              <a:chOff x="8463662" y="1064995"/>
              <a:chExt cx="3337775" cy="555528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A983862-DAC0-48A8-9BF3-50CC8A739B0B}"/>
                  </a:ext>
                </a:extLst>
              </p:cNvPr>
              <p:cNvGrpSpPr/>
              <p:nvPr/>
            </p:nvGrpSpPr>
            <p:grpSpPr>
              <a:xfrm>
                <a:off x="8463662" y="1064995"/>
                <a:ext cx="3337774" cy="2779996"/>
                <a:chOff x="7713854" y="1164196"/>
                <a:chExt cx="3337774" cy="2779996"/>
              </a:xfrm>
            </p:grpSpPr>
            <p:pic>
              <p:nvPicPr>
                <p:cNvPr id="33" name="Picture 3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72F1368E-0A50-49F7-B4E8-C9DBBB9F3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910"/>
                <a:stretch/>
              </p:blipFill>
              <p:spPr>
                <a:xfrm>
                  <a:off x="7713855" y="1432454"/>
                  <a:ext cx="3337773" cy="2229369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539156F-981A-4D1C-B3CC-90384DC0DC04}"/>
                    </a:ext>
                  </a:extLst>
                </p:cNvPr>
                <p:cNvSpPr/>
                <p:nvPr/>
              </p:nvSpPr>
              <p:spPr>
                <a:xfrm>
                  <a:off x="7713854" y="1164196"/>
                  <a:ext cx="3337773" cy="2800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Comodulated </a:t>
                  </a:r>
                  <a:r>
                    <a:rPr lang="en-US" sz="1200" i="1" dirty="0" err="1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200" i="1" baseline="-25000" dirty="0" err="1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PumpMax</a:t>
                  </a:r>
                  <a:r>
                    <a:rPr lang="en-US" sz="12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2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nA</a:t>
                  </a:r>
                  <a:r>
                    <a:rPr lang="en-US" sz="12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E13DDF3F-8BB0-4C7B-A286-212D622DC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854" y="3664179"/>
                      <a:ext cx="3337773" cy="2800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Comodulated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a14:m>
                      <a:r>
                        <a:rPr lang="en-US" sz="1200" dirty="0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r>
                        <a:rPr lang="en-US" sz="1200" dirty="0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E13DDF3F-8BB0-4C7B-A286-212D622DCC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13854" y="3664179"/>
                      <a:ext cx="3337773" cy="28001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434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DD84669-C23B-494E-AD84-6E8994BBDBE1}"/>
                  </a:ext>
                </a:extLst>
              </p:cNvPr>
              <p:cNvGrpSpPr/>
              <p:nvPr/>
            </p:nvGrpSpPr>
            <p:grpSpPr>
              <a:xfrm>
                <a:off x="8463662" y="3830880"/>
                <a:ext cx="3337775" cy="2789395"/>
                <a:chOff x="7713853" y="3991451"/>
                <a:chExt cx="3337775" cy="2789395"/>
              </a:xfrm>
            </p:grpSpPr>
            <p:pic>
              <p:nvPicPr>
                <p:cNvPr id="35" name="Picture 3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35339BC6-FB16-4D9D-B470-B7535E61C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910"/>
                <a:stretch/>
              </p:blipFill>
              <p:spPr>
                <a:xfrm>
                  <a:off x="7713855" y="4271464"/>
                  <a:ext cx="3337773" cy="222936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FFD78CE1-3E46-4F81-B3B1-F3A6602BD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853" y="6500833"/>
                      <a:ext cx="3337773" cy="2800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Comodulated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a14:m>
                      <a:r>
                        <a:rPr lang="en-US" sz="1200" dirty="0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r>
                        <a:rPr lang="en-US" sz="1200" dirty="0"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FFD78CE1-3E46-4F81-B3B1-F3A6602BDB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13853" y="6500833"/>
                      <a:ext cx="3337773" cy="28001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217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07F9B89-A6CC-4ED3-9D2A-DABBF0AFEF60}"/>
                    </a:ext>
                  </a:extLst>
                </p:cNvPr>
                <p:cNvSpPr/>
                <p:nvPr/>
              </p:nvSpPr>
              <p:spPr>
                <a:xfrm>
                  <a:off x="7713853" y="3991451"/>
                  <a:ext cx="3337773" cy="2800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Comodulated </a:t>
                  </a:r>
                  <a:r>
                    <a:rPr lang="en-US" sz="1200" i="1" dirty="0" err="1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200" i="1" baseline="-25000" dirty="0" err="1">
                      <a:latin typeface="Helvetica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PumpMax</a:t>
                  </a:r>
                  <a:r>
                    <a:rPr lang="en-US" sz="12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2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nA</a:t>
                  </a:r>
                  <a:r>
                    <a:rPr lang="en-US" sz="12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E79381-9606-4ADA-B321-344E220DAA68}"/>
                </a:ext>
              </a:extLst>
            </p:cNvPr>
            <p:cNvCxnSpPr>
              <a:cxnSpLocks/>
            </p:cNvCxnSpPr>
            <p:nvPr/>
          </p:nvCxnSpPr>
          <p:spPr>
            <a:xfrm>
              <a:off x="7575550" y="341630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C492C2-F8BD-4550-9A7F-7728A0B95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5550" y="1557338"/>
              <a:ext cx="1588" cy="185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39F0EE-DC69-4333-8406-621502022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5550" y="1557338"/>
              <a:ext cx="25709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9B1F0A-8C80-4F99-9E06-07B7F7BC57C0}"/>
                </a:ext>
              </a:extLst>
            </p:cNvPr>
            <p:cNvCxnSpPr>
              <a:cxnSpLocks/>
            </p:cNvCxnSpPr>
            <p:nvPr/>
          </p:nvCxnSpPr>
          <p:spPr>
            <a:xfrm>
              <a:off x="7575550" y="6195219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9EB302-9598-4255-9E36-1A8BCD56BA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5550" y="4336257"/>
              <a:ext cx="1588" cy="185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60369C-8177-4E65-AE9F-C0609636E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5550" y="4336257"/>
              <a:ext cx="25709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9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94BD-CE67-46B1-BDFD-8135DD7C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93" y="147337"/>
            <a:ext cx="8911687" cy="128089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1A64-FD36-47CD-B246-9F71299B4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7088" y="987552"/>
                <a:ext cx="10198608" cy="565099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We developed a model of the Leech heartbeat central pattern generator pacing circuit.</a:t>
                </a:r>
              </a:p>
              <a:p>
                <a:r>
                  <a:rPr lang="en-US" sz="2400" dirty="0"/>
                  <a:t>Investigation of the parameter space associated with the action of the neuropeptide myomodulin and subsequent regime classification revealed a channel of functional activity within parameter space which corresponds to the action of myomodulin.</a:t>
                </a:r>
              </a:p>
              <a:p>
                <a:r>
                  <a:rPr lang="en-US" sz="2400" dirty="0"/>
                  <a:t>Comodulation in this system allows the CPG to retain functional activity, while expanding the range of possible shifts in temporal bursting characteristics by 75% compared to modulation of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PumpMax</a:t>
                </a:r>
                <a:r>
                  <a:rPr lang="en-US" sz="2400" dirty="0"/>
                  <a:t> alone or by nearly 90% compared to modulation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alone</a:t>
                </a:r>
              </a:p>
              <a:p>
                <a:r>
                  <a:rPr lang="en-US" sz="2400" dirty="0"/>
                  <a:t>We validated the model by fitting experimental conditions within the model parameter space.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1A64-FD36-47CD-B246-9F71299B4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088" y="987552"/>
                <a:ext cx="10198608" cy="5650992"/>
              </a:xfrm>
              <a:blipFill>
                <a:blip r:embed="rId2"/>
                <a:stretch>
                  <a:fillRect l="-837" t="-863" r="-299"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0">
            <a:extLst>
              <a:ext uri="{FF2B5EF4-FFF2-40B4-BE49-F238E27FC236}">
                <a16:creationId xmlns:a16="http://schemas.microsoft.com/office/drawing/2014/main" id="{364847B6-B275-4349-8FC8-EFD0A111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17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48928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8D9B-11F2-4861-812B-47EB8CA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629" y="313214"/>
            <a:ext cx="8911687" cy="128089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CECC-F3C1-4DA6-AC5E-9E340CDA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444752"/>
            <a:ext cx="9723120" cy="47731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GSU Brains and Behavior Fellowship</a:t>
            </a:r>
          </a:p>
          <a:p>
            <a:pPr lvl="1"/>
            <a:r>
              <a:rPr lang="en-US" sz="2800" dirty="0"/>
              <a:t>Funding me</a:t>
            </a:r>
          </a:p>
          <a:p>
            <a:r>
              <a:rPr lang="en-US" sz="2800" dirty="0"/>
              <a:t>NIH Grant 1 R21 NS111355 issued to GC and RC</a:t>
            </a:r>
          </a:p>
          <a:p>
            <a:pPr lvl="1"/>
            <a:r>
              <a:rPr lang="en-US" sz="2800" dirty="0"/>
              <a:t>Project funding, and funding for me for Fall 2020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Please feel free to contact me at </a:t>
            </a:r>
            <a:r>
              <a:rPr lang="en-US" sz="2800" dirty="0">
                <a:hlinkClick r:id="rId2"/>
              </a:rPr>
              <a:t>pellingson3@gmail.com</a:t>
            </a:r>
            <a:r>
              <a:rPr lang="en-US" sz="2800" dirty="0"/>
              <a:t> </a:t>
            </a:r>
          </a:p>
          <a:p>
            <a:r>
              <a:rPr lang="en-US" sz="2800" dirty="0"/>
              <a:t>Thank you for listening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0">
            <a:extLst>
              <a:ext uri="{FF2B5EF4-FFF2-40B4-BE49-F238E27FC236}">
                <a16:creationId xmlns:a16="http://schemas.microsoft.com/office/drawing/2014/main" id="{DC73B5F2-EDB8-476F-AECF-1C91D855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18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8708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BD9D-7BF9-4508-93A7-BDFA2694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16" y="4434735"/>
            <a:ext cx="10080009" cy="2496732"/>
          </a:xfrm>
        </p:spPr>
        <p:txBody>
          <a:bodyPr>
            <a:noAutofit/>
          </a:bodyPr>
          <a:lstStyle/>
          <a:p>
            <a:r>
              <a:rPr lang="en-US" sz="2000" dirty="0"/>
              <a:t>The timing control circuit in the heartbeat CPG of medicinal leeches is well characterized, and ideal for studying questions about rhythm generation from an ion channel level</a:t>
            </a:r>
          </a:p>
          <a:p>
            <a:r>
              <a:rPr lang="en-US" sz="2000" dirty="0"/>
              <a:t>Leech heart interneuron (HN) pairs in ganglia 3 and 4 form inhibitory synapses with their contralateral counterparts, assembling a Half Center Oscillator (HCO), and pace activity in the CPG circuit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B2E72-A443-4EA8-A076-712B1E33DBE4}"/>
              </a:ext>
            </a:extLst>
          </p:cNvPr>
          <p:cNvSpPr txBox="1">
            <a:spLocks/>
          </p:cNvSpPr>
          <p:nvPr/>
        </p:nvSpPr>
        <p:spPr>
          <a:xfrm>
            <a:off x="2643099" y="56734"/>
            <a:ext cx="932372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Leech Heart Interneuron Pacing CPG is </a:t>
            </a:r>
          </a:p>
          <a:p>
            <a:r>
              <a:rPr lang="en-US" dirty="0"/>
              <a:t>a Half-Center Oscillator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75CC2-91B6-4BFE-9697-0B105164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63"/>
          <a:stretch/>
        </p:blipFill>
        <p:spPr>
          <a:xfrm>
            <a:off x="2973715" y="1325260"/>
            <a:ext cx="1274599" cy="293352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AE304-7439-4E96-8986-DA0143A5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CAF3-7B00-461F-BB70-2500AF7849DB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BC47-EDF0-445E-99F7-DB15B7A7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14" y="1841410"/>
            <a:ext cx="6113298" cy="19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7DA-CDD0-47ED-A3E8-2CADD193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756" y="144324"/>
            <a:ext cx="10303098" cy="1280890"/>
          </a:xfrm>
        </p:spPr>
        <p:txBody>
          <a:bodyPr/>
          <a:lstStyle/>
          <a:p>
            <a:r>
              <a:rPr lang="en-US" dirty="0" err="1"/>
              <a:t>Comodulation</a:t>
            </a:r>
            <a:r>
              <a:rPr lang="en-US" dirty="0"/>
              <a:t> of h-current and Na/K Pump by </a:t>
            </a:r>
            <a:r>
              <a:rPr lang="en-US" dirty="0" err="1"/>
              <a:t>Myomodulin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BD9D-7BF9-4508-93A7-BDFA2694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24" y="3766255"/>
            <a:ext cx="7010400" cy="3777622"/>
          </a:xfrm>
        </p:spPr>
        <p:txBody>
          <a:bodyPr>
            <a:normAutofit/>
          </a:bodyPr>
          <a:lstStyle/>
          <a:p>
            <a:r>
              <a:rPr lang="en-US" sz="2200" dirty="0"/>
              <a:t>The Na/K pump is comodulated with h-current under application of 1uM Myomodulin</a:t>
            </a:r>
          </a:p>
          <a:p>
            <a:pPr lvl="1"/>
            <a:r>
              <a:rPr lang="en-US" sz="2200" dirty="0"/>
              <a:t>H-current increases</a:t>
            </a:r>
          </a:p>
          <a:p>
            <a:pPr lvl="1"/>
            <a:r>
              <a:rPr lang="en-US" sz="2200" dirty="0"/>
              <a:t>Pump current decreases</a:t>
            </a:r>
          </a:p>
          <a:p>
            <a:r>
              <a:rPr lang="en-US" sz="2200" dirty="0"/>
              <a:t>Burst period/duration decreases, and spike frequency increases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E6953-2DD4-48F9-8086-4620B08BCCDE}"/>
              </a:ext>
            </a:extLst>
          </p:cNvPr>
          <p:cNvSpPr txBox="1"/>
          <p:nvPr/>
        </p:nvSpPr>
        <p:spPr>
          <a:xfrm>
            <a:off x="1579809" y="6318916"/>
            <a:ext cx="10612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Tobin A-E, Calabrese RL (2005) </a:t>
            </a:r>
            <a:r>
              <a:rPr lang="en-US" sz="1400" dirty="0" err="1"/>
              <a:t>Myomodulin</a:t>
            </a:r>
            <a:r>
              <a:rPr lang="en-US" sz="1400" dirty="0"/>
              <a:t> Increases </a:t>
            </a:r>
            <a:r>
              <a:rPr lang="en-US" sz="1400" dirty="0" err="1"/>
              <a:t>Ih</a:t>
            </a:r>
            <a:r>
              <a:rPr lang="en-US" sz="1400" dirty="0"/>
              <a:t> and Inhibits the Na/K Pump to Modulate Bursting in Leech Heart Interneurons. J </a:t>
            </a:r>
            <a:r>
              <a:rPr lang="en-US" sz="1400" dirty="0" err="1"/>
              <a:t>Neurophysiol</a:t>
            </a:r>
            <a:r>
              <a:rPr lang="en-US" sz="1400" dirty="0"/>
              <a:t> 94:3938–3950.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F7F0-76AE-4F6E-BABE-A3AF238F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D54-92D9-4041-A1EC-C2B622923D8C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868C-F6A5-4D5F-8C10-D82661FA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CFB1-5F5F-4D49-8129-0411211764EE}" type="slidenum">
              <a:rPr lang="en-US" smtClean="0"/>
              <a:t>3</a:t>
            </a:fld>
            <a:r>
              <a:rPr lang="en-US" dirty="0"/>
              <a:t>/18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489603"/>
            <a:ext cx="3931645" cy="4640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50" y="1203409"/>
            <a:ext cx="3958103" cy="24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7DA-CDD0-47ED-A3E8-2CADD193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69" y="14816"/>
            <a:ext cx="11520235" cy="1280890"/>
          </a:xfrm>
        </p:spPr>
        <p:txBody>
          <a:bodyPr>
            <a:normAutofit/>
          </a:bodyPr>
          <a:lstStyle/>
          <a:p>
            <a:r>
              <a:rPr lang="en-US" dirty="0"/>
              <a:t>Tuned Model to experimental data from Leech Heart Interneurons in Myomodulin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0BD9D-7BF9-4508-93A7-BDFA2694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2254" y="1552798"/>
                <a:ext cx="3437473" cy="418286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Started with a model from Kueh et. al 2016 (</a:t>
                </a:r>
                <a:r>
                  <a:rPr lang="en-US" dirty="0" err="1"/>
                  <a:t>eLife</a:t>
                </a:r>
                <a:r>
                  <a:rPr lang="en-US" dirty="0"/>
                  <a:t> 5:e19322) which was developed for studying the effect of monensin in HN bursting characteristics</a:t>
                </a:r>
              </a:p>
              <a:p>
                <a:r>
                  <a:rPr lang="en-US" dirty="0"/>
                  <a:t>Tuned to more closely align with Tobin/Calabrese 2005 framework using new experimental datasets</a:t>
                </a:r>
              </a:p>
              <a:p>
                <a:r>
                  <a:rPr lang="en-US" dirty="0"/>
                  <a:t>Investigated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I</a:t>
                </a:r>
                <a:r>
                  <a:rPr lang="en-US" baseline="-25000" dirty="0"/>
                  <a:t>PumpMax</a:t>
                </a:r>
                <a:r>
                  <a:rPr lang="en-US" dirty="0"/>
                  <a:t> parameter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0BD9D-7BF9-4508-93A7-BDFA2694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2254" y="1552798"/>
                <a:ext cx="3437473" cy="4182866"/>
              </a:xfrm>
              <a:blipFill>
                <a:blip r:embed="rId2"/>
                <a:stretch>
                  <a:fillRect l="-1241" t="-875" r="-2305" b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E068AD-306E-4330-9D5D-D3D485719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571352"/>
            <a:ext cx="7160675" cy="404381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DC48F-F6AB-4249-BC5B-949BCCB4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CFB1-5F5F-4D49-8129-0411211764EE}" type="slidenum">
              <a:rPr lang="en-US" smtClean="0"/>
              <a:t>4</a:t>
            </a:fld>
            <a:r>
              <a:rPr lang="en-US" dirty="0"/>
              <a:t>/18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40BD9D-7BF9-4508-93A7-BDFA26941906}"/>
              </a:ext>
            </a:extLst>
          </p:cNvPr>
          <p:cNvSpPr txBox="1">
            <a:spLocks/>
          </p:cNvSpPr>
          <p:nvPr/>
        </p:nvSpPr>
        <p:spPr>
          <a:xfrm>
            <a:off x="2286028" y="5988834"/>
            <a:ext cx="9389136" cy="1738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Extracted temporal burst characteristics at the steady state for each parameter pair to produce a dimensionally reduced map of activity patterns for analysis</a:t>
            </a:r>
          </a:p>
        </p:txBody>
      </p:sp>
    </p:spTree>
    <p:extLst>
      <p:ext uri="{BB962C8B-B14F-4D97-AF65-F5344CB8AC3E}">
        <p14:creationId xmlns:p14="http://schemas.microsoft.com/office/powerpoint/2010/main" val="29341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66EB-A04B-4269-8EFF-E740795A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106035"/>
            <a:ext cx="10618364" cy="1280890"/>
          </a:xfrm>
        </p:spPr>
        <p:txBody>
          <a:bodyPr/>
          <a:lstStyle/>
          <a:p>
            <a:r>
              <a:rPr lang="en-US" dirty="0"/>
              <a:t>Half Center Oscillator Model Parameter Sweeps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83C6F-26A8-4822-B537-D1B5C87E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71DF-94E9-48F5-B6C9-EAC564EF8667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D9DD5-8B87-4752-B80E-C51AEAA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CFB1-5F5F-4D49-8129-0411211764EE}" type="slidenum">
              <a:rPr lang="en-US" smtClean="0"/>
              <a:t>5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56CA6D-4442-4413-AE29-E8B17BEBA099}"/>
                  </a:ext>
                </a:extLst>
              </p:cNvPr>
              <p:cNvSpPr/>
              <p:nvPr/>
            </p:nvSpPr>
            <p:spPr>
              <a:xfrm>
                <a:off x="8892542" y="5230478"/>
                <a:ext cx="3126690" cy="67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𝐴𝑠𝑦𝑚𝑚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𝑒𝑡𝑟𝑦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𝐵𝐷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𝐵𝐷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56CA6D-4442-4413-AE29-E8B17BEBA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542" y="5230478"/>
                <a:ext cx="3126690" cy="673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169D213-ECCB-42BA-B68E-B6E0987E4E36}"/>
              </a:ext>
            </a:extLst>
          </p:cNvPr>
          <p:cNvGrpSpPr/>
          <p:nvPr/>
        </p:nvGrpSpPr>
        <p:grpSpPr>
          <a:xfrm>
            <a:off x="2341806" y="1383034"/>
            <a:ext cx="6245743" cy="5466845"/>
            <a:chOff x="2341806" y="1383034"/>
            <a:chExt cx="6245743" cy="54668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6F9723-36DD-4CA6-8079-E48509F8C1EE}"/>
                </a:ext>
              </a:extLst>
            </p:cNvPr>
            <p:cNvSpPr/>
            <p:nvPr/>
          </p:nvSpPr>
          <p:spPr>
            <a:xfrm>
              <a:off x="2341806" y="1383034"/>
              <a:ext cx="6245741" cy="5460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B64ABF-F6E3-4436-BDEF-A339C87EED04}"/>
                </a:ext>
              </a:extLst>
            </p:cNvPr>
            <p:cNvGrpSpPr/>
            <p:nvPr/>
          </p:nvGrpSpPr>
          <p:grpSpPr>
            <a:xfrm>
              <a:off x="2484314" y="1383034"/>
              <a:ext cx="6103235" cy="5367348"/>
              <a:chOff x="2484314" y="1383034"/>
              <a:chExt cx="6103235" cy="536734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E5A7B4-1276-4AE4-84F2-E886548D0A0B}"/>
                  </a:ext>
                </a:extLst>
              </p:cNvPr>
              <p:cNvSpPr/>
              <p:nvPr/>
            </p:nvSpPr>
            <p:spPr>
              <a:xfrm>
                <a:off x="2484314" y="3860532"/>
                <a:ext cx="6103233" cy="6098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22CF0A0-27B9-496B-A870-238B20390727}"/>
                  </a:ext>
                </a:extLst>
              </p:cNvPr>
              <p:cNvGrpSpPr/>
              <p:nvPr/>
            </p:nvGrpSpPr>
            <p:grpSpPr>
              <a:xfrm>
                <a:off x="2484314" y="1383034"/>
                <a:ext cx="6103235" cy="5367348"/>
                <a:chOff x="2404157" y="1368786"/>
                <a:chExt cx="5219701" cy="459034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7DC5A69-8A3C-45F0-9291-E3056C0F921F}"/>
                    </a:ext>
                  </a:extLst>
                </p:cNvPr>
                <p:cNvGrpSpPr/>
                <p:nvPr/>
              </p:nvGrpSpPr>
              <p:grpSpPr>
                <a:xfrm>
                  <a:off x="2404159" y="1641424"/>
                  <a:ext cx="5219699" cy="2024063"/>
                  <a:chOff x="0" y="0"/>
                  <a:chExt cx="6857996" cy="2571749"/>
                </a:xfrm>
              </p:grpSpPr>
              <p:pic>
                <p:nvPicPr>
                  <p:cNvPr id="6" name="Picture 5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20091B2E-5DC9-4B01-8885-5F865E9216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"/>
                    <a:ext cx="3428997" cy="2571748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picture containing monitor&#10;&#10;Description automatically generated">
                    <a:extLst>
                      <a:ext uri="{FF2B5EF4-FFF2-40B4-BE49-F238E27FC236}">
                        <a16:creationId xmlns:a16="http://schemas.microsoft.com/office/drawing/2014/main" id="{1D35DF70-B6A5-44F5-ADE8-6D7EB3C113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8997" y="0"/>
                    <a:ext cx="3428999" cy="257174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C757F1-1BA8-4355-82C7-B0E975ACE194}"/>
                    </a:ext>
                  </a:extLst>
                </p:cNvPr>
                <p:cNvSpPr txBox="1"/>
                <p:nvPr/>
              </p:nvSpPr>
              <p:spPr>
                <a:xfrm>
                  <a:off x="2579022" y="1368786"/>
                  <a:ext cx="2434984" cy="31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Mean Burst Period (s)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EDE926-3E2D-48F7-8E16-84B3F9661F54}"/>
                    </a:ext>
                  </a:extLst>
                </p:cNvPr>
                <p:cNvSpPr txBox="1"/>
                <p:nvPr/>
              </p:nvSpPr>
              <p:spPr>
                <a:xfrm>
                  <a:off x="5250843" y="1368786"/>
                  <a:ext cx="2260121" cy="31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STD Burst Period (s)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E3A8E98-2765-43D2-B8B6-212FF16163E6}"/>
                    </a:ext>
                  </a:extLst>
                </p:cNvPr>
                <p:cNvGrpSpPr/>
                <p:nvPr/>
              </p:nvGrpSpPr>
              <p:grpSpPr>
                <a:xfrm>
                  <a:off x="2404158" y="3935069"/>
                  <a:ext cx="5219699" cy="2024062"/>
                  <a:chOff x="0" y="2571749"/>
                  <a:chExt cx="6857996" cy="2571748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0FF9B916-E109-45B7-BD34-FBDF296254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000" y="2571749"/>
                    <a:ext cx="3428996" cy="2571747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74F55E6A-E9BB-4E29-B35F-BA03D7E87E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2571749"/>
                    <a:ext cx="3428997" cy="257174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90AD17A-1789-46AD-B67B-A1890EBE2BCA}"/>
                    </a:ext>
                  </a:extLst>
                </p:cNvPr>
                <p:cNvSpPr txBox="1"/>
                <p:nvPr/>
              </p:nvSpPr>
              <p:spPr>
                <a:xfrm>
                  <a:off x="2404157" y="3753459"/>
                  <a:ext cx="2609848" cy="31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Mean Burst Duration (s)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BE1E0-742F-45EC-BECC-4730E989712D}"/>
                    </a:ext>
                  </a:extLst>
                </p:cNvPr>
                <p:cNvSpPr txBox="1"/>
                <p:nvPr/>
              </p:nvSpPr>
              <p:spPr>
                <a:xfrm>
                  <a:off x="5569668" y="3741832"/>
                  <a:ext cx="14985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Asymmetry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A5836DE-FC33-4FA7-9AB9-EBCF6412A020}"/>
                    </a:ext>
                  </a:extLst>
                </p:cNvPr>
                <p:cNvSpPr/>
                <p:nvPr/>
              </p:nvSpPr>
              <p:spPr>
                <a:xfrm>
                  <a:off x="3533324" y="3892339"/>
                  <a:ext cx="772669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4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A5836DE-FC33-4FA7-9AB9-EBCF6412A0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24" y="3892339"/>
                  <a:ext cx="772669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4000" r="-158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8B8B21-C9A3-4942-A855-491C02A71F7C}"/>
                    </a:ext>
                  </a:extLst>
                </p:cNvPr>
                <p:cNvSpPr/>
                <p:nvPr/>
              </p:nvSpPr>
              <p:spPr>
                <a:xfrm>
                  <a:off x="6601566" y="3877410"/>
                  <a:ext cx="772669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4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8B8B21-C9A3-4942-A855-491C02A71F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566" y="3877410"/>
                  <a:ext cx="772669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922" r="-78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82030-4EDB-4E58-B7AC-C2D828335CA0}"/>
                    </a:ext>
                  </a:extLst>
                </p:cNvPr>
                <p:cNvSpPr/>
                <p:nvPr/>
              </p:nvSpPr>
              <p:spPr>
                <a:xfrm>
                  <a:off x="3538349" y="6542102"/>
                  <a:ext cx="772669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4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82030-4EDB-4E58-B7AC-C2D82833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8349" y="6542102"/>
                  <a:ext cx="772669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922" r="-78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25D08E5-2D30-49D0-8A5C-6FB48DC8C099}"/>
                    </a:ext>
                  </a:extLst>
                </p:cNvPr>
                <p:cNvSpPr/>
                <p:nvPr/>
              </p:nvSpPr>
              <p:spPr>
                <a:xfrm>
                  <a:off x="6576870" y="6535897"/>
                  <a:ext cx="772669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14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14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25D08E5-2D30-49D0-8A5C-6FB48DC8C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70" y="6535897"/>
                  <a:ext cx="772669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922" r="-78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A9A7CE-3FBB-441C-BD38-5D4F7FA9E857}"/>
                </a:ext>
              </a:extLst>
            </p:cNvPr>
            <p:cNvSpPr/>
            <p:nvPr/>
          </p:nvSpPr>
          <p:spPr>
            <a:xfrm rot="16200000">
              <a:off x="1919691" y="2659822"/>
              <a:ext cx="11624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400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4FA66D-C892-413E-83A2-07D39FF6DB27}"/>
                </a:ext>
              </a:extLst>
            </p:cNvPr>
            <p:cNvSpPr/>
            <p:nvPr/>
          </p:nvSpPr>
          <p:spPr>
            <a:xfrm rot="16200000">
              <a:off x="1914446" y="5353184"/>
              <a:ext cx="11624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400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320D75-FDFC-483B-A6A4-6A2DAD357E1C}"/>
                </a:ext>
              </a:extLst>
            </p:cNvPr>
            <p:cNvSpPr/>
            <p:nvPr/>
          </p:nvSpPr>
          <p:spPr>
            <a:xfrm rot="16200000">
              <a:off x="4972509" y="5349878"/>
              <a:ext cx="11624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400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7BD7BB-45E9-4424-9415-BA0C907142D9}"/>
                </a:ext>
              </a:extLst>
            </p:cNvPr>
            <p:cNvSpPr/>
            <p:nvPr/>
          </p:nvSpPr>
          <p:spPr>
            <a:xfrm rot="16200000">
              <a:off x="5005259" y="2659822"/>
              <a:ext cx="11624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400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14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75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7947315-E21B-4C40-A491-8E90532D3153}"/>
              </a:ext>
            </a:extLst>
          </p:cNvPr>
          <p:cNvSpPr/>
          <p:nvPr/>
        </p:nvSpPr>
        <p:spPr>
          <a:xfrm>
            <a:off x="739192" y="1395718"/>
            <a:ext cx="11273476" cy="5462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66EB-A04B-4269-8EFF-E740795A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581" y="276426"/>
            <a:ext cx="8911687" cy="1280890"/>
          </a:xfrm>
        </p:spPr>
        <p:txBody>
          <a:bodyPr/>
          <a:lstStyle/>
          <a:p>
            <a:r>
              <a:rPr lang="en-US" dirty="0"/>
              <a:t>Regime Classification of HCO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83C6F-26A8-4822-B537-D1B5C87E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71DF-94E9-48F5-B6C9-EAC564EF8667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D9DD5-8B87-4752-B80E-C51AEAA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CFB1-5F5F-4D49-8129-0411211764EE}" type="slidenum">
              <a:rPr lang="en-US" smtClean="0"/>
              <a:t>6</a:t>
            </a:fld>
            <a:r>
              <a:rPr lang="en-US" dirty="0"/>
              <a:t>/18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CAB97E-1158-4B6C-9FB5-F314B5FD3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846" y="1690320"/>
            <a:ext cx="6591355" cy="49435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7D5A3E-36BF-436E-A3E7-9FF8DF14212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557847" y="4788131"/>
            <a:ext cx="5252257" cy="1160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573B59-B4F6-4943-9C46-0A35EF272D5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541222" y="2296280"/>
            <a:ext cx="5285867" cy="782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0BAAC-1058-4188-9325-ADC442412611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549650" y="4083050"/>
            <a:ext cx="5260454" cy="4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piano&#10;&#10;Description automatically generated">
            <a:extLst>
              <a:ext uri="{FF2B5EF4-FFF2-40B4-BE49-F238E27FC236}">
                <a16:creationId xmlns:a16="http://schemas.microsoft.com/office/drawing/2014/main" id="{4AEDCE13-68A8-495E-9DBC-923FF6848E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89" y="1395719"/>
            <a:ext cx="3202568" cy="1801122"/>
          </a:xfrm>
          <a:prstGeom prst="rect">
            <a:avLst/>
          </a:prstGeom>
        </p:spPr>
      </p:pic>
      <p:pic>
        <p:nvPicPr>
          <p:cNvPr id="27" name="Picture 26" descr="A close up of a piano&#10;&#10;Description automatically generated">
            <a:extLst>
              <a:ext uri="{FF2B5EF4-FFF2-40B4-BE49-F238E27FC236}">
                <a16:creationId xmlns:a16="http://schemas.microsoft.com/office/drawing/2014/main" id="{931C68BB-3FEC-47D4-B7B5-E2987FCC4D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04" y="3227288"/>
            <a:ext cx="3202564" cy="1801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7F55C-43EA-4374-AECE-744AD2AF6E41}"/>
              </a:ext>
            </a:extLst>
          </p:cNvPr>
          <p:cNvSpPr txBox="1"/>
          <p:nvPr/>
        </p:nvSpPr>
        <p:spPr>
          <a:xfrm>
            <a:off x="7448205" y="3682231"/>
            <a:ext cx="1328649" cy="369332"/>
          </a:xfrm>
          <a:prstGeom prst="rect">
            <a:avLst/>
          </a:prstGeom>
          <a:solidFill>
            <a:srgbClr val="00008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B8F2-3991-479D-8CDB-C20737117B55}"/>
              </a:ext>
            </a:extLst>
          </p:cNvPr>
          <p:cNvSpPr txBox="1"/>
          <p:nvPr/>
        </p:nvSpPr>
        <p:spPr>
          <a:xfrm>
            <a:off x="7288640" y="1834346"/>
            <a:ext cx="1505200" cy="369332"/>
          </a:xfrm>
          <a:prstGeom prst="rect">
            <a:avLst/>
          </a:prstGeom>
          <a:solidFill>
            <a:srgbClr val="8FFF6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Asymmetric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2F1252-A9C2-4FBD-BBF6-E2AE7327DB5B}"/>
                  </a:ext>
                </a:extLst>
              </p:cNvPr>
              <p:cNvSpPr/>
              <p:nvPr/>
            </p:nvSpPr>
            <p:spPr>
              <a:xfrm>
                <a:off x="3557847" y="6212147"/>
                <a:ext cx="124978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 err="1">
                    <a:latin typeface="Helvetica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nS</a:t>
                </a:r>
                <a:r>
                  <a:rPr lang="en-US" sz="2400" dirty="0">
                    <a:latin typeface="Helvetica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2F1252-A9C2-4FBD-BBF6-E2AE7327D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7" y="6212147"/>
                <a:ext cx="1249782" cy="461665"/>
              </a:xfrm>
              <a:prstGeom prst="rect">
                <a:avLst/>
              </a:prstGeom>
              <a:blipFill>
                <a:blip r:embed="rId5"/>
                <a:stretch>
                  <a:fillRect l="-1463" t="-9211" r="-146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AE1AC92C-E3B0-4480-801B-488933D940B5}"/>
              </a:ext>
            </a:extLst>
          </p:cNvPr>
          <p:cNvSpPr/>
          <p:nvPr/>
        </p:nvSpPr>
        <p:spPr>
          <a:xfrm rot="16200000">
            <a:off x="113151" y="3762889"/>
            <a:ext cx="185980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 err="1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PumpMax</a:t>
            </a:r>
            <a:r>
              <a:rPr lang="en-US" sz="24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998D44-EC4D-4FCD-BB78-F8967EC107C6}"/>
              </a:ext>
            </a:extLst>
          </p:cNvPr>
          <p:cNvSpPr txBox="1"/>
          <p:nvPr/>
        </p:nvSpPr>
        <p:spPr>
          <a:xfrm>
            <a:off x="7014557" y="5152243"/>
            <a:ext cx="1880065" cy="369332"/>
          </a:xfrm>
          <a:prstGeom prst="rect">
            <a:avLst/>
          </a:prstGeom>
          <a:solidFill>
            <a:srgbClr val="7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Highly Variable</a:t>
            </a:r>
          </a:p>
        </p:txBody>
      </p:sp>
      <p:pic>
        <p:nvPicPr>
          <p:cNvPr id="26" name="Picture 25" descr="A close up of a piano&#10;&#10;Description automatically generated">
            <a:extLst>
              <a:ext uri="{FF2B5EF4-FFF2-40B4-BE49-F238E27FC236}">
                <a16:creationId xmlns:a16="http://schemas.microsoft.com/office/drawing/2014/main" id="{4F641847-FCE4-4B2E-8C86-9851B210E9C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04" y="5042233"/>
            <a:ext cx="3224063" cy="1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0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2AD9-B8C5-4DB7-8F47-121F956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122208"/>
            <a:ext cx="10168934" cy="1280890"/>
          </a:xfrm>
        </p:spPr>
        <p:txBody>
          <a:bodyPr/>
          <a:lstStyle/>
          <a:p>
            <a:r>
              <a:rPr lang="en-US" dirty="0" err="1"/>
              <a:t>Comodulation</a:t>
            </a:r>
            <a:r>
              <a:rPr lang="en-US" dirty="0"/>
              <a:t> Avoids Asymmetric and Highly Variable Regimes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919273" y="2141439"/>
            <a:ext cx="4134180" cy="3385344"/>
            <a:chOff x="7416085" y="2352928"/>
            <a:chExt cx="3587195" cy="2635102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54CC9E56-A26E-4319-8643-3D9DC9064063}"/>
                </a:ext>
              </a:extLst>
            </p:cNvPr>
            <p:cNvSpPr/>
            <p:nvPr/>
          </p:nvSpPr>
          <p:spPr>
            <a:xfrm>
              <a:off x="7800515" y="2352928"/>
              <a:ext cx="2343954" cy="965916"/>
            </a:xfrm>
            <a:prstGeom prst="flowChartAlternate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Myomodulin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F89432-B785-46FA-9711-EF78AE4A7224}"/>
                </a:ext>
              </a:extLst>
            </p:cNvPr>
            <p:cNvGrpSpPr/>
            <p:nvPr/>
          </p:nvGrpSpPr>
          <p:grpSpPr>
            <a:xfrm>
              <a:off x="9172429" y="4022114"/>
              <a:ext cx="1830851" cy="965916"/>
              <a:chOff x="9564711" y="3860054"/>
              <a:chExt cx="1830851" cy="965916"/>
            </a:xfrm>
          </p:grpSpPr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9C7804B7-B76A-41FB-B9DE-3888AECDDBD4}"/>
                  </a:ext>
                </a:extLst>
              </p:cNvPr>
              <p:cNvSpPr/>
              <p:nvPr/>
            </p:nvSpPr>
            <p:spPr>
              <a:xfrm>
                <a:off x="9564711" y="3860054"/>
                <a:ext cx="1830851" cy="965916"/>
              </a:xfrm>
              <a:prstGeom prst="flowChartAlternateProcess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800" b="1" i="1" dirty="0" err="1"/>
                  <a:t>I</a:t>
                </a:r>
                <a:r>
                  <a:rPr lang="en-US" sz="2800" b="1" i="1" baseline="-25000" dirty="0" err="1"/>
                  <a:t>PumpMax</a:t>
                </a:r>
                <a:endParaRPr lang="en-US" sz="2800" b="1" i="1" dirty="0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B643610-37CE-4DE0-B0D2-03813CD31FCF}"/>
                  </a:ext>
                </a:extLst>
              </p:cNvPr>
              <p:cNvSpPr/>
              <p:nvPr/>
            </p:nvSpPr>
            <p:spPr>
              <a:xfrm>
                <a:off x="9564711" y="4003526"/>
                <a:ext cx="579549" cy="6789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02C6A6-83AE-422A-BCD4-39E348494A65}"/>
                </a:ext>
              </a:extLst>
            </p:cNvPr>
            <p:cNvGrpSpPr/>
            <p:nvPr/>
          </p:nvGrpSpPr>
          <p:grpSpPr>
            <a:xfrm>
              <a:off x="7416085" y="4022114"/>
              <a:ext cx="1249250" cy="965916"/>
              <a:chOff x="7048769" y="3860054"/>
              <a:chExt cx="1249250" cy="965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D667B9C4-CB0B-40D3-AC8E-304046EEF9DF}"/>
                      </a:ext>
                    </a:extLst>
                  </p:cNvPr>
                  <p:cNvSpPr/>
                  <p:nvPr/>
                </p:nvSpPr>
                <p:spPr>
                  <a:xfrm>
                    <a:off x="7048769" y="3860054"/>
                    <a:ext cx="1249250" cy="965916"/>
                  </a:xfrm>
                  <a:prstGeom prst="flowChartAlternateProcess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D667B9C4-CB0B-40D3-AC8E-304046EEF9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769" y="3860054"/>
                    <a:ext cx="1249250" cy="965916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D18CFA9-B19B-4469-859A-DC868A7D91DA}"/>
                  </a:ext>
                </a:extLst>
              </p:cNvPr>
              <p:cNvSpPr/>
              <p:nvPr/>
            </p:nvSpPr>
            <p:spPr>
              <a:xfrm rot="10800000">
                <a:off x="7143425" y="4003525"/>
                <a:ext cx="579549" cy="6789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46FCE7-86B3-4AE9-B49C-B4177BEBFE8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972492" y="3318844"/>
              <a:ext cx="1115363" cy="7032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88F79F-6DA0-4E0F-ABDB-E9DB8E149083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040710" y="3318844"/>
              <a:ext cx="931782" cy="7032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0B59C-0BC0-48FD-BBA5-F190265F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B03F-154A-475B-AC41-B8411078FC3F}" type="datetime1">
              <a:rPr lang="en-US" smtClean="0"/>
              <a:t>5/23/2020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EFACC88-0489-4583-8224-F9DE1DD3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CFB1-5F5F-4D49-8129-0411211764EE}" type="slidenum">
              <a:rPr lang="en-US" smtClean="0"/>
              <a:t>7</a:t>
            </a:fld>
            <a:r>
              <a:rPr lang="en-US" dirty="0"/>
              <a:t>/18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C14A4C-AED9-441A-8E19-11C4B5B5F306}"/>
              </a:ext>
            </a:extLst>
          </p:cNvPr>
          <p:cNvGrpSpPr/>
          <p:nvPr/>
        </p:nvGrpSpPr>
        <p:grpSpPr>
          <a:xfrm>
            <a:off x="790838" y="1448060"/>
            <a:ext cx="7060527" cy="5147572"/>
            <a:chOff x="790838" y="1448060"/>
            <a:chExt cx="7060527" cy="5147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A4DA4B-CF34-4910-940C-008FD013F0D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0838" y="1448060"/>
              <a:ext cx="7060527" cy="513997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53C1B7-31E5-46E6-BFE9-78BD472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2925" y="3640562"/>
              <a:ext cx="137396" cy="1159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76D3EB5-A58F-491C-B883-6081EEA72D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86" y="4125612"/>
              <a:ext cx="172346" cy="586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9D73A6A-02BF-4BA8-A742-6B4718D10EAC}"/>
                </a:ext>
              </a:extLst>
            </p:cNvPr>
            <p:cNvCxnSpPr>
              <a:cxnSpLocks/>
            </p:cNvCxnSpPr>
            <p:nvPr/>
          </p:nvCxnSpPr>
          <p:spPr>
            <a:xfrm>
              <a:off x="4765183" y="4480106"/>
              <a:ext cx="128788" cy="257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6C4032F-FC44-4964-8F8E-3B511347E709}"/>
                    </a:ext>
                  </a:extLst>
                </p:cNvPr>
                <p:cNvSpPr/>
                <p:nvPr/>
              </p:nvSpPr>
              <p:spPr>
                <a:xfrm>
                  <a:off x="3842528" y="6091060"/>
                  <a:ext cx="4610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6C4032F-FC44-4964-8F8E-3B511347E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528" y="6091060"/>
                  <a:ext cx="46104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421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381E4A-B9A5-49A1-918E-C1B2BE99B6F9}"/>
                    </a:ext>
                  </a:extLst>
                </p:cNvPr>
                <p:cNvSpPr/>
                <p:nvPr/>
              </p:nvSpPr>
              <p:spPr>
                <a:xfrm>
                  <a:off x="3624347" y="6195522"/>
                  <a:ext cx="124978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sub>
                      </m:sSub>
                    </m:oMath>
                  </a14:m>
                  <a:r>
                    <a:rPr lang="en-US" sz="2000" b="1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2000" b="1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2000" b="1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2000" b="1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381E4A-B9A5-49A1-918E-C1B2BE99B6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47" y="6195522"/>
                  <a:ext cx="1249782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88"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C8ACB4-533D-4906-BAA8-678425075A00}"/>
                </a:ext>
              </a:extLst>
            </p:cNvPr>
            <p:cNvSpPr/>
            <p:nvPr/>
          </p:nvSpPr>
          <p:spPr>
            <a:xfrm rot="16200000">
              <a:off x="237177" y="3627416"/>
              <a:ext cx="16450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b="1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000" b="1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2000" b="1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b="1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2000" b="1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D22E42-DF05-439E-8FDD-1985F42CB2B2}"/>
                </a:ext>
              </a:extLst>
            </p:cNvPr>
            <p:cNvSpPr/>
            <p:nvPr/>
          </p:nvSpPr>
          <p:spPr>
            <a:xfrm rot="16200000">
              <a:off x="6264888" y="3495993"/>
              <a:ext cx="2234907" cy="405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Burst Period (sec)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04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0D441E9-18B1-4097-B66C-68B3977EC0E2}"/>
              </a:ext>
            </a:extLst>
          </p:cNvPr>
          <p:cNvSpPr/>
          <p:nvPr/>
        </p:nvSpPr>
        <p:spPr>
          <a:xfrm>
            <a:off x="2794000" y="1428227"/>
            <a:ext cx="6940789" cy="5275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3934-AD20-4D63-8890-9C060522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43" y="147337"/>
            <a:ext cx="10186416" cy="1280890"/>
          </a:xfrm>
        </p:spPr>
        <p:txBody>
          <a:bodyPr>
            <a:normAutofit/>
          </a:bodyPr>
          <a:lstStyle/>
          <a:p>
            <a:r>
              <a:rPr lang="en-US" dirty="0"/>
              <a:t>Comodulation Expands the Range of Functional Temporal Burst Characteristics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9CF4E95-114C-4ECA-A580-A58B2750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7C2F-60B3-446F-9F99-7037E488B84E}" type="datetime1">
              <a:rPr lang="en-US" smtClean="0"/>
              <a:t>5/23/2020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E845FB2-C357-4BCC-B0DD-36D28C30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8</a:t>
            </a:fld>
            <a:r>
              <a:rPr lang="en-US" dirty="0"/>
              <a:t>/18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D6389-7645-4500-B667-329CA1B57B2F}"/>
              </a:ext>
            </a:extLst>
          </p:cNvPr>
          <p:cNvGrpSpPr/>
          <p:nvPr/>
        </p:nvGrpSpPr>
        <p:grpSpPr>
          <a:xfrm>
            <a:off x="3675375" y="2292966"/>
            <a:ext cx="6059414" cy="4474429"/>
            <a:chOff x="790838" y="1448060"/>
            <a:chExt cx="7060527" cy="52136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6147C0-8A75-4EB3-9DB6-E1387F20DDB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0838" y="1448060"/>
              <a:ext cx="7060527" cy="513997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8C85D7-ED73-466D-A951-F85022A2148C}"/>
                </a:ext>
              </a:extLst>
            </p:cNvPr>
            <p:cNvCxnSpPr>
              <a:cxnSpLocks/>
            </p:cNvCxnSpPr>
            <p:nvPr/>
          </p:nvCxnSpPr>
          <p:spPr>
            <a:xfrm>
              <a:off x="2592925" y="3640562"/>
              <a:ext cx="137396" cy="1159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2D0B00-2976-440F-8D9F-E2C4875A8E2A}"/>
                </a:ext>
              </a:extLst>
            </p:cNvPr>
            <p:cNvCxnSpPr>
              <a:cxnSpLocks/>
            </p:cNvCxnSpPr>
            <p:nvPr/>
          </p:nvCxnSpPr>
          <p:spPr>
            <a:xfrm>
              <a:off x="3588286" y="4125612"/>
              <a:ext cx="172346" cy="586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06748-E3AB-4201-AD8D-720B96EB4620}"/>
                </a:ext>
              </a:extLst>
            </p:cNvPr>
            <p:cNvCxnSpPr>
              <a:cxnSpLocks/>
            </p:cNvCxnSpPr>
            <p:nvPr/>
          </p:nvCxnSpPr>
          <p:spPr>
            <a:xfrm>
              <a:off x="4765183" y="4480106"/>
              <a:ext cx="128788" cy="257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A6F6CFD-16F0-405D-8686-D061C7677721}"/>
                    </a:ext>
                  </a:extLst>
                </p:cNvPr>
                <p:cNvSpPr/>
                <p:nvPr/>
              </p:nvSpPr>
              <p:spPr>
                <a:xfrm>
                  <a:off x="3842528" y="6091060"/>
                  <a:ext cx="4610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A6F6CFD-16F0-405D-8686-D061C7677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528" y="6091060"/>
                  <a:ext cx="46104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750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1A8BE3E-49C9-4F53-B606-A23DCFEFDF34}"/>
                    </a:ext>
                  </a:extLst>
                </p:cNvPr>
                <p:cNvSpPr/>
                <p:nvPr/>
              </p:nvSpPr>
              <p:spPr>
                <a:xfrm>
                  <a:off x="3624347" y="6195522"/>
                  <a:ext cx="1249782" cy="466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sz="2000" dirty="0" err="1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nS</a:t>
                  </a:r>
                  <a:r>
                    <a:rPr lang="en-US" sz="2000" dirty="0">
                      <a:latin typeface="Helvetica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1A8BE3E-49C9-4F53-B606-A23DCFEFDF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47" y="6195522"/>
                  <a:ext cx="1249782" cy="466215"/>
                </a:xfrm>
                <a:prstGeom prst="rect">
                  <a:avLst/>
                </a:prstGeom>
                <a:blipFill>
                  <a:blip r:embed="rId5"/>
                  <a:stretch>
                    <a:fillRect t="-7692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EE265E-D998-49C7-AEC8-B4518485213D}"/>
                </a:ext>
              </a:extLst>
            </p:cNvPr>
            <p:cNvSpPr/>
            <p:nvPr/>
          </p:nvSpPr>
          <p:spPr>
            <a:xfrm rot="16200000">
              <a:off x="140512" y="3660956"/>
              <a:ext cx="1838334" cy="4662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000" i="1" baseline="-25000" dirty="0" err="1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PumpMax</a:t>
              </a:r>
              <a:r>
                <a:rPr lang="en-US" sz="20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dirty="0" err="1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</a:t>
              </a:r>
              <a:r>
                <a:rPr lang="en-US" sz="2000" dirty="0">
                  <a:latin typeface="Helvetica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37D8F1-89A9-4716-AAE1-84369BD80C50}"/>
                </a:ext>
              </a:extLst>
            </p:cNvPr>
            <p:cNvSpPr/>
            <p:nvPr/>
          </p:nvSpPr>
          <p:spPr>
            <a:xfrm rot="16200000">
              <a:off x="6039484" y="3591487"/>
              <a:ext cx="2807724" cy="471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Burst Period (sec)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3A29-6B2C-4105-8BE1-1EF1F29BEF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7"/>
          <a:stretch/>
        </p:blipFill>
        <p:spPr>
          <a:xfrm>
            <a:off x="3658348" y="1448644"/>
            <a:ext cx="5557002" cy="1094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6D9E9-556A-4683-B1EE-3B4BCA75C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5"/>
          <a:stretch/>
        </p:blipFill>
        <p:spPr>
          <a:xfrm rot="16200000">
            <a:off x="1104915" y="3979683"/>
            <a:ext cx="4491037" cy="8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4CB809D-9FAD-4820-990E-1700A7C43CFA}"/>
              </a:ext>
            </a:extLst>
          </p:cNvPr>
          <p:cNvSpPr/>
          <p:nvPr/>
        </p:nvSpPr>
        <p:spPr>
          <a:xfrm>
            <a:off x="336422" y="1608539"/>
            <a:ext cx="10526194" cy="5223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A020-E260-4945-A8E8-A983067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76" y="33838"/>
            <a:ext cx="10326624" cy="1280890"/>
          </a:xfrm>
        </p:spPr>
        <p:txBody>
          <a:bodyPr/>
          <a:lstStyle/>
          <a:p>
            <a:r>
              <a:rPr lang="en-US" dirty="0"/>
              <a:t>Experimental Data Display a Dose-Response to Myomodulin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B9ACB9-D014-4C1B-9BAF-D0616019CB84}"/>
              </a:ext>
            </a:extLst>
          </p:cNvPr>
          <p:cNvGrpSpPr/>
          <p:nvPr/>
        </p:nvGrpSpPr>
        <p:grpSpPr>
          <a:xfrm>
            <a:off x="6447778" y="4183010"/>
            <a:ext cx="4414838" cy="2648903"/>
            <a:chOff x="-109638" y="43022"/>
            <a:chExt cx="4572000" cy="274320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D05846B-7B1B-4314-A3CE-811E02004F2F}"/>
                </a:ext>
              </a:extLst>
            </p:cNvPr>
            <p:cNvGraphicFramePr/>
            <p:nvPr/>
          </p:nvGraphicFramePr>
          <p:xfrm>
            <a:off x="-109638" y="4302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B04B68A4-5B90-42FA-900E-C8CCD0C3BA7B}"/>
                </a:ext>
              </a:extLst>
            </p:cNvPr>
            <p:cNvSpPr txBox="1"/>
            <p:nvPr/>
          </p:nvSpPr>
          <p:spPr>
            <a:xfrm>
              <a:off x="1870538" y="56197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14ED0C2-6570-4BD9-B677-A0F92CFA13FC}"/>
                </a:ext>
              </a:extLst>
            </p:cNvPr>
            <p:cNvSpPr txBox="1"/>
            <p:nvPr/>
          </p:nvSpPr>
          <p:spPr>
            <a:xfrm>
              <a:off x="2777684" y="69532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5BA0E3E-47BA-42E6-A077-BE8C88B0D67B}"/>
                </a:ext>
              </a:extLst>
            </p:cNvPr>
            <p:cNvSpPr txBox="1"/>
            <p:nvPr/>
          </p:nvSpPr>
          <p:spPr>
            <a:xfrm>
              <a:off x="3697983" y="885825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7113E1-C96A-4163-A53D-1A72A37C1EE1}"/>
                </a:ext>
              </a:extLst>
            </p:cNvPr>
            <p:cNvGrpSpPr/>
            <p:nvPr/>
          </p:nvGrpSpPr>
          <p:grpSpPr>
            <a:xfrm>
              <a:off x="2054326" y="333375"/>
              <a:ext cx="1794705" cy="438150"/>
              <a:chOff x="2054326" y="333375"/>
              <a:chExt cx="1794705" cy="438150"/>
            </a:xfrm>
          </p:grpSpPr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358CD7C3-523B-4B06-87B5-B4E3FB2C0174}"/>
                  </a:ext>
                </a:extLst>
              </p:cNvPr>
              <p:cNvSpPr txBox="1"/>
              <p:nvPr/>
            </p:nvSpPr>
            <p:spPr>
              <a:xfrm>
                <a:off x="2786387" y="333375"/>
                <a:ext cx="381000" cy="43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#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9380AAC-EB4A-4DB2-9A63-269B6CBDAF97}"/>
                  </a:ext>
                </a:extLst>
              </p:cNvPr>
              <p:cNvGrpSpPr/>
              <p:nvPr/>
            </p:nvGrpSpPr>
            <p:grpSpPr>
              <a:xfrm>
                <a:off x="2054326" y="523875"/>
                <a:ext cx="1794705" cy="76539"/>
                <a:chOff x="2054326" y="523875"/>
                <a:chExt cx="1794705" cy="7653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06E851A-9559-463B-A778-7632FD2460BF}"/>
                    </a:ext>
                  </a:extLst>
                </p:cNvPr>
                <p:cNvGrpSpPr/>
                <p:nvPr/>
              </p:nvGrpSpPr>
              <p:grpSpPr>
                <a:xfrm>
                  <a:off x="2061038" y="523875"/>
                  <a:ext cx="1787988" cy="0"/>
                  <a:chOff x="2061038" y="523875"/>
                  <a:chExt cx="1787988" cy="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9CCCA7E-650C-401D-AF09-34FE59181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1038" y="523875"/>
                    <a:ext cx="7307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CD6B0549-CBA1-4998-9CF2-A53DFE132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9072" y="523875"/>
                    <a:ext cx="71995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13CAA5E-8752-490C-864C-C4B95C8B3184}"/>
                    </a:ext>
                  </a:extLst>
                </p:cNvPr>
                <p:cNvCxnSpPr/>
                <p:nvPr/>
              </p:nvCxnSpPr>
              <p:spPr>
                <a:xfrm flipV="1">
                  <a:off x="2054326" y="523875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84BFA35-338A-4693-8532-E24353EF8AF8}"/>
                    </a:ext>
                  </a:extLst>
                </p:cNvPr>
                <p:cNvCxnSpPr/>
                <p:nvPr/>
              </p:nvCxnSpPr>
              <p:spPr>
                <a:xfrm flipV="1">
                  <a:off x="3849031" y="524214"/>
                  <a:ext cx="0" cy="76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D5635D-3DC5-480C-9F5C-BF5ADC21DC42}"/>
              </a:ext>
            </a:extLst>
          </p:cNvPr>
          <p:cNvGrpSpPr/>
          <p:nvPr/>
        </p:nvGrpSpPr>
        <p:grpSpPr>
          <a:xfrm>
            <a:off x="6383383" y="1608539"/>
            <a:ext cx="4414838" cy="2648903"/>
            <a:chOff x="0" y="0"/>
            <a:chExt cx="4572000" cy="2743200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431AADB7-8A46-43FC-825A-F733BE1476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2539770"/>
                </p:ext>
              </p:extLst>
            </p:nvPr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6A89AE-B7C1-48FA-B8C5-FA68C32C0F6F}"/>
                </a:ext>
              </a:extLst>
            </p:cNvPr>
            <p:cNvGrpSpPr/>
            <p:nvPr/>
          </p:nvGrpSpPr>
          <p:grpSpPr>
            <a:xfrm>
              <a:off x="2207862" y="357188"/>
              <a:ext cx="1797401" cy="438150"/>
              <a:chOff x="2207862" y="357188"/>
              <a:chExt cx="1797401" cy="438150"/>
            </a:xfrm>
          </p:grpSpPr>
          <p:sp>
            <p:nvSpPr>
              <p:cNvPr id="24" name="TextBox 14">
                <a:extLst>
                  <a:ext uri="{FF2B5EF4-FFF2-40B4-BE49-F238E27FC236}">
                    <a16:creationId xmlns:a16="http://schemas.microsoft.com/office/drawing/2014/main" id="{CAF58424-C6AA-4CA9-B55C-42AF67466194}"/>
                  </a:ext>
                </a:extLst>
              </p:cNvPr>
              <p:cNvSpPr txBox="1"/>
              <p:nvPr/>
            </p:nvSpPr>
            <p:spPr>
              <a:xfrm>
                <a:off x="2947556" y="357188"/>
                <a:ext cx="381000" cy="43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#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E40B2E-3A88-4C79-A812-258CAFD57097}"/>
                  </a:ext>
                </a:extLst>
              </p:cNvPr>
              <p:cNvGrpSpPr/>
              <p:nvPr/>
            </p:nvGrpSpPr>
            <p:grpSpPr>
              <a:xfrm>
                <a:off x="2207862" y="547688"/>
                <a:ext cx="1797401" cy="66676"/>
                <a:chOff x="2207862" y="547688"/>
                <a:chExt cx="1797401" cy="6667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438CDA-9C81-45F3-85D8-3484B5C4DD09}"/>
                    </a:ext>
                  </a:extLst>
                </p:cNvPr>
                <p:cNvGrpSpPr/>
                <p:nvPr/>
              </p:nvGrpSpPr>
              <p:grpSpPr>
                <a:xfrm>
                  <a:off x="2207862" y="547688"/>
                  <a:ext cx="1797401" cy="0"/>
                  <a:chOff x="2207862" y="547688"/>
                  <a:chExt cx="1797401" cy="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53CCB40-38C6-4E3C-9C49-015FCF7B1D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7862" y="547688"/>
                    <a:ext cx="75327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7A3755C-4C40-400A-97E3-86A0CD3C05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1838" y="547688"/>
                    <a:ext cx="73342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37AEAEE-E230-45B6-9424-A4F12D7D3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7862" y="547688"/>
                  <a:ext cx="0" cy="527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2E13C7E-9F4C-46B0-BC52-D969E59F6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05263" y="547688"/>
                  <a:ext cx="0" cy="666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3B5E8E3A-CBC7-4C22-8CB3-EC276380F1E4}"/>
                </a:ext>
              </a:extLst>
            </p:cNvPr>
            <p:cNvSpPr txBox="1"/>
            <p:nvPr/>
          </p:nvSpPr>
          <p:spPr>
            <a:xfrm>
              <a:off x="2047182" y="60483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C0A6B15D-25B8-4191-9AB3-81848259A51C}"/>
                </a:ext>
              </a:extLst>
            </p:cNvPr>
            <p:cNvSpPr txBox="1"/>
            <p:nvPr/>
          </p:nvSpPr>
          <p:spPr>
            <a:xfrm>
              <a:off x="2924397" y="73818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93197B9-0B72-4A39-ACEA-DA18B9C75F73}"/>
                </a:ext>
              </a:extLst>
            </p:cNvPr>
            <p:cNvSpPr txBox="1"/>
            <p:nvPr/>
          </p:nvSpPr>
          <p:spPr>
            <a:xfrm>
              <a:off x="3808865" y="928688"/>
              <a:ext cx="381000" cy="4381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216FD-AEE4-44DC-8DD4-6F23689F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A87-74C0-4FDA-8AAB-7C47D59A1A4D}" type="datetime1">
              <a:rPr lang="en-US" smtClean="0"/>
              <a:t>5/23/2020</a:t>
            </a:fld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0777DC5-08A5-42C5-A31A-8153BB4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04" y="787782"/>
            <a:ext cx="886576" cy="365125"/>
          </a:xfrm>
        </p:spPr>
        <p:txBody>
          <a:bodyPr/>
          <a:lstStyle/>
          <a:p>
            <a:fld id="{ADBDCFB1-5F5F-4D49-8129-0411211764EE}" type="slidenum">
              <a:rPr lang="en-US" smtClean="0"/>
              <a:t>9</a:t>
            </a:fld>
            <a:r>
              <a:rPr lang="en-US" dirty="0"/>
              <a:t>/18</a:t>
            </a:r>
          </a:p>
        </p:txBody>
      </p:sp>
      <p:pic>
        <p:nvPicPr>
          <p:cNvPr id="32" name="Picture 31" descr="A picture containing fence&#10;&#10;Description automatically generated">
            <a:extLst>
              <a:ext uri="{FF2B5EF4-FFF2-40B4-BE49-F238E27FC236}">
                <a16:creationId xmlns:a16="http://schemas.microsoft.com/office/drawing/2014/main" id="{80ECC8E3-E0A5-40BB-AAF8-B326971E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50" y="2374818"/>
            <a:ext cx="3077276" cy="1730660"/>
          </a:xfrm>
          <a:prstGeom prst="rect">
            <a:avLst/>
          </a:prstGeom>
        </p:spPr>
      </p:pic>
      <p:pic>
        <p:nvPicPr>
          <p:cNvPr id="34" name="Picture 33" descr="A close up of a antenna&#10;&#10;Description automatically generated">
            <a:extLst>
              <a:ext uri="{FF2B5EF4-FFF2-40B4-BE49-F238E27FC236}">
                <a16:creationId xmlns:a16="http://schemas.microsoft.com/office/drawing/2014/main" id="{4BEDDE7F-76A8-4ED3-B2DB-4596C2CDF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4" y="4592338"/>
            <a:ext cx="3080335" cy="1732380"/>
          </a:xfrm>
          <a:prstGeom prst="rect">
            <a:avLst/>
          </a:prstGeom>
        </p:spPr>
      </p:pic>
      <p:pic>
        <p:nvPicPr>
          <p:cNvPr id="36" name="Picture 35" descr="A picture containing fence&#10;&#10;Description automatically generated">
            <a:extLst>
              <a:ext uri="{FF2B5EF4-FFF2-40B4-BE49-F238E27FC236}">
                <a16:creationId xmlns:a16="http://schemas.microsoft.com/office/drawing/2014/main" id="{975E316A-A155-4533-9F3B-7C63BC90C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49" y="4592338"/>
            <a:ext cx="3077277" cy="1730660"/>
          </a:xfrm>
          <a:prstGeom prst="rect">
            <a:avLst/>
          </a:prstGeom>
        </p:spPr>
      </p:pic>
      <p:pic>
        <p:nvPicPr>
          <p:cNvPr id="38" name="Picture 37" descr="A close up of a device&#10;&#10;Description automatically generated">
            <a:extLst>
              <a:ext uri="{FF2B5EF4-FFF2-40B4-BE49-F238E27FC236}">
                <a16:creationId xmlns:a16="http://schemas.microsoft.com/office/drawing/2014/main" id="{596D3887-3D87-4CB5-8B1C-2892C0E05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" y="2376538"/>
            <a:ext cx="3080335" cy="17323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932A4CF-5A9D-4E2C-8AB9-4EA650E76F50}"/>
              </a:ext>
            </a:extLst>
          </p:cNvPr>
          <p:cNvSpPr txBox="1"/>
          <p:nvPr/>
        </p:nvSpPr>
        <p:spPr>
          <a:xfrm>
            <a:off x="1221671" y="208052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DBE582-BD93-469F-AE56-7BCEEAA8EF96}"/>
              </a:ext>
            </a:extLst>
          </p:cNvPr>
          <p:cNvSpPr txBox="1"/>
          <p:nvPr/>
        </p:nvSpPr>
        <p:spPr>
          <a:xfrm>
            <a:off x="3827284" y="207845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Myomodulin</a:t>
            </a:r>
            <a:r>
              <a:rPr lang="en-US" b="1" dirty="0"/>
              <a:t> 1uM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5C30E2-62AC-4491-BA01-BFF07009581B}"/>
              </a:ext>
            </a:extLst>
          </p:cNvPr>
          <p:cNvSpPr txBox="1"/>
          <p:nvPr/>
        </p:nvSpPr>
        <p:spPr>
          <a:xfrm>
            <a:off x="3653627" y="4245851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Myomodulin</a:t>
            </a:r>
            <a:r>
              <a:rPr lang="en-US" b="1" dirty="0"/>
              <a:t> 100uM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91539C-41DF-4A31-A24C-2F521423B147}"/>
              </a:ext>
            </a:extLst>
          </p:cNvPr>
          <p:cNvSpPr txBox="1"/>
          <p:nvPr/>
        </p:nvSpPr>
        <p:spPr>
          <a:xfrm>
            <a:off x="591136" y="42458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Myomodulin</a:t>
            </a:r>
            <a:r>
              <a:rPr lang="en-US" b="1" dirty="0"/>
              <a:t> 10uM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26BFA-CC2C-4B2C-8BED-76A6F881891E}"/>
              </a:ext>
            </a:extLst>
          </p:cNvPr>
          <p:cNvSpPr txBox="1"/>
          <p:nvPr/>
        </p:nvSpPr>
        <p:spPr>
          <a:xfrm>
            <a:off x="706295" y="3917068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 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324937-AB8A-4D87-804E-7ED39C63BAC7}"/>
              </a:ext>
            </a:extLst>
          </p:cNvPr>
          <p:cNvSpPr txBox="1"/>
          <p:nvPr/>
        </p:nvSpPr>
        <p:spPr>
          <a:xfrm>
            <a:off x="3807963" y="3907297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3E2D45-2737-487E-BE3D-F4DB71BFB8F0}"/>
              </a:ext>
            </a:extLst>
          </p:cNvPr>
          <p:cNvSpPr txBox="1"/>
          <p:nvPr/>
        </p:nvSpPr>
        <p:spPr>
          <a:xfrm>
            <a:off x="3790586" y="6130437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 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CD04D5-3EC7-43AE-B796-9BE890F7A758}"/>
              </a:ext>
            </a:extLst>
          </p:cNvPr>
          <p:cNvSpPr txBox="1"/>
          <p:nvPr/>
        </p:nvSpPr>
        <p:spPr>
          <a:xfrm>
            <a:off x="706295" y="6146358"/>
            <a:ext cx="4475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5 s</a:t>
            </a:r>
          </a:p>
        </p:txBody>
      </p:sp>
    </p:spTree>
    <p:extLst>
      <p:ext uri="{BB962C8B-B14F-4D97-AF65-F5344CB8AC3E}">
        <p14:creationId xmlns:p14="http://schemas.microsoft.com/office/powerpoint/2010/main" val="1972291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5672</TotalTime>
  <Words>814</Words>
  <Application>Microsoft Office PowerPoint</Application>
  <PresentationFormat>Widescreen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Helvetica</vt:lpstr>
      <vt:lpstr>Wingdings 3</vt:lpstr>
      <vt:lpstr>Wisp</vt:lpstr>
      <vt:lpstr>PowerPoint Presentation</vt:lpstr>
      <vt:lpstr>PowerPoint Presentation</vt:lpstr>
      <vt:lpstr>Comodulation of h-current and Na/K Pump by Myomodulin</vt:lpstr>
      <vt:lpstr>Tuned Model to experimental data from Leech Heart Interneurons in Myomodulin</vt:lpstr>
      <vt:lpstr>Half Center Oscillator Model Parameter Sweeps</vt:lpstr>
      <vt:lpstr>Regime Classification of HCO model</vt:lpstr>
      <vt:lpstr>Comodulation Avoids Asymmetric and Highly Variable Regimes</vt:lpstr>
      <vt:lpstr>Comodulation Expands the Range of Functional Temporal Burst Characteristics</vt:lpstr>
      <vt:lpstr>Experimental Data Display a Dose-Response to Myomodulin</vt:lpstr>
      <vt:lpstr>Experimental Data Maps Well to Model Parameter Space</vt:lpstr>
      <vt:lpstr>Experimental Data Maps Well to Model Parameter Space</vt:lpstr>
      <vt:lpstr>Experimental Data Maps Well to Model Parameter Space</vt:lpstr>
      <vt:lpstr>Experimental Data Maps Well to Model Parameter Space</vt:lpstr>
      <vt:lpstr>Experimental Data Maps Well to Model Parameter Space</vt:lpstr>
      <vt:lpstr>Experimental Data Maps Well to Model Parameter Space</vt:lpstr>
      <vt:lpstr>Simulation Along the Axis of Comodulation Compares Well to Experimental Results</vt:lpstr>
      <vt:lpstr>Conclusions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Ellingson</dc:creator>
  <cp:lastModifiedBy>Parker Ellingson</cp:lastModifiedBy>
  <cp:revision>105</cp:revision>
  <dcterms:created xsi:type="dcterms:W3CDTF">2020-05-20T22:14:22Z</dcterms:created>
  <dcterms:modified xsi:type="dcterms:W3CDTF">2020-05-25T01:07:55Z</dcterms:modified>
</cp:coreProperties>
</file>