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312" y="20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FC1E046B-EC05-4D9A-A8C3-A4F95C8D45CF}" type="datetimeFigureOut">
              <a:rPr lang="ru-RU" smtClean="0"/>
              <a:t>10.04.2023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0D9228-261C-47E4-8CB6-41A243E5CECF}" type="slidenum">
              <a:rPr lang="ru-RU" smtClean="0"/>
              <a:t>‹#›</a:t>
            </a:fld>
            <a:endParaRPr lang="ru-RU"/>
          </a:p>
        </p:txBody>
      </p:sp>
    </p:spTree>
    <p:extLst>
      <p:ext uri="{BB962C8B-B14F-4D97-AF65-F5344CB8AC3E}">
        <p14:creationId xmlns:p14="http://schemas.microsoft.com/office/powerpoint/2010/main" val="32199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C1E046B-EC05-4D9A-A8C3-A4F95C8D45CF}" type="datetimeFigureOut">
              <a:rPr lang="ru-RU" smtClean="0"/>
              <a:t>10.04.2023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0D9228-261C-47E4-8CB6-41A243E5CECF}" type="slidenum">
              <a:rPr lang="ru-RU" smtClean="0"/>
              <a:t>‹#›</a:t>
            </a:fld>
            <a:endParaRPr lang="ru-RU"/>
          </a:p>
        </p:txBody>
      </p:sp>
    </p:spTree>
    <p:extLst>
      <p:ext uri="{BB962C8B-B14F-4D97-AF65-F5344CB8AC3E}">
        <p14:creationId xmlns:p14="http://schemas.microsoft.com/office/powerpoint/2010/main" val="409114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C1E046B-EC05-4D9A-A8C3-A4F95C8D45CF}" type="datetimeFigureOut">
              <a:rPr lang="ru-RU" smtClean="0"/>
              <a:t>10.04.2023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0D9228-261C-47E4-8CB6-41A243E5CECF}"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30818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C1E046B-EC05-4D9A-A8C3-A4F95C8D45CF}" type="datetimeFigureOut">
              <a:rPr lang="ru-RU" smtClean="0"/>
              <a:t>10.04.2023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0D9228-261C-47E4-8CB6-41A243E5CECF}" type="slidenum">
              <a:rPr lang="ru-RU" smtClean="0"/>
              <a:t>‹#›</a:t>
            </a:fld>
            <a:endParaRPr lang="ru-RU"/>
          </a:p>
        </p:txBody>
      </p:sp>
    </p:spTree>
    <p:extLst>
      <p:ext uri="{BB962C8B-B14F-4D97-AF65-F5344CB8AC3E}">
        <p14:creationId xmlns:p14="http://schemas.microsoft.com/office/powerpoint/2010/main" val="2473946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C1E046B-EC05-4D9A-A8C3-A4F95C8D45CF}" type="datetimeFigureOut">
              <a:rPr lang="ru-RU" smtClean="0"/>
              <a:t>10.04.2023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0D9228-261C-47E4-8CB6-41A243E5CECF}"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6354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C1E046B-EC05-4D9A-A8C3-A4F95C8D45CF}" type="datetimeFigureOut">
              <a:rPr lang="ru-RU" smtClean="0"/>
              <a:t>10.04.2023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0D9228-261C-47E4-8CB6-41A243E5CECF}" type="slidenum">
              <a:rPr lang="ru-RU" smtClean="0"/>
              <a:t>‹#›</a:t>
            </a:fld>
            <a:endParaRPr lang="ru-RU"/>
          </a:p>
        </p:txBody>
      </p:sp>
    </p:spTree>
    <p:extLst>
      <p:ext uri="{BB962C8B-B14F-4D97-AF65-F5344CB8AC3E}">
        <p14:creationId xmlns:p14="http://schemas.microsoft.com/office/powerpoint/2010/main" val="360143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C1E046B-EC05-4D9A-A8C3-A4F95C8D45CF}" type="datetimeFigureOut">
              <a:rPr lang="ru-RU" smtClean="0"/>
              <a:t>10.04.2023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0D9228-261C-47E4-8CB6-41A243E5CECF}" type="slidenum">
              <a:rPr lang="ru-RU" smtClean="0"/>
              <a:t>‹#›</a:t>
            </a:fld>
            <a:endParaRPr lang="ru-RU"/>
          </a:p>
        </p:txBody>
      </p:sp>
    </p:spTree>
    <p:extLst>
      <p:ext uri="{BB962C8B-B14F-4D97-AF65-F5344CB8AC3E}">
        <p14:creationId xmlns:p14="http://schemas.microsoft.com/office/powerpoint/2010/main" val="3403232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C1E046B-EC05-4D9A-A8C3-A4F95C8D45CF}" type="datetimeFigureOut">
              <a:rPr lang="ru-RU" smtClean="0"/>
              <a:t>10.04.2023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0D9228-261C-47E4-8CB6-41A243E5CECF}" type="slidenum">
              <a:rPr lang="ru-RU" smtClean="0"/>
              <a:t>‹#›</a:t>
            </a:fld>
            <a:endParaRPr lang="ru-RU"/>
          </a:p>
        </p:txBody>
      </p:sp>
    </p:spTree>
    <p:extLst>
      <p:ext uri="{BB962C8B-B14F-4D97-AF65-F5344CB8AC3E}">
        <p14:creationId xmlns:p14="http://schemas.microsoft.com/office/powerpoint/2010/main" val="170305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C1E046B-EC05-4D9A-A8C3-A4F95C8D45CF}" type="datetimeFigureOut">
              <a:rPr lang="ru-RU" smtClean="0"/>
              <a:t>10.04.2023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0D9228-261C-47E4-8CB6-41A243E5CECF}" type="slidenum">
              <a:rPr lang="ru-RU" smtClean="0"/>
              <a:t>‹#›</a:t>
            </a:fld>
            <a:endParaRPr lang="ru-RU"/>
          </a:p>
        </p:txBody>
      </p:sp>
    </p:spTree>
    <p:extLst>
      <p:ext uri="{BB962C8B-B14F-4D97-AF65-F5344CB8AC3E}">
        <p14:creationId xmlns:p14="http://schemas.microsoft.com/office/powerpoint/2010/main" val="373483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C1E046B-EC05-4D9A-A8C3-A4F95C8D45CF}" type="datetimeFigureOut">
              <a:rPr lang="ru-RU" smtClean="0"/>
              <a:t>10.04.2023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0D9228-261C-47E4-8CB6-41A243E5CECF}" type="slidenum">
              <a:rPr lang="ru-RU" smtClean="0"/>
              <a:t>‹#›</a:t>
            </a:fld>
            <a:endParaRPr lang="ru-RU"/>
          </a:p>
        </p:txBody>
      </p:sp>
    </p:spTree>
    <p:extLst>
      <p:ext uri="{BB962C8B-B14F-4D97-AF65-F5344CB8AC3E}">
        <p14:creationId xmlns:p14="http://schemas.microsoft.com/office/powerpoint/2010/main" val="95243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C1E046B-EC05-4D9A-A8C3-A4F95C8D45CF}" type="datetimeFigureOut">
              <a:rPr lang="ru-RU" smtClean="0"/>
              <a:t>10.04.2023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0D9228-261C-47E4-8CB6-41A243E5CECF}" type="slidenum">
              <a:rPr lang="ru-RU" smtClean="0"/>
              <a:t>‹#›</a:t>
            </a:fld>
            <a:endParaRPr lang="ru-RU"/>
          </a:p>
        </p:txBody>
      </p:sp>
    </p:spTree>
    <p:extLst>
      <p:ext uri="{BB962C8B-B14F-4D97-AF65-F5344CB8AC3E}">
        <p14:creationId xmlns:p14="http://schemas.microsoft.com/office/powerpoint/2010/main" val="366814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FC1E046B-EC05-4D9A-A8C3-A4F95C8D45CF}" type="datetimeFigureOut">
              <a:rPr lang="ru-RU" smtClean="0"/>
              <a:t>10.04.2023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0D9228-261C-47E4-8CB6-41A243E5CECF}" type="slidenum">
              <a:rPr lang="ru-RU" smtClean="0"/>
              <a:t>‹#›</a:t>
            </a:fld>
            <a:endParaRPr lang="ru-RU"/>
          </a:p>
        </p:txBody>
      </p:sp>
    </p:spTree>
    <p:extLst>
      <p:ext uri="{BB962C8B-B14F-4D97-AF65-F5344CB8AC3E}">
        <p14:creationId xmlns:p14="http://schemas.microsoft.com/office/powerpoint/2010/main" val="37658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C1E046B-EC05-4D9A-A8C3-A4F95C8D45CF}" type="datetimeFigureOut">
              <a:rPr lang="ru-RU" smtClean="0"/>
              <a:t>10.04.2023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0D9228-261C-47E4-8CB6-41A243E5CECF}" type="slidenum">
              <a:rPr lang="ru-RU" smtClean="0"/>
              <a:t>‹#›</a:t>
            </a:fld>
            <a:endParaRPr lang="ru-RU"/>
          </a:p>
        </p:txBody>
      </p:sp>
    </p:spTree>
    <p:extLst>
      <p:ext uri="{BB962C8B-B14F-4D97-AF65-F5344CB8AC3E}">
        <p14:creationId xmlns:p14="http://schemas.microsoft.com/office/powerpoint/2010/main" val="49820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E046B-EC05-4D9A-A8C3-A4F95C8D45CF}" type="datetimeFigureOut">
              <a:rPr lang="ru-RU" smtClean="0"/>
              <a:t>10.04.2023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0D9228-261C-47E4-8CB6-41A243E5CECF}" type="slidenum">
              <a:rPr lang="ru-RU" smtClean="0"/>
              <a:t>‹#›</a:t>
            </a:fld>
            <a:endParaRPr lang="ru-RU"/>
          </a:p>
        </p:txBody>
      </p:sp>
    </p:spTree>
    <p:extLst>
      <p:ext uri="{BB962C8B-B14F-4D97-AF65-F5344CB8AC3E}">
        <p14:creationId xmlns:p14="http://schemas.microsoft.com/office/powerpoint/2010/main" val="304915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C1E046B-EC05-4D9A-A8C3-A4F95C8D45CF}" type="datetimeFigureOut">
              <a:rPr lang="ru-RU" smtClean="0"/>
              <a:t>10.04.2023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0D9228-261C-47E4-8CB6-41A243E5CECF}" type="slidenum">
              <a:rPr lang="ru-RU" smtClean="0"/>
              <a:t>‹#›</a:t>
            </a:fld>
            <a:endParaRPr lang="ru-RU"/>
          </a:p>
        </p:txBody>
      </p:sp>
    </p:spTree>
    <p:extLst>
      <p:ext uri="{BB962C8B-B14F-4D97-AF65-F5344CB8AC3E}">
        <p14:creationId xmlns:p14="http://schemas.microsoft.com/office/powerpoint/2010/main" val="3661761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C1E046B-EC05-4D9A-A8C3-A4F95C8D45CF}" type="datetimeFigureOut">
              <a:rPr lang="ru-RU" smtClean="0"/>
              <a:t>10.04.2023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0D9228-261C-47E4-8CB6-41A243E5CECF}" type="slidenum">
              <a:rPr lang="ru-RU" smtClean="0"/>
              <a:t>‹#›</a:t>
            </a:fld>
            <a:endParaRPr lang="ru-RU"/>
          </a:p>
        </p:txBody>
      </p:sp>
    </p:spTree>
    <p:extLst>
      <p:ext uri="{BB962C8B-B14F-4D97-AF65-F5344CB8AC3E}">
        <p14:creationId xmlns:p14="http://schemas.microsoft.com/office/powerpoint/2010/main" val="282163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1E046B-EC05-4D9A-A8C3-A4F95C8D45CF}" type="datetimeFigureOut">
              <a:rPr lang="ru-RU" smtClean="0"/>
              <a:t>10.04.2023</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0D9228-261C-47E4-8CB6-41A243E5CECF}" type="slidenum">
              <a:rPr lang="ru-RU" smtClean="0"/>
              <a:t>‹#›</a:t>
            </a:fld>
            <a:endParaRPr lang="ru-RU"/>
          </a:p>
        </p:txBody>
      </p:sp>
    </p:spTree>
    <p:extLst>
      <p:ext uri="{BB962C8B-B14F-4D97-AF65-F5344CB8AC3E}">
        <p14:creationId xmlns:p14="http://schemas.microsoft.com/office/powerpoint/2010/main" val="3691731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07066" y="2404534"/>
            <a:ext cx="8734213" cy="1646302"/>
          </a:xfrm>
        </p:spPr>
        <p:txBody>
          <a:bodyPr/>
          <a:lstStyle/>
          <a:p>
            <a:pPr algn="ctr"/>
            <a:r>
              <a:rPr lang="en-US" dirty="0" smtClean="0">
                <a:solidFill>
                  <a:srgbClr val="FF0000"/>
                </a:solidFill>
                <a:latin typeface="Ink Free" panose="03080402000500000000" pitchFamily="66" charset="0"/>
              </a:rPr>
              <a:t>The history of videogames</a:t>
            </a:r>
            <a:endParaRPr lang="ru-RU" dirty="0">
              <a:solidFill>
                <a:srgbClr val="FF0000"/>
              </a:solidFill>
            </a:endParaRPr>
          </a:p>
        </p:txBody>
      </p:sp>
      <p:sp>
        <p:nvSpPr>
          <p:cNvPr id="3" name="Подзаголовок 2"/>
          <p:cNvSpPr>
            <a:spLocks noGrp="1"/>
          </p:cNvSpPr>
          <p:nvPr>
            <p:ph type="subTitle" idx="1"/>
          </p:nvPr>
        </p:nvSpPr>
        <p:spPr>
          <a:xfrm>
            <a:off x="4425064" y="5761101"/>
            <a:ext cx="7766936" cy="1096899"/>
          </a:xfrm>
        </p:spPr>
        <p:txBody>
          <a:bodyPr/>
          <a:lstStyle/>
          <a:p>
            <a:r>
              <a:rPr lang="en-US" dirty="0" err="1" smtClean="0">
                <a:solidFill>
                  <a:srgbClr val="FF0000"/>
                </a:solidFill>
              </a:rPr>
              <a:t>Kraev</a:t>
            </a:r>
            <a:r>
              <a:rPr lang="en-US" dirty="0" smtClean="0">
                <a:solidFill>
                  <a:srgbClr val="FF0000"/>
                </a:solidFill>
              </a:rPr>
              <a:t> </a:t>
            </a:r>
            <a:r>
              <a:rPr lang="en-US" dirty="0" err="1" smtClean="0">
                <a:solidFill>
                  <a:srgbClr val="FF0000"/>
                </a:solidFill>
              </a:rPr>
              <a:t>Stepan</a:t>
            </a:r>
            <a:r>
              <a:rPr lang="en-US" dirty="0" smtClean="0">
                <a:solidFill>
                  <a:srgbClr val="FF0000"/>
                </a:solidFill>
              </a:rPr>
              <a:t> </a:t>
            </a:r>
            <a:r>
              <a:rPr lang="en-US" dirty="0" smtClean="0">
                <a:solidFill>
                  <a:srgbClr val="FF0000"/>
                </a:solidFill>
                <a:latin typeface="Times New Roman" panose="02020603050405020304" pitchFamily="18" charset="0"/>
                <a:cs typeface="Times New Roman" panose="02020603050405020304" pitchFamily="18" charset="0"/>
              </a:rPr>
              <a:t>&amp; </a:t>
            </a:r>
            <a:r>
              <a:rPr lang="en-US" dirty="0" err="1" smtClean="0">
                <a:solidFill>
                  <a:srgbClr val="FF0000"/>
                </a:solidFill>
                <a:latin typeface="Times New Roman" panose="02020603050405020304" pitchFamily="18" charset="0"/>
                <a:cs typeface="Times New Roman" panose="02020603050405020304" pitchFamily="18" charset="0"/>
              </a:rPr>
              <a:t>Serebryakov</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Grigoriy</a:t>
            </a:r>
            <a:endParaRPr lang="en-US" dirty="0" smtClean="0">
              <a:solidFill>
                <a:srgbClr val="FF0000"/>
              </a:solidFill>
              <a:latin typeface="Times New Roman" panose="02020603050405020304" pitchFamily="18" charset="0"/>
              <a:cs typeface="Times New Roman" panose="02020603050405020304" pitchFamily="18" charset="0"/>
            </a:endParaRPr>
          </a:p>
          <a:p>
            <a:r>
              <a:rPr lang="ru-RU" dirty="0" smtClean="0">
                <a:solidFill>
                  <a:srgbClr val="FF0000"/>
                </a:solidFill>
                <a:latin typeface="Times New Roman" panose="02020603050405020304" pitchFamily="18" charset="0"/>
                <a:cs typeface="Times New Roman" panose="02020603050405020304" pitchFamily="18" charset="0"/>
              </a:rPr>
              <a:t>ИУ9-21Б</a:t>
            </a:r>
            <a:endParaRPr lang="ru-RU" dirty="0">
              <a:solidFill>
                <a:srgbClr val="FF0000"/>
              </a:solidFill>
            </a:endParaRPr>
          </a:p>
        </p:txBody>
      </p:sp>
    </p:spTree>
    <p:extLst>
      <p:ext uri="{BB962C8B-B14F-4D97-AF65-F5344CB8AC3E}">
        <p14:creationId xmlns:p14="http://schemas.microsoft.com/office/powerpoint/2010/main" val="335531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1950 – 1970 – Tinkering</a:t>
            </a:r>
            <a:br>
              <a:rPr lang="en-US" b="1" dirty="0"/>
            </a:br>
            <a:endParaRPr lang="ru-RU" dirty="0"/>
          </a:p>
        </p:txBody>
      </p:sp>
      <p:sp>
        <p:nvSpPr>
          <p:cNvPr id="3" name="Объект 2"/>
          <p:cNvSpPr>
            <a:spLocks noGrp="1"/>
          </p:cNvSpPr>
          <p:nvPr>
            <p:ph idx="1"/>
          </p:nvPr>
        </p:nvSpPr>
        <p:spPr>
          <a:xfrm>
            <a:off x="546706" y="4873381"/>
            <a:ext cx="8596668" cy="2007650"/>
          </a:xfrm>
        </p:spPr>
        <p:txBody>
          <a:bodyPr>
            <a:normAutofit lnSpcReduction="10000"/>
          </a:bodyPr>
          <a:lstStyle/>
          <a:p>
            <a:pPr marL="0" indent="0">
              <a:buNone/>
            </a:pPr>
            <a:r>
              <a:rPr lang="en-US" dirty="0" smtClean="0"/>
              <a:t>The </a:t>
            </a:r>
            <a:r>
              <a:rPr lang="en-US" dirty="0"/>
              <a:t>history of video games is closely linked to the evolution of the computer</a:t>
            </a:r>
            <a:r>
              <a:rPr lang="en-US" dirty="0" smtClean="0"/>
              <a:t>.</a:t>
            </a:r>
            <a:r>
              <a:rPr lang="ru-RU" dirty="0" smtClean="0"/>
              <a:t> </a:t>
            </a:r>
            <a:r>
              <a:rPr lang="en-US" dirty="0"/>
              <a:t>In the 1950s, huge, room-sized computers solved relatively simple arithmetical problems</a:t>
            </a:r>
            <a:r>
              <a:rPr lang="en-US" dirty="0" smtClean="0"/>
              <a:t>.</a:t>
            </a:r>
            <a:r>
              <a:rPr lang="ru-RU" dirty="0" smtClean="0"/>
              <a:t> </a:t>
            </a:r>
            <a:r>
              <a:rPr lang="en-US" dirty="0"/>
              <a:t>However, these inventions were intended not for entertainment, but rather to demonstrate how the new technology worked. </a:t>
            </a:r>
            <a:r>
              <a:rPr lang="en-US" i="1" dirty="0"/>
              <a:t>Tennis for Two</a:t>
            </a:r>
            <a:r>
              <a:rPr lang="en-US" dirty="0"/>
              <a:t>, appearing in 1958, was the first video game programmed purely for entertainment. The game, consisting of a monitor for a piece of equipment on which two people were able to bat a spot of light back and forth</a:t>
            </a:r>
            <a:endParaRPr lang="ru-RU" dirty="0"/>
          </a:p>
        </p:txBody>
      </p:sp>
      <p:pic>
        <p:nvPicPr>
          <p:cNvPr id="1026" name="Picture 2" descr="Tennis for Two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422" y="1469175"/>
            <a:ext cx="3574639" cy="317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06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a:t>1970s – Birth of the video game machines</a:t>
            </a:r>
            <a:br>
              <a:rPr lang="en-US" b="1" dirty="0"/>
            </a:br>
            <a:endParaRPr lang="ru-RU" dirty="0"/>
          </a:p>
        </p:txBody>
      </p:sp>
      <p:sp>
        <p:nvSpPr>
          <p:cNvPr id="3" name="Объект 2"/>
          <p:cNvSpPr>
            <a:spLocks noGrp="1"/>
          </p:cNvSpPr>
          <p:nvPr>
            <p:ph idx="1"/>
          </p:nvPr>
        </p:nvSpPr>
        <p:spPr>
          <a:xfrm>
            <a:off x="0" y="3466875"/>
            <a:ext cx="4662813" cy="3880773"/>
          </a:xfrm>
        </p:spPr>
        <p:txBody>
          <a:bodyPr/>
          <a:lstStyle/>
          <a:p>
            <a:pPr marL="0" indent="0">
              <a:buNone/>
            </a:pPr>
            <a:r>
              <a:rPr lang="en-US" dirty="0"/>
              <a:t>In 1972, the firm Atari was founded. The company not only dominated the video game industry for the next decade – it also developed </a:t>
            </a:r>
            <a:r>
              <a:rPr lang="en-US" i="1" dirty="0"/>
              <a:t>Pong</a:t>
            </a:r>
            <a:r>
              <a:rPr lang="en-US" dirty="0"/>
              <a:t>, the first game to become a global success. The playing principle of </a:t>
            </a:r>
            <a:r>
              <a:rPr lang="en-US" i="1" dirty="0"/>
              <a:t>Pong </a:t>
            </a:r>
            <a:r>
              <a:rPr lang="en-US" dirty="0"/>
              <a:t>is very similar to that of its predecessor, Tennis for Two, and could not have been easier</a:t>
            </a:r>
            <a:r>
              <a:rPr lang="en-US" dirty="0" smtClean="0"/>
              <a:t>.</a:t>
            </a:r>
            <a:r>
              <a:rPr lang="ru-RU" dirty="0" smtClean="0"/>
              <a:t> </a:t>
            </a:r>
            <a:r>
              <a:rPr lang="en-US" dirty="0"/>
              <a:t>Although the idea for the game was not new, Atari integrated the computer, together with a display screen, into a box with a coin slot – thus inventing the video game machine.</a:t>
            </a:r>
            <a:endParaRPr lang="ru-RU" dirty="0"/>
          </a:p>
        </p:txBody>
      </p:sp>
      <p:sp>
        <p:nvSpPr>
          <p:cNvPr id="4" name="TextBox 3"/>
          <p:cNvSpPr txBox="1"/>
          <p:nvPr/>
        </p:nvSpPr>
        <p:spPr>
          <a:xfrm>
            <a:off x="5042263" y="3466875"/>
            <a:ext cx="2690949" cy="2585323"/>
          </a:xfrm>
          <a:prstGeom prst="rect">
            <a:avLst/>
          </a:prstGeom>
          <a:noFill/>
        </p:spPr>
        <p:txBody>
          <a:bodyPr wrap="square" rtlCol="0">
            <a:spAutoFit/>
          </a:bodyPr>
          <a:lstStyle/>
          <a:p>
            <a:r>
              <a:rPr lang="en-US" dirty="0"/>
              <a:t>The game</a:t>
            </a:r>
            <a:r>
              <a:rPr lang="en-US" i="1" dirty="0"/>
              <a:t> Space Invaders</a:t>
            </a:r>
            <a:r>
              <a:rPr lang="en-US" dirty="0"/>
              <a:t> (1978) heralded the beginning of the golden age of the arcades, where the teenagers of the 1980s gambled away their pocket money on video game machines.</a:t>
            </a:r>
            <a:endParaRPr lang="ru-RU" dirty="0"/>
          </a:p>
        </p:txBody>
      </p:sp>
      <p:sp>
        <p:nvSpPr>
          <p:cNvPr id="5" name="TextBox 4"/>
          <p:cNvSpPr txBox="1"/>
          <p:nvPr/>
        </p:nvSpPr>
        <p:spPr>
          <a:xfrm>
            <a:off x="8569233" y="3466874"/>
            <a:ext cx="3030583" cy="2585323"/>
          </a:xfrm>
          <a:prstGeom prst="rect">
            <a:avLst/>
          </a:prstGeom>
          <a:noFill/>
        </p:spPr>
        <p:txBody>
          <a:bodyPr wrap="square" rtlCol="0">
            <a:spAutoFit/>
          </a:bodyPr>
          <a:lstStyle/>
          <a:p>
            <a:r>
              <a:rPr lang="en-US" dirty="0"/>
              <a:t>And Atari succeeded in pulling off another coup with the Atari 2600 home </a:t>
            </a:r>
            <a:r>
              <a:rPr lang="en-US" dirty="0" smtClean="0"/>
              <a:t>console, which </a:t>
            </a:r>
            <a:r>
              <a:rPr lang="en-US" dirty="0"/>
              <a:t>wasn’t restricted to just a single game but, thanks to interchangeable cassettes, offered a theoretically infinite number of games.</a:t>
            </a:r>
            <a:endParaRPr lang="ru-RU" dirty="0"/>
          </a:p>
        </p:txBody>
      </p:sp>
      <p:pic>
        <p:nvPicPr>
          <p:cNvPr id="2052" name="Picture 4" descr="Pong - The Strong National Museum of Pl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217" y="1270000"/>
            <a:ext cx="2076986" cy="207698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pace Invaders — Википеди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1300" y="1378969"/>
            <a:ext cx="1722015" cy="196801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2022 10306 игровой консоли Atari 2600, игрушки для детей - купить по  выгодной цене | AliExpres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6438" y="1378969"/>
            <a:ext cx="2124487" cy="2124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36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1980s – The infancy of video games</a:t>
            </a:r>
            <a:br>
              <a:rPr lang="en-US" b="1" dirty="0"/>
            </a:br>
            <a:endParaRPr lang="ru-RU" dirty="0"/>
          </a:p>
        </p:txBody>
      </p:sp>
      <p:sp>
        <p:nvSpPr>
          <p:cNvPr id="3" name="Объект 2"/>
          <p:cNvSpPr>
            <a:spLocks noGrp="1"/>
          </p:cNvSpPr>
          <p:nvPr>
            <p:ph idx="1"/>
          </p:nvPr>
        </p:nvSpPr>
        <p:spPr>
          <a:xfrm>
            <a:off x="677334" y="4268459"/>
            <a:ext cx="8701797" cy="2589541"/>
          </a:xfrm>
        </p:spPr>
        <p:txBody>
          <a:bodyPr/>
          <a:lstStyle/>
          <a:p>
            <a:pPr marL="0" indent="0">
              <a:buNone/>
            </a:pPr>
            <a:r>
              <a:rPr lang="en-US" dirty="0"/>
              <a:t>Many classic games that are still going strong today came out in the 1980s: </a:t>
            </a:r>
            <a:r>
              <a:rPr lang="en-US" i="1" dirty="0"/>
              <a:t>Pac-Man </a:t>
            </a:r>
            <a:r>
              <a:rPr lang="en-US" dirty="0"/>
              <a:t>(1980), </a:t>
            </a:r>
            <a:r>
              <a:rPr lang="en-US" i="1" dirty="0" err="1"/>
              <a:t>Ultima</a:t>
            </a:r>
            <a:r>
              <a:rPr lang="en-US" i="1" dirty="0"/>
              <a:t> </a:t>
            </a:r>
            <a:r>
              <a:rPr lang="en-US" dirty="0"/>
              <a:t>(1980), </a:t>
            </a:r>
            <a:r>
              <a:rPr lang="en-US" i="1" dirty="0"/>
              <a:t>Mario Bros</a:t>
            </a:r>
            <a:r>
              <a:rPr lang="en-US" dirty="0"/>
              <a:t> (1983), </a:t>
            </a:r>
            <a:r>
              <a:rPr lang="en-US" i="1" dirty="0"/>
              <a:t>Tetris </a:t>
            </a:r>
            <a:r>
              <a:rPr lang="en-US" dirty="0"/>
              <a:t>(1984) and </a:t>
            </a:r>
            <a:r>
              <a:rPr lang="en-US" i="1" dirty="0"/>
              <a:t>SimCity </a:t>
            </a:r>
            <a:r>
              <a:rPr lang="en-US" dirty="0"/>
              <a:t>(1989</a:t>
            </a:r>
            <a:r>
              <a:rPr lang="en-US" dirty="0" smtClean="0"/>
              <a:t>).</a:t>
            </a:r>
          </a:p>
          <a:p>
            <a:pPr marL="0" indent="0">
              <a:buNone/>
            </a:pPr>
            <a:r>
              <a:rPr lang="en-US" dirty="0"/>
              <a:t>Games got their own characters and more complex stories. Most genres as we know them today have their origins in this period. The Commodore 64 even allowed highly motivated users to program their own games. Children and teenagers of the 1980s spent hours in front of their home computers or consoles, and with the release of the Game Boy at the end of the decade, they even carried on after lights-out</a:t>
            </a:r>
            <a:endParaRPr lang="ru-RU" dirty="0"/>
          </a:p>
        </p:txBody>
      </p:sp>
      <p:pic>
        <p:nvPicPr>
          <p:cNvPr id="3076" name="Picture 4" descr="PAC-MAN™ | NES | Игры | Nintend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658082"/>
            <a:ext cx="2882694" cy="144134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ES Longplay [1980] Ultima - Seija e no Michi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786" y="1773856"/>
            <a:ext cx="3160842" cy="237063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Mario Bros. | NES | Игры | Nintend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3881" y="1288442"/>
            <a:ext cx="3621974" cy="181098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SimCity 30 Years Later: A Retrospective - YouTub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73746" y="3288042"/>
            <a:ext cx="2718254" cy="152901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Game Boy — Википедия"/>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73746" y="5005673"/>
            <a:ext cx="1582491" cy="1919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404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1990s – A new dimension</a:t>
            </a:r>
            <a:br>
              <a:rPr lang="en-US" b="1" dirty="0"/>
            </a:br>
            <a:endParaRPr lang="ru-RU" dirty="0"/>
          </a:p>
        </p:txBody>
      </p:sp>
      <p:sp>
        <p:nvSpPr>
          <p:cNvPr id="3" name="Объект 2"/>
          <p:cNvSpPr>
            <a:spLocks noGrp="1"/>
          </p:cNvSpPr>
          <p:nvPr>
            <p:ph idx="1"/>
          </p:nvPr>
        </p:nvSpPr>
        <p:spPr>
          <a:xfrm>
            <a:off x="363826" y="3209453"/>
            <a:ext cx="2732072" cy="3880773"/>
          </a:xfrm>
        </p:spPr>
        <p:txBody>
          <a:bodyPr/>
          <a:lstStyle/>
          <a:p>
            <a:pPr marL="0" indent="0">
              <a:buNone/>
            </a:pPr>
            <a:r>
              <a:rPr lang="en-US" dirty="0"/>
              <a:t>Video games entered a new dimension – literally, because in the second half of the decade the graphics became three-dimensional</a:t>
            </a:r>
            <a:r>
              <a:rPr lang="en-US" dirty="0" smtClean="0"/>
              <a:t>. </a:t>
            </a:r>
            <a:r>
              <a:rPr lang="en-US" dirty="0"/>
              <a:t>In 1994, Sony launched the PlayStation – in technical and graphic terms, it was a quantum leap compared to the existing consoles.</a:t>
            </a:r>
            <a:endParaRPr lang="ru-RU" dirty="0"/>
          </a:p>
        </p:txBody>
      </p:sp>
      <p:sp>
        <p:nvSpPr>
          <p:cNvPr id="4" name="TextBox 3"/>
          <p:cNvSpPr txBox="1"/>
          <p:nvPr/>
        </p:nvSpPr>
        <p:spPr>
          <a:xfrm>
            <a:off x="3526971" y="3209453"/>
            <a:ext cx="3944983" cy="3416320"/>
          </a:xfrm>
          <a:prstGeom prst="rect">
            <a:avLst/>
          </a:prstGeom>
          <a:noFill/>
        </p:spPr>
        <p:txBody>
          <a:bodyPr wrap="square" rtlCol="0">
            <a:spAutoFit/>
          </a:bodyPr>
          <a:lstStyle/>
          <a:p>
            <a:r>
              <a:rPr lang="en-US" dirty="0"/>
              <a:t>The game design studios churned out more innovative ideas, with history often serving as inspiration for the gameplay: in </a:t>
            </a:r>
            <a:r>
              <a:rPr lang="en-US" i="1" dirty="0"/>
              <a:t>Age of Empires </a:t>
            </a:r>
            <a:r>
              <a:rPr lang="en-US" dirty="0"/>
              <a:t>(1997), gamers built entire </a:t>
            </a:r>
            <a:r>
              <a:rPr lang="en-US" dirty="0" err="1"/>
              <a:t>civilisations</a:t>
            </a:r>
            <a:r>
              <a:rPr lang="en-US" dirty="0"/>
              <a:t>, and in </a:t>
            </a:r>
            <a:r>
              <a:rPr lang="en-US" i="1" dirty="0"/>
              <a:t>Command &amp; Conquer </a:t>
            </a:r>
            <a:r>
              <a:rPr lang="en-US" dirty="0"/>
              <a:t>(1995) they waged war. In </a:t>
            </a:r>
            <a:r>
              <a:rPr lang="en-US" i="1" dirty="0"/>
              <a:t>Tomb Raider</a:t>
            </a:r>
            <a:r>
              <a:rPr lang="en-US" dirty="0"/>
              <a:t> (1996) they searched for historical artefacts alongside Lara Croft; in </a:t>
            </a:r>
            <a:r>
              <a:rPr lang="en-US" i="1" dirty="0"/>
              <a:t>Monkey Island</a:t>
            </a:r>
            <a:r>
              <a:rPr lang="en-US" dirty="0"/>
              <a:t> (1990</a:t>
            </a:r>
            <a:r>
              <a:rPr lang="en-US" dirty="0" smtClean="0"/>
              <a:t>), </a:t>
            </a:r>
            <a:r>
              <a:rPr lang="en-US" dirty="0"/>
              <a:t>it was pirate’s treasure they were after</a:t>
            </a:r>
            <a:endParaRPr lang="ru-RU" dirty="0"/>
          </a:p>
        </p:txBody>
      </p:sp>
      <p:sp>
        <p:nvSpPr>
          <p:cNvPr id="5" name="TextBox 4"/>
          <p:cNvSpPr txBox="1"/>
          <p:nvPr/>
        </p:nvSpPr>
        <p:spPr>
          <a:xfrm>
            <a:off x="8112034" y="3209453"/>
            <a:ext cx="2873829" cy="2308324"/>
          </a:xfrm>
          <a:prstGeom prst="rect">
            <a:avLst/>
          </a:prstGeom>
          <a:noFill/>
        </p:spPr>
        <p:txBody>
          <a:bodyPr wrap="square" rtlCol="0">
            <a:spAutoFit/>
          </a:bodyPr>
          <a:lstStyle/>
          <a:p>
            <a:r>
              <a:rPr lang="en-US" dirty="0"/>
              <a:t>Starting with </a:t>
            </a:r>
            <a:r>
              <a:rPr lang="en-US" i="1" dirty="0"/>
              <a:t>Wolfenstein 3D </a:t>
            </a:r>
            <a:r>
              <a:rPr lang="en-US" dirty="0"/>
              <a:t>(1992), ‘first-person shooters’ emerged. In these games, a player uses a weapon to kill off his or her opponents from a first-person perspective.</a:t>
            </a:r>
            <a:endParaRPr lang="ru-RU" dirty="0"/>
          </a:p>
        </p:txBody>
      </p:sp>
      <p:pic>
        <p:nvPicPr>
          <p:cNvPr id="4098" name="Picture 2" descr="Краткая история консолей Sony Playstation | Кулаков рекомендует | Дзен"/>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78331"/>
            <a:ext cx="3230826" cy="121425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omb Raider (1996 Game) | Lara Croft Wiki | Fand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1049" y="1598758"/>
            <a:ext cx="1393825" cy="13938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Great moments in PC gaming: Fighting mecha Hitler in Wolfenstein 3D | PC  Gam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1459" y="1319504"/>
            <a:ext cx="2352766" cy="1673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1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2000s – Gaming goes online</a:t>
            </a:r>
            <a:br>
              <a:rPr lang="en-US" b="1" dirty="0"/>
            </a:br>
            <a:endParaRPr lang="ru-RU" dirty="0"/>
          </a:p>
        </p:txBody>
      </p:sp>
      <p:sp>
        <p:nvSpPr>
          <p:cNvPr id="3" name="Объект 2"/>
          <p:cNvSpPr>
            <a:spLocks noGrp="1"/>
          </p:cNvSpPr>
          <p:nvPr>
            <p:ph idx="1"/>
          </p:nvPr>
        </p:nvSpPr>
        <p:spPr>
          <a:xfrm>
            <a:off x="0" y="3963263"/>
            <a:ext cx="8596668" cy="3880773"/>
          </a:xfrm>
        </p:spPr>
        <p:txBody>
          <a:bodyPr/>
          <a:lstStyle/>
          <a:p>
            <a:pPr marL="0" indent="0">
              <a:buNone/>
            </a:pPr>
            <a:r>
              <a:rPr lang="en-US" dirty="0"/>
              <a:t>At the beginning of the millennium, the internet was still not powerful enough or in sufficiently widespread use to enable people to play against one another online. So gamers got together at LAN parties. Players brought their own computers and connected them up in a local network in order to play against one another into the early hours, or even all night long. Especially popular at these parties was the sometimes controversial game </a:t>
            </a:r>
            <a:r>
              <a:rPr lang="en-US" i="1" dirty="0"/>
              <a:t>Counter-Strike</a:t>
            </a:r>
            <a:r>
              <a:rPr lang="en-US" dirty="0"/>
              <a:t> (2000), in which gamers take on the role of terrorists or members of an anti-terror unit and use tactical </a:t>
            </a:r>
            <a:r>
              <a:rPr lang="en-US" dirty="0" err="1"/>
              <a:t>manoeuvres</a:t>
            </a:r>
            <a:r>
              <a:rPr lang="en-US" dirty="0"/>
              <a:t> to try to eliminate each other. But then, with the phenomenal increase in internet use, gaming also went online. For the first time games, such as </a:t>
            </a:r>
            <a:r>
              <a:rPr lang="en-US" i="1" dirty="0"/>
              <a:t>World of Warcraft </a:t>
            </a:r>
            <a:r>
              <a:rPr lang="en-US" dirty="0"/>
              <a:t>(2004), were played mainly on the internet.</a:t>
            </a:r>
            <a:endParaRPr lang="ru-RU" dirty="0"/>
          </a:p>
        </p:txBody>
      </p:sp>
      <p:sp>
        <p:nvSpPr>
          <p:cNvPr id="4" name="TextBox 3"/>
          <p:cNvSpPr txBox="1"/>
          <p:nvPr/>
        </p:nvSpPr>
        <p:spPr>
          <a:xfrm>
            <a:off x="8596668" y="1779687"/>
            <a:ext cx="3466011" cy="5078313"/>
          </a:xfrm>
          <a:prstGeom prst="rect">
            <a:avLst/>
          </a:prstGeom>
          <a:noFill/>
        </p:spPr>
        <p:txBody>
          <a:bodyPr wrap="square" rtlCol="0">
            <a:spAutoFit/>
          </a:bodyPr>
          <a:lstStyle/>
          <a:p>
            <a:r>
              <a:rPr lang="en-US" dirty="0"/>
              <a:t>Powerful graphics technologies made the video game worlds even more realistic. Thanks to artificial intelligence, simulated opponents no longer behave the same way in every situation, instead reacting autonomously to what’s going on in the game. Open-world games were introduced, in which players explore fictional worlds on their own and are able to freely determine the course of the game. Or they create the virtual world themselves, as in a sandpit: this gaming concept is called ‘sandbox’.</a:t>
            </a:r>
            <a:endParaRPr lang="ru-RU" dirty="0"/>
          </a:p>
        </p:txBody>
      </p:sp>
      <p:pic>
        <p:nvPicPr>
          <p:cNvPr id="5122" name="Picture 2" descr="Counter-Strike | Counter-Strike Wiki | Fand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84300"/>
            <a:ext cx="2963333" cy="22225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Официальный сайт | Minecraft | Minecra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969" y="1384300"/>
            <a:ext cx="1628332" cy="252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65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
            </a:r>
            <a:br>
              <a:rPr lang="en-US" dirty="0"/>
            </a:br>
            <a:r>
              <a:rPr lang="en-US" b="1" dirty="0"/>
              <a:t>2010s – Play anywhere, anytime</a:t>
            </a:r>
            <a:endParaRPr lang="ru-RU" dirty="0"/>
          </a:p>
        </p:txBody>
      </p:sp>
      <p:sp>
        <p:nvSpPr>
          <p:cNvPr id="3" name="Объект 2"/>
          <p:cNvSpPr>
            <a:spLocks noGrp="1"/>
          </p:cNvSpPr>
          <p:nvPr>
            <p:ph idx="1"/>
          </p:nvPr>
        </p:nvSpPr>
        <p:spPr>
          <a:xfrm>
            <a:off x="1003905" y="4524967"/>
            <a:ext cx="8596668" cy="3880773"/>
          </a:xfrm>
        </p:spPr>
        <p:txBody>
          <a:bodyPr/>
          <a:lstStyle/>
          <a:p>
            <a:pPr marL="0" indent="0">
              <a:buNone/>
            </a:pPr>
            <a:r>
              <a:rPr lang="en-US" dirty="0"/>
              <a:t>Games such as </a:t>
            </a:r>
            <a:r>
              <a:rPr lang="en-US" i="1" dirty="0"/>
              <a:t>Red Dead Redemption 2</a:t>
            </a:r>
            <a:r>
              <a:rPr lang="en-US" dirty="0"/>
              <a:t> (2019) which, thanks to sophisticated dialogues and emotive storylines, not only provide hours of gaming fun but also take a different course according to the player’s decisions, and so can be played again and again, are put out on PCs, PlayStation and Xbox. Another phenomenon of this decade is what are known as ‘Let’s play’ videos. Gamers record themselves playing a game, providing a commentary on the gameplay as it unfolds and giving tips, and then post the video on YouTube</a:t>
            </a:r>
            <a:endParaRPr lang="ru-RU" dirty="0"/>
          </a:p>
        </p:txBody>
      </p:sp>
      <p:pic>
        <p:nvPicPr>
          <p:cNvPr id="6146" name="Picture 2" descr="Red Dead Redemption 2 — Википед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575" y="1827213"/>
            <a:ext cx="1988273" cy="245268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witch: Live Game Streaming - Apps on Google Pl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9775" y="2011363"/>
            <a:ext cx="2084388" cy="208438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YouTub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0090" y="1930400"/>
            <a:ext cx="187642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193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92180" y="2608217"/>
            <a:ext cx="8596668" cy="1320800"/>
          </a:xfrm>
        </p:spPr>
        <p:txBody>
          <a:bodyPr/>
          <a:lstStyle/>
          <a:p>
            <a:r>
              <a:rPr lang="en-US" dirty="0" smtClean="0"/>
              <a:t>Thank you for watching</a:t>
            </a:r>
            <a:endParaRPr lang="ru-RU" dirty="0"/>
          </a:p>
        </p:txBody>
      </p:sp>
    </p:spTree>
    <p:extLst>
      <p:ext uri="{BB962C8B-B14F-4D97-AF65-F5344CB8AC3E}">
        <p14:creationId xmlns:p14="http://schemas.microsoft.com/office/powerpoint/2010/main" val="3634216864"/>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223</TotalTime>
  <Words>956</Words>
  <Application>Microsoft Office PowerPoint</Application>
  <PresentationFormat>Широкоэкранный</PresentationFormat>
  <Paragraphs>22</Paragraphs>
  <Slides>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Arial</vt:lpstr>
      <vt:lpstr>Ink Free</vt:lpstr>
      <vt:lpstr>Times New Roman</vt:lpstr>
      <vt:lpstr>Trebuchet MS</vt:lpstr>
      <vt:lpstr>Wingdings 3</vt:lpstr>
      <vt:lpstr>Аспект</vt:lpstr>
      <vt:lpstr>The history of videogames</vt:lpstr>
      <vt:lpstr>1950 – 1970 – Tinkering </vt:lpstr>
      <vt:lpstr>1970s – Birth of the video game machines </vt:lpstr>
      <vt:lpstr>1980s – The infancy of video games </vt:lpstr>
      <vt:lpstr>1990s – A new dimension </vt:lpstr>
      <vt:lpstr>2000s – Gaming goes online </vt:lpstr>
      <vt:lpstr> 2010s – Play anywhere, anytime</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history of videogames</dc:title>
  <dc:creator>Stepa</dc:creator>
  <cp:lastModifiedBy>Stepa</cp:lastModifiedBy>
  <cp:revision>7</cp:revision>
  <dcterms:created xsi:type="dcterms:W3CDTF">2023-04-10T12:03:04Z</dcterms:created>
  <dcterms:modified xsi:type="dcterms:W3CDTF">2023-04-10T21:02:54Z</dcterms:modified>
</cp:coreProperties>
</file>