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0" r:id="rId2"/>
    <p:sldId id="338" r:id="rId3"/>
    <p:sldId id="350" r:id="rId4"/>
    <p:sldId id="351" r:id="rId5"/>
    <p:sldId id="352" r:id="rId6"/>
    <p:sldId id="340" r:id="rId7"/>
    <p:sldId id="353" r:id="rId8"/>
    <p:sldId id="354" r:id="rId9"/>
    <p:sldId id="355" r:id="rId10"/>
    <p:sldId id="339" r:id="rId11"/>
    <p:sldId id="357" r:id="rId12"/>
    <p:sldId id="356" r:id="rId13"/>
    <p:sldId id="358" r:id="rId14"/>
    <p:sldId id="359" r:id="rId15"/>
    <p:sldId id="345" r:id="rId16"/>
    <p:sldId id="346" r:id="rId17"/>
    <p:sldId id="34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муля" initials="м" lastIdx="2" clrIdx="0">
    <p:extLst>
      <p:ext uri="{19B8F6BF-5375-455C-9EA6-DF929625EA0E}">
        <p15:presenceInfo xmlns:p15="http://schemas.microsoft.com/office/powerpoint/2012/main" userId="мамул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DDF0FF"/>
    <a:srgbClr val="DE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37EB6-4236-4F5B-B201-7E3554FFD856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A9536-F5F3-4F08-82EC-E5D8F643BE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8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9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0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8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0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2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3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44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5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9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98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8003-AE77-42B6-BD6F-B8505C658267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B4F2C-FAF8-4399-A4FE-897A254908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85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44ED853-54CB-E048-BC22-42771D10EDA3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4E302-575C-E123-580A-24BCC9B7FA86}"/>
              </a:ext>
            </a:extLst>
          </p:cNvPr>
          <p:cNvSpPr txBox="1"/>
          <p:nvPr/>
        </p:nvSpPr>
        <p:spPr>
          <a:xfrm>
            <a:off x="1863982" y="1220164"/>
            <a:ext cx="93322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rgbClr val="0060AA"/>
                </a:solidFill>
              </a:rPr>
              <a:t>Разработка программного модуля системы обучения тестирования сотрудников железнодорожного транспорта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DE057-363E-5552-717B-87181DA8C5D5}"/>
              </a:ext>
            </a:extLst>
          </p:cNvPr>
          <p:cNvSpPr txBox="1"/>
          <p:nvPr/>
        </p:nvSpPr>
        <p:spPr>
          <a:xfrm>
            <a:off x="326097" y="5065708"/>
            <a:ext cx="4329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60AA"/>
                </a:solidFill>
              </a:rPr>
              <a:t>Студент группы: 41ИС-21</a:t>
            </a:r>
          </a:p>
          <a:p>
            <a:r>
              <a:rPr lang="ru-RU" sz="2400" b="1" dirty="0">
                <a:solidFill>
                  <a:srgbClr val="0060AA"/>
                </a:solidFill>
              </a:rPr>
              <a:t>Егорова Виктория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61001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0BDDF-AF9F-2259-E699-C6BA363EC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52B3742-398C-6788-AC63-DA2AFA9857AC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D13411-4735-EC79-7FAC-0742B3464AB8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CF7DB-F99E-CEAC-E110-FDA2AFF26C9F}"/>
              </a:ext>
            </a:extLst>
          </p:cNvPr>
          <p:cNvSpPr txBox="1"/>
          <p:nvPr/>
        </p:nvSpPr>
        <p:spPr>
          <a:xfrm>
            <a:off x="1085878" y="137679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обучения и тестирования сотрудников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учебных материалов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загружает контент (текст, видео, тесты).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 проходят модерацию.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обучения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изучает материалы и проходит тесты.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фиксирует прогресс и результаты.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Аттестация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проверка знаний.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0ADE8-07AE-C013-2477-DCE52A387715}"/>
              </a:ext>
            </a:extLst>
          </p:cNvPr>
          <p:cNvSpPr txBox="1"/>
          <p:nvPr/>
        </p:nvSpPr>
        <p:spPr>
          <a:xfrm>
            <a:off x="2466109" y="23676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Автоматизируемые 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342832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78342-7001-9DA1-4337-F2F166410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9E6AE01-054E-7B1E-6026-42308CA9C515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CE9A8D-530F-7676-C762-83BBDCE0B638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E49882-ED43-7943-7973-409DB6B3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28" y="0"/>
            <a:ext cx="7279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7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57616-03D1-C243-C1B7-301F6F973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EF171A3-73FE-7655-4D9A-C6D8004A9423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63DAF-3EA4-7BEC-E6B2-5A1870F3DB2B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Шрифт, число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34A7C73-FBB7-B585-0EDE-467A3827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59" y="0"/>
            <a:ext cx="9656459" cy="686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3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8299F-6D6C-BF03-B00F-F2C81CF6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616A07E-86A5-9CAE-D295-EA110A888A18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4E6D1-CF4F-AB82-169E-0F3CA0FF80FB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Шриф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CBF7544-79C9-0E68-AD1E-EA85A388E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03" y="1376793"/>
            <a:ext cx="7514186" cy="2161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D5A2DE-E8F3-5BDB-9056-6022881C6AD7}"/>
              </a:ext>
            </a:extLst>
          </p:cNvPr>
          <p:cNvSpPr txBox="1"/>
          <p:nvPr/>
        </p:nvSpPr>
        <p:spPr>
          <a:xfrm>
            <a:off x="3048000" y="16782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Листинг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0F2BC-E5E4-9FF1-52C9-FA1E1D5773C6}"/>
              </a:ext>
            </a:extLst>
          </p:cNvPr>
          <p:cNvSpPr txBox="1"/>
          <p:nvPr/>
        </p:nvSpPr>
        <p:spPr>
          <a:xfrm>
            <a:off x="1382321" y="868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Пример модели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310B5-E40E-FF64-01DC-74AFF636F0EA}"/>
              </a:ext>
            </a:extLst>
          </p:cNvPr>
          <p:cNvSpPr txBox="1"/>
          <p:nvPr/>
        </p:nvSpPr>
        <p:spPr>
          <a:xfrm>
            <a:off x="1382321" y="3805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Получение данных через 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Шриф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B318244-B616-9BB5-82D2-702B65B5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20" y="4320972"/>
            <a:ext cx="8823321" cy="198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881DF-F407-8F41-642F-6F5A1102D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63118B1-31B5-EE9F-232B-21A0E7D8E95B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88076-3929-1305-FC6F-250E08E3F590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8CD8C-F083-5117-E612-EDE94158B117}"/>
              </a:ext>
            </a:extLst>
          </p:cNvPr>
          <p:cNvSpPr txBox="1"/>
          <p:nvPr/>
        </p:nvSpPr>
        <p:spPr>
          <a:xfrm>
            <a:off x="3048000" y="16782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Листинг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A8C2F-BD2D-B0B7-BE4A-DFC758E4F442}"/>
              </a:ext>
            </a:extLst>
          </p:cNvPr>
          <p:cNvSpPr txBox="1"/>
          <p:nvPr/>
        </p:nvSpPr>
        <p:spPr>
          <a:xfrm>
            <a:off x="1742539" y="15208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Пример запроса на клиенте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69B0D37-3867-739D-0043-0B222861E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62" y="252993"/>
            <a:ext cx="5943600" cy="2905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45E2E1-5083-864F-2C4F-9AF1520E673B}"/>
              </a:ext>
            </a:extLst>
          </p:cNvPr>
          <p:cNvSpPr txBox="1"/>
          <p:nvPr/>
        </p:nvSpPr>
        <p:spPr>
          <a:xfrm>
            <a:off x="7002648" y="42349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Фрагмент кода отображения главного меню.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7D475C-5EB7-092D-7355-3781F996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5" y="3699883"/>
            <a:ext cx="57245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0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AAED-466F-A3F3-5433-D7FB8AE3A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DDBD8D8C-D811-2AB5-7D15-51A4BDE470E7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198FF-84F1-98F9-CB48-B154FAD6DCAD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технологии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1AB544-6E6E-BC93-41CD-C13A69015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618" y="752595"/>
            <a:ext cx="2532109" cy="48558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64FB46-AE30-A530-3526-C7D684DA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337" y="890157"/>
            <a:ext cx="2371725" cy="459105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1367027-0F63-8A42-57E2-522C3EAD5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712" y="967860"/>
            <a:ext cx="2153285" cy="4160520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18A53F4-FE24-2313-0BED-AA126C213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120" y="952619"/>
            <a:ext cx="244030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1B56B-14CA-6469-2CC1-41434F0DA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26904A3-6EAF-8107-492C-58259BA23ED6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5DB621D-1315-BB56-D829-EB059E1D95BC}"/>
              </a:ext>
            </a:extLst>
          </p:cNvPr>
          <p:cNvGrpSpPr/>
          <p:nvPr/>
        </p:nvGrpSpPr>
        <p:grpSpPr>
          <a:xfrm>
            <a:off x="109507" y="86922"/>
            <a:ext cx="11680228" cy="665674"/>
            <a:chOff x="109507" y="86922"/>
            <a:chExt cx="11680228" cy="66567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651E741-ABE6-FBDB-1443-85913F42D1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99" t="29809" r="11267" b="29717"/>
            <a:stretch/>
          </p:blipFill>
          <p:spPr>
            <a:xfrm>
              <a:off x="109507" y="86922"/>
              <a:ext cx="1264829" cy="651849"/>
            </a:xfrm>
            <a:prstGeom prst="rect">
              <a:avLst/>
            </a:prstGeom>
          </p:spPr>
        </p:pic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3E0D081C-757A-C9AC-0548-5ABFD791DE26}"/>
                </a:ext>
              </a:extLst>
            </p:cNvPr>
            <p:cNvCxnSpPr/>
            <p:nvPr/>
          </p:nvCxnSpPr>
          <p:spPr>
            <a:xfrm>
              <a:off x="402265" y="752596"/>
              <a:ext cx="11387470" cy="0"/>
            </a:xfrm>
            <a:prstGeom prst="line">
              <a:avLst/>
            </a:prstGeom>
            <a:ln w="12700">
              <a:solidFill>
                <a:srgbClr val="0060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57F68B-D9EE-F710-2F5E-0CE171BE61A1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</a:rPr>
              <a:t>Тестирование и оценка эффектов</a:t>
            </a:r>
            <a:endParaRPr lang="ru-RU" sz="2400" dirty="0">
              <a:solidFill>
                <a:srgbClr val="0060A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3CA13-D7E8-BB41-FF5B-E34CA40C8C27}"/>
              </a:ext>
            </a:extLst>
          </p:cNvPr>
          <p:cNvSpPr txBox="1"/>
          <p:nvPr/>
        </p:nvSpPr>
        <p:spPr>
          <a:xfrm>
            <a:off x="869042" y="1711413"/>
            <a:ext cx="9406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/>
              <a:t>Экономический эффект: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Себестоимость: 140 815 руб.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Экономия от автоматизации: 31 824 руб./год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Срок окупаемости: 11 месяцев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35588-0D44-6225-9604-4984EC1AA299}"/>
              </a:ext>
            </a:extLst>
          </p:cNvPr>
          <p:cNvSpPr txBox="1"/>
          <p:nvPr/>
        </p:nvSpPr>
        <p:spPr>
          <a:xfrm>
            <a:off x="1681017" y="752595"/>
            <a:ext cx="5615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3200" dirty="0"/>
              <a:t>Выводы: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C532F-6E8C-6114-7B69-A477D4E5D57C}"/>
              </a:ext>
            </a:extLst>
          </p:cNvPr>
          <p:cNvSpPr txBox="1"/>
          <p:nvPr/>
        </p:nvSpPr>
        <p:spPr>
          <a:xfrm>
            <a:off x="741921" y="3036976"/>
            <a:ext cx="9189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Система требует доработок перед внедрением в организацию, способствует снижению затрат на обучение, повышает качество подготовки персонала и соответствует стратегии цифровой трансформации.</a:t>
            </a:r>
          </a:p>
        </p:txBody>
      </p:sp>
    </p:spTree>
    <p:extLst>
      <p:ext uri="{BB962C8B-B14F-4D97-AF65-F5344CB8AC3E}">
        <p14:creationId xmlns:p14="http://schemas.microsoft.com/office/powerpoint/2010/main" val="11648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AD753-0525-6A10-A632-0410A7A7B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B2EE437-BD6A-BCB3-1B0B-C14D6ADA0017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3E829-EB8A-13E7-B790-31635949CBC2}"/>
              </a:ext>
            </a:extLst>
          </p:cNvPr>
          <p:cNvSpPr txBox="1"/>
          <p:nvPr/>
        </p:nvSpPr>
        <p:spPr>
          <a:xfrm>
            <a:off x="1614797" y="2767280"/>
            <a:ext cx="8962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60AA"/>
                </a:solidFill>
              </a:rPr>
              <a:t>Доклад окончен, </a:t>
            </a:r>
          </a:p>
          <a:p>
            <a:pPr algn="ctr"/>
            <a:r>
              <a:rPr lang="ru-RU" sz="4000" dirty="0">
                <a:solidFill>
                  <a:srgbClr val="0060AA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0071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8BFD-9978-8A35-17EC-ABA633621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7BC8734-8C3D-E336-EFE2-93A817419E00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2EEA3-1F34-9ACA-EF2B-F7E39C3120B2}"/>
              </a:ext>
            </a:extLst>
          </p:cNvPr>
          <p:cNvSpPr txBox="1"/>
          <p:nvPr/>
        </p:nvSpPr>
        <p:spPr>
          <a:xfrm>
            <a:off x="2247667" y="642575"/>
            <a:ext cx="856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Цель и актуальность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07FED-5F20-D5D8-8DD8-3D5F0D2342E5}"/>
              </a:ext>
            </a:extLst>
          </p:cNvPr>
          <p:cNvSpPr txBox="1"/>
          <p:nvPr/>
        </p:nvSpPr>
        <p:spPr>
          <a:xfrm>
            <a:off x="869042" y="1774029"/>
            <a:ext cx="8878922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Актуальность данной работы обусловлена необходимостью разработки инновационных решений для тестирования сотрудников железнодорожного транспорта.</a:t>
            </a:r>
            <a:endParaRPr lang="ru-RU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Цель дипломного проекта: разработка программного модуля системы обучения и тестирования сотрудников компании.</a:t>
            </a:r>
          </a:p>
          <a:p>
            <a:pPr indent="450215" algn="just">
              <a:lnSpc>
                <a:spcPct val="150000"/>
              </a:lnSpc>
            </a:pPr>
            <a:endParaRPr lang="ru-R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endParaRPr lang="ru-R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3F89F-8BA8-F8A4-231D-234972815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8D7E0E-6CB5-5FFC-00FF-ACBF12587753}"/>
              </a:ext>
            </a:extLst>
          </p:cNvPr>
          <p:cNvSpPr txBox="1"/>
          <p:nvPr/>
        </p:nvSpPr>
        <p:spPr>
          <a:xfrm>
            <a:off x="1007603" y="1597891"/>
            <a:ext cx="8533561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изучить источники по теме;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провести анализ предметной области программного продукта;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составить сравнительный анализ методик оценки профессиональных компетенций и выявить ключевые параметры для оценки;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архитектуру программного решения;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составить спецификацию программного решения;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и реализовать базу данных;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и реализовать пользовательский интерфейс;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реализовать основной функционал программного модуля;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выполнить отладку и провести тестирование функционала программного модуля;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рассчитать экономическую эффективность системы. </a:t>
            </a:r>
          </a:p>
          <a:p>
            <a:pPr indent="450215" algn="just">
              <a:lnSpc>
                <a:spcPct val="150000"/>
              </a:lnSpc>
            </a:pPr>
            <a:endParaRPr lang="ru-R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8D09C-7501-B100-D8F4-867641DE8770}"/>
              </a:ext>
            </a:extLst>
          </p:cNvPr>
          <p:cNvSpPr txBox="1"/>
          <p:nvPr/>
        </p:nvSpPr>
        <p:spPr>
          <a:xfrm>
            <a:off x="2158919" y="104720"/>
            <a:ext cx="6096000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Задачи дипломного проекта: </a:t>
            </a:r>
          </a:p>
        </p:txBody>
      </p:sp>
    </p:spTree>
    <p:extLst>
      <p:ext uri="{BB962C8B-B14F-4D97-AF65-F5344CB8AC3E}">
        <p14:creationId xmlns:p14="http://schemas.microsoft.com/office/powerpoint/2010/main" val="42178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643DF-18CE-CC54-F9B5-237D86F6D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7B56B90-191B-69D9-A89C-86CA17E77357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65123-98BB-DBB0-996D-6BD3AE1144B8}"/>
              </a:ext>
            </a:extLst>
          </p:cNvPr>
          <p:cNvSpPr txBox="1"/>
          <p:nvPr/>
        </p:nvSpPr>
        <p:spPr>
          <a:xfrm>
            <a:off x="1384384" y="280502"/>
            <a:ext cx="856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методы разработки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C6D07-06B7-CA6F-D26A-C564ECE3BB64}"/>
              </a:ext>
            </a:extLst>
          </p:cNvPr>
          <p:cNvSpPr txBox="1"/>
          <p:nvPr/>
        </p:nvSpPr>
        <p:spPr>
          <a:xfrm>
            <a:off x="1209963" y="116684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(сервер и клиентская логика)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 и библиотеки: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серверная часть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кроссплатформенное мобильное приложение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ORM для работы с базой данных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(на этапе разработки)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(запланировано для промышленной эксплуатации)</a:t>
            </a:r>
          </a:p>
          <a:p>
            <a:pPr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IDE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DataGrip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работа с БД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3BAB6-C264-333A-15E3-4D0AB288CC85}"/>
              </a:ext>
            </a:extLst>
          </p:cNvPr>
          <p:cNvSpPr txBox="1"/>
          <p:nvPr/>
        </p:nvSpPr>
        <p:spPr>
          <a:xfrm>
            <a:off x="1061646" y="5385065"/>
            <a:ext cx="8313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разработки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Гибридный подход, сочетающий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(этапы анализа и проектирования)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(итерационная реализация и тестирование)</a:t>
            </a:r>
          </a:p>
        </p:txBody>
      </p:sp>
    </p:spTree>
    <p:extLst>
      <p:ext uri="{BB962C8B-B14F-4D97-AF65-F5344CB8AC3E}">
        <p14:creationId xmlns:p14="http://schemas.microsoft.com/office/powerpoint/2010/main" val="230657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BD247-9FAC-9E93-8645-F7454ECAD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4277858-4B33-F7C6-32DA-AAF9953E4AE0}"/>
              </a:ext>
            </a:extLst>
          </p:cNvPr>
          <p:cNvSpPr txBox="1">
            <a:spLocks/>
          </p:cNvSpPr>
          <p:nvPr/>
        </p:nvSpPr>
        <p:spPr>
          <a:xfrm>
            <a:off x="869042" y="1376793"/>
            <a:ext cx="100237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3200" b="1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DD8577-DBF1-B19D-CB46-AC2166D4724B}"/>
              </a:ext>
            </a:extLst>
          </p:cNvPr>
          <p:cNvSpPr txBox="1"/>
          <p:nvPr/>
        </p:nvSpPr>
        <p:spPr>
          <a:xfrm>
            <a:off x="1384384" y="280502"/>
            <a:ext cx="8568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работы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0CA806-CB53-D301-BA3A-09D10A852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608" y="1376793"/>
            <a:ext cx="831379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Анализ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актуальности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существующих корпоративных решений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требований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Проектирование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(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авторизация, тесты, профиль)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модули: тестирование, симуляция, обучение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Реализация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API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клиентом на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взаимодействия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Экономическое обоснование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трудоёмкости, амортизации, текущих и прочих затрат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Смета затрат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срока окупаемости и экономического эффекта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5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44E6E-92DD-2F74-0519-B5014EC8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2E7D1-6333-4628-63B5-1CDEB335A674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ИС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C76EE-1632-A1DD-42A9-AC06A7D11AD9}"/>
              </a:ext>
            </a:extLst>
          </p:cNvPr>
          <p:cNvSpPr txBox="1"/>
          <p:nvPr/>
        </p:nvSpPr>
        <p:spPr>
          <a:xfrm>
            <a:off x="771180" y="866717"/>
            <a:ext cx="4858383" cy="5655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 ключевых блока: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Управленческая деятельность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Стратегическое планирование.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и внутренние проверки.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удовлетворенности клиентов.</a:t>
            </a:r>
          </a:p>
          <a:p>
            <a:pPr lvl="1" algn="l">
              <a:spcBef>
                <a:spcPts val="300"/>
              </a:spcBef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бизнес-процессы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Грузовые и пассажирские перевозки.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Ремонт подвижного состава.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инфраструктурой.</a:t>
            </a:r>
          </a:p>
          <a:p>
            <a:pPr lvl="1" algn="l">
              <a:spcBef>
                <a:spcPts val="300"/>
              </a:spcBef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управления ресурсами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персоналом (обучение, аттестация).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 и материальные ресурсы.</a:t>
            </a:r>
          </a:p>
          <a:p>
            <a:pPr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, снимок экрана, диаграмма, Прямоугольн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9AD0E6F-ED25-333B-BE88-7020B82AA5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7" t="4569" r="13080" b="2150"/>
          <a:stretch/>
        </p:blipFill>
        <p:spPr bwMode="auto">
          <a:xfrm>
            <a:off x="5689600" y="1357745"/>
            <a:ext cx="6437745" cy="4349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54B36B-D10C-2E70-83A8-7233EFEBD6E5}"/>
              </a:ext>
            </a:extLst>
          </p:cNvPr>
          <p:cNvSpPr txBox="1"/>
          <p:nvPr/>
        </p:nvSpPr>
        <p:spPr>
          <a:xfrm>
            <a:off x="2817090" y="16782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Бизнес-процессы компании 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2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CAA94-5F66-C3EB-AEA8-0BD1B85F8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98020-13A2-5B75-8703-BBE26E30DF17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ИС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75C6-C9FC-3CBE-7D44-30AFEC65E6D9}"/>
              </a:ext>
            </a:extLst>
          </p:cNvPr>
          <p:cNvSpPr txBox="1"/>
          <p:nvPr/>
        </p:nvSpPr>
        <p:spPr>
          <a:xfrm>
            <a:off x="711144" y="4377952"/>
            <a:ext cx="10156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Обозначьте цель разрабатываемого проекта, представьте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диаграмму, отражающую основные функциональные требования к системе,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Представьте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1-2 наиболее важных прецедентов в виде описания сценариев с помощью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соответствующих нотаций моделирования.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Отразите основные нефункциональные требования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Представьте краткое обоснование выбора инструментальных средств, программного, технического обеспечения, СУБД и пр.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2-4 слайда</a:t>
            </a:r>
          </a:p>
        </p:txBody>
      </p:sp>
      <p:pic>
        <p:nvPicPr>
          <p:cNvPr id="3" name="Рисунок 2" descr="Изображение выглядит как рисунок, зарисовка, диаграмма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97EA61-A921-65A3-5374-34F35DAC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904" y="69631"/>
            <a:ext cx="5939790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1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E42F1-DCBF-F6BB-6D12-468A6C862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8E933C-8881-838D-4C4C-3623D1461764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ИС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54FC98F-3042-EC66-DFB5-8390C0BC3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107931"/>
              </p:ext>
            </p:extLst>
          </p:nvPr>
        </p:nvGraphicFramePr>
        <p:xfrm>
          <a:off x="1842077" y="1446331"/>
          <a:ext cx="8507846" cy="35661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250046">
                  <a:extLst>
                    <a:ext uri="{9D8B030D-6E8A-4147-A177-3AD203B41FA5}">
                      <a16:colId xmlns:a16="http://schemas.microsoft.com/office/drawing/2014/main" val="33337873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92230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Категория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Требования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441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/>
                        <a:t>Производительность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Отклик не более 2 секунд; до 500 одновременных пользователей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005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/>
                        <a:t>Безопасность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Многофакторная аутентификация, логирование, ролевая модель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42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/>
                        <a:t>Надёжность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Репликация данных, авто-восстановление, мониторинг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490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 dirty="0"/>
                        <a:t>Масштабируемость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Планируется поддержка 5000+ пользователей после перехода на </a:t>
                      </a:r>
                      <a:r>
                        <a:rPr lang="ru-RU" dirty="0" err="1"/>
                        <a:t>PostgreSQL</a:t>
                      </a:r>
                      <a:r>
                        <a:rPr lang="ru-RU" dirty="0"/>
                        <a:t>, добавление симулятора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240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/>
                        <a:t>Кроссплатформенность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Поддержка ПК, </a:t>
                      </a:r>
                      <a:r>
                        <a:rPr lang="en-US" dirty="0"/>
                        <a:t>Android, iOS </a:t>
                      </a:r>
                      <a:r>
                        <a:rPr lang="ru-RU" dirty="0"/>
                        <a:t>через </a:t>
                      </a:r>
                      <a:r>
                        <a:rPr lang="en-US" dirty="0" err="1"/>
                        <a:t>Kivy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8878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638F18-C8A5-EF97-3896-0D076B75CB46}"/>
              </a:ext>
            </a:extLst>
          </p:cNvPr>
          <p:cNvSpPr txBox="1"/>
          <p:nvPr/>
        </p:nvSpPr>
        <p:spPr>
          <a:xfrm>
            <a:off x="1791854" y="24538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140523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3B10-997C-C698-87ED-EDAF5913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FB626-B222-33BC-CB36-2D0C3D0DD743}"/>
              </a:ext>
            </a:extLst>
          </p:cNvPr>
          <p:cNvSpPr txBox="1"/>
          <p:nvPr/>
        </p:nvSpPr>
        <p:spPr>
          <a:xfrm rot="16200000">
            <a:off x="-2603169" y="3543687"/>
            <a:ext cx="610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60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ИС</a:t>
            </a:r>
            <a:endParaRPr lang="ru-RU" sz="2400" dirty="0">
              <a:solidFill>
                <a:srgbClr val="0060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CADB3-650F-7ED2-3ED1-A43718F78E15}"/>
              </a:ext>
            </a:extLst>
          </p:cNvPr>
          <p:cNvSpPr txBox="1"/>
          <p:nvPr/>
        </p:nvSpPr>
        <p:spPr>
          <a:xfrm>
            <a:off x="1791854" y="245384"/>
            <a:ext cx="8174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выбора инструментов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6BEF141-7154-0386-E51F-94A0759C3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38271"/>
              </p:ext>
            </p:extLst>
          </p:nvPr>
        </p:nvGraphicFramePr>
        <p:xfrm>
          <a:off x="2387599" y="1197552"/>
          <a:ext cx="7416801" cy="4351339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380837">
                  <a:extLst>
                    <a:ext uri="{9D8B030D-6E8A-4147-A177-3AD203B41FA5}">
                      <a16:colId xmlns:a16="http://schemas.microsoft.com/office/drawing/2014/main" val="1368728344"/>
                    </a:ext>
                  </a:extLst>
                </a:gridCol>
                <a:gridCol w="1359848">
                  <a:extLst>
                    <a:ext uri="{9D8B030D-6E8A-4147-A177-3AD203B41FA5}">
                      <a16:colId xmlns:a16="http://schemas.microsoft.com/office/drawing/2014/main" val="353313679"/>
                    </a:ext>
                  </a:extLst>
                </a:gridCol>
                <a:gridCol w="4676116">
                  <a:extLst>
                    <a:ext uri="{9D8B030D-6E8A-4147-A177-3AD203B41FA5}">
                      <a16:colId xmlns:a16="http://schemas.microsoft.com/office/drawing/2014/main" val="2805100877"/>
                    </a:ext>
                  </a:extLst>
                </a:gridCol>
              </a:tblGrid>
              <a:tr h="355211">
                <a:tc>
                  <a:txBody>
                    <a:bodyPr/>
                    <a:lstStyle/>
                    <a:p>
                      <a:r>
                        <a:rPr lang="ru-RU" sz="1700" dirty="0"/>
                        <a:t>Компонент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Выбор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700"/>
                        <a:t>Обоснование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41579056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ru-RU" sz="1700" b="1"/>
                        <a:t>Язык</a:t>
                      </a:r>
                      <a:endParaRPr lang="ru-RU" sz="170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Python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Простота, широкая экосистема, поддержка </a:t>
                      </a:r>
                      <a:r>
                        <a:rPr lang="ru-RU" sz="1700" dirty="0" err="1"/>
                        <a:t>async</a:t>
                      </a:r>
                      <a:endParaRPr lang="ru-RU" sz="17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18698364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ru-RU" sz="1700" b="1"/>
                        <a:t>Сервер</a:t>
                      </a:r>
                      <a:endParaRPr lang="ru-RU" sz="170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FastAPI</a:t>
                      </a:r>
                      <a:endParaRPr lang="en-US" sz="1700" dirty="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Быстрый REST API, </a:t>
                      </a:r>
                      <a:r>
                        <a:rPr lang="ru-RU" sz="1700" dirty="0" err="1"/>
                        <a:t>OpenAPI</a:t>
                      </a:r>
                      <a:r>
                        <a:rPr lang="ru-RU" sz="1700" dirty="0"/>
                        <a:t>, удобная валидация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422260374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ru-RU" sz="1700" b="1"/>
                        <a:t>Клиент</a:t>
                      </a:r>
                      <a:endParaRPr lang="ru-RU" sz="170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Kivy</a:t>
                      </a:r>
                      <a:endParaRPr lang="en-US" sz="1700" dirty="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Кроссплатформенность (</a:t>
                      </a:r>
                      <a:r>
                        <a:rPr lang="en-US" sz="1700" dirty="0"/>
                        <a:t>Android/Windows/Linux)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125314336"/>
                  </a:ext>
                </a:extLst>
              </a:tr>
              <a:tr h="888028">
                <a:tc>
                  <a:txBody>
                    <a:bodyPr/>
                    <a:lstStyle/>
                    <a:p>
                      <a:r>
                        <a:rPr lang="ru-RU" sz="1700" b="1"/>
                        <a:t>БД</a:t>
                      </a:r>
                      <a:endParaRPr lang="ru-RU" sz="170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SQLite → PostgreSQL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700" dirty="0" err="1"/>
                        <a:t>SQLite</a:t>
                      </a:r>
                      <a:r>
                        <a:rPr lang="ru-RU" sz="1700" dirty="0"/>
                        <a:t> — для разработки, </a:t>
                      </a:r>
                      <a:r>
                        <a:rPr lang="ru-RU" sz="1700" dirty="0" err="1"/>
                        <a:t>PostgreSQL</a:t>
                      </a:r>
                      <a:r>
                        <a:rPr lang="ru-RU" sz="1700" dirty="0"/>
                        <a:t> — для масштабирования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70571799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US" sz="1700" b="1"/>
                        <a:t>ORM</a:t>
                      </a:r>
                      <a:endParaRPr lang="en-US" sz="170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SQLAlchemy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Гибкая работа с БД, миграции, поддержка транзакций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36560443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ru-RU" sz="1700" b="1"/>
                        <a:t>Среда</a:t>
                      </a:r>
                      <a:endParaRPr lang="ru-RU" sz="170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PyCharm, DataGrip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ru-RU" sz="1700" dirty="0"/>
                        <a:t>Профессиональные инструменты для Python и SQL</a:t>
                      </a:r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8422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634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20064</TotalTime>
  <Words>654</Words>
  <Application>Microsoft Office PowerPoint</Application>
  <PresentationFormat>Широкоэкранный</PresentationFormat>
  <Paragraphs>141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УрГЭУ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Надеина Елена Анатольевна</dc:creator>
  <cp:lastModifiedBy>Егорова Виктория Сергеевна</cp:lastModifiedBy>
  <cp:revision>516</cp:revision>
  <dcterms:created xsi:type="dcterms:W3CDTF">2020-04-08T05:59:59Z</dcterms:created>
  <dcterms:modified xsi:type="dcterms:W3CDTF">2025-05-28T08:59:55Z</dcterms:modified>
</cp:coreProperties>
</file>