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1" r:id="rId3"/>
    <p:sldId id="257" r:id="rId4"/>
    <p:sldId id="262" r:id="rId6"/>
    <p:sldId id="263" r:id="rId7"/>
    <p:sldId id="265" r:id="rId8"/>
    <p:sldId id="266" r:id="rId9"/>
  </p:sldIdLst>
  <p:sldSz cx="12192000" cy="6858000"/>
  <p:notesSz cx="6858000" cy="12192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968" autoAdjust="0"/>
  </p:normalViewPr>
  <p:slideViewPr>
    <p:cSldViewPr snapToGrid="0">
      <p:cViewPr varScale="1">
        <p:scale>
          <a:sx n="83" d="100"/>
          <a:sy n="83" d="100"/>
        </p:scale>
        <p:origin x="658" y="8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04A64-7943-40BE-B862-CC6FBA48EA7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F14D-946A-4E45-8748-4D0839A7CCB9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Актуальность и практическая значимость разработанного модуля    заключается в необходимости  повышения качества кадровой подготовки  сотрудников железнодорожного транспорта к действиям в чрезвычайных ситуациях. Сценарный подход, реализованный в модуле, позволяет пользователям проходить критически значимые ситуативные задачи, что функционально выводит систему за рамки типичных LMS-решений.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F14D-946A-4E45-8748-4D0839A7CCB9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Схема бизнес-процессов компании включает </a:t>
            </a:r>
            <a:r>
              <a:rPr lang="ru-RU" dirty="0"/>
              <a:t>три ключевых блока: </a:t>
            </a:r>
            <a:endParaRPr lang="ru-RU" dirty="0"/>
          </a:p>
          <a:p>
            <a:r>
              <a:rPr lang="ru-RU" dirty="0"/>
              <a:t>	1) Процессы управленческой деятельности </a:t>
            </a:r>
            <a:endParaRPr lang="ru-RU" dirty="0"/>
          </a:p>
          <a:p>
            <a:r>
              <a:rPr lang="ru-RU" dirty="0"/>
              <a:t>Обеспечивают стратегическое развитие и контроль. В этот блок входят: анализ со стороны руководства, внутренние проверки, корректирующие и предупреждающие действия... </a:t>
            </a:r>
            <a:endParaRPr lang="ru-RU" dirty="0"/>
          </a:p>
          <a:p>
            <a:r>
              <a:rPr lang="ru-RU" dirty="0"/>
              <a:t>	2) Основные процессы </a:t>
            </a:r>
            <a:endParaRPr lang="ru-RU" dirty="0"/>
          </a:p>
          <a:p>
            <a:r>
              <a:rPr lang="ru-RU" dirty="0"/>
              <a:t>К ним относятся грузовые и пассажирские перевозки (дальние и пригородные), ремонт подвижного состава, услуги инфраструктуры и другие виды деятельности. </a:t>
            </a:r>
            <a:endParaRPr lang="ru-RU" dirty="0"/>
          </a:p>
          <a:p>
            <a:r>
              <a:rPr lang="ru-RU" dirty="0"/>
              <a:t>	3) Процессы управления ресурсами </a:t>
            </a:r>
            <a:endParaRPr lang="ru-RU" dirty="0"/>
          </a:p>
          <a:p>
            <a:r>
              <a:rPr lang="ru-RU" dirty="0"/>
              <a:t>В этот блок входят управление материальными, финансовыми, трудовыми и информационными ресурсами. </a:t>
            </a:r>
            <a:endParaRPr lang="ru-RU" dirty="0"/>
          </a:p>
          <a:p>
            <a:endParaRPr lang="ru-RU" dirty="0"/>
          </a:p>
          <a:p>
            <a:r>
              <a:rPr lang="ru-RU" dirty="0"/>
              <a:t>Систему подготовки персонала можно отнести к ресурсным процессам. </a:t>
            </a:r>
            <a:endParaRPr lang="ru-RU" dirty="0"/>
          </a:p>
          <a:p>
            <a:r>
              <a:rPr lang="ru-RU" dirty="0"/>
              <a:t>В ОАО «РЖД» уже реализована многоуровневая структура обучения, включающая: </a:t>
            </a:r>
            <a:endParaRPr lang="ru-R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профессиональную подготовку новых сотрудников; </a:t>
            </a:r>
            <a:endParaRPr lang="ru-R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техническую учебу и поддержание квалификации; </a:t>
            </a:r>
            <a:endParaRPr lang="ru-R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повышение квалификации при освоении новых технологий; </a:t>
            </a:r>
            <a:endParaRPr lang="ru-R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аттестацию персонала, в том числе по вопросам безопасности</a:t>
            </a: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Более детально показано на схеме.</a:t>
            </a: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повышения эффективности этих процессов актуально внедрение дополнительных цифровых инструментов, направленных на: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расширение возможностей оценки готовности персонала к действиям в нестандартных ситуациях;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адаптацию содержания тестирования под профиль и опыт сотрудника.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F14D-946A-4E45-8748-4D0839A7CCB9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Функциональные компоненты модуля логически разделены, что упрощает поддержку и расширение системы.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Аутентификация и авторизация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Обрабатывает вход пользователей в систему, регистрацию новых аккаунтов и управление правами доступа. Все пользователи, включая студентов, преподавателей и администраторов, взаимодействуют с этим модулем при начале работы.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Управление пользователями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Позволяет администраторам создавать и редактировать учетные записи, назначать роли и управлять доступом. Преподаватели могут просматривать профили студентов своих учебных групп.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 с учебными материалами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Предоставляет инструменты для создания, редактирования и публикации учебного контента. Преподаватели формируют материалы курсов, а студенты получают к ним доступ согласно учебному плану.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и оценка знаний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конструктор тестов для преподавателей,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 прохождения тестов для студентов,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автоматическую проверку ответов,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систему оценки результатов.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Управление учебными группами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Обеспечивает создание и администрирование групп, распределение студентов и назначение преподавателей.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F14D-946A-4E45-8748-4D0839A7CCB9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экономического обоснования была проанализирована эффективность разработки и внедрения программного модуля.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Выявлены ключевые факторы экономической эффективности: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сокращение времени и трудозатрат на разработку и отладку повторяющихся компонентов;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уменьшение фонда заработной платы за счёт перераспределения ресурсов;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повышение производительности труда за счёт повторного использования функционала;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Были рассчитаны основные экономические показатели: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полная себестоимость разработки: 140 815 руб.;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годовой экономический эффект от внедрения: 10 366 руб.;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срок окупаемости продукта: 1,1 года.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Полученные результаты подтверждают, что реализация программного модуля является экономически обоснованной и обеспечивает возврат вложений в приемлемые сроки.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F14D-946A-4E45-8748-4D0839A7CCB9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процессе разработки была создана модульная система тестирования и обучения, включающая клиентскую часть на базе кроссплатформенного фреймворка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Kivy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серверную часть, реализованную с использованием современного веб-фреймворка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Модуль реализует базовую функциональность, необходимую для взаимодействия пользователей с различными ролями: авторизацию, управление тестами и группами, а также просмотр профиля.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Экономическая часть проекта подтвердила его финансовую целесообразность. Внедрение разработанного модуля позволяет снизить трудозатраты, оптимизировать фонд оплаты труда за счёт повторного использования кода и перераспределения ресурсов, а также повысить производительность разработки. Расчёты показали, что срок окупаемости составляет 1,1 года, а годовой экономический эффект — 10 366 рублей, что делает проект выгодным для внедрения в масштабах предприятия.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 полностью реализует поставленные цели: разработан, протестирован и документирован программный модуль, ориентированный на обучение и проверку действий сотрудников в условиях аварийных ситуаций. Полученные результаты демонстрируют как практическую применимость решения, так и потенциал его масштабирования и интеграции в цифровую инфраструктуру РЖД.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F14D-946A-4E45-8748-4D0839A7CCB9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Group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defPPr/>
            <a:lvl1pPr lvl="0" algn="ctr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defPPr/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t>Образец подзаголовка</a:t>
            </a:r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Group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Group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Group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and Subtitle">
    <p:spTree>
      <p:nvGrpSpPr>
        <p:cNvPr id="1" name="Group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lide Title">
    <p:spTree>
      <p:nvGrpSpPr>
        <p:cNvPr id="1" name="Group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 and Two Columns">
    <p:spTree>
      <p:nvGrpSpPr>
        <p:cNvPr id="1" name="Group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Group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Group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2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itle, Text and Object">
    <p:spTree>
      <p:nvGrpSpPr>
        <p:cNvPr id="1" name="Group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Title and Picture">
    <p:spTree>
      <p:nvGrpSpPr>
        <p:cNvPr id="1" name="Group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/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Group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Образец заголовка</a:t>
            </a:r>
          </a:p>
        </p:txBody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Shape 4"/>
          <p:cNvSpPr txBox="1"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22.07.2022</a:t>
            </a:r>
          </a:p>
        </p:txBody>
      </p:sp>
      <p:sp>
        <p:nvSpPr>
          <p:cNvPr id="5" name="Shape 5"/>
          <p:cNvSpPr txBox="1"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defPPr/>
      <a:lvl1pPr lvl="0" algn="l">
        <a:lnSpc>
          <a:spcPct val="90000"/>
        </a:lnSpc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/>
      <a:lvl1pPr marL="228600" lvl="0" indent="-228600" algn="l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/>
          <p:nvPr/>
        </p:nvSpPr>
        <p:spPr>
          <a:xfrm>
            <a:off x="1547291" y="997419"/>
            <a:ext cx="9869252" cy="2603288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>
            <a:defPPr>
              <a:defRPr/>
            </a:defPPr>
            <a:lvl1pPr lvl="0" algn="ctr">
              <a:lnSpc>
                <a:spcPct val="90000"/>
              </a:lnSpc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endParaRPr lang="ru-RU" sz="1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br>
              <a:rPr lang="ru-RU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РОССИЙСКАЯ АКАДЕМИЯ НАРОДНОГО ХОЗЯЙСТВА И ГОСУДАРСТВЕННОЙ СЛУЖБЫ ПРИ ПРЕЗИДЕНТЕ РОССИЙСКОЙ ФЕДЕРАЦИИ</a:t>
            </a:r>
            <a:r>
              <a:rPr 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ru-RU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МНОГОУРОВНЕВОГО ПРОФЕССИОНАЛЬНОГО ОБРАЗОВАНИЯ </a:t>
            </a:r>
            <a:br>
              <a:rPr lang="ru-RU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  <a:endParaRPr lang="ru-RU" sz="36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61374" y="3872519"/>
            <a:ext cx="10641087" cy="2713931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системы обучения и тестирования сотрудников железнодорожного транспорта</a:t>
            </a:r>
            <a:endParaRPr lang="ru-RU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/>
            <a:r>
              <a:rPr lang="ru-RU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Егорова В.С.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Киселева С.П.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41ИС-21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9100" y="443230"/>
            <a:ext cx="8844280" cy="9321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ДИПЛОМНОГО ПРОЕКТА</a:t>
            </a:r>
            <a:endParaRPr lang="ru-RU" sz="2400" dirty="0"/>
          </a:p>
        </p:txBody>
      </p:sp>
      <p:sp>
        <p:nvSpPr>
          <p:cNvPr id="3" name="Объект 2"/>
          <p:cNvSpPr txBox="1"/>
          <p:nvPr/>
        </p:nvSpPr>
        <p:spPr>
          <a:xfrm>
            <a:off x="987425" y="1254760"/>
            <a:ext cx="10370185" cy="13970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defPPr>
              <a:defRPr/>
            </a:defPPr>
            <a:lvl1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/>
              <a:buNone/>
            </a:pPr>
            <a:r>
              <a:rPr lang="ru-RU" sz="2400" b="1" u="sng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Цель:</a:t>
            </a:r>
            <a:r>
              <a:rPr lang="ru-RU" sz="2400" b="1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</a:t>
            </a:r>
            <a:r>
              <a:rPr lang="en-US" altLang="ru-RU" sz="24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программного</a:t>
            </a:r>
            <a:r>
              <a:rPr lang="en-US" altLang="ru-RU" sz="24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модуля</a:t>
            </a:r>
            <a:r>
              <a:rPr lang="en-US" altLang="ru-RU" sz="24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системы</a:t>
            </a:r>
            <a:r>
              <a:rPr lang="en-US" altLang="ru-RU" sz="24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обучения</a:t>
            </a:r>
            <a:r>
              <a:rPr lang="ru-RU" altLang="en-US" sz="24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altLang="en-US" sz="24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тестирования</a:t>
            </a:r>
            <a:r>
              <a:rPr lang="en-US" altLang="ru-RU" sz="24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сотрудников</a:t>
            </a:r>
            <a:r>
              <a:rPr lang="en-US" altLang="ru-RU" sz="24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железнодорожного</a:t>
            </a:r>
            <a:r>
              <a:rPr lang="en-US" altLang="ru-RU" sz="24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транспорта</a:t>
            </a:r>
            <a:endParaRPr lang="" altLang="en-US" sz="2400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/>
              <a:buNone/>
            </a:pPr>
            <a:endParaRPr lang="en-US" sz="2400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88060" y="2743200"/>
            <a:ext cx="9403080" cy="3562350"/>
          </a:xfrm>
          <a:prstGeom prst="rect">
            <a:avLst/>
          </a:prstGeom>
        </p:spPr>
        <p:txBody>
          <a:bodyPr/>
          <a:lstStyle/>
          <a:p>
            <a:pPr lvl="0" algn="just"/>
            <a:r>
              <a:rPr lang="ru-RU" sz="24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Задачи:</a:t>
            </a:r>
            <a:endParaRPr lang="ru-RU" sz="2400" b="1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215" algn="l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"/>
              <a:tabLst>
                <a:tab pos="457200" algn="l"/>
              </a:tabLst>
            </a:pPr>
            <a:r>
              <a:rPr lang="ru-RU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проанализировать предметную область и альтернативные решения</a:t>
            </a:r>
            <a:r>
              <a:rPr 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</a:t>
            </a:r>
            <a:endParaRPr lang="ru-RU" sz="2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215" algn="l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"/>
              <a:tabLst>
                <a:tab pos="457200" algn="l"/>
              </a:tabLst>
            </a:pPr>
            <a:r>
              <a:rPr lang="ru-RU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составить требования к программному продукту</a:t>
            </a:r>
            <a:r>
              <a:rPr 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</a:t>
            </a:r>
            <a:endParaRPr lang="ru-RU" sz="2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215" algn="l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"/>
              <a:tabLst>
                <a:tab pos="457200" algn="l"/>
              </a:tabLst>
            </a:pPr>
            <a:r>
              <a:rPr lang="ru-RU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реализовать прототип программного модуля</a:t>
            </a:r>
            <a:r>
              <a:rPr 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</a:t>
            </a:r>
            <a:endParaRPr lang="ru-RU" sz="2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215" algn="l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"/>
              <a:tabLst>
                <a:tab pos="457200" algn="l"/>
              </a:tabLst>
            </a:pPr>
            <a:r>
              <a:rPr lang="ru-RU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выполнить отладку и провести тестирование</a:t>
            </a:r>
            <a:r>
              <a:rPr 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</a:t>
            </a:r>
            <a:endParaRPr lang="ru-RU" sz="2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215" algn="l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"/>
              <a:tabLst>
                <a:tab pos="457200" algn="l"/>
              </a:tabLst>
            </a:pPr>
            <a:r>
              <a:rPr lang="en-US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разработать</a:t>
            </a:r>
            <a:r>
              <a:rPr lang="en-US" altLang="ru-RU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документацию</a:t>
            </a:r>
            <a:r>
              <a:rPr lang="en-US" altLang="ru-RU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</a:t>
            </a:r>
            <a:endParaRPr lang="en-US" altLang="ru-RU" sz="2200" kern="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indent="450215" algn="l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"/>
              <a:tabLst>
                <a:tab pos="457200" algn="l"/>
              </a:tabLst>
            </a:pPr>
            <a:r>
              <a:rPr lang="ru-RU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определить экономическую эффективность программного решения</a:t>
            </a:r>
            <a:r>
              <a:rPr 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ru-RU" sz="2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22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190" lvl="1" indent="0" algn="l">
              <a:lnSpc>
                <a:spcPct val="150000"/>
              </a:lnSpc>
              <a:buNone/>
            </a:pPr>
            <a:endParaRPr lang="en-US" alt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4450" y="401320"/>
            <a:ext cx="7549515" cy="513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АНАЛИЗ ПРЕДМЕТНОЙ ОБЛАСТИ</a:t>
            </a:r>
            <a:endParaRPr lang="ru-RU" sz="2400" dirty="0"/>
          </a:p>
        </p:txBody>
      </p:sp>
      <p:pic>
        <p:nvPicPr>
          <p:cNvPr id="8" name="Рисунок 7" descr="Изображение выглядит как текст, снимок экрана, Шрифт, число&#10;&#10;Содержимое, созданное искусственным интеллектом, может быть неверным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45" y="1019810"/>
            <a:ext cx="9156065" cy="5775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4296" y="338436"/>
            <a:ext cx="760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ПРОГРАММНОГО РЕШЕНИЯ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968375"/>
            <a:ext cx="11484610" cy="56375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4680" y="157417"/>
            <a:ext cx="7602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ЭКОНОМИЧЕСКАЯ ЭФФЕКТИВНОСТЬ ОТ ИСПОЛЬЗОВАНИЯ ПРОГРАММНОГО МОДУЛЯ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rcRect l="803" t="845" r="996" b="1789"/>
          <a:stretch>
            <a:fillRect/>
          </a:stretch>
        </p:blipFill>
        <p:spPr>
          <a:xfrm>
            <a:off x="671331" y="1782501"/>
            <a:ext cx="10980603" cy="41784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4965" y="354364"/>
            <a:ext cx="7602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62025" y="993140"/>
            <a:ext cx="10267315" cy="5629910"/>
          </a:xfrm>
          <a:prstGeom prst="rect">
            <a:avLst/>
          </a:prstGeom>
        </p:spPr>
        <p:txBody>
          <a:bodyPr/>
          <a:lstStyle/>
          <a:p>
            <a:pPr lvl="0" indent="0">
              <a:buFont typeface="Arial" panose="020B0604020202020204" pitchFamily="34" charset="0"/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215" algn="just" fontAlgn="base">
              <a:lnSpc>
                <a:spcPct val="150000"/>
              </a:lnSpc>
              <a:buClrTx/>
              <a:buSzTx/>
              <a:buFont typeface="Symbol" panose="05050102010706020507" pitchFamily="18" charset="2"/>
              <a:buChar char=""/>
              <a:tabLst>
                <a:tab pos="457200" algn="l"/>
              </a:tabLst>
            </a:pPr>
            <a:r>
              <a:rPr lang="ru-RU" altLang="ru-RU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Разработан прототип программного модуля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системы тестирования и обучения сотрудников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железнодорожного</a:t>
            </a:r>
            <a:r>
              <a:rPr lang="en-US" altLang="ru-RU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транспорта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endParaRPr lang="ru-RU" altLang="ru-RU" sz="2200" kern="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indent="450215" algn="just" fontAlgn="base">
              <a:lnSpc>
                <a:spcPct val="150000"/>
              </a:lnSpc>
              <a:buClrTx/>
              <a:buSzTx/>
              <a:buFont typeface="Symbol" panose="05050102010706020507" pitchFamily="18" charset="2"/>
              <a:buChar char=""/>
              <a:tabLst>
                <a:tab pos="457200" algn="l"/>
              </a:tabLst>
            </a:pPr>
            <a:r>
              <a:rPr lang="ru-RU" altLang="ru-RU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Проведено тестирование, подтвердившее практическую значимость, актуальность и заявленные требования к программному продукту.</a:t>
            </a:r>
            <a:endParaRPr lang="ru-RU" altLang="ru-RU" sz="2200" kern="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indent="450215" algn="just" fontAlgn="base">
              <a:lnSpc>
                <a:spcPct val="150000"/>
              </a:lnSpc>
              <a:buClrTx/>
              <a:buSzTx/>
              <a:buFont typeface="Symbol" panose="05050102010706020507" pitchFamily="18" charset="2"/>
              <a:buChar char=""/>
              <a:tabLst>
                <a:tab pos="457200" algn="l"/>
              </a:tabLst>
            </a:pPr>
            <a:r>
              <a:rPr lang="ru-RU" altLang="ru-RU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Обоснована экономическая эффективность.</a:t>
            </a:r>
            <a:endParaRPr lang="ru-RU" altLang="ru-RU" sz="2200" kern="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indent="450215" algn="just" fontAlgn="base">
              <a:lnSpc>
                <a:spcPct val="150000"/>
              </a:lnSpc>
              <a:buClrTx/>
              <a:buSzTx/>
              <a:buFont typeface="Symbol" panose="05050102010706020507" pitchFamily="18" charset="2"/>
              <a:buChar char=""/>
              <a:tabLst>
                <a:tab pos="457200" algn="l"/>
              </a:tabLst>
            </a:pPr>
            <a:r>
              <a:rPr lang="en-US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Программный</a:t>
            </a:r>
            <a:r>
              <a:rPr lang="en-US" altLang="ru-RU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модуль</a:t>
            </a:r>
            <a:r>
              <a:rPr lang="en-US" altLang="ru-RU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рекомендован</a:t>
            </a:r>
            <a:r>
              <a:rPr lang="en-US" altLang="ru-RU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к</a:t>
            </a:r>
            <a:r>
              <a:rPr lang="en-US" altLang="ru-RU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внедрению</a:t>
            </a:r>
            <a:r>
              <a:rPr lang="en-US" altLang="ru-RU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в</a:t>
            </a:r>
            <a:r>
              <a:rPr lang="en-US" altLang="ru-RU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инфраструктуру</a:t>
            </a:r>
            <a:r>
              <a:rPr lang="en-US" altLang="ru-RU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РЖД</a:t>
            </a:r>
            <a:r>
              <a:rPr lang="en-US" altLang="ru-RU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ru-RU" sz="2200" kern="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indent="450215" algn="just" fontAlgn="base">
              <a:lnSpc>
                <a:spcPct val="150000"/>
              </a:lnSpc>
              <a:buClrTx/>
              <a:buSzTx/>
              <a:buFont typeface="Symbol" panose="05050102010706020507" pitchFamily="18" charset="2"/>
              <a:buChar char=""/>
              <a:tabLst>
                <a:tab pos="457200" algn="l"/>
              </a:tabLst>
            </a:pPr>
            <a:r>
              <a:rPr lang="ru-RU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Выделены </a:t>
            </a:r>
            <a:r>
              <a:rPr lang="en-US" altLang="ru-RU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направлени</a:t>
            </a:r>
            <a:r>
              <a:rPr lang="ru-RU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я</a:t>
            </a:r>
            <a:r>
              <a:rPr lang="en-US" altLang="ru-RU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для</a:t>
            </a:r>
            <a:r>
              <a:rPr lang="en-US" altLang="ru-RU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дальнейшего</a:t>
            </a:r>
            <a:r>
              <a:rPr lang="en-US" altLang="ru-RU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развития</a:t>
            </a:r>
            <a:r>
              <a:rPr lang="en-US" altLang="ru-RU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ru-RU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программного продукта:</a:t>
            </a:r>
            <a:endParaRPr lang="en-US" altLang="en-US" sz="2200" kern="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indent="0" algn="l" fontAlgn="base">
              <a:lnSpc>
                <a:spcPct val="150000"/>
              </a:lnSpc>
              <a:buClrTx/>
              <a:buSzTx/>
              <a:buNone/>
              <a:tabLst>
                <a:tab pos="457200" algn="l"/>
              </a:tabLst>
            </a:pPr>
            <a:r>
              <a:rPr lang="ru-RU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- </a:t>
            </a:r>
            <a:r>
              <a:rPr lang="en-US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добавление</a:t>
            </a:r>
            <a:r>
              <a:rPr lang="en-US" altLang="ru-RU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многоязычного</a:t>
            </a:r>
            <a:r>
              <a:rPr lang="en-US" altLang="ru-RU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интерфейса</a:t>
            </a:r>
            <a:r>
              <a:rPr lang="ru-RU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</a:t>
            </a:r>
            <a:endParaRPr lang="en-US" altLang="en-US" sz="2200" kern="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indent="0" algn="l" fontAlgn="base">
              <a:lnSpc>
                <a:spcPct val="150000"/>
              </a:lnSpc>
              <a:buClrTx/>
              <a:buSzTx/>
              <a:buNone/>
              <a:tabLst>
                <a:tab pos="457200" algn="l"/>
              </a:tabLst>
            </a:pPr>
            <a:r>
              <a:rPr lang="ru-RU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- </a:t>
            </a:r>
            <a:r>
              <a:rPr lang="en-US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расширение</a:t>
            </a:r>
            <a:r>
              <a:rPr lang="en-US" altLang="ru-RU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аналитики</a:t>
            </a:r>
            <a:r>
              <a:rPr lang="en-US" altLang="ru-RU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и</a:t>
            </a:r>
            <a:r>
              <a:rPr lang="en-US" altLang="ru-RU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отчетности</a:t>
            </a:r>
            <a:r>
              <a:rPr lang="ru-RU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</a:t>
            </a:r>
            <a:endParaRPr lang="en-US" altLang="en-US" sz="2200" kern="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indent="0" algn="l" fontAlgn="base">
              <a:lnSpc>
                <a:spcPct val="150000"/>
              </a:lnSpc>
              <a:buClrTx/>
              <a:buSzTx/>
              <a:buNone/>
              <a:tabLst>
                <a:tab pos="457200" algn="l"/>
              </a:tabLst>
            </a:pPr>
            <a:r>
              <a:rPr lang="ru-RU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- </a:t>
            </a:r>
            <a:r>
              <a:rPr lang="en-US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внедрения</a:t>
            </a:r>
            <a:r>
              <a:rPr lang="en-US" altLang="ru-RU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модуля</a:t>
            </a:r>
            <a:r>
              <a:rPr lang="en-US" altLang="ru-RU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симуляции</a:t>
            </a:r>
            <a:r>
              <a:rPr lang="ru-RU" alt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en-US" sz="2200" kern="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indent="450215" algn="l" fontAlgn="base">
              <a:lnSpc>
                <a:spcPct val="150000"/>
              </a:lnSpc>
              <a:buClrTx/>
              <a:buSzTx/>
              <a:buFont typeface="Symbol" panose="05050102010706020507" pitchFamily="18" charset="2"/>
              <a:buChar char=""/>
              <a:tabLst>
                <a:tab pos="457200" algn="l"/>
              </a:tabLst>
            </a:pP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indent="450215" algn="just" fontAlgn="base">
              <a:lnSpc>
                <a:spcPct val="150000"/>
              </a:lnSpc>
              <a:buClrTx/>
              <a:buSzTx/>
              <a:buFont typeface="Symbol" panose="05050102010706020507" pitchFamily="18" charset="2"/>
              <a:buChar char=""/>
              <a:tabLst>
                <a:tab pos="457200" algn="l"/>
              </a:tabLst>
            </a:pPr>
            <a:endParaRPr lang="ru-RU" altLang="ru-RU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</a:gradFill>
      </a:fillStyleLst>
      <a:lnStyleLst>
        <a:ln w="635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19050">
          <a:solidFill>
            <a:schemeClr val="phClr"/>
          </a:solidFill>
          <a:prstDash val="solid"/>
        </a:ln>
      </a:lnStyleLst>
      <a:effectStyleLst>
        <a:effectStyle>
          <a:effectLst>
            <a:outerShdw>
              <a:srgbClr val="000000">
                <a:alpha val="38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0</TotalTime>
  <Words>1525</Words>
  <Application>WPS Presentation</Application>
  <PresentationFormat>Широкоэкранный</PresentationFormat>
  <Paragraphs>44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Arial</vt:lpstr>
      <vt:lpstr>Times New Roman</vt:lpstr>
      <vt:lpstr>Calibri</vt:lpstr>
      <vt:lpstr>Microsoft YaHei</vt:lpstr>
      <vt:lpstr>Arial Unicode MS</vt:lpstr>
      <vt:lpstr>Calibri Light</vt:lpstr>
      <vt:lpstr>Symbol</vt:lpstr>
      <vt:lpstr>Segoe UI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Мауль</dc:creator>
  <cp:lastModifiedBy>asror</cp:lastModifiedBy>
  <cp:revision>52</cp:revision>
  <dcterms:created xsi:type="dcterms:W3CDTF">2025-06-17T07:03:33Z</dcterms:created>
  <dcterms:modified xsi:type="dcterms:W3CDTF">2025-06-17T07:57:27Z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39D04B95A0BC4ECAB3BC810C6751F814_13</vt:lpwstr>
  </property>
  <property fmtid="{D5CDD505-2E9C-101B-9397-08002B2CF9AE}" pid="3" name="KSOProductBuildVer">
    <vt:lpwstr>1049-12.2.0.21179</vt:lpwstr>
  </property>
</Properties>
</file>