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986000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275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2169902"/>
            <a:ext cx="12738100" cy="4616027"/>
          </a:xfrm>
        </p:spPr>
        <p:txBody>
          <a:bodyPr anchor="b"/>
          <a:lstStyle>
            <a:lvl1pPr algn="ctr">
              <a:defRPr sz="9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50" y="6963940"/>
            <a:ext cx="11239500" cy="3201140"/>
          </a:xfrm>
        </p:spPr>
        <p:txBody>
          <a:bodyPr/>
          <a:lstStyle>
            <a:lvl1pPr marL="0" indent="0" algn="ctr">
              <a:buNone/>
              <a:defRPr sz="3933"/>
            </a:lvl1pPr>
            <a:lvl2pPr marL="749305" indent="0" algn="ctr">
              <a:buNone/>
              <a:defRPr sz="3278"/>
            </a:lvl2pPr>
            <a:lvl3pPr marL="1498610" indent="0" algn="ctr">
              <a:buNone/>
              <a:defRPr sz="2950"/>
            </a:lvl3pPr>
            <a:lvl4pPr marL="2247915" indent="0" algn="ctr">
              <a:buNone/>
              <a:defRPr sz="2622"/>
            </a:lvl4pPr>
            <a:lvl5pPr marL="2997220" indent="0" algn="ctr">
              <a:buNone/>
              <a:defRPr sz="2622"/>
            </a:lvl5pPr>
            <a:lvl6pPr marL="3746525" indent="0" algn="ctr">
              <a:buNone/>
              <a:defRPr sz="2622"/>
            </a:lvl6pPr>
            <a:lvl7pPr marL="4495830" indent="0" algn="ctr">
              <a:buNone/>
              <a:defRPr sz="2622"/>
            </a:lvl7pPr>
            <a:lvl8pPr marL="5245136" indent="0" algn="ctr">
              <a:buNone/>
              <a:defRPr sz="2622"/>
            </a:lvl8pPr>
            <a:lvl9pPr marL="5994441" indent="0" algn="ctr">
              <a:buNone/>
              <a:defRPr sz="2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0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967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24357" y="705908"/>
            <a:ext cx="3231356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705908"/>
            <a:ext cx="9506744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06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38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483" y="3305496"/>
            <a:ext cx="12925425" cy="5515292"/>
          </a:xfrm>
        </p:spPr>
        <p:txBody>
          <a:bodyPr anchor="b"/>
          <a:lstStyle>
            <a:lvl1pPr>
              <a:defRPr sz="9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483" y="8872964"/>
            <a:ext cx="12925425" cy="2900362"/>
          </a:xfrm>
        </p:spPr>
        <p:txBody>
          <a:bodyPr/>
          <a:lstStyle>
            <a:lvl1pPr marL="0" indent="0">
              <a:buNone/>
              <a:defRPr sz="3933">
                <a:solidFill>
                  <a:schemeClr val="tx1"/>
                </a:solidFill>
              </a:defRPr>
            </a:lvl1pPr>
            <a:lvl2pPr marL="749305" indent="0">
              <a:buNone/>
              <a:defRPr sz="3278">
                <a:solidFill>
                  <a:schemeClr val="tx1">
                    <a:tint val="75000"/>
                  </a:schemeClr>
                </a:solidFill>
              </a:defRPr>
            </a:lvl2pPr>
            <a:lvl3pPr marL="1498610" indent="0">
              <a:buNone/>
              <a:defRPr sz="2950">
                <a:solidFill>
                  <a:schemeClr val="tx1">
                    <a:tint val="75000"/>
                  </a:schemeClr>
                </a:solidFill>
              </a:defRPr>
            </a:lvl3pPr>
            <a:lvl4pPr marL="2247915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4pPr>
            <a:lvl5pPr marL="299722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5pPr>
            <a:lvl6pPr marL="3746525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6pPr>
            <a:lvl7pPr marL="449583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7pPr>
            <a:lvl8pPr marL="5245136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8pPr>
            <a:lvl9pPr marL="5994441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3529542"/>
            <a:ext cx="636905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663" y="3529542"/>
            <a:ext cx="636905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35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39" y="705911"/>
            <a:ext cx="12925425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241" y="3250248"/>
            <a:ext cx="6339779" cy="1592897"/>
          </a:xfrm>
        </p:spPr>
        <p:txBody>
          <a:bodyPr anchor="b"/>
          <a:lstStyle>
            <a:lvl1pPr marL="0" indent="0">
              <a:buNone/>
              <a:defRPr sz="3933" b="1"/>
            </a:lvl1pPr>
            <a:lvl2pPr marL="749305" indent="0">
              <a:buNone/>
              <a:defRPr sz="3278" b="1"/>
            </a:lvl2pPr>
            <a:lvl3pPr marL="1498610" indent="0">
              <a:buNone/>
              <a:defRPr sz="2950" b="1"/>
            </a:lvl3pPr>
            <a:lvl4pPr marL="2247915" indent="0">
              <a:buNone/>
              <a:defRPr sz="2622" b="1"/>
            </a:lvl4pPr>
            <a:lvl5pPr marL="2997220" indent="0">
              <a:buNone/>
              <a:defRPr sz="2622" b="1"/>
            </a:lvl5pPr>
            <a:lvl6pPr marL="3746525" indent="0">
              <a:buNone/>
              <a:defRPr sz="2622" b="1"/>
            </a:lvl6pPr>
            <a:lvl7pPr marL="4495830" indent="0">
              <a:buNone/>
              <a:defRPr sz="2622" b="1"/>
            </a:lvl7pPr>
            <a:lvl8pPr marL="5245136" indent="0">
              <a:buNone/>
              <a:defRPr sz="2622" b="1"/>
            </a:lvl8pPr>
            <a:lvl9pPr marL="5994441" indent="0">
              <a:buNone/>
              <a:defRPr sz="2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241" y="4843145"/>
            <a:ext cx="6339779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6663" y="3250248"/>
            <a:ext cx="6371002" cy="1592897"/>
          </a:xfrm>
        </p:spPr>
        <p:txBody>
          <a:bodyPr anchor="b"/>
          <a:lstStyle>
            <a:lvl1pPr marL="0" indent="0">
              <a:buNone/>
              <a:defRPr sz="3933" b="1"/>
            </a:lvl1pPr>
            <a:lvl2pPr marL="749305" indent="0">
              <a:buNone/>
              <a:defRPr sz="3278" b="1"/>
            </a:lvl2pPr>
            <a:lvl3pPr marL="1498610" indent="0">
              <a:buNone/>
              <a:defRPr sz="2950" b="1"/>
            </a:lvl3pPr>
            <a:lvl4pPr marL="2247915" indent="0">
              <a:buNone/>
              <a:defRPr sz="2622" b="1"/>
            </a:lvl4pPr>
            <a:lvl5pPr marL="2997220" indent="0">
              <a:buNone/>
              <a:defRPr sz="2622" b="1"/>
            </a:lvl5pPr>
            <a:lvl6pPr marL="3746525" indent="0">
              <a:buNone/>
              <a:defRPr sz="2622" b="1"/>
            </a:lvl6pPr>
            <a:lvl7pPr marL="4495830" indent="0">
              <a:buNone/>
              <a:defRPr sz="2622" b="1"/>
            </a:lvl7pPr>
            <a:lvl8pPr marL="5245136" indent="0">
              <a:buNone/>
              <a:defRPr sz="2622" b="1"/>
            </a:lvl8pPr>
            <a:lvl9pPr marL="5994441" indent="0">
              <a:buNone/>
              <a:defRPr sz="2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6663" y="4843145"/>
            <a:ext cx="6371002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5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7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80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39" y="883920"/>
            <a:ext cx="4833375" cy="3093720"/>
          </a:xfrm>
        </p:spPr>
        <p:txBody>
          <a:bodyPr anchor="b"/>
          <a:lstStyle>
            <a:lvl1pPr>
              <a:defRPr sz="5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002" y="1909024"/>
            <a:ext cx="7586663" cy="9422342"/>
          </a:xfrm>
        </p:spPr>
        <p:txBody>
          <a:bodyPr/>
          <a:lstStyle>
            <a:lvl1pPr>
              <a:defRPr sz="5244"/>
            </a:lvl1pPr>
            <a:lvl2pPr>
              <a:defRPr sz="4589"/>
            </a:lvl2pPr>
            <a:lvl3pPr>
              <a:defRPr sz="3933"/>
            </a:lvl3pPr>
            <a:lvl4pPr>
              <a:defRPr sz="3278"/>
            </a:lvl4pPr>
            <a:lvl5pPr>
              <a:defRPr sz="3278"/>
            </a:lvl5pPr>
            <a:lvl6pPr>
              <a:defRPr sz="3278"/>
            </a:lvl6pPr>
            <a:lvl7pPr>
              <a:defRPr sz="3278"/>
            </a:lvl7pPr>
            <a:lvl8pPr>
              <a:defRPr sz="3278"/>
            </a:lvl8pPr>
            <a:lvl9pPr>
              <a:defRPr sz="32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239" y="3977640"/>
            <a:ext cx="4833375" cy="7369070"/>
          </a:xfrm>
        </p:spPr>
        <p:txBody>
          <a:bodyPr/>
          <a:lstStyle>
            <a:lvl1pPr marL="0" indent="0">
              <a:buNone/>
              <a:defRPr sz="2622"/>
            </a:lvl1pPr>
            <a:lvl2pPr marL="749305" indent="0">
              <a:buNone/>
              <a:defRPr sz="2294"/>
            </a:lvl2pPr>
            <a:lvl3pPr marL="1498610" indent="0">
              <a:buNone/>
              <a:defRPr sz="1967"/>
            </a:lvl3pPr>
            <a:lvl4pPr marL="2247915" indent="0">
              <a:buNone/>
              <a:defRPr sz="1639"/>
            </a:lvl4pPr>
            <a:lvl5pPr marL="2997220" indent="0">
              <a:buNone/>
              <a:defRPr sz="1639"/>
            </a:lvl5pPr>
            <a:lvl6pPr marL="3746525" indent="0">
              <a:buNone/>
              <a:defRPr sz="1639"/>
            </a:lvl6pPr>
            <a:lvl7pPr marL="4495830" indent="0">
              <a:buNone/>
              <a:defRPr sz="1639"/>
            </a:lvl7pPr>
            <a:lvl8pPr marL="5245136" indent="0">
              <a:buNone/>
              <a:defRPr sz="1639"/>
            </a:lvl8pPr>
            <a:lvl9pPr marL="5994441" indent="0">
              <a:buNone/>
              <a:defRPr sz="16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7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39" y="883920"/>
            <a:ext cx="4833375" cy="3093720"/>
          </a:xfrm>
        </p:spPr>
        <p:txBody>
          <a:bodyPr anchor="b"/>
          <a:lstStyle>
            <a:lvl1pPr>
              <a:defRPr sz="5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1002" y="1909024"/>
            <a:ext cx="7586663" cy="9422342"/>
          </a:xfrm>
        </p:spPr>
        <p:txBody>
          <a:bodyPr anchor="t"/>
          <a:lstStyle>
            <a:lvl1pPr marL="0" indent="0">
              <a:buNone/>
              <a:defRPr sz="5244"/>
            </a:lvl1pPr>
            <a:lvl2pPr marL="749305" indent="0">
              <a:buNone/>
              <a:defRPr sz="4589"/>
            </a:lvl2pPr>
            <a:lvl3pPr marL="1498610" indent="0">
              <a:buNone/>
              <a:defRPr sz="3933"/>
            </a:lvl3pPr>
            <a:lvl4pPr marL="2247915" indent="0">
              <a:buNone/>
              <a:defRPr sz="3278"/>
            </a:lvl4pPr>
            <a:lvl5pPr marL="2997220" indent="0">
              <a:buNone/>
              <a:defRPr sz="3278"/>
            </a:lvl5pPr>
            <a:lvl6pPr marL="3746525" indent="0">
              <a:buNone/>
              <a:defRPr sz="3278"/>
            </a:lvl6pPr>
            <a:lvl7pPr marL="4495830" indent="0">
              <a:buNone/>
              <a:defRPr sz="3278"/>
            </a:lvl7pPr>
            <a:lvl8pPr marL="5245136" indent="0">
              <a:buNone/>
              <a:defRPr sz="3278"/>
            </a:lvl8pPr>
            <a:lvl9pPr marL="5994441" indent="0">
              <a:buNone/>
              <a:defRPr sz="32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239" y="3977640"/>
            <a:ext cx="4833375" cy="7369070"/>
          </a:xfrm>
        </p:spPr>
        <p:txBody>
          <a:bodyPr/>
          <a:lstStyle>
            <a:lvl1pPr marL="0" indent="0">
              <a:buNone/>
              <a:defRPr sz="2622"/>
            </a:lvl1pPr>
            <a:lvl2pPr marL="749305" indent="0">
              <a:buNone/>
              <a:defRPr sz="2294"/>
            </a:lvl2pPr>
            <a:lvl3pPr marL="1498610" indent="0">
              <a:buNone/>
              <a:defRPr sz="1967"/>
            </a:lvl3pPr>
            <a:lvl4pPr marL="2247915" indent="0">
              <a:buNone/>
              <a:defRPr sz="1639"/>
            </a:lvl4pPr>
            <a:lvl5pPr marL="2997220" indent="0">
              <a:buNone/>
              <a:defRPr sz="1639"/>
            </a:lvl5pPr>
            <a:lvl6pPr marL="3746525" indent="0">
              <a:buNone/>
              <a:defRPr sz="1639"/>
            </a:lvl6pPr>
            <a:lvl7pPr marL="4495830" indent="0">
              <a:buNone/>
              <a:defRPr sz="1639"/>
            </a:lvl7pPr>
            <a:lvl8pPr marL="5245136" indent="0">
              <a:buNone/>
              <a:defRPr sz="1639"/>
            </a:lvl8pPr>
            <a:lvl9pPr marL="5994441" indent="0">
              <a:buNone/>
              <a:defRPr sz="16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6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288" y="705911"/>
            <a:ext cx="12925425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288" y="3529542"/>
            <a:ext cx="12925425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88" y="12288946"/>
            <a:ext cx="337185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B03-51A5-422E-A6BD-127D922DDC25}" type="datetimeFigureOut">
              <a:rPr lang="LID4096" smtClean="0"/>
              <a:t>07/21/2021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4113" y="12288946"/>
            <a:ext cx="5057775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3863" y="12288946"/>
            <a:ext cx="337185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A61C-550A-4A97-B926-647F86CA92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99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98610" rtl="0" eaLnBrk="1" latinLnBrk="0" hangingPunct="1">
        <a:lnSpc>
          <a:spcPct val="90000"/>
        </a:lnSpc>
        <a:spcBef>
          <a:spcPct val="0"/>
        </a:spcBef>
        <a:buNone/>
        <a:defRPr sz="72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653" indent="-374653" algn="l" defTabSz="1498610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4589" kern="1200">
          <a:solidFill>
            <a:schemeClr val="tx1"/>
          </a:solidFill>
          <a:latin typeface="+mn-lt"/>
          <a:ea typeface="+mn-ea"/>
          <a:cs typeface="+mn-cs"/>
        </a:defRPr>
      </a:lvl1pPr>
      <a:lvl2pPr marL="1123958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33" kern="1200">
          <a:solidFill>
            <a:schemeClr val="tx1"/>
          </a:solidFill>
          <a:latin typeface="+mn-lt"/>
          <a:ea typeface="+mn-ea"/>
          <a:cs typeface="+mn-cs"/>
        </a:defRPr>
      </a:lvl2pPr>
      <a:lvl3pPr marL="1873263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8" kern="1200">
          <a:solidFill>
            <a:schemeClr val="tx1"/>
          </a:solidFill>
          <a:latin typeface="+mn-lt"/>
          <a:ea typeface="+mn-ea"/>
          <a:cs typeface="+mn-cs"/>
        </a:defRPr>
      </a:lvl3pPr>
      <a:lvl4pPr marL="2622568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4pPr>
      <a:lvl5pPr marL="3371873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5pPr>
      <a:lvl6pPr marL="4121178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6pPr>
      <a:lvl7pPr marL="4870483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7pPr>
      <a:lvl8pPr marL="5619788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8pPr>
      <a:lvl9pPr marL="6369093" indent="-374653" algn="l" defTabSz="1498610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2pPr>
      <a:lvl3pPr marL="1498610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3pPr>
      <a:lvl4pPr marL="2247915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5pPr>
      <a:lvl6pPr marL="3746525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6pPr>
      <a:lvl7pPr marL="4495830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7pPr>
      <a:lvl8pPr marL="5245136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8pPr>
      <a:lvl9pPr marL="5994441" algn="l" defTabSz="1498610" rtl="0" eaLnBrk="1" latinLnBrk="0" hangingPunct="1">
        <a:defRPr sz="2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B6B4E-5A3A-4E53-8A40-8C7EE33E644D}"/>
              </a:ext>
            </a:extLst>
          </p:cNvPr>
          <p:cNvCxnSpPr/>
          <p:nvPr/>
        </p:nvCxnSpPr>
        <p:spPr>
          <a:xfrm flipH="1">
            <a:off x="10412187" y="954764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04084A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548631A-4C06-4511-94CA-B551D801F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212023" y="5164814"/>
            <a:ext cx="10668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F153D6-D91E-48BB-8698-82E460AB2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212023" y="-1514869"/>
            <a:ext cx="10668000" cy="6858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A08B49A-6BF5-45B8-93B9-2CD71F940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212023" y="1735814"/>
            <a:ext cx="10668000" cy="6858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C5AB0A-CBFA-4CA2-93F0-7A0D2A808D43}"/>
              </a:ext>
            </a:extLst>
          </p:cNvPr>
          <p:cNvSpPr txBox="1"/>
          <p:nvPr/>
        </p:nvSpPr>
        <p:spPr>
          <a:xfrm>
            <a:off x="2581768" y="1693560"/>
            <a:ext cx="508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FZ </a:t>
            </a:r>
            <a:r>
              <a:rPr lang="en-US" sz="3600" i="1" dirty="0"/>
              <a:t>c</a:t>
            </a:r>
            <a:r>
              <a:rPr lang="en-US" sz="3600" dirty="0"/>
              <a:t>-Si(</a:t>
            </a:r>
            <a:r>
              <a:rPr lang="en-US" sz="3600" i="1" dirty="0"/>
              <a:t>n</a:t>
            </a:r>
            <a:r>
              <a:rPr lang="en-US" sz="3600" dirty="0"/>
              <a:t>), 285 </a:t>
            </a:r>
            <a:r>
              <a:rPr lang="el-GR" sz="3600" dirty="0">
                <a:cs typeface="Arial" panose="020B0604020202020204" pitchFamily="34" charset="0"/>
              </a:rPr>
              <a:t>μ</a:t>
            </a:r>
            <a:r>
              <a:rPr lang="en-US" sz="3600" dirty="0"/>
              <a:t>m, 3 </a:t>
            </a:r>
            <a:r>
              <a:rPr lang="el-GR" sz="3600" dirty="0">
                <a:cs typeface="Arial" panose="020B0604020202020204" pitchFamily="34" charset="0"/>
              </a:rPr>
              <a:t>Ω</a:t>
            </a:r>
            <a:r>
              <a:rPr lang="en-US" sz="3600" dirty="0"/>
              <a:t>cm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C1EFEE-331A-4EC5-A93D-C38511415960}"/>
              </a:ext>
            </a:extLst>
          </p:cNvPr>
          <p:cNvSpPr txBox="1"/>
          <p:nvPr/>
        </p:nvSpPr>
        <p:spPr>
          <a:xfrm>
            <a:off x="256606" y="5023985"/>
            <a:ext cx="986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Textured CZ </a:t>
            </a:r>
            <a:r>
              <a:rPr lang="en-US" sz="3600" i="1" dirty="0"/>
              <a:t>c</a:t>
            </a:r>
            <a:r>
              <a:rPr lang="en-US" sz="3600" dirty="0"/>
              <a:t>-Si(</a:t>
            </a:r>
            <a:r>
              <a:rPr lang="en-US" sz="3600" i="1" dirty="0"/>
              <a:t>n</a:t>
            </a:r>
            <a:r>
              <a:rPr lang="en-US" sz="3600" dirty="0"/>
              <a:t>), 185 </a:t>
            </a:r>
            <a:r>
              <a:rPr lang="el-GR" sz="3600" dirty="0">
                <a:cs typeface="Arial" panose="020B0604020202020204" pitchFamily="34" charset="0"/>
              </a:rPr>
              <a:t>μ</a:t>
            </a:r>
            <a:r>
              <a:rPr lang="en-US" sz="3600" dirty="0"/>
              <a:t>m, 3 </a:t>
            </a:r>
            <a:r>
              <a:rPr lang="el-GR" sz="3600" dirty="0">
                <a:cs typeface="Arial" panose="020B0604020202020204" pitchFamily="34" charset="0"/>
              </a:rPr>
              <a:t>Ω</a:t>
            </a:r>
            <a:r>
              <a:rPr lang="en-US" sz="3600" dirty="0"/>
              <a:t>cm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1AC6CC-A26C-434D-A95A-CDA61D476D6F}"/>
              </a:ext>
            </a:extLst>
          </p:cNvPr>
          <p:cNvSpPr txBox="1"/>
          <p:nvPr/>
        </p:nvSpPr>
        <p:spPr>
          <a:xfrm>
            <a:off x="2581768" y="8455491"/>
            <a:ext cx="508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CZ </a:t>
            </a:r>
            <a:r>
              <a:rPr lang="en-US" sz="3600" i="1" dirty="0"/>
              <a:t>c</a:t>
            </a:r>
            <a:r>
              <a:rPr lang="en-US" sz="3600" dirty="0"/>
              <a:t>-Si(</a:t>
            </a:r>
            <a:r>
              <a:rPr lang="en-US" sz="3600" i="1" dirty="0"/>
              <a:t>n</a:t>
            </a:r>
            <a:r>
              <a:rPr lang="en-US" sz="3600" dirty="0"/>
              <a:t>), 185 </a:t>
            </a:r>
            <a:r>
              <a:rPr lang="el-GR" sz="3600" dirty="0">
                <a:cs typeface="Arial" panose="020B0604020202020204" pitchFamily="34" charset="0"/>
              </a:rPr>
              <a:t>μ</a:t>
            </a:r>
            <a:r>
              <a:rPr lang="en-US" sz="3600" dirty="0"/>
              <a:t>m, 3 </a:t>
            </a:r>
            <a:r>
              <a:rPr lang="el-GR" sz="3600" dirty="0">
                <a:cs typeface="Arial" panose="020B0604020202020204" pitchFamily="34" charset="0"/>
              </a:rPr>
              <a:t>Ω</a:t>
            </a:r>
            <a:r>
              <a:rPr lang="en-US" sz="3600" dirty="0"/>
              <a:t>cm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AA711-BE81-48C0-86BF-9AC75BA6B328}"/>
              </a:ext>
            </a:extLst>
          </p:cNvPr>
          <p:cNvSpPr txBox="1"/>
          <p:nvPr/>
        </p:nvSpPr>
        <p:spPr>
          <a:xfrm>
            <a:off x="894106" y="-22193"/>
            <a:ext cx="845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Type A: </a:t>
            </a:r>
            <a:r>
              <a:rPr lang="en-US" sz="3600" dirty="0"/>
              <a:t>Passivation studies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8F4E38-B33C-4F65-AAD8-9E0C5C108D77}"/>
              </a:ext>
            </a:extLst>
          </p:cNvPr>
          <p:cNvSpPr txBox="1"/>
          <p:nvPr/>
        </p:nvSpPr>
        <p:spPr>
          <a:xfrm>
            <a:off x="281393" y="3177002"/>
            <a:ext cx="968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Type B: </a:t>
            </a:r>
            <a:r>
              <a:rPr lang="en-US" sz="3600" dirty="0"/>
              <a:t>Passivation studies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45FF40-9239-4EA0-8D99-7A071D9AADA0}"/>
              </a:ext>
            </a:extLst>
          </p:cNvPr>
          <p:cNvSpPr txBox="1"/>
          <p:nvPr/>
        </p:nvSpPr>
        <p:spPr>
          <a:xfrm>
            <a:off x="1151374" y="6608508"/>
            <a:ext cx="79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Type C: </a:t>
            </a:r>
            <a:r>
              <a:rPr lang="en-US" sz="3600" dirty="0"/>
              <a:t>Contact resistivity studies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4ADD7-A2E0-4EC0-9E53-5FF5B6947EBA}"/>
              </a:ext>
            </a:extLst>
          </p:cNvPr>
          <p:cNvSpPr txBox="1"/>
          <p:nvPr/>
        </p:nvSpPr>
        <p:spPr>
          <a:xfrm>
            <a:off x="10945586" y="662376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084A"/>
                </a:solidFill>
              </a:rPr>
              <a:t>ALD ZnO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555225-E1FD-4A90-BB97-C9046EDB424F}"/>
              </a:ext>
            </a:extLst>
          </p:cNvPr>
          <p:cNvCxnSpPr/>
          <p:nvPr/>
        </p:nvCxnSpPr>
        <p:spPr>
          <a:xfrm flipH="1">
            <a:off x="10412187" y="525855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2E9FB1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A8B1FBD-8E1D-4B76-8C7C-970ABAB1A7C5}"/>
              </a:ext>
            </a:extLst>
          </p:cNvPr>
          <p:cNvSpPr txBox="1"/>
          <p:nvPr/>
        </p:nvSpPr>
        <p:spPr>
          <a:xfrm>
            <a:off x="10945586" y="163053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E9FB1"/>
                </a:solidFill>
              </a:rPr>
              <a:t>ALD Al</a:t>
            </a:r>
            <a:r>
              <a:rPr lang="en-US" sz="3200" b="1" baseline="-25000" dirty="0">
                <a:solidFill>
                  <a:srgbClr val="2E9FB1"/>
                </a:solidFill>
              </a:rPr>
              <a:t>2</a:t>
            </a:r>
            <a:r>
              <a:rPr lang="en-US" sz="3200" b="1" dirty="0">
                <a:solidFill>
                  <a:srgbClr val="2E9FB1"/>
                </a:solidFill>
              </a:rPr>
              <a:t>O</a:t>
            </a:r>
            <a:r>
              <a:rPr lang="en-US" sz="3200" b="1" baseline="-25000" dirty="0">
                <a:solidFill>
                  <a:srgbClr val="2E9FB1"/>
                </a:solidFill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405541-33D3-45BA-814A-2B9E4D1A0839}"/>
              </a:ext>
            </a:extLst>
          </p:cNvPr>
          <p:cNvCxnSpPr/>
          <p:nvPr/>
        </p:nvCxnSpPr>
        <p:spPr>
          <a:xfrm flipH="1" flipV="1">
            <a:off x="10393138" y="1486709"/>
            <a:ext cx="552448" cy="230658"/>
          </a:xfrm>
          <a:prstGeom prst="line">
            <a:avLst/>
          </a:prstGeom>
          <a:noFill/>
          <a:ln w="73025" cap="flat" cmpd="sng" algn="ctr">
            <a:solidFill>
              <a:srgbClr val="BB7332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B376C-616E-4588-85C3-E26E9E8D1508}"/>
              </a:ext>
            </a:extLst>
          </p:cNvPr>
          <p:cNvSpPr txBox="1"/>
          <p:nvPr/>
        </p:nvSpPr>
        <p:spPr>
          <a:xfrm>
            <a:off x="10945586" y="1401172"/>
            <a:ext cx="18635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B7332"/>
                </a:solidFill>
              </a:rPr>
              <a:t>SiO</a:t>
            </a:r>
            <a:r>
              <a:rPr lang="en-US" sz="3200" b="1" baseline="-25000" dirty="0">
                <a:solidFill>
                  <a:srgbClr val="BB7332"/>
                </a:solidFill>
              </a:rPr>
              <a:t>x</a:t>
            </a:r>
          </a:p>
          <a:p>
            <a:r>
              <a:rPr lang="en-US" sz="2800" i="1" dirty="0">
                <a:solidFill>
                  <a:srgbClr val="BB7332"/>
                </a:solidFill>
              </a:rPr>
              <a:t>RCA, NAOS,</a:t>
            </a:r>
            <a:br>
              <a:rPr lang="en-US" sz="2800" i="1" dirty="0">
                <a:solidFill>
                  <a:srgbClr val="BB7332"/>
                </a:solidFill>
              </a:rPr>
            </a:br>
            <a:r>
              <a:rPr lang="en-US" sz="2800" i="1" dirty="0">
                <a:solidFill>
                  <a:srgbClr val="BB7332"/>
                </a:solidFill>
              </a:rPr>
              <a:t>LTO, UV/O</a:t>
            </a:r>
            <a:r>
              <a:rPr lang="en-US" sz="2800" i="1" baseline="-25000" dirty="0">
                <a:solidFill>
                  <a:srgbClr val="BB7332"/>
                </a:solidFill>
              </a:rPr>
              <a:t>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FCE12E-7064-4D35-AEE4-7E6B5F036B66}"/>
              </a:ext>
            </a:extLst>
          </p:cNvPr>
          <p:cNvCxnSpPr/>
          <p:nvPr/>
        </p:nvCxnSpPr>
        <p:spPr>
          <a:xfrm flipH="1">
            <a:off x="10412187" y="4224018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04084A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F6B237-D7E2-4D02-87E9-058FBC1FADC0}"/>
              </a:ext>
            </a:extLst>
          </p:cNvPr>
          <p:cNvSpPr txBox="1"/>
          <p:nvPr/>
        </p:nvSpPr>
        <p:spPr>
          <a:xfrm>
            <a:off x="10945586" y="3784145"/>
            <a:ext cx="3814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084A"/>
                </a:solidFill>
              </a:rPr>
              <a:t>ALD ZnO</a:t>
            </a:r>
          </a:p>
          <a:p>
            <a:r>
              <a:rPr lang="en-US" sz="3200" i="1" dirty="0">
                <a:solidFill>
                  <a:srgbClr val="04084A"/>
                </a:solidFill>
              </a:rPr>
              <a:t>with or w/o Al-doping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615C0C8-0969-41B3-99F5-585B66D8F84E}"/>
              </a:ext>
            </a:extLst>
          </p:cNvPr>
          <p:cNvCxnSpPr/>
          <p:nvPr/>
        </p:nvCxnSpPr>
        <p:spPr>
          <a:xfrm flipH="1">
            <a:off x="10412187" y="3591913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2E9FB1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6FE25A-964C-4931-8746-51F056D24ADD}"/>
              </a:ext>
            </a:extLst>
          </p:cNvPr>
          <p:cNvSpPr txBox="1"/>
          <p:nvPr/>
        </p:nvSpPr>
        <p:spPr>
          <a:xfrm>
            <a:off x="10945586" y="3229111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E9FB1"/>
                </a:solidFill>
              </a:rPr>
              <a:t>ALD Al</a:t>
            </a:r>
            <a:r>
              <a:rPr lang="en-US" sz="3200" b="1" baseline="-25000" dirty="0">
                <a:solidFill>
                  <a:srgbClr val="2E9FB1"/>
                </a:solidFill>
              </a:rPr>
              <a:t>2</a:t>
            </a:r>
            <a:r>
              <a:rPr lang="en-US" sz="3200" b="1" dirty="0">
                <a:solidFill>
                  <a:srgbClr val="2E9FB1"/>
                </a:solidFill>
              </a:rPr>
              <a:t>O</a:t>
            </a:r>
            <a:r>
              <a:rPr lang="en-US" sz="3200" b="1" baseline="-25000" dirty="0">
                <a:solidFill>
                  <a:srgbClr val="2E9FB1"/>
                </a:solidFill>
              </a:rPr>
              <a:t>3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A661A-E41A-4355-92A7-486A70E8DE2A}"/>
              </a:ext>
            </a:extLst>
          </p:cNvPr>
          <p:cNvCxnSpPr/>
          <p:nvPr/>
        </p:nvCxnSpPr>
        <p:spPr>
          <a:xfrm flipH="1" flipV="1">
            <a:off x="10393138" y="4755963"/>
            <a:ext cx="552448" cy="230658"/>
          </a:xfrm>
          <a:prstGeom prst="line">
            <a:avLst/>
          </a:prstGeom>
          <a:noFill/>
          <a:ln w="73025" cap="flat" cmpd="sng" algn="ctr">
            <a:solidFill>
              <a:srgbClr val="BB7332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0927FD-04A6-4F6E-9068-1FFC0A42B3E9}"/>
              </a:ext>
            </a:extLst>
          </p:cNvPr>
          <p:cNvSpPr txBox="1"/>
          <p:nvPr/>
        </p:nvSpPr>
        <p:spPr>
          <a:xfrm>
            <a:off x="10945586" y="4670426"/>
            <a:ext cx="2055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B7332"/>
                </a:solidFill>
              </a:rPr>
              <a:t>UV/O</a:t>
            </a:r>
            <a:r>
              <a:rPr lang="en-US" sz="3200" b="1" baseline="-25000" dirty="0">
                <a:solidFill>
                  <a:srgbClr val="BB7332"/>
                </a:solidFill>
              </a:rPr>
              <a:t>3</a:t>
            </a:r>
            <a:r>
              <a:rPr lang="en-US" sz="3200" b="1" dirty="0">
                <a:solidFill>
                  <a:srgbClr val="BB7332"/>
                </a:solidFill>
              </a:rPr>
              <a:t> SiO</a:t>
            </a:r>
            <a:r>
              <a:rPr lang="en-US" sz="3200" b="1" baseline="-25000" dirty="0">
                <a:solidFill>
                  <a:srgbClr val="BB7332"/>
                </a:solidFill>
              </a:rPr>
              <a:t>x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6AEEB4-1765-4D92-AFE0-5C3FB283E775}"/>
              </a:ext>
            </a:extLst>
          </p:cNvPr>
          <p:cNvCxnSpPr>
            <a:cxnSpLocks/>
          </p:cNvCxnSpPr>
          <p:nvPr/>
        </p:nvCxnSpPr>
        <p:spPr>
          <a:xfrm flipH="1" flipV="1">
            <a:off x="10314342" y="7920112"/>
            <a:ext cx="631244" cy="256828"/>
          </a:xfrm>
          <a:prstGeom prst="line">
            <a:avLst/>
          </a:prstGeom>
          <a:noFill/>
          <a:ln w="73025" cap="flat" cmpd="sng" algn="ctr">
            <a:solidFill>
              <a:srgbClr val="04084A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991E50-B6AA-46D3-8B19-AEB5BC38E955}"/>
              </a:ext>
            </a:extLst>
          </p:cNvPr>
          <p:cNvSpPr txBox="1"/>
          <p:nvPr/>
        </p:nvSpPr>
        <p:spPr>
          <a:xfrm>
            <a:off x="10945586" y="7638331"/>
            <a:ext cx="3814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084A"/>
                </a:solidFill>
              </a:rPr>
              <a:t>ALD ZnO</a:t>
            </a:r>
          </a:p>
          <a:p>
            <a:r>
              <a:rPr lang="en-US" sz="3200" i="1" dirty="0">
                <a:solidFill>
                  <a:srgbClr val="04084A"/>
                </a:solidFill>
              </a:rPr>
              <a:t>with or w/o Al-doping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CFF376-B8FE-47C0-83B2-58E2B486EC98}"/>
              </a:ext>
            </a:extLst>
          </p:cNvPr>
          <p:cNvCxnSpPr>
            <a:cxnSpLocks/>
          </p:cNvCxnSpPr>
          <p:nvPr/>
        </p:nvCxnSpPr>
        <p:spPr>
          <a:xfrm flipH="1">
            <a:off x="9763899" y="6631905"/>
            <a:ext cx="1181687" cy="597343"/>
          </a:xfrm>
          <a:prstGeom prst="line">
            <a:avLst/>
          </a:prstGeom>
          <a:noFill/>
          <a:ln w="73025" cap="flat" cmpd="sng" algn="ctr">
            <a:solidFill>
              <a:srgbClr val="865F5A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9A0F182-12C4-4BB4-B133-3E455268CCF5}"/>
              </a:ext>
            </a:extLst>
          </p:cNvPr>
          <p:cNvSpPr txBox="1"/>
          <p:nvPr/>
        </p:nvSpPr>
        <p:spPr>
          <a:xfrm>
            <a:off x="10945586" y="6300731"/>
            <a:ext cx="143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865F5A"/>
                </a:solidFill>
              </a:rPr>
              <a:t>PVD Ag</a:t>
            </a:r>
            <a:endParaRPr lang="en-US" sz="3200" b="1" baseline="-25000" dirty="0">
              <a:solidFill>
                <a:srgbClr val="865F5A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32BBFC-65A9-4F61-BEEC-14F7AB132586}"/>
              </a:ext>
            </a:extLst>
          </p:cNvPr>
          <p:cNvCxnSpPr>
            <a:cxnSpLocks/>
          </p:cNvCxnSpPr>
          <p:nvPr/>
        </p:nvCxnSpPr>
        <p:spPr>
          <a:xfrm flipH="1" flipV="1">
            <a:off x="10414299" y="8328074"/>
            <a:ext cx="531287" cy="436946"/>
          </a:xfrm>
          <a:prstGeom prst="line">
            <a:avLst/>
          </a:prstGeom>
          <a:noFill/>
          <a:ln w="73025" cap="flat" cmpd="sng" algn="ctr">
            <a:solidFill>
              <a:srgbClr val="BB7332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D3094F5-1517-4D3A-9BD2-B07F86DD21D2}"/>
              </a:ext>
            </a:extLst>
          </p:cNvPr>
          <p:cNvSpPr txBox="1"/>
          <p:nvPr/>
        </p:nvSpPr>
        <p:spPr>
          <a:xfrm>
            <a:off x="10945586" y="8516958"/>
            <a:ext cx="2055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B7332"/>
                </a:solidFill>
              </a:rPr>
              <a:t>UV/O</a:t>
            </a:r>
            <a:r>
              <a:rPr lang="en-US" sz="3200" b="1" baseline="-25000" dirty="0">
                <a:solidFill>
                  <a:srgbClr val="BB7332"/>
                </a:solidFill>
              </a:rPr>
              <a:t>3</a:t>
            </a:r>
            <a:r>
              <a:rPr lang="en-US" sz="3200" b="1" dirty="0">
                <a:solidFill>
                  <a:srgbClr val="BB7332"/>
                </a:solidFill>
              </a:rPr>
              <a:t> SiO</a:t>
            </a:r>
            <a:r>
              <a:rPr lang="en-US" sz="3200" b="1" baseline="-25000" dirty="0">
                <a:solidFill>
                  <a:srgbClr val="BB7332"/>
                </a:solidFill>
              </a:rPr>
              <a:t>x</a:t>
            </a:r>
          </a:p>
        </p:txBody>
      </p:sp>
      <p:sp>
        <p:nvSpPr>
          <p:cNvPr id="76" name="Rectangle 425">
            <a:extLst>
              <a:ext uri="{FF2B5EF4-FFF2-40B4-BE49-F238E27FC236}">
                <a16:creationId xmlns:a16="http://schemas.microsoft.com/office/drawing/2014/main" id="{58A97E31-75E9-466E-A3C4-265F6EACA640}"/>
              </a:ext>
            </a:extLst>
          </p:cNvPr>
          <p:cNvSpPr/>
          <p:nvPr/>
        </p:nvSpPr>
        <p:spPr>
          <a:xfrm>
            <a:off x="207077" y="4738753"/>
            <a:ext cx="9950450" cy="436242"/>
          </a:xfrm>
          <a:custGeom>
            <a:avLst/>
            <a:gdLst>
              <a:gd name="connsiteX0" fmla="*/ 0 w 9963150"/>
              <a:gd name="connsiteY0" fmla="*/ 0 h 312628"/>
              <a:gd name="connsiteX1" fmla="*/ 9963150 w 9963150"/>
              <a:gd name="connsiteY1" fmla="*/ 0 h 312628"/>
              <a:gd name="connsiteX2" fmla="*/ 9963150 w 9963150"/>
              <a:gd name="connsiteY2" fmla="*/ 312628 h 312628"/>
              <a:gd name="connsiteX3" fmla="*/ 0 w 9963150"/>
              <a:gd name="connsiteY3" fmla="*/ 312628 h 312628"/>
              <a:gd name="connsiteX4" fmla="*/ 0 w 9963150"/>
              <a:gd name="connsiteY4" fmla="*/ 0 h 31262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2540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95178"/>
              <a:gd name="connsiteX1" fmla="*/ 9963150 w 9963150"/>
              <a:gd name="connsiteY1" fmla="*/ 635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889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762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95178">
                <a:moveTo>
                  <a:pt x="0" y="0"/>
                </a:moveTo>
                <a:lnTo>
                  <a:pt x="9950450" y="82550"/>
                </a:lnTo>
                <a:lnTo>
                  <a:pt x="9925050" y="395178"/>
                </a:lnTo>
                <a:lnTo>
                  <a:pt x="25400" y="3189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6D6D6D">
                  <a:alpha val="0"/>
                </a:srgbClr>
              </a:gs>
              <a:gs pos="29000">
                <a:srgbClr val="238E26">
                  <a:alpha val="50000"/>
                </a:srgbClr>
              </a:gs>
            </a:gsLst>
            <a:lin ang="543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25">
            <a:extLst>
              <a:ext uri="{FF2B5EF4-FFF2-40B4-BE49-F238E27FC236}">
                <a16:creationId xmlns:a16="http://schemas.microsoft.com/office/drawing/2014/main" id="{25AC77B7-0912-49C0-8D04-BE93CBC8F336}"/>
              </a:ext>
            </a:extLst>
          </p:cNvPr>
          <p:cNvSpPr/>
          <p:nvPr/>
        </p:nvSpPr>
        <p:spPr>
          <a:xfrm>
            <a:off x="219777" y="8155116"/>
            <a:ext cx="9950450" cy="436242"/>
          </a:xfrm>
          <a:custGeom>
            <a:avLst/>
            <a:gdLst>
              <a:gd name="connsiteX0" fmla="*/ 0 w 9963150"/>
              <a:gd name="connsiteY0" fmla="*/ 0 h 312628"/>
              <a:gd name="connsiteX1" fmla="*/ 9963150 w 9963150"/>
              <a:gd name="connsiteY1" fmla="*/ 0 h 312628"/>
              <a:gd name="connsiteX2" fmla="*/ 9963150 w 9963150"/>
              <a:gd name="connsiteY2" fmla="*/ 312628 h 312628"/>
              <a:gd name="connsiteX3" fmla="*/ 0 w 9963150"/>
              <a:gd name="connsiteY3" fmla="*/ 312628 h 312628"/>
              <a:gd name="connsiteX4" fmla="*/ 0 w 9963150"/>
              <a:gd name="connsiteY4" fmla="*/ 0 h 31262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2540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95178"/>
              <a:gd name="connsiteX1" fmla="*/ 9963150 w 9963150"/>
              <a:gd name="connsiteY1" fmla="*/ 635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889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762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95178">
                <a:moveTo>
                  <a:pt x="0" y="0"/>
                </a:moveTo>
                <a:lnTo>
                  <a:pt x="9950450" y="82550"/>
                </a:lnTo>
                <a:lnTo>
                  <a:pt x="9925050" y="395178"/>
                </a:lnTo>
                <a:lnTo>
                  <a:pt x="25400" y="3189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6D6D6D">
                  <a:alpha val="0"/>
                </a:srgbClr>
              </a:gs>
              <a:gs pos="29000">
                <a:srgbClr val="238E26">
                  <a:alpha val="50000"/>
                </a:srgbClr>
              </a:gs>
            </a:gsLst>
            <a:lin ang="543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25">
            <a:extLst>
              <a:ext uri="{FF2B5EF4-FFF2-40B4-BE49-F238E27FC236}">
                <a16:creationId xmlns:a16="http://schemas.microsoft.com/office/drawing/2014/main" id="{940979DA-D48A-42A1-89BB-9A5F50AC82FD}"/>
              </a:ext>
            </a:extLst>
          </p:cNvPr>
          <p:cNvSpPr/>
          <p:nvPr/>
        </p:nvSpPr>
        <p:spPr>
          <a:xfrm rot="10800000">
            <a:off x="240732" y="5498473"/>
            <a:ext cx="9876790" cy="436242"/>
          </a:xfrm>
          <a:custGeom>
            <a:avLst/>
            <a:gdLst>
              <a:gd name="connsiteX0" fmla="*/ 0 w 9963150"/>
              <a:gd name="connsiteY0" fmla="*/ 0 h 312628"/>
              <a:gd name="connsiteX1" fmla="*/ 9963150 w 9963150"/>
              <a:gd name="connsiteY1" fmla="*/ 0 h 312628"/>
              <a:gd name="connsiteX2" fmla="*/ 9963150 w 9963150"/>
              <a:gd name="connsiteY2" fmla="*/ 312628 h 312628"/>
              <a:gd name="connsiteX3" fmla="*/ 0 w 9963150"/>
              <a:gd name="connsiteY3" fmla="*/ 312628 h 312628"/>
              <a:gd name="connsiteX4" fmla="*/ 0 w 9963150"/>
              <a:gd name="connsiteY4" fmla="*/ 0 h 31262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2540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95178"/>
              <a:gd name="connsiteX1" fmla="*/ 9963150 w 9963150"/>
              <a:gd name="connsiteY1" fmla="*/ 635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889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762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20320 w 9970770"/>
              <a:gd name="connsiteY0" fmla="*/ 0 h 395178"/>
              <a:gd name="connsiteX1" fmla="*/ 9970770 w 9970770"/>
              <a:gd name="connsiteY1" fmla="*/ 82550 h 395178"/>
              <a:gd name="connsiteX2" fmla="*/ 9945370 w 9970770"/>
              <a:gd name="connsiteY2" fmla="*/ 395178 h 395178"/>
              <a:gd name="connsiteX3" fmla="*/ 0 w 9970770"/>
              <a:gd name="connsiteY3" fmla="*/ 318978 h 395178"/>
              <a:gd name="connsiteX4" fmla="*/ 20320 w 9970770"/>
              <a:gd name="connsiteY4" fmla="*/ 0 h 395178"/>
              <a:gd name="connsiteX0" fmla="*/ 20320 w 9945370"/>
              <a:gd name="connsiteY0" fmla="*/ 0 h 395178"/>
              <a:gd name="connsiteX1" fmla="*/ 9856470 w 9945370"/>
              <a:gd name="connsiteY1" fmla="*/ 82550 h 395178"/>
              <a:gd name="connsiteX2" fmla="*/ 9945370 w 9945370"/>
              <a:gd name="connsiteY2" fmla="*/ 395178 h 395178"/>
              <a:gd name="connsiteX3" fmla="*/ 0 w 9945370"/>
              <a:gd name="connsiteY3" fmla="*/ 318978 h 395178"/>
              <a:gd name="connsiteX4" fmla="*/ 20320 w 9945370"/>
              <a:gd name="connsiteY4" fmla="*/ 0 h 395178"/>
              <a:gd name="connsiteX0" fmla="*/ 20320 w 9876790"/>
              <a:gd name="connsiteY0" fmla="*/ 0 h 395178"/>
              <a:gd name="connsiteX1" fmla="*/ 9856470 w 9876790"/>
              <a:gd name="connsiteY1" fmla="*/ 82550 h 395178"/>
              <a:gd name="connsiteX2" fmla="*/ 9876790 w 9876790"/>
              <a:gd name="connsiteY2" fmla="*/ 395178 h 395178"/>
              <a:gd name="connsiteX3" fmla="*/ 0 w 9876790"/>
              <a:gd name="connsiteY3" fmla="*/ 318978 h 395178"/>
              <a:gd name="connsiteX4" fmla="*/ 20320 w 9876790"/>
              <a:gd name="connsiteY4" fmla="*/ 0 h 3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6790" h="395178">
                <a:moveTo>
                  <a:pt x="20320" y="0"/>
                </a:moveTo>
                <a:lnTo>
                  <a:pt x="9856470" y="82550"/>
                </a:lnTo>
                <a:lnTo>
                  <a:pt x="9876790" y="395178"/>
                </a:lnTo>
                <a:lnTo>
                  <a:pt x="0" y="318978"/>
                </a:lnTo>
                <a:lnTo>
                  <a:pt x="20320" y="0"/>
                </a:lnTo>
                <a:close/>
              </a:path>
            </a:pathLst>
          </a:custGeom>
          <a:gradFill flip="none" rotWithShape="1">
            <a:gsLst>
              <a:gs pos="75000">
                <a:srgbClr val="6D6D6D">
                  <a:alpha val="0"/>
                </a:srgbClr>
              </a:gs>
              <a:gs pos="29000">
                <a:srgbClr val="238E26">
                  <a:alpha val="50000"/>
                </a:srgbClr>
              </a:gs>
            </a:gsLst>
            <a:lin ang="543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425">
            <a:extLst>
              <a:ext uri="{FF2B5EF4-FFF2-40B4-BE49-F238E27FC236}">
                <a16:creationId xmlns:a16="http://schemas.microsoft.com/office/drawing/2014/main" id="{34FC6154-0660-41EE-9AA6-AC58F4BEF9F3}"/>
              </a:ext>
            </a:extLst>
          </p:cNvPr>
          <p:cNvSpPr/>
          <p:nvPr/>
        </p:nvSpPr>
        <p:spPr>
          <a:xfrm rot="10800000">
            <a:off x="256607" y="8907418"/>
            <a:ext cx="9876790" cy="436242"/>
          </a:xfrm>
          <a:custGeom>
            <a:avLst/>
            <a:gdLst>
              <a:gd name="connsiteX0" fmla="*/ 0 w 9963150"/>
              <a:gd name="connsiteY0" fmla="*/ 0 h 312628"/>
              <a:gd name="connsiteX1" fmla="*/ 9963150 w 9963150"/>
              <a:gd name="connsiteY1" fmla="*/ 0 h 312628"/>
              <a:gd name="connsiteX2" fmla="*/ 9963150 w 9963150"/>
              <a:gd name="connsiteY2" fmla="*/ 312628 h 312628"/>
              <a:gd name="connsiteX3" fmla="*/ 0 w 9963150"/>
              <a:gd name="connsiteY3" fmla="*/ 312628 h 312628"/>
              <a:gd name="connsiteX4" fmla="*/ 0 w 9963150"/>
              <a:gd name="connsiteY4" fmla="*/ 0 h 31262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18978"/>
              <a:gd name="connsiteX1" fmla="*/ 9963150 w 9963150"/>
              <a:gd name="connsiteY1" fmla="*/ 6350 h 318978"/>
              <a:gd name="connsiteX2" fmla="*/ 9963150 w 9963150"/>
              <a:gd name="connsiteY2" fmla="*/ 318978 h 318978"/>
              <a:gd name="connsiteX3" fmla="*/ 25400 w 9963150"/>
              <a:gd name="connsiteY3" fmla="*/ 318978 h 318978"/>
              <a:gd name="connsiteX4" fmla="*/ 0 w 9963150"/>
              <a:gd name="connsiteY4" fmla="*/ 0 h 318978"/>
              <a:gd name="connsiteX0" fmla="*/ 0 w 9963150"/>
              <a:gd name="connsiteY0" fmla="*/ 0 h 395178"/>
              <a:gd name="connsiteX1" fmla="*/ 9963150 w 9963150"/>
              <a:gd name="connsiteY1" fmla="*/ 635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889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63150"/>
              <a:gd name="connsiteY0" fmla="*/ 0 h 395178"/>
              <a:gd name="connsiteX1" fmla="*/ 9963150 w 9963150"/>
              <a:gd name="connsiteY1" fmla="*/ 76200 h 395178"/>
              <a:gd name="connsiteX2" fmla="*/ 9925050 w 9963150"/>
              <a:gd name="connsiteY2" fmla="*/ 395178 h 395178"/>
              <a:gd name="connsiteX3" fmla="*/ 25400 w 9963150"/>
              <a:gd name="connsiteY3" fmla="*/ 318978 h 395178"/>
              <a:gd name="connsiteX4" fmla="*/ 0 w 99631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0 w 9950450"/>
              <a:gd name="connsiteY0" fmla="*/ 0 h 395178"/>
              <a:gd name="connsiteX1" fmla="*/ 9950450 w 9950450"/>
              <a:gd name="connsiteY1" fmla="*/ 82550 h 395178"/>
              <a:gd name="connsiteX2" fmla="*/ 9925050 w 9950450"/>
              <a:gd name="connsiteY2" fmla="*/ 395178 h 395178"/>
              <a:gd name="connsiteX3" fmla="*/ 25400 w 9950450"/>
              <a:gd name="connsiteY3" fmla="*/ 318978 h 395178"/>
              <a:gd name="connsiteX4" fmla="*/ 0 w 9950450"/>
              <a:gd name="connsiteY4" fmla="*/ 0 h 395178"/>
              <a:gd name="connsiteX0" fmla="*/ 20320 w 9970770"/>
              <a:gd name="connsiteY0" fmla="*/ 0 h 395178"/>
              <a:gd name="connsiteX1" fmla="*/ 9970770 w 9970770"/>
              <a:gd name="connsiteY1" fmla="*/ 82550 h 395178"/>
              <a:gd name="connsiteX2" fmla="*/ 9945370 w 9970770"/>
              <a:gd name="connsiteY2" fmla="*/ 395178 h 395178"/>
              <a:gd name="connsiteX3" fmla="*/ 0 w 9970770"/>
              <a:gd name="connsiteY3" fmla="*/ 318978 h 395178"/>
              <a:gd name="connsiteX4" fmla="*/ 20320 w 9970770"/>
              <a:gd name="connsiteY4" fmla="*/ 0 h 395178"/>
              <a:gd name="connsiteX0" fmla="*/ 20320 w 9945370"/>
              <a:gd name="connsiteY0" fmla="*/ 0 h 395178"/>
              <a:gd name="connsiteX1" fmla="*/ 9856470 w 9945370"/>
              <a:gd name="connsiteY1" fmla="*/ 82550 h 395178"/>
              <a:gd name="connsiteX2" fmla="*/ 9945370 w 9945370"/>
              <a:gd name="connsiteY2" fmla="*/ 395178 h 395178"/>
              <a:gd name="connsiteX3" fmla="*/ 0 w 9945370"/>
              <a:gd name="connsiteY3" fmla="*/ 318978 h 395178"/>
              <a:gd name="connsiteX4" fmla="*/ 20320 w 9945370"/>
              <a:gd name="connsiteY4" fmla="*/ 0 h 395178"/>
              <a:gd name="connsiteX0" fmla="*/ 20320 w 9876790"/>
              <a:gd name="connsiteY0" fmla="*/ 0 h 395178"/>
              <a:gd name="connsiteX1" fmla="*/ 9856470 w 9876790"/>
              <a:gd name="connsiteY1" fmla="*/ 82550 h 395178"/>
              <a:gd name="connsiteX2" fmla="*/ 9876790 w 9876790"/>
              <a:gd name="connsiteY2" fmla="*/ 395178 h 395178"/>
              <a:gd name="connsiteX3" fmla="*/ 0 w 9876790"/>
              <a:gd name="connsiteY3" fmla="*/ 318978 h 395178"/>
              <a:gd name="connsiteX4" fmla="*/ 20320 w 9876790"/>
              <a:gd name="connsiteY4" fmla="*/ 0 h 3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6790" h="395178">
                <a:moveTo>
                  <a:pt x="20320" y="0"/>
                </a:moveTo>
                <a:lnTo>
                  <a:pt x="9856470" y="82550"/>
                </a:lnTo>
                <a:lnTo>
                  <a:pt x="9876790" y="395178"/>
                </a:lnTo>
                <a:lnTo>
                  <a:pt x="0" y="318978"/>
                </a:lnTo>
                <a:lnTo>
                  <a:pt x="20320" y="0"/>
                </a:lnTo>
                <a:close/>
              </a:path>
            </a:pathLst>
          </a:custGeom>
          <a:gradFill flip="none" rotWithShape="1">
            <a:gsLst>
              <a:gs pos="75000">
                <a:srgbClr val="6D6D6D">
                  <a:alpha val="0"/>
                </a:srgbClr>
              </a:gs>
              <a:gs pos="29000">
                <a:srgbClr val="238E26">
                  <a:alpha val="50000"/>
                </a:srgbClr>
              </a:gs>
            </a:gsLst>
            <a:lin ang="543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936660-A03B-47B2-B9B9-6C967FA45489}"/>
              </a:ext>
            </a:extLst>
          </p:cNvPr>
          <p:cNvCxnSpPr/>
          <p:nvPr/>
        </p:nvCxnSpPr>
        <p:spPr>
          <a:xfrm flipH="1">
            <a:off x="10422205" y="5563630"/>
            <a:ext cx="523381" cy="287602"/>
          </a:xfrm>
          <a:prstGeom prst="line">
            <a:avLst/>
          </a:prstGeom>
          <a:noFill/>
          <a:ln w="73025" cap="flat" cmpd="sng" algn="ctr">
            <a:solidFill>
              <a:srgbClr val="528753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B6A47D-9259-4223-A207-82326D039CFF}"/>
              </a:ext>
            </a:extLst>
          </p:cNvPr>
          <p:cNvSpPr txBox="1"/>
          <p:nvPr/>
        </p:nvSpPr>
        <p:spPr>
          <a:xfrm>
            <a:off x="10945586" y="5163620"/>
            <a:ext cx="2138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528753"/>
                </a:solidFill>
              </a:rPr>
              <a:t>with or w/o</a:t>
            </a:r>
          </a:p>
          <a:p>
            <a:r>
              <a:rPr lang="en-US" sz="3200" b="1" dirty="0">
                <a:solidFill>
                  <a:srgbClr val="528753"/>
                </a:solidFill>
              </a:rPr>
              <a:t>n</a:t>
            </a:r>
            <a:r>
              <a:rPr lang="en-US" sz="3200" b="1" baseline="30000" dirty="0">
                <a:solidFill>
                  <a:srgbClr val="528753"/>
                </a:solidFill>
              </a:rPr>
              <a:t>+</a:t>
            </a:r>
            <a:r>
              <a:rPr lang="en-US" sz="3200" b="1" dirty="0">
                <a:solidFill>
                  <a:srgbClr val="528753"/>
                </a:solidFill>
              </a:rPr>
              <a:t> diffusion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3567E7-7F57-474B-A5DF-CD2D70ADF00C}"/>
              </a:ext>
            </a:extLst>
          </p:cNvPr>
          <p:cNvCxnSpPr>
            <a:cxnSpLocks/>
          </p:cNvCxnSpPr>
          <p:nvPr/>
        </p:nvCxnSpPr>
        <p:spPr>
          <a:xfrm flipH="1" flipV="1">
            <a:off x="10354743" y="9298745"/>
            <a:ext cx="590843" cy="253218"/>
          </a:xfrm>
          <a:prstGeom prst="line">
            <a:avLst/>
          </a:prstGeom>
          <a:noFill/>
          <a:ln w="73025" cap="flat" cmpd="sng" algn="ctr">
            <a:solidFill>
              <a:srgbClr val="528753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A3F1C4-660C-4BAF-9786-08353D2706EB}"/>
              </a:ext>
            </a:extLst>
          </p:cNvPr>
          <p:cNvSpPr txBox="1"/>
          <p:nvPr/>
        </p:nvSpPr>
        <p:spPr>
          <a:xfrm>
            <a:off x="10945586" y="9204595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28753"/>
                </a:solidFill>
              </a:rPr>
              <a:t>n</a:t>
            </a:r>
            <a:r>
              <a:rPr lang="en-US" sz="3200" b="1" baseline="30000" dirty="0">
                <a:solidFill>
                  <a:srgbClr val="528753"/>
                </a:solidFill>
              </a:rPr>
              <a:t>+</a:t>
            </a:r>
            <a:r>
              <a:rPr lang="en-US" sz="3200" b="1" dirty="0">
                <a:solidFill>
                  <a:srgbClr val="528753"/>
                </a:solidFill>
              </a:rPr>
              <a:t> diffusion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9A4925E-7998-46A1-92AB-9334ED031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197508" y="8918256"/>
            <a:ext cx="10668000" cy="685799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8015FFE-86BE-4812-BFC6-D942271F61BA}"/>
              </a:ext>
            </a:extLst>
          </p:cNvPr>
          <p:cNvSpPr txBox="1"/>
          <p:nvPr/>
        </p:nvSpPr>
        <p:spPr>
          <a:xfrm>
            <a:off x="2596283" y="12208933"/>
            <a:ext cx="508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CZ </a:t>
            </a:r>
            <a:r>
              <a:rPr lang="en-US" sz="3600" i="1" dirty="0"/>
              <a:t>c</a:t>
            </a:r>
            <a:r>
              <a:rPr lang="en-US" sz="3600" dirty="0"/>
              <a:t>-Si(</a:t>
            </a:r>
            <a:r>
              <a:rPr lang="en-US" sz="3600" i="1" dirty="0"/>
              <a:t>p</a:t>
            </a:r>
            <a:r>
              <a:rPr lang="en-US" sz="3600" dirty="0"/>
              <a:t>), 500 </a:t>
            </a:r>
            <a:r>
              <a:rPr lang="el-GR" sz="3600" dirty="0">
                <a:cs typeface="Arial" panose="020B0604020202020204" pitchFamily="34" charset="0"/>
              </a:rPr>
              <a:t>μ</a:t>
            </a:r>
            <a:r>
              <a:rPr lang="en-US" sz="3600" dirty="0"/>
              <a:t>m, 3 </a:t>
            </a:r>
            <a:r>
              <a:rPr lang="el-GR" sz="3600" dirty="0">
                <a:cs typeface="Arial" panose="020B0604020202020204" pitchFamily="34" charset="0"/>
              </a:rPr>
              <a:t>Ω</a:t>
            </a:r>
            <a:r>
              <a:rPr lang="en-US" sz="3600" dirty="0"/>
              <a:t>cm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63359F-4683-47A2-B640-CE4E69893679}"/>
              </a:ext>
            </a:extLst>
          </p:cNvPr>
          <p:cNvSpPr txBox="1"/>
          <p:nvPr/>
        </p:nvSpPr>
        <p:spPr>
          <a:xfrm>
            <a:off x="155462" y="10144239"/>
            <a:ext cx="996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Type D: </a:t>
            </a:r>
            <a:r>
              <a:rPr lang="en-US" sz="3600" dirty="0"/>
              <a:t>ZnO:Al characterization</a:t>
            </a:r>
            <a:endParaRPr lang="en-US" sz="360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8BEE1E-AD44-4DF0-87F9-F2D1F9D5D55D}"/>
              </a:ext>
            </a:extLst>
          </p:cNvPr>
          <p:cNvCxnSpPr/>
          <p:nvPr/>
        </p:nvCxnSpPr>
        <p:spPr>
          <a:xfrm flipH="1">
            <a:off x="10412187" y="11098362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04084A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0F47CEA-7BE2-4FAF-B559-29D0950DDFC5}"/>
              </a:ext>
            </a:extLst>
          </p:cNvPr>
          <p:cNvSpPr txBox="1"/>
          <p:nvPr/>
        </p:nvSpPr>
        <p:spPr>
          <a:xfrm>
            <a:off x="10945586" y="10805974"/>
            <a:ext cx="335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084A"/>
                </a:solidFill>
              </a:rPr>
              <a:t>ALD ZnO</a:t>
            </a:r>
          </a:p>
          <a:p>
            <a:r>
              <a:rPr lang="en-US" sz="2800" i="1" dirty="0">
                <a:solidFill>
                  <a:srgbClr val="04084A"/>
                </a:solidFill>
              </a:rPr>
              <a:t>with or w/o Al-doping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D0F937-9A41-4C8B-AD51-ADBA7D03D6E8}"/>
              </a:ext>
            </a:extLst>
          </p:cNvPr>
          <p:cNvCxnSpPr/>
          <p:nvPr/>
        </p:nvCxnSpPr>
        <p:spPr>
          <a:xfrm flipH="1">
            <a:off x="10412187" y="10669453"/>
            <a:ext cx="533399" cy="273042"/>
          </a:xfrm>
          <a:prstGeom prst="line">
            <a:avLst/>
          </a:prstGeom>
          <a:noFill/>
          <a:ln w="73025" cap="flat" cmpd="sng" algn="ctr">
            <a:solidFill>
              <a:srgbClr val="2E9FB1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CC2C88B-9AA1-4A83-8C07-9038B9D7785A}"/>
              </a:ext>
            </a:extLst>
          </p:cNvPr>
          <p:cNvSpPr txBox="1"/>
          <p:nvPr/>
        </p:nvSpPr>
        <p:spPr>
          <a:xfrm>
            <a:off x="10945586" y="9871224"/>
            <a:ext cx="1872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2E9FB1"/>
                </a:solidFill>
              </a:rPr>
              <a:t>with or w/o</a:t>
            </a:r>
          </a:p>
          <a:p>
            <a:r>
              <a:rPr lang="en-US" sz="3200" b="1" dirty="0">
                <a:solidFill>
                  <a:srgbClr val="2E9FB1"/>
                </a:solidFill>
              </a:rPr>
              <a:t>ALD Al</a:t>
            </a:r>
            <a:r>
              <a:rPr lang="en-US" sz="3200" b="1" baseline="-25000" dirty="0">
                <a:solidFill>
                  <a:srgbClr val="2E9FB1"/>
                </a:solidFill>
              </a:rPr>
              <a:t>2</a:t>
            </a:r>
            <a:r>
              <a:rPr lang="en-US" sz="3200" b="1" dirty="0">
                <a:solidFill>
                  <a:srgbClr val="2E9FB1"/>
                </a:solidFill>
              </a:rPr>
              <a:t>O</a:t>
            </a:r>
            <a:r>
              <a:rPr lang="en-US" sz="3200" b="1" baseline="-25000" dirty="0">
                <a:solidFill>
                  <a:srgbClr val="2E9FB1"/>
                </a:solidFill>
              </a:rPr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4B290C-09A8-453D-BE2E-2E5E356A9F98}"/>
              </a:ext>
            </a:extLst>
          </p:cNvPr>
          <p:cNvCxnSpPr/>
          <p:nvPr/>
        </p:nvCxnSpPr>
        <p:spPr>
          <a:xfrm flipH="1" flipV="1">
            <a:off x="10393138" y="11920588"/>
            <a:ext cx="552448" cy="230658"/>
          </a:xfrm>
          <a:prstGeom prst="line">
            <a:avLst/>
          </a:prstGeom>
          <a:noFill/>
          <a:ln w="73025" cap="flat" cmpd="sng" algn="ctr">
            <a:solidFill>
              <a:srgbClr val="BB7332"/>
            </a:solidFill>
            <a:prstDash val="solid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6104E68-C90F-4C53-8718-43080430129E}"/>
              </a:ext>
            </a:extLst>
          </p:cNvPr>
          <p:cNvSpPr txBox="1"/>
          <p:nvPr/>
        </p:nvSpPr>
        <p:spPr>
          <a:xfrm>
            <a:off x="10945586" y="11660884"/>
            <a:ext cx="23407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B7332"/>
                </a:solidFill>
              </a:rPr>
              <a:t>450 nm </a:t>
            </a:r>
            <a:br>
              <a:rPr lang="en-US" sz="3200" b="1" dirty="0">
                <a:solidFill>
                  <a:srgbClr val="BB7332"/>
                </a:solidFill>
              </a:rPr>
            </a:br>
            <a:r>
              <a:rPr lang="en-US" sz="3200" b="1" dirty="0">
                <a:solidFill>
                  <a:srgbClr val="BB7332"/>
                </a:solidFill>
              </a:rPr>
              <a:t>thermal SiO</a:t>
            </a:r>
            <a:r>
              <a:rPr lang="en-US" sz="3200" b="1" baseline="-25000" dirty="0">
                <a:solidFill>
                  <a:srgbClr val="BB7332"/>
                </a:solidFill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10C7EC-B936-4BEA-AE82-0C7C002CBC9A}"/>
              </a:ext>
            </a:extLst>
          </p:cNvPr>
          <p:cNvSpPr txBox="1"/>
          <p:nvPr/>
        </p:nvSpPr>
        <p:spPr>
          <a:xfrm>
            <a:off x="10945586" y="6801877"/>
            <a:ext cx="3576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2E9FB1"/>
                </a:solidFill>
              </a:rPr>
              <a:t>Sacrificial</a:t>
            </a:r>
            <a:r>
              <a:rPr lang="en-US" sz="3200" b="1" dirty="0">
                <a:solidFill>
                  <a:srgbClr val="2E9FB1"/>
                </a:solidFill>
              </a:rPr>
              <a:t> ALD Al</a:t>
            </a:r>
            <a:r>
              <a:rPr lang="en-US" sz="3200" b="1" baseline="-25000" dirty="0">
                <a:solidFill>
                  <a:srgbClr val="2E9FB1"/>
                </a:solidFill>
              </a:rPr>
              <a:t>2</a:t>
            </a:r>
            <a:r>
              <a:rPr lang="en-US" sz="3200" b="1" dirty="0">
                <a:solidFill>
                  <a:srgbClr val="2E9FB1"/>
                </a:solidFill>
              </a:rPr>
              <a:t>O</a:t>
            </a:r>
            <a:r>
              <a:rPr lang="en-US" sz="3200" b="1" baseline="-25000" dirty="0">
                <a:solidFill>
                  <a:srgbClr val="2E9FB1"/>
                </a:solidFill>
              </a:rPr>
              <a:t>3</a:t>
            </a:r>
          </a:p>
          <a:p>
            <a:r>
              <a:rPr lang="en-US" sz="3200" i="1" dirty="0">
                <a:solidFill>
                  <a:srgbClr val="2E9FB1"/>
                </a:solidFill>
              </a:rPr>
              <a:t>etched after anneal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6C1486-0748-4A0A-B9A4-2FEB13495A16}"/>
              </a:ext>
            </a:extLst>
          </p:cNvPr>
          <p:cNvCxnSpPr>
            <a:cxnSpLocks/>
          </p:cNvCxnSpPr>
          <p:nvPr/>
        </p:nvCxnSpPr>
        <p:spPr>
          <a:xfrm flipH="1">
            <a:off x="10208296" y="7138219"/>
            <a:ext cx="735007" cy="355534"/>
          </a:xfrm>
          <a:prstGeom prst="line">
            <a:avLst/>
          </a:prstGeom>
          <a:noFill/>
          <a:ln w="73025" cap="flat" cmpd="sng" algn="ctr">
            <a:solidFill>
              <a:srgbClr val="2E9FB1"/>
            </a:solidFill>
            <a:prstDash val="sysDash"/>
            <a:headEnd type="none" w="med" len="med"/>
            <a:tailEnd type="oval" w="med" len="med"/>
          </a:ln>
          <a:effectLst>
            <a:outerShdw blurRad="40640" dist="20320" dir="5400000" algn="tl" rotWithShape="0">
              <a:prstClr val="black">
                <a:alpha val="38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128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5367</TotalTime>
  <Words>152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Macco, B.</dc:creator>
  <cp:lastModifiedBy>Macco, Bart</cp:lastModifiedBy>
  <cp:revision>8</cp:revision>
  <dcterms:created xsi:type="dcterms:W3CDTF">2021-01-15T15:54:30Z</dcterms:created>
  <dcterms:modified xsi:type="dcterms:W3CDTF">2021-07-21T13:46:58Z</dcterms:modified>
</cp:coreProperties>
</file>