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9" r:id="rId6"/>
    <p:sldId id="264" r:id="rId7"/>
    <p:sldId id="266" r:id="rId8"/>
    <p:sldId id="269" r:id="rId9"/>
    <p:sldId id="267" r:id="rId10"/>
    <p:sldId id="270" r:id="rId11"/>
    <p:sldId id="271" r:id="rId12"/>
    <p:sldId id="268" r:id="rId13"/>
    <p:sldId id="272" r:id="rId14"/>
    <p:sldId id="273" r:id="rId15"/>
    <p:sldId id="276" r:id="rId16"/>
    <p:sldId id="282" r:id="rId17"/>
    <p:sldId id="277" r:id="rId18"/>
    <p:sldId id="286" r:id="rId19"/>
    <p:sldId id="280" r:id="rId20"/>
    <p:sldId id="281" r:id="rId21"/>
    <p:sldId id="279" r:id="rId22"/>
    <p:sldId id="293" r:id="rId23"/>
    <p:sldId id="290" r:id="rId24"/>
    <p:sldId id="294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FF0D"/>
    <a:srgbClr val="FFC9C9"/>
    <a:srgbClr val="38FA9E"/>
    <a:srgbClr val="ABFFD5"/>
    <a:srgbClr val="CDFFE6"/>
    <a:srgbClr val="9BFFCD"/>
    <a:srgbClr val="DDFFFF"/>
    <a:srgbClr val="DDFFEE"/>
    <a:srgbClr val="FF9393"/>
    <a:srgbClr val="33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2E4B-C48F-CFB3-5895-6C828C84C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43370-FA4D-DED1-2058-BC1FEE4B7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D653-DBF3-B23F-B94C-5EEB31FF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0D21-C001-5934-ECC7-6AA0B67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6CF2-64DE-1E08-8D5B-2987CD3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550A-98F6-A4DF-746E-6E032888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6A502-278D-B7E0-1EB0-D5EA6D87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90D9-85EC-FC37-B2E2-46E50186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9748-F95E-14CD-E5B1-6FFFAAE6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EB3B-2D3F-7D4B-761B-450AB926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EA3D1-42D0-233A-1854-96D95588C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D0FAD-2571-0F68-B60C-2D52B2600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B6D20-2DF3-5E1D-D940-C0EF387F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C1E7-23EC-E8DE-8FA3-8C1334BC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47AA-38FA-73BE-BCFC-0C501F11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9737-0C7E-2C9E-91D0-89755B0C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66CE-2A59-68C1-E3DC-4B04FF5E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C0C1-C6E3-21E4-B7CE-23795D44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5EAE-0A41-8305-EF0A-58056115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DF93-AF7F-2509-FC14-742C7E9B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38E0-769A-3403-A2DA-23C84C02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EE06A-7FC9-2925-041C-A441ACD0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F151-DD81-CF9C-AF5C-C3186C73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D07E5-23D2-0492-9FFC-CE93A6C5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33C5-A5F9-A41E-EEDA-221EB77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EC94-D2D8-1071-3F61-BA6F3350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E334-4111-8A1F-6AD5-A6F774779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4E8C8-F2C6-2DDC-695D-51ED3F5BF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02B6E-3D14-C0B2-352F-71CB4290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4A96D-9726-2185-49F5-13F6C026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4E2BD-8C74-DFB5-B41F-ACFDB957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2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537F-DF95-485E-BC85-1D5B4C40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075C-01D5-38A0-5224-41370E79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79E4F-B835-98E4-602E-3F71B59C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0326E-25D8-D927-F096-2F86A7B3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49987-AC56-20B8-99C5-AF2F7EE54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5B648-FC72-8EE3-09BB-FAA97EEF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3925D-2357-4602-41BC-65377B36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260D2-F0F3-F26E-CE77-D58EB068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DD54-B660-FB01-7C67-630769B1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C4DAE-40BA-E623-EE79-A48112E5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72A1C-9125-9412-FBA6-FBF1A827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A42C-3E54-B9B7-9D1D-46DE98AF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F2249-462D-C2F6-E2B4-54A0C4C2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015E0-37E0-EBD0-EADF-186A4373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15AF6-217F-E6C6-C493-3678CEC5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D523-422F-E9FD-C969-EA769652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5C85-D51F-A098-60F7-8B50BA3D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79FA8-6C91-B7CD-7234-32BC3267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4F77C-1FD8-6DD6-C00C-1CF5B05C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0D72F-172F-9C8C-B800-55268569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A61CB-CAA2-35F4-67B3-B71C2AF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5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E0D1-30D4-ACE1-304E-6B2B3C62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A0927-9F3D-6F7E-7EFB-BA349B9B3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596D2-7D03-B01D-6DB8-32F7F41A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996D-1828-B453-2365-F0B60E3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0DD5-ECE4-309B-7FA4-8369E91D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D8C71-47C3-2214-659E-4A52D080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4CE94-86EE-2930-727D-C766B018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B426A-F84E-4B94-1ADB-2A531431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E0E8-CD9C-867B-BDC8-1719E3F5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63CB4-CD45-4A8E-AA3D-7FCD450ECD3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2BBC-BA3A-75CD-6CE1-6B100FCE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7D4C-4905-65CF-AC2A-17DED90AD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8DDE-123B-4E84-8B67-71F7BD777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2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E24B-14F1-AAAF-0DCA-1BCE8ED15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Pilot Test </a:t>
            </a:r>
            <a:r>
              <a:rPr lang="en-US" dirty="0" err="1"/>
              <a:t>Aplikasi</a:t>
            </a:r>
            <a:r>
              <a:rPr lang="en-US" dirty="0"/>
              <a:t> E-Imunisasi dan E-Nakes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C3B25-A622-18C9-52A9-DFCAD23FE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EAB0-2577-CE24-93A0-4E509065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92916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akun</a:t>
            </a:r>
          </a:p>
          <a:p>
            <a:pPr marL="0" indent="0">
              <a:buNone/>
            </a:pPr>
            <a:r>
              <a:rPr lang="en-US" dirty="0"/>
              <a:t>SBD </a:t>
            </a:r>
            <a:r>
              <a:rPr lang="en-US" dirty="0" err="1"/>
              <a:t>mengirim</a:t>
            </a:r>
            <a:r>
              <a:rPr lang="en-US" dirty="0"/>
              <a:t> email form (atau </a:t>
            </a:r>
            <a:r>
              <a:rPr lang="en-US" dirty="0" err="1"/>
              <a:t>tersedia</a:t>
            </a:r>
            <a:r>
              <a:rPr lang="en-US" dirty="0"/>
              <a:t> di akun Aktivasi)</a:t>
            </a:r>
          </a:p>
          <a:p>
            <a:pPr marL="0" indent="0">
              <a:buNone/>
            </a:pPr>
            <a:r>
              <a:rPr lang="en-US" b="1" dirty="0" err="1"/>
              <a:t>Pengisian</a:t>
            </a:r>
            <a:r>
              <a:rPr lang="en-US" b="1" dirty="0"/>
              <a:t> </a:t>
            </a:r>
            <a:r>
              <a:rPr lang="en-US" b="1" dirty="0" err="1"/>
              <a:t>profil</a:t>
            </a:r>
            <a:r>
              <a:rPr lang="en-US" b="1" dirty="0"/>
              <a:t> Nakes</a:t>
            </a:r>
          </a:p>
          <a:p>
            <a:pPr marL="0" indent="0">
              <a:buNone/>
            </a:pPr>
            <a:r>
              <a:rPr lang="en-US" dirty="0" err="1"/>
              <a:t>Mengirim</a:t>
            </a:r>
            <a:r>
              <a:rPr lang="en-US" dirty="0"/>
              <a:t> google form/ </a:t>
            </a:r>
            <a:r>
              <a:rPr lang="en-US" dirty="0" err="1"/>
              <a:t>menyematkan</a:t>
            </a:r>
            <a:r>
              <a:rPr lang="en-US" dirty="0"/>
              <a:t> di menu Aktivasi (</a:t>
            </a:r>
            <a:r>
              <a:rPr lang="en-US" dirty="0" err="1"/>
              <a:t>terdapat</a:t>
            </a:r>
            <a:r>
              <a:rPr lang="en-US" dirty="0"/>
              <a:t> link goggle form)</a:t>
            </a:r>
          </a:p>
          <a:p>
            <a:pPr marL="0" indent="0">
              <a:buNone/>
            </a:pPr>
            <a:r>
              <a:rPr lang="en-US" dirty="0"/>
              <a:t>-Selamat anda telah </a:t>
            </a:r>
            <a:r>
              <a:rPr lang="en-US" dirty="0" err="1"/>
              <a:t>terdaftar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Silakan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-Terima </a:t>
            </a:r>
            <a:r>
              <a:rPr lang="en-US" dirty="0" err="1"/>
              <a:t>kasih</a:t>
            </a:r>
            <a:r>
              <a:rPr lang="en-US" dirty="0"/>
              <a:t> telah </a:t>
            </a:r>
            <a:r>
              <a:rPr lang="en-US" dirty="0" err="1"/>
              <a:t>mengirim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memproses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-Kirim </a:t>
            </a:r>
            <a:r>
              <a:rPr lang="en-US" dirty="0" err="1"/>
              <a:t>kembali</a:t>
            </a:r>
            <a:r>
              <a:rPr lang="en-US" dirty="0"/>
              <a:t> form </a:t>
            </a:r>
            <a:r>
              <a:rPr lang="en-US" dirty="0" err="1"/>
              <a:t>berisi</a:t>
            </a:r>
            <a:r>
              <a:rPr lang="en-US" dirty="0"/>
              <a:t> data</a:t>
            </a:r>
          </a:p>
          <a:p>
            <a:pPr marL="0" indent="0">
              <a:buNone/>
            </a:pPr>
            <a:r>
              <a:rPr lang="en-US" dirty="0"/>
              <a:t>-Terima </a:t>
            </a:r>
            <a:r>
              <a:rPr lang="en-US" dirty="0" err="1"/>
              <a:t>kasih</a:t>
            </a:r>
            <a:r>
              <a:rPr lang="en-US" dirty="0"/>
              <a:t> data anda telah </a:t>
            </a:r>
            <a:r>
              <a:rPr lang="en-US" dirty="0" err="1"/>
              <a:t>diinput</a:t>
            </a:r>
            <a:r>
              <a:rPr lang="en-US" dirty="0"/>
              <a:t> dalam database kami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8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9BAE-7B9E-DC91-8701-41B07E90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0A59-FF85-8172-50EA-EFBE9BF6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Pemblokiran</a:t>
            </a:r>
            <a:r>
              <a:rPr lang="en-US" dirty="0"/>
              <a:t> double booking</a:t>
            </a:r>
          </a:p>
          <a:p>
            <a:pPr marL="0" indent="0">
              <a:buNone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infografis</a:t>
            </a:r>
            <a:r>
              <a:rPr lang="en-US" dirty="0"/>
              <a:t> flow Nakes</a:t>
            </a:r>
          </a:p>
          <a:p>
            <a:pPr marL="0" indent="0">
              <a:buNone/>
            </a:pPr>
            <a:r>
              <a:rPr lang="en-US" dirty="0" err="1"/>
              <a:t>Usecase</a:t>
            </a:r>
            <a:r>
              <a:rPr lang="en-US" dirty="0"/>
              <a:t> Aktivasi </a:t>
            </a:r>
            <a:r>
              <a:rPr lang="en-US" dirty="0" err="1"/>
              <a:t>dengan</a:t>
            </a:r>
            <a:r>
              <a:rPr lang="en-US" dirty="0"/>
              <a:t> Google 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D59E-D0EF-F476-811A-57FF66B0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97F0-57A0-FF38-0346-84157ACF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pilot test,</a:t>
            </a:r>
          </a:p>
          <a:p>
            <a:pPr marL="0" indent="0">
              <a:buNone/>
            </a:pPr>
            <a:r>
              <a:rPr lang="en-US" dirty="0"/>
              <a:t>Peran masing2: </a:t>
            </a:r>
          </a:p>
          <a:p>
            <a:pPr marL="0" indent="0">
              <a:buNone/>
            </a:pPr>
            <a:r>
              <a:rPr lang="en-US" dirty="0"/>
              <a:t>1 Orangtua</a:t>
            </a:r>
          </a:p>
          <a:p>
            <a:pPr marL="0" indent="0">
              <a:buNone/>
            </a:pPr>
            <a:r>
              <a:rPr lang="en-US" dirty="0"/>
              <a:t>2 Nakes </a:t>
            </a:r>
          </a:p>
          <a:p>
            <a:pPr marL="0" indent="0">
              <a:buNone/>
            </a:pPr>
            <a:r>
              <a:rPr lang="en-US" dirty="0"/>
              <a:t>3 </a:t>
            </a:r>
            <a:r>
              <a:rPr lang="en-US" dirty="0" err="1"/>
              <a:t>tim</a:t>
            </a:r>
            <a:r>
              <a:rPr lang="en-US" dirty="0"/>
              <a:t> support </a:t>
            </a:r>
            <a:r>
              <a:rPr lang="en-US" dirty="0" err="1"/>
              <a:t>dari</a:t>
            </a:r>
            <a:r>
              <a:rPr lang="en-US" dirty="0"/>
              <a:t> SBD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membuat</a:t>
            </a:r>
            <a:r>
              <a:rPr lang="en-US" dirty="0"/>
              <a:t> google form : data Nakes dan Klinik yang </a:t>
            </a:r>
            <a:r>
              <a:rPr lang="en-US" dirty="0" err="1"/>
              <a:t>terlibat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1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ED49-E0D7-A73B-C259-8F2E0F65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C67C-3757-EB36-18C3-FC7AAEC5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mindset masing2 </a:t>
            </a:r>
            <a:r>
              <a:rPr lang="en-US" dirty="0" err="1"/>
              <a:t>melakukan</a:t>
            </a:r>
            <a:r>
              <a:rPr lang="en-US" dirty="0"/>
              <a:t> journey dan review </a:t>
            </a:r>
            <a:r>
              <a:rPr lang="en-US" dirty="0" err="1"/>
              <a:t>experiencenya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peran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7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CD6902-7045-56C5-2AB0-5265DCC3C6AF}"/>
              </a:ext>
            </a:extLst>
          </p:cNvPr>
          <p:cNvSpPr/>
          <p:nvPr/>
        </p:nvSpPr>
        <p:spPr>
          <a:xfrm>
            <a:off x="94702" y="1245674"/>
            <a:ext cx="2502568" cy="710667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839B-BC0E-9730-3CFC-3E25937DC299}"/>
              </a:ext>
            </a:extLst>
          </p:cNvPr>
          <p:cNvSpPr/>
          <p:nvPr/>
        </p:nvSpPr>
        <p:spPr>
          <a:xfrm>
            <a:off x="6452119" y="3504799"/>
            <a:ext cx="2502568" cy="702644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Vaksinasi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2074A-B051-1F1C-DD8C-ECEFD98CBC5F}"/>
              </a:ext>
            </a:extLst>
          </p:cNvPr>
          <p:cNvSpPr/>
          <p:nvPr/>
        </p:nvSpPr>
        <p:spPr>
          <a:xfrm>
            <a:off x="6349452" y="653315"/>
            <a:ext cx="2502568" cy="702644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Isi Profil Ortu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B0DBD-F73B-9825-E9AE-51FE69030B86}"/>
              </a:ext>
            </a:extLst>
          </p:cNvPr>
          <p:cNvSpPr/>
          <p:nvPr/>
        </p:nvSpPr>
        <p:spPr>
          <a:xfrm>
            <a:off x="3064030" y="1231234"/>
            <a:ext cx="2502568" cy="702644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78DA18-1D3F-478F-9E0D-A32C8350547E}"/>
              </a:ext>
            </a:extLst>
          </p:cNvPr>
          <p:cNvSpPr/>
          <p:nvPr/>
        </p:nvSpPr>
        <p:spPr>
          <a:xfrm>
            <a:off x="3846884" y="3493365"/>
            <a:ext cx="2502568" cy="702644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Kalendar: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Jadwal Vaksin </a:t>
            </a:r>
            <a:r>
              <a:rPr lang="en-US" dirty="0" err="1">
                <a:solidFill>
                  <a:schemeClr val="tx1"/>
                </a:solidFill>
              </a:rPr>
              <a:t>Otomatis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CB3C66-652C-8C53-B495-AE7EF0114412}"/>
              </a:ext>
            </a:extLst>
          </p:cNvPr>
          <p:cNvCxnSpPr>
            <a:cxnSpLocks/>
          </p:cNvCxnSpPr>
          <p:nvPr/>
        </p:nvCxnSpPr>
        <p:spPr>
          <a:xfrm>
            <a:off x="7693778" y="3018723"/>
            <a:ext cx="0" cy="474040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4C82D-F443-F491-620B-06E8CFA0AA7C}"/>
              </a:ext>
            </a:extLst>
          </p:cNvPr>
          <p:cNvCxnSpPr>
            <a:cxnSpLocks/>
          </p:cNvCxnSpPr>
          <p:nvPr/>
        </p:nvCxnSpPr>
        <p:spPr>
          <a:xfrm>
            <a:off x="5117484" y="2999270"/>
            <a:ext cx="0" cy="507936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7D8A4A-97BB-13D0-8269-3CC86ADA9DB8}"/>
              </a:ext>
            </a:extLst>
          </p:cNvPr>
          <p:cNvCxnSpPr>
            <a:cxnSpLocks/>
          </p:cNvCxnSpPr>
          <p:nvPr/>
        </p:nvCxnSpPr>
        <p:spPr>
          <a:xfrm>
            <a:off x="5098168" y="2999270"/>
            <a:ext cx="5261773" cy="19453"/>
          </a:xfrm>
          <a:prstGeom prst="line">
            <a:avLst/>
          </a:prstGeom>
          <a:ln>
            <a:solidFill>
              <a:srgbClr val="FF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62724-5DC3-79A3-F228-BE92409F83CC}"/>
              </a:ext>
            </a:extLst>
          </p:cNvPr>
          <p:cNvCxnSpPr>
            <a:cxnSpLocks/>
          </p:cNvCxnSpPr>
          <p:nvPr/>
        </p:nvCxnSpPr>
        <p:spPr>
          <a:xfrm rot="5400000">
            <a:off x="5726216" y="1424943"/>
            <a:ext cx="0" cy="319236"/>
          </a:xfrm>
          <a:prstGeom prst="line">
            <a:avLst/>
          </a:prstGeom>
          <a:ln>
            <a:solidFill>
              <a:srgbClr val="FF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27B96B5-87C4-C3DD-4ED5-0EC53048AC44}"/>
              </a:ext>
            </a:extLst>
          </p:cNvPr>
          <p:cNvCxnSpPr>
            <a:cxnSpLocks/>
          </p:cNvCxnSpPr>
          <p:nvPr/>
        </p:nvCxnSpPr>
        <p:spPr>
          <a:xfrm>
            <a:off x="5885834" y="1002628"/>
            <a:ext cx="463618" cy="0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BB2BE0-4D2C-FA1F-A910-78ACA8D59EFC}"/>
              </a:ext>
            </a:extLst>
          </p:cNvPr>
          <p:cNvCxnSpPr>
            <a:cxnSpLocks/>
          </p:cNvCxnSpPr>
          <p:nvPr/>
        </p:nvCxnSpPr>
        <p:spPr>
          <a:xfrm>
            <a:off x="5885834" y="2058602"/>
            <a:ext cx="463618" cy="0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85B459-E6E6-7F28-4837-88869D65F6BD}"/>
              </a:ext>
            </a:extLst>
          </p:cNvPr>
          <p:cNvCxnSpPr>
            <a:cxnSpLocks/>
          </p:cNvCxnSpPr>
          <p:nvPr/>
        </p:nvCxnSpPr>
        <p:spPr>
          <a:xfrm>
            <a:off x="5885834" y="1002628"/>
            <a:ext cx="0" cy="1055974"/>
          </a:xfrm>
          <a:prstGeom prst="line">
            <a:avLst/>
          </a:prstGeom>
          <a:ln>
            <a:solidFill>
              <a:srgbClr val="FF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7D3EB7-EF6B-0ADA-0A9E-1936954EE249}"/>
              </a:ext>
            </a:extLst>
          </p:cNvPr>
          <p:cNvCxnSpPr>
            <a:cxnSpLocks/>
          </p:cNvCxnSpPr>
          <p:nvPr/>
        </p:nvCxnSpPr>
        <p:spPr>
          <a:xfrm>
            <a:off x="7693778" y="2448426"/>
            <a:ext cx="0" cy="570297"/>
          </a:xfrm>
          <a:prstGeom prst="line">
            <a:avLst/>
          </a:prstGeom>
          <a:ln>
            <a:solidFill>
              <a:srgbClr val="FF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0CC18485-F67E-8E08-AFB5-E331C1F79809}"/>
              </a:ext>
            </a:extLst>
          </p:cNvPr>
          <p:cNvSpPr/>
          <p:nvPr/>
        </p:nvSpPr>
        <p:spPr>
          <a:xfrm>
            <a:off x="6302928" y="1635293"/>
            <a:ext cx="2781701" cy="846618"/>
          </a:xfrm>
          <a:prstGeom prst="diamond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Tambah Profil Anak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6B0736-2E47-3CC0-128D-4D925EF9C591}"/>
              </a:ext>
            </a:extLst>
          </p:cNvPr>
          <p:cNvSpPr/>
          <p:nvPr/>
        </p:nvSpPr>
        <p:spPr>
          <a:xfrm>
            <a:off x="7076161" y="2537660"/>
            <a:ext cx="845419" cy="387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Ya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EC4920-492A-8268-795E-9D30127FA22A}"/>
              </a:ext>
            </a:extLst>
          </p:cNvPr>
          <p:cNvCxnSpPr>
            <a:cxnSpLocks/>
          </p:cNvCxnSpPr>
          <p:nvPr/>
        </p:nvCxnSpPr>
        <p:spPr>
          <a:xfrm>
            <a:off x="9084629" y="2058602"/>
            <a:ext cx="463618" cy="0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5F70596-E13F-ACB5-EE3C-FB3F75E62256}"/>
              </a:ext>
            </a:extLst>
          </p:cNvPr>
          <p:cNvSpPr/>
          <p:nvPr/>
        </p:nvSpPr>
        <p:spPr>
          <a:xfrm>
            <a:off x="8811914" y="2076550"/>
            <a:ext cx="845419" cy="387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Tidak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F1F38-74BB-5584-9DD5-BB1D367D068B}"/>
              </a:ext>
            </a:extLst>
          </p:cNvPr>
          <p:cNvSpPr/>
          <p:nvPr/>
        </p:nvSpPr>
        <p:spPr>
          <a:xfrm>
            <a:off x="9551389" y="1696051"/>
            <a:ext cx="2502568" cy="702644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Kalendar: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jadwal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6A91950-3F4D-211C-B7EA-B0CF38DC109A}"/>
              </a:ext>
            </a:extLst>
          </p:cNvPr>
          <p:cNvSpPr/>
          <p:nvPr/>
        </p:nvSpPr>
        <p:spPr>
          <a:xfrm>
            <a:off x="9038104" y="3493767"/>
            <a:ext cx="2502568" cy="702644"/>
          </a:xfrm>
          <a:prstGeom prst="rect">
            <a:avLst/>
          </a:prstGeom>
          <a:noFill/>
          <a:ln>
            <a:solidFill>
              <a:srgbClr val="FF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Buku Sehat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F5BA1A4-A275-2264-67F0-E8D3A26A8904}"/>
              </a:ext>
            </a:extLst>
          </p:cNvPr>
          <p:cNvCxnSpPr>
            <a:cxnSpLocks/>
          </p:cNvCxnSpPr>
          <p:nvPr/>
        </p:nvCxnSpPr>
        <p:spPr>
          <a:xfrm>
            <a:off x="10364819" y="3018723"/>
            <a:ext cx="0" cy="507936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A332BE-C68F-89F9-A9EC-C83E3AD7999E}"/>
              </a:ext>
            </a:extLst>
          </p:cNvPr>
          <p:cNvCxnSpPr>
            <a:cxnSpLocks/>
          </p:cNvCxnSpPr>
          <p:nvPr/>
        </p:nvCxnSpPr>
        <p:spPr>
          <a:xfrm>
            <a:off x="2600412" y="1582556"/>
            <a:ext cx="463618" cy="0"/>
          </a:xfrm>
          <a:prstGeom prst="straightConnector1">
            <a:avLst/>
          </a:prstGeom>
          <a:ln>
            <a:solidFill>
              <a:srgbClr val="FFC9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F06-DA47-555D-7187-C4850E9E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392" y="847023"/>
            <a:ext cx="3822031" cy="65018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err="1"/>
              <a:t>Instal</a:t>
            </a:r>
            <a:endParaRPr lang="en-US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Halaman Login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-</a:t>
            </a:r>
            <a:r>
              <a:rPr lang="en-US" sz="2200" dirty="0" err="1"/>
              <a:t>ketik</a:t>
            </a:r>
            <a:r>
              <a:rPr lang="en-US" sz="2200" dirty="0"/>
              <a:t> email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Kode Verifikasi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-</a:t>
            </a:r>
            <a:r>
              <a:rPr lang="en-US" sz="2200" dirty="0" err="1"/>
              <a:t>cek</a:t>
            </a:r>
            <a:r>
              <a:rPr lang="en-US" sz="2200" dirty="0"/>
              <a:t> email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Buat PIN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Halaman Utama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Profil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Menu Anak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Kalendar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Vaksinasi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D7961-1F8E-8265-0782-8C2FD7B221BB}"/>
              </a:ext>
            </a:extLst>
          </p:cNvPr>
          <p:cNvSpPr txBox="1">
            <a:spLocks/>
          </p:cNvSpPr>
          <p:nvPr/>
        </p:nvSpPr>
        <p:spPr>
          <a:xfrm>
            <a:off x="1731745" y="1087654"/>
            <a:ext cx="3822031" cy="5414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/>
              <a:t>Instal</a:t>
            </a:r>
            <a:r>
              <a:rPr lang="en-US" dirty="0"/>
              <a:t>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Halaman Login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ketik</a:t>
            </a:r>
            <a:r>
              <a:rPr lang="en-US" dirty="0"/>
              <a:t> no hp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Kode Verifikasi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-</a:t>
            </a:r>
            <a:r>
              <a:rPr lang="en-US" dirty="0" err="1"/>
              <a:t>cek</a:t>
            </a:r>
            <a:r>
              <a:rPr lang="en-US" dirty="0"/>
              <a:t> SMS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Buat PIN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Masuk Halaman Utama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Masuk Menu Kalendar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Masuk Menu Vaksinasi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Masuk Menu Anak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/>
              <a:t>Masuk Profil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76C401-B02A-BE5E-39C9-BA3F42EC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865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E-Imunisasi</a:t>
            </a:r>
          </a:p>
        </p:txBody>
      </p:sp>
    </p:spTree>
    <p:extLst>
      <p:ext uri="{BB962C8B-B14F-4D97-AF65-F5344CB8AC3E}">
        <p14:creationId xmlns:p14="http://schemas.microsoft.com/office/powerpoint/2010/main" val="227641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B77D-4944-2062-2E8B-87A14CF2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4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E-Imunisasi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A158-2102-CFEA-A6B8-296BEAA10535}"/>
              </a:ext>
            </a:extLst>
          </p:cNvPr>
          <p:cNvSpPr txBox="1"/>
          <p:nvPr/>
        </p:nvSpPr>
        <p:spPr>
          <a:xfrm>
            <a:off x="2185737" y="1002778"/>
            <a:ext cx="3608672" cy="181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Kalendar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-Buka Kalendar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Periksa</a:t>
            </a:r>
            <a:r>
              <a:rPr lang="en-US" dirty="0"/>
              <a:t> Tanda pada Kalender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Periksa</a:t>
            </a:r>
            <a:r>
              <a:rPr lang="en-US" dirty="0"/>
              <a:t> List Jadwal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3F0B1-5B72-5917-95BF-AE8515B21173}"/>
              </a:ext>
            </a:extLst>
          </p:cNvPr>
          <p:cNvSpPr txBox="1"/>
          <p:nvPr/>
        </p:nvSpPr>
        <p:spPr>
          <a:xfrm>
            <a:off x="8256069" y="1002778"/>
            <a:ext cx="2735982" cy="270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Anak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-</a:t>
            </a:r>
            <a:r>
              <a:rPr lang="en-US" dirty="0"/>
              <a:t>Pilih Anak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Tambah Anak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-Isi Data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5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4F06-DA47-555D-7187-C4850E9E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353" y="770021"/>
            <a:ext cx="3793959" cy="650186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 err="1"/>
              <a:t>Instal</a:t>
            </a:r>
            <a:endParaRPr lang="en-US" sz="22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Halaman Login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-</a:t>
            </a:r>
            <a:r>
              <a:rPr lang="en-US" sz="2200" dirty="0" err="1"/>
              <a:t>ketik</a:t>
            </a:r>
            <a:r>
              <a:rPr lang="en-US" sz="2200" dirty="0"/>
              <a:t> email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Kode Verifikasi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-</a:t>
            </a:r>
            <a:r>
              <a:rPr lang="en-US" sz="2200" dirty="0" err="1"/>
              <a:t>cek</a:t>
            </a:r>
            <a:r>
              <a:rPr lang="en-US" sz="2200" dirty="0"/>
              <a:t> email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Buat PIN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Halaman Utama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Profil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Menu Nakes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Kalendar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Jadwal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Rekam Medis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0D7961-1F8E-8265-0782-8C2FD7B221BB}"/>
              </a:ext>
            </a:extLst>
          </p:cNvPr>
          <p:cNvSpPr txBox="1">
            <a:spLocks/>
          </p:cNvSpPr>
          <p:nvPr/>
        </p:nvSpPr>
        <p:spPr>
          <a:xfrm>
            <a:off x="1783081" y="803710"/>
            <a:ext cx="4312919" cy="6468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 err="1"/>
              <a:t>Instal</a:t>
            </a:r>
            <a:r>
              <a:rPr lang="en-US" sz="2200" dirty="0"/>
              <a:t>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/>
              <a:t>Halaman Login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200" dirty="0"/>
              <a:t>-</a:t>
            </a:r>
            <a:r>
              <a:rPr lang="en-US" sz="2200" dirty="0" err="1"/>
              <a:t>ketik</a:t>
            </a:r>
            <a:r>
              <a:rPr lang="en-US" sz="2200" dirty="0"/>
              <a:t> no hp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200" dirty="0"/>
              <a:t>Kode Verifikasi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200" dirty="0"/>
              <a:t>-</a:t>
            </a:r>
            <a:r>
              <a:rPr lang="en-US" sz="2200" dirty="0" err="1"/>
              <a:t>cek</a:t>
            </a:r>
            <a:r>
              <a:rPr lang="en-US" sz="2200" dirty="0"/>
              <a:t> SMS</a:t>
            </a:r>
          </a:p>
          <a:p>
            <a:pPr marL="0" indent="0">
              <a:buNone/>
            </a:pPr>
            <a:r>
              <a:rPr lang="en-US" sz="2200" dirty="0"/>
              <a:t>Buat PIN</a:t>
            </a:r>
          </a:p>
          <a:p>
            <a:pPr marL="0" indent="0">
              <a:buNone/>
            </a:pPr>
            <a:r>
              <a:rPr lang="en-US" sz="2200" dirty="0"/>
              <a:t>Masuk Halaman Utama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/>
              <a:t>Masuk Menu Kalendar</a:t>
            </a:r>
          </a:p>
          <a:p>
            <a:pPr marL="0" indent="0">
              <a:buNone/>
            </a:pPr>
            <a:r>
              <a:rPr lang="en-US" sz="2200" dirty="0"/>
              <a:t>Masuk Menu Nakes</a:t>
            </a:r>
          </a:p>
          <a:p>
            <a:pPr marL="0" indent="0">
              <a:buNone/>
            </a:pPr>
            <a:r>
              <a:rPr lang="en-US" sz="2200" dirty="0"/>
              <a:t>Masuk Menu Jadwal</a:t>
            </a:r>
          </a:p>
          <a:p>
            <a:pPr marL="0" indent="0">
              <a:buNone/>
            </a:pPr>
            <a:r>
              <a:rPr lang="en-US" sz="2200" dirty="0"/>
              <a:t>Masuk Rekam Medis</a:t>
            </a:r>
          </a:p>
          <a:p>
            <a:pPr marL="0" indent="0">
              <a:buNone/>
            </a:pPr>
            <a:r>
              <a:rPr lang="en-US" sz="2200" dirty="0"/>
              <a:t>Masuk Profil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6AD68-C8D9-1D50-6140-ECE53101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8" y="107239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E-Nakes</a:t>
            </a:r>
          </a:p>
        </p:txBody>
      </p:sp>
    </p:spTree>
    <p:extLst>
      <p:ext uri="{BB962C8B-B14F-4D97-AF65-F5344CB8AC3E}">
        <p14:creationId xmlns:p14="http://schemas.microsoft.com/office/powerpoint/2010/main" val="35925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B77D-4944-2062-2E8B-87A14CF2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4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E-Nakes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A158-2102-CFEA-A6B8-296BEAA10535}"/>
              </a:ext>
            </a:extLst>
          </p:cNvPr>
          <p:cNvSpPr txBox="1"/>
          <p:nvPr/>
        </p:nvSpPr>
        <p:spPr>
          <a:xfrm>
            <a:off x="2185737" y="1002778"/>
            <a:ext cx="3608672" cy="48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Kalendar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3F0B1-5B72-5917-95BF-AE8515B21173}"/>
              </a:ext>
            </a:extLst>
          </p:cNvPr>
          <p:cNvSpPr txBox="1"/>
          <p:nvPr/>
        </p:nvSpPr>
        <p:spPr>
          <a:xfrm>
            <a:off x="8256069" y="1002778"/>
            <a:ext cx="2735982" cy="1372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Nakes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7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B77D-4944-2062-2E8B-87A14CF2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4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Buat Janji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A158-2102-CFEA-A6B8-296BEAA10535}"/>
              </a:ext>
            </a:extLst>
          </p:cNvPr>
          <p:cNvSpPr txBox="1"/>
          <p:nvPr/>
        </p:nvSpPr>
        <p:spPr>
          <a:xfrm>
            <a:off x="2362200" y="1004529"/>
            <a:ext cx="3608672" cy="5360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Vaksinasi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</a:t>
            </a:r>
            <a:r>
              <a:rPr lang="en-US" dirty="0" err="1"/>
              <a:t>Vaksinansi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Anak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Nakes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</a:t>
            </a:r>
            <a:r>
              <a:rPr lang="en-US" dirty="0" err="1"/>
              <a:t>hari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Tanggal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-Buat </a:t>
            </a:r>
            <a:r>
              <a:rPr lang="en-US" dirty="0" err="1"/>
              <a:t>janji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-Lihat detail </a:t>
            </a:r>
            <a:r>
              <a:rPr lang="en-US" dirty="0" err="1"/>
              <a:t>Tiket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-Cek di “Daftar Janji”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anak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-Lihat daftar </a:t>
            </a:r>
            <a:r>
              <a:rPr lang="en-US" dirty="0" err="1"/>
              <a:t>janji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3F0B1-5B72-5917-95BF-AE8515B21173}"/>
              </a:ext>
            </a:extLst>
          </p:cNvPr>
          <p:cNvSpPr txBox="1"/>
          <p:nvPr/>
        </p:nvSpPr>
        <p:spPr>
          <a:xfrm>
            <a:off x="7351294" y="1002778"/>
            <a:ext cx="2735982" cy="447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Jadwal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-Buka menu </a:t>
            </a:r>
            <a:r>
              <a:rPr lang="en-US" dirty="0" err="1"/>
              <a:t>jadwal</a:t>
            </a:r>
            <a:r>
              <a:rPr lang="en-US" dirty="0"/>
              <a:t>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-Lihat Daftar Janji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-Pilih salah </a:t>
            </a:r>
            <a:r>
              <a:rPr lang="en-US" dirty="0" err="1"/>
              <a:t>satu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-Lihat </a:t>
            </a:r>
            <a:r>
              <a:rPr lang="en-US" dirty="0" err="1"/>
              <a:t>tanda</a:t>
            </a:r>
            <a:r>
              <a:rPr lang="en-US" dirty="0"/>
              <a:t> angka di baris </a:t>
            </a:r>
            <a:r>
              <a:rPr lang="en-US" dirty="0" err="1"/>
              <a:t>jadwal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</a:t>
            </a:r>
            <a:r>
              <a:rPr lang="en-US" dirty="0" err="1"/>
              <a:t>Klik</a:t>
            </a:r>
            <a:r>
              <a:rPr lang="en-US" dirty="0"/>
              <a:t> salah </a:t>
            </a:r>
            <a:r>
              <a:rPr lang="en-US" dirty="0" err="1"/>
              <a:t>satu</a:t>
            </a: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-Lihat Detail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16DB-BD18-172C-5FDD-AEEEAD78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C11E-B94F-F764-D282-79978EC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, </a:t>
            </a:r>
            <a:r>
              <a:rPr lang="en-US" dirty="0" err="1"/>
              <a:t>durasi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,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terduga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project.</a:t>
            </a:r>
          </a:p>
          <a:p>
            <a:pPr marL="0" indent="0">
              <a:buNone/>
            </a:pPr>
            <a:r>
              <a:rPr lang="en-US" dirty="0" err="1"/>
              <a:t>Perencanaan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Persiapan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Deployment dan testing</a:t>
            </a:r>
          </a:p>
          <a:p>
            <a:pPr marL="0" indent="0">
              <a:buNone/>
            </a:pPr>
            <a:r>
              <a:rPr lang="en-US" dirty="0" err="1"/>
              <a:t>Evaluasi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8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5F41E3-13DA-AC01-8C73-20A2DF10CBD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Input Data Rekam Medis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307A2-DCA3-5A1F-CB8B-4F0C84FBEAB4}"/>
              </a:ext>
            </a:extLst>
          </p:cNvPr>
          <p:cNvSpPr txBox="1"/>
          <p:nvPr/>
        </p:nvSpPr>
        <p:spPr>
          <a:xfrm>
            <a:off x="2349365" y="664778"/>
            <a:ext cx="3608672" cy="556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/>
              <a:t>Rekam Medis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-Pilih Vaksinasi dan Pemeriksaan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-Scan Code </a:t>
            </a:r>
            <a:r>
              <a:rPr lang="en-US" sz="1600" dirty="0" err="1"/>
              <a:t>dengan</a:t>
            </a:r>
            <a:r>
              <a:rPr lang="en-US" sz="1600" dirty="0"/>
              <a:t> Orangtua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-Lihat Identitas Pasien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-Input Data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Klik</a:t>
            </a:r>
            <a:r>
              <a:rPr lang="en-US" sz="1600" dirty="0"/>
              <a:t> Lanjut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-Lihat </a:t>
            </a:r>
            <a:r>
              <a:rPr lang="en-US" sz="1600" dirty="0" err="1"/>
              <a:t>hasil</a:t>
            </a:r>
            <a:r>
              <a:rPr lang="en-US" sz="1600" dirty="0"/>
              <a:t> plot di grafik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Periksa</a:t>
            </a:r>
            <a:r>
              <a:rPr lang="en-US" sz="1600" dirty="0"/>
              <a:t> masing2 grafik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Tulis</a:t>
            </a:r>
            <a:r>
              <a:rPr lang="en-US" sz="1600" dirty="0"/>
              <a:t> Diagnosa dan Tindakan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-Selesai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-Kembali ke </a:t>
            </a:r>
            <a:r>
              <a:rPr lang="en-US" sz="1600" dirty="0" err="1"/>
              <a:t>halaman</a:t>
            </a:r>
            <a:r>
              <a:rPr lang="en-US" sz="1600" dirty="0"/>
              <a:t> Rekam Medis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-Pilih Rekam Medis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-Pilih daftar Pasien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Periksa</a:t>
            </a:r>
            <a:r>
              <a:rPr lang="en-US" sz="1600" dirty="0"/>
              <a:t> Hasil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81265-B650-1B6D-B6C2-10C9C8AE406B}"/>
              </a:ext>
            </a:extLst>
          </p:cNvPr>
          <p:cNvSpPr txBox="1"/>
          <p:nvPr/>
        </p:nvSpPr>
        <p:spPr>
          <a:xfrm>
            <a:off x="7381773" y="623360"/>
            <a:ext cx="3608672" cy="280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/>
              <a:t>Buku Sehat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-Pilih Buku Sehat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-Pilih Anak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Periksa</a:t>
            </a:r>
            <a:r>
              <a:rPr lang="en-US" sz="1600" dirty="0"/>
              <a:t> Data Vaksin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Periksa</a:t>
            </a:r>
            <a:r>
              <a:rPr lang="en-US" sz="1600" dirty="0"/>
              <a:t> Data </a:t>
            </a:r>
            <a:r>
              <a:rPr lang="en-US" sz="1600" dirty="0" err="1"/>
              <a:t>Pengukuran</a:t>
            </a:r>
            <a:endParaRPr lang="en-US" sz="16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Periksa</a:t>
            </a:r>
            <a:r>
              <a:rPr lang="en-US" sz="1600" dirty="0"/>
              <a:t> Grafik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-</a:t>
            </a:r>
            <a:r>
              <a:rPr lang="en-US" sz="1600" dirty="0" err="1"/>
              <a:t>Periksa</a:t>
            </a:r>
            <a:r>
              <a:rPr lang="en-US" sz="1600" dirty="0"/>
              <a:t> Diagnosa dan Tindakan</a:t>
            </a:r>
          </a:p>
        </p:txBody>
      </p:sp>
    </p:spTree>
    <p:extLst>
      <p:ext uri="{BB962C8B-B14F-4D97-AF65-F5344CB8AC3E}">
        <p14:creationId xmlns:p14="http://schemas.microsoft.com/office/powerpoint/2010/main" val="382572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577F-EE48-BD21-9BCB-E98E5F7B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C38A-D739-F4E2-3FEE-7CD5BB7C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  <a:p>
            <a:r>
              <a:rPr lang="en-US" dirty="0"/>
              <a:t>Kalendar</a:t>
            </a:r>
          </a:p>
          <a:p>
            <a:r>
              <a:rPr lang="en-US" dirty="0"/>
              <a:t>Nakes</a:t>
            </a:r>
          </a:p>
          <a:p>
            <a:r>
              <a:rPr lang="en-US" dirty="0"/>
              <a:t>Jadwal</a:t>
            </a:r>
          </a:p>
          <a:p>
            <a:r>
              <a:rPr lang="en-US" dirty="0"/>
              <a:t>Rekam Medis</a:t>
            </a:r>
          </a:p>
          <a:p>
            <a:pPr marL="0" indent="0">
              <a:buNone/>
            </a:pPr>
            <a:r>
              <a:rPr lang="en-US" dirty="0"/>
              <a:t>   -Vaksinasi dan pemeriksaan</a:t>
            </a:r>
          </a:p>
          <a:p>
            <a:pPr marL="0" indent="0">
              <a:buNone/>
            </a:pPr>
            <a:r>
              <a:rPr lang="en-US" dirty="0"/>
              <a:t>   -Rekam Medis </a:t>
            </a:r>
          </a:p>
        </p:txBody>
      </p:sp>
    </p:spTree>
    <p:extLst>
      <p:ext uri="{BB962C8B-B14F-4D97-AF65-F5344CB8AC3E}">
        <p14:creationId xmlns:p14="http://schemas.microsoft.com/office/powerpoint/2010/main" val="311052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E16-4CA5-6E31-70E9-995F9DDB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(E-Imunisasi)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EB19-D8DB-DECE-DBA3-56F7AA2F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933582"/>
          </a:xfrm>
        </p:spPr>
        <p:txBody>
          <a:bodyPr>
            <a:normAutofit/>
          </a:bodyPr>
          <a:lstStyle/>
          <a:p>
            <a:r>
              <a:rPr lang="en-US" dirty="0"/>
              <a:t>Faisal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lahir</a:t>
            </a:r>
            <a:endParaRPr lang="en-US" dirty="0"/>
          </a:p>
          <a:p>
            <a:r>
              <a:rPr lang="en-US" dirty="0"/>
              <a:t>Faisal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orang </a:t>
            </a:r>
            <a:r>
              <a:rPr lang="en-US" dirty="0" err="1"/>
              <a:t>tua</a:t>
            </a:r>
            <a:r>
              <a:rPr lang="en-US" dirty="0"/>
              <a:t> yang pro </a:t>
            </a:r>
            <a:r>
              <a:rPr lang="en-US" dirty="0" err="1"/>
              <a:t>vaksin</a:t>
            </a:r>
            <a:endParaRPr lang="en-US" dirty="0"/>
          </a:p>
          <a:p>
            <a:r>
              <a:rPr lang="en-US" dirty="0"/>
              <a:t>Faisal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kembang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 </a:t>
            </a:r>
          </a:p>
          <a:p>
            <a:r>
              <a:rPr lang="en-US" dirty="0"/>
              <a:t>Faisal </a:t>
            </a:r>
            <a:r>
              <a:rPr lang="en-US" dirty="0" err="1"/>
              <a:t>ingin</a:t>
            </a:r>
            <a:r>
              <a:rPr lang="en-US" dirty="0"/>
              <a:t> di-”assist”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niatnya</a:t>
            </a:r>
            <a:endParaRPr lang="en-US" dirty="0"/>
          </a:p>
          <a:p>
            <a:r>
              <a:rPr lang="en-US" dirty="0"/>
              <a:t>Faisal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smartphone dan internet</a:t>
            </a:r>
          </a:p>
          <a:p>
            <a:r>
              <a:rPr lang="en-US" dirty="0"/>
              <a:t>Faisal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baru </a:t>
            </a:r>
          </a:p>
        </p:txBody>
      </p:sp>
    </p:spTree>
    <p:extLst>
      <p:ext uri="{BB962C8B-B14F-4D97-AF65-F5344CB8AC3E}">
        <p14:creationId xmlns:p14="http://schemas.microsoft.com/office/powerpoint/2010/main" val="366627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4E16-4CA5-6E31-70E9-995F9DDB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(E-Imunisasi)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EB19-D8DB-DECE-DBA3-56F7AA2F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93358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anak</a:t>
            </a:r>
            <a:r>
              <a:rPr lang="en-US" dirty="0"/>
              <a:t> dan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lahir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menvaksin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pertamanya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 </a:t>
            </a:r>
            <a:r>
              <a:rPr lang="en-US" dirty="0" err="1"/>
              <a:t>kembang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vaksin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vaksin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anaknya</a:t>
            </a:r>
            <a:r>
              <a:rPr lang="en-US" dirty="0"/>
              <a:t> </a:t>
            </a:r>
            <a:r>
              <a:rPr lang="en-US" dirty="0" err="1"/>
              <a:t>lahir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smartphone dan internet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baru 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yang </a:t>
            </a:r>
            <a:r>
              <a:rPr lang="en-US" dirty="0" err="1"/>
              <a:t>membantunya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Vaksin </a:t>
            </a:r>
            <a:r>
              <a:rPr lang="en-US" dirty="0" err="1"/>
              <a:t>anaknya</a:t>
            </a:r>
            <a:r>
              <a:rPr lang="en-US" dirty="0"/>
              <a:t>, </a:t>
            </a:r>
            <a:r>
              <a:rPr lang="en-US" dirty="0" err="1"/>
              <a:t>memantau</a:t>
            </a:r>
            <a:r>
              <a:rPr lang="en-US" dirty="0"/>
              <a:t> Tumbuh Kembang, target, dan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ke </a:t>
            </a:r>
            <a:r>
              <a:rPr lang="en-US" dirty="0" err="1"/>
              <a:t>tenaga</a:t>
            </a:r>
            <a:r>
              <a:rPr lang="en-US" dirty="0"/>
              <a:t> kesehatan di </a:t>
            </a:r>
            <a:r>
              <a:rPr lang="en-US" dirty="0" err="1"/>
              <a:t>sekitarnya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5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7B28-D9E6-BB0A-FFF4-4350A4F5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(E-Nakes)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C2D9-8B68-60BD-13C9-F6D0C80E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Nakes yang baru lulus</a:t>
            </a:r>
          </a:p>
          <a:p>
            <a:r>
              <a:rPr lang="en-US" dirty="0" err="1"/>
              <a:t>Fairus</a:t>
            </a:r>
            <a:r>
              <a:rPr lang="en-US" dirty="0"/>
              <a:t> telah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keahlian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instansi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medisnya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smartphone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baru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7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7B28-D9E6-BB0A-FFF4-4350A4F5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r>
              <a:rPr lang="en-US" dirty="0"/>
              <a:t> (E-Nakes)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C2D9-8B68-60BD-13C9-F6D0C80E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Nakes yang </a:t>
            </a:r>
            <a:r>
              <a:rPr lang="en-US" dirty="0" err="1"/>
              <a:t>bekerja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Klinik di </a:t>
            </a:r>
            <a:r>
              <a:rPr lang="en-US" dirty="0" err="1"/>
              <a:t>kotanya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telah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Praktek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dalam program kesehatan </a:t>
            </a:r>
            <a:r>
              <a:rPr lang="en-US" dirty="0" err="1"/>
              <a:t>anak</a:t>
            </a:r>
            <a:r>
              <a:rPr lang="en-US" dirty="0"/>
              <a:t> dan </a:t>
            </a:r>
            <a:r>
              <a:rPr lang="en-US" dirty="0" err="1"/>
              <a:t>ibu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kesehatan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grafik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Rekam Medis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berkas-berkas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kertas</a:t>
            </a:r>
            <a:endParaRPr lang="en-US" dirty="0"/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terbiasa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smartphone</a:t>
            </a:r>
          </a:p>
          <a:p>
            <a:r>
              <a:rPr lang="en-US" dirty="0" err="1"/>
              <a:t>Fairus</a:t>
            </a:r>
            <a:r>
              <a:rPr lang="en-US" dirty="0"/>
              <a:t> </a:t>
            </a:r>
            <a:r>
              <a:rPr lang="en-US" dirty="0" err="1"/>
              <a:t>terbuka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baru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02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E65-4444-F630-5DDD-B76F7B95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90"/>
            <a:ext cx="10515600" cy="1325563"/>
          </a:xfrm>
        </p:spPr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0097-EB51-55D7-CAF1-3C9440379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025" y="1386038"/>
            <a:ext cx="8951495" cy="5399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Efektifitas</a:t>
            </a:r>
            <a:r>
              <a:rPr lang="en-US" b="1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Menu dan fitur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-Login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mudah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memastikan</a:t>
            </a:r>
            <a:r>
              <a:rPr lang="en-US" dirty="0"/>
              <a:t> minim error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yang </a:t>
            </a:r>
            <a:r>
              <a:rPr lang="en-US" dirty="0" err="1"/>
              <a:t>nyata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vs Bantuan </a:t>
            </a:r>
            <a:r>
              <a:rPr lang="en-US" dirty="0" err="1"/>
              <a:t>Aplikasi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Indikator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-Luas </a:t>
            </a:r>
            <a:r>
              <a:rPr lang="en-US" dirty="0" err="1"/>
              <a:t>sebaran</a:t>
            </a:r>
            <a:r>
              <a:rPr lang="en-US" dirty="0"/>
              <a:t> lokasi </a:t>
            </a:r>
            <a:r>
              <a:rPr lang="en-US" dirty="0" err="1"/>
              <a:t>Pengguna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Cara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Menyediakan</a:t>
            </a:r>
            <a:r>
              <a:rPr lang="en-US" dirty="0"/>
              <a:t> menu yang </a:t>
            </a:r>
            <a:r>
              <a:rPr lang="en-US" dirty="0" err="1"/>
              <a:t>dibutuhkan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9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546E-66D1-6FFB-F9F3-8F566D01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0B80-BC4D-DC7D-5E07-4F019932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44"/>
            <a:ext cx="10515600" cy="455991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Efisiensi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Antarmuka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dirty="0" err="1"/>
              <a:t>userfriendly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kalangan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Durasi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Biaya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2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2882-14E4-66D4-7F54-5F389D69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Pilot Test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6B2138-40EB-78BC-5C9F-667B00A42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597039"/>
              </p:ext>
            </p:extLst>
          </p:nvPr>
        </p:nvGraphicFramePr>
        <p:xfrm>
          <a:off x="308811" y="1921877"/>
          <a:ext cx="11732974" cy="3739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0642">
                  <a:extLst>
                    <a:ext uri="{9D8B030D-6E8A-4147-A177-3AD203B41FA5}">
                      <a16:colId xmlns:a16="http://schemas.microsoft.com/office/drawing/2014/main" val="396658044"/>
                    </a:ext>
                  </a:extLst>
                </a:gridCol>
                <a:gridCol w="577699">
                  <a:extLst>
                    <a:ext uri="{9D8B030D-6E8A-4147-A177-3AD203B41FA5}">
                      <a16:colId xmlns:a16="http://schemas.microsoft.com/office/drawing/2014/main" val="2869402536"/>
                    </a:ext>
                  </a:extLst>
                </a:gridCol>
                <a:gridCol w="605906">
                  <a:extLst>
                    <a:ext uri="{9D8B030D-6E8A-4147-A177-3AD203B41FA5}">
                      <a16:colId xmlns:a16="http://schemas.microsoft.com/office/drawing/2014/main" val="2065040980"/>
                    </a:ext>
                  </a:extLst>
                </a:gridCol>
                <a:gridCol w="358308">
                  <a:extLst>
                    <a:ext uri="{9D8B030D-6E8A-4147-A177-3AD203B41FA5}">
                      <a16:colId xmlns:a16="http://schemas.microsoft.com/office/drawing/2014/main" val="506880998"/>
                    </a:ext>
                  </a:extLst>
                </a:gridCol>
                <a:gridCol w="247598">
                  <a:extLst>
                    <a:ext uri="{9D8B030D-6E8A-4147-A177-3AD203B41FA5}">
                      <a16:colId xmlns:a16="http://schemas.microsoft.com/office/drawing/2014/main" val="2302126919"/>
                    </a:ext>
                  </a:extLst>
                </a:gridCol>
                <a:gridCol w="576696">
                  <a:extLst>
                    <a:ext uri="{9D8B030D-6E8A-4147-A177-3AD203B41FA5}">
                      <a16:colId xmlns:a16="http://schemas.microsoft.com/office/drawing/2014/main" val="1069610053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1701584496"/>
                    </a:ext>
                  </a:extLst>
                </a:gridCol>
                <a:gridCol w="152736">
                  <a:extLst>
                    <a:ext uri="{9D8B030D-6E8A-4147-A177-3AD203B41FA5}">
                      <a16:colId xmlns:a16="http://schemas.microsoft.com/office/drawing/2014/main" val="2197266114"/>
                    </a:ext>
                  </a:extLst>
                </a:gridCol>
                <a:gridCol w="412147">
                  <a:extLst>
                    <a:ext uri="{9D8B030D-6E8A-4147-A177-3AD203B41FA5}">
                      <a16:colId xmlns:a16="http://schemas.microsoft.com/office/drawing/2014/main" val="1778028114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4208055823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1047884568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3006476126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84279407"/>
                    </a:ext>
                  </a:extLst>
                </a:gridCol>
                <a:gridCol w="395765">
                  <a:extLst>
                    <a:ext uri="{9D8B030D-6E8A-4147-A177-3AD203B41FA5}">
                      <a16:colId xmlns:a16="http://schemas.microsoft.com/office/drawing/2014/main" val="2007427994"/>
                    </a:ext>
                  </a:extLst>
                </a:gridCol>
                <a:gridCol w="169118">
                  <a:extLst>
                    <a:ext uri="{9D8B030D-6E8A-4147-A177-3AD203B41FA5}">
                      <a16:colId xmlns:a16="http://schemas.microsoft.com/office/drawing/2014/main" val="786082692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3340289535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4101982352"/>
                    </a:ext>
                  </a:extLst>
                </a:gridCol>
                <a:gridCol w="226647">
                  <a:extLst>
                    <a:ext uri="{9D8B030D-6E8A-4147-A177-3AD203B41FA5}">
                      <a16:colId xmlns:a16="http://schemas.microsoft.com/office/drawing/2014/main" val="326647682"/>
                    </a:ext>
                  </a:extLst>
                </a:gridCol>
                <a:gridCol w="338236">
                  <a:extLst>
                    <a:ext uri="{9D8B030D-6E8A-4147-A177-3AD203B41FA5}">
                      <a16:colId xmlns:a16="http://schemas.microsoft.com/office/drawing/2014/main" val="3587945185"/>
                    </a:ext>
                  </a:extLst>
                </a:gridCol>
                <a:gridCol w="622412">
                  <a:extLst>
                    <a:ext uri="{9D8B030D-6E8A-4147-A177-3AD203B41FA5}">
                      <a16:colId xmlns:a16="http://schemas.microsoft.com/office/drawing/2014/main" val="320024732"/>
                    </a:ext>
                  </a:extLst>
                </a:gridCol>
                <a:gridCol w="564883">
                  <a:extLst>
                    <a:ext uri="{9D8B030D-6E8A-4147-A177-3AD203B41FA5}">
                      <a16:colId xmlns:a16="http://schemas.microsoft.com/office/drawing/2014/main" val="3161424717"/>
                    </a:ext>
                  </a:extLst>
                </a:gridCol>
              </a:tblGrid>
              <a:tr h="4074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Elemen</a:t>
                      </a:r>
                      <a:endParaRPr 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E-Imunisasi</a:t>
                      </a:r>
                    </a:p>
                  </a:txBody>
                  <a:tcPr>
                    <a:solidFill>
                      <a:srgbClr val="FF93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E-Nakes</a:t>
                      </a:r>
                    </a:p>
                  </a:txBody>
                  <a:tcPr>
                    <a:solidFill>
                      <a:srgbClr val="38FA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83942"/>
                  </a:ext>
                </a:extLst>
              </a:tr>
              <a:tr h="260151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Kesiapan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Wireframe</a:t>
                      </a:r>
                    </a:p>
                  </a:txBody>
                  <a:tcP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Apps</a:t>
                      </a:r>
                    </a:p>
                  </a:txBody>
                  <a:tcPr>
                    <a:solidFill>
                      <a:srgbClr val="FFC9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Wireframe</a:t>
                      </a:r>
                    </a:p>
                  </a:txBody>
                  <a:tcPr>
                    <a:solidFill>
                      <a:srgbClr val="9BF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Apps</a:t>
                      </a:r>
                    </a:p>
                  </a:txBody>
                  <a:tcPr>
                    <a:solidFill>
                      <a:srgbClr val="9BF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7074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</a:p>
                    <a:p>
                      <a:r>
                        <a:rPr lang="en-US" dirty="0"/>
                        <a:t>Profil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Kd</a:t>
                      </a:r>
                      <a:endParaRPr lang="en-US" dirty="0"/>
                    </a:p>
                  </a:txBody>
                  <a:tcP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Vx</a:t>
                      </a:r>
                    </a:p>
                  </a:txBody>
                  <a:tcPr>
                    <a:solidFill>
                      <a:srgbClr val="FF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</a:t>
                      </a:r>
                    </a:p>
                  </a:txBody>
                  <a:tcPr>
                    <a:solidFill>
                      <a:srgbClr val="FF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Kt</a:t>
                      </a:r>
                    </a:p>
                  </a:txBody>
                  <a:tcP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Kd</a:t>
                      </a:r>
                      <a:endParaRPr lang="en-US" dirty="0"/>
                    </a:p>
                  </a:txBody>
                  <a:tcPr>
                    <a:solidFill>
                      <a:srgbClr val="FF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Vx</a:t>
                      </a:r>
                    </a:p>
                  </a:txBody>
                  <a:tcPr>
                    <a:solidFill>
                      <a:srgbClr val="FF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</a:t>
                      </a:r>
                    </a:p>
                  </a:txBody>
                  <a:tcP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Kt</a:t>
                      </a:r>
                    </a:p>
                  </a:txBody>
                  <a:tcP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Kd</a:t>
                      </a:r>
                      <a:endParaRPr lang="en-US" dirty="0"/>
                    </a:p>
                  </a:txBody>
                  <a:tcPr>
                    <a:solidFill>
                      <a:srgbClr val="DD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Kn</a:t>
                      </a:r>
                      <a:endParaRPr lang="en-US" dirty="0"/>
                    </a:p>
                  </a:txBody>
                  <a:tcPr>
                    <a:solidFill>
                      <a:srgbClr val="DD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Jd</a:t>
                      </a:r>
                      <a:endParaRPr lang="en-US" dirty="0"/>
                    </a:p>
                  </a:txBody>
                  <a:tcPr>
                    <a:solidFill>
                      <a:srgbClr val="DDF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>
                    <a:solidFill>
                      <a:srgbClr val="DD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Kd</a:t>
                      </a:r>
                      <a:endParaRPr lang="en-US" dirty="0"/>
                    </a:p>
                  </a:txBody>
                  <a:tcPr>
                    <a:solidFill>
                      <a:srgbClr val="DDFFE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Kn</a:t>
                      </a:r>
                      <a:endParaRPr lang="en-US" dirty="0"/>
                    </a:p>
                  </a:txBody>
                  <a:tcPr>
                    <a:solidFill>
                      <a:srgbClr val="DDFF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Jd</a:t>
                      </a:r>
                      <a:endParaRPr lang="en-US" dirty="0"/>
                    </a:p>
                  </a:txBody>
                  <a:tcPr>
                    <a:solidFill>
                      <a:srgbClr val="DDFF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</a:t>
                      </a:r>
                    </a:p>
                  </a:txBody>
                  <a:tcPr>
                    <a:solidFill>
                      <a:srgbClr val="DDF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341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797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0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8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Sasaran</a:t>
                      </a:r>
                      <a:r>
                        <a:rPr lang="en-US" dirty="0"/>
                        <a:t> App</a:t>
                      </a:r>
                    </a:p>
                  </a:txBody>
                  <a:tcP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Ibu </a:t>
                      </a:r>
                      <a:r>
                        <a:rPr lang="en-US" dirty="0" err="1"/>
                        <a:t>hamil</a:t>
                      </a:r>
                      <a:r>
                        <a:rPr lang="en-US" dirty="0"/>
                        <a:t>, Anak 0-24 bulan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Tenaga Kesehatan di Klinik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9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E-Imunisasi</a:t>
                      </a:r>
                    </a:p>
                  </a:txBody>
                  <a:tcPr>
                    <a:solidFill>
                      <a:srgbClr val="FF939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E-Nakes</a:t>
                      </a:r>
                    </a:p>
                  </a:txBody>
                  <a:tcPr>
                    <a:solidFill>
                      <a:srgbClr val="38FA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48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Calon User</a:t>
                      </a:r>
                    </a:p>
                  </a:txBody>
                  <a:tcP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Kriteria</a:t>
                      </a:r>
                      <a:r>
                        <a:rPr lang="en-US" dirty="0"/>
                        <a:t> Orangtua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Kriteria</a:t>
                      </a:r>
                      <a:r>
                        <a:rPr lang="en-US" dirty="0"/>
                        <a:t> Nakes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2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Ayah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Wali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Bidan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Perawat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Dokter Anak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9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Perangkat</a:t>
                      </a:r>
                      <a:r>
                        <a:rPr lang="en-US" dirty="0"/>
                        <a:t> HP</a:t>
                      </a:r>
                    </a:p>
                  </a:txBody>
                  <a:tcP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Compatible: Android, 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Compatible: Android, 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67728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4F1AE0A-DB45-8F74-BA68-25B4D458430D}"/>
              </a:ext>
            </a:extLst>
          </p:cNvPr>
          <p:cNvSpPr/>
          <p:nvPr/>
        </p:nvSpPr>
        <p:spPr>
          <a:xfrm>
            <a:off x="9359209" y="3137341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34E40C-F988-517A-532C-9064F602A1AB}"/>
              </a:ext>
            </a:extLst>
          </p:cNvPr>
          <p:cNvSpPr/>
          <p:nvPr/>
        </p:nvSpPr>
        <p:spPr>
          <a:xfrm>
            <a:off x="8782454" y="313734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9F9EF8-3721-F7C7-EB73-EE0F0524D2B4}"/>
              </a:ext>
            </a:extLst>
          </p:cNvPr>
          <p:cNvSpPr/>
          <p:nvPr/>
        </p:nvSpPr>
        <p:spPr>
          <a:xfrm>
            <a:off x="8205699" y="313734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180462-F69E-82BD-8364-C978D24D7467}"/>
              </a:ext>
            </a:extLst>
          </p:cNvPr>
          <p:cNvSpPr/>
          <p:nvPr/>
        </p:nvSpPr>
        <p:spPr>
          <a:xfrm>
            <a:off x="7677289" y="313734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AB6B72-E57B-64E0-D003-B0CF76F1A7AD}"/>
              </a:ext>
            </a:extLst>
          </p:cNvPr>
          <p:cNvSpPr/>
          <p:nvPr/>
        </p:nvSpPr>
        <p:spPr>
          <a:xfrm>
            <a:off x="4826469" y="313734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2097B7-153B-07E3-69F9-CF7545CE9617}"/>
              </a:ext>
            </a:extLst>
          </p:cNvPr>
          <p:cNvSpPr/>
          <p:nvPr/>
        </p:nvSpPr>
        <p:spPr>
          <a:xfrm>
            <a:off x="3042221" y="313734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E13495-CB54-7F99-2DE3-65133A774D99}"/>
              </a:ext>
            </a:extLst>
          </p:cNvPr>
          <p:cNvSpPr/>
          <p:nvPr/>
        </p:nvSpPr>
        <p:spPr>
          <a:xfrm>
            <a:off x="3641294" y="314507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898794-3617-F4E1-C57A-82FEAF23F68E}"/>
              </a:ext>
            </a:extLst>
          </p:cNvPr>
          <p:cNvSpPr/>
          <p:nvPr/>
        </p:nvSpPr>
        <p:spPr>
          <a:xfrm>
            <a:off x="4237621" y="313734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61EE46-1403-5F1A-7630-8D8FED51A7E9}"/>
              </a:ext>
            </a:extLst>
          </p:cNvPr>
          <p:cNvSpPr/>
          <p:nvPr/>
        </p:nvSpPr>
        <p:spPr>
          <a:xfrm>
            <a:off x="5374944" y="313734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BEDC12-106D-4260-0331-8B98994C0513}"/>
              </a:ext>
            </a:extLst>
          </p:cNvPr>
          <p:cNvSpPr/>
          <p:nvPr/>
        </p:nvSpPr>
        <p:spPr>
          <a:xfrm>
            <a:off x="5976922" y="313734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137670-8B03-7629-D8E5-865FE743B8D1}"/>
              </a:ext>
            </a:extLst>
          </p:cNvPr>
          <p:cNvSpPr/>
          <p:nvPr/>
        </p:nvSpPr>
        <p:spPr>
          <a:xfrm>
            <a:off x="6533536" y="313734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CDE153-0C38-476A-39CD-784E25FA4564}"/>
              </a:ext>
            </a:extLst>
          </p:cNvPr>
          <p:cNvSpPr/>
          <p:nvPr/>
        </p:nvSpPr>
        <p:spPr>
          <a:xfrm>
            <a:off x="7092470" y="313734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5197AB-CFD2-0437-A9BF-19FF34BCA5BE}"/>
              </a:ext>
            </a:extLst>
          </p:cNvPr>
          <p:cNvSpPr/>
          <p:nvPr/>
        </p:nvSpPr>
        <p:spPr>
          <a:xfrm>
            <a:off x="9935964" y="313734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419E11-6B02-D47C-739A-28116FA6809E}"/>
              </a:ext>
            </a:extLst>
          </p:cNvPr>
          <p:cNvSpPr/>
          <p:nvPr/>
        </p:nvSpPr>
        <p:spPr>
          <a:xfrm>
            <a:off x="10494237" y="313734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C3CB07-1F12-5676-1EE5-F90590ACBBE8}"/>
              </a:ext>
            </a:extLst>
          </p:cNvPr>
          <p:cNvSpPr/>
          <p:nvPr/>
        </p:nvSpPr>
        <p:spPr>
          <a:xfrm>
            <a:off x="11073114" y="3137341"/>
            <a:ext cx="180000" cy="18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2813E0-6D9A-697D-39D1-9667853BDC67}"/>
              </a:ext>
            </a:extLst>
          </p:cNvPr>
          <p:cNvSpPr/>
          <p:nvPr/>
        </p:nvSpPr>
        <p:spPr>
          <a:xfrm>
            <a:off x="11651991" y="3137341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8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298C0-E471-B0C2-E333-2D9BE0BEB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256133"/>
              </p:ext>
            </p:extLst>
          </p:nvPr>
        </p:nvGraphicFramePr>
        <p:xfrm>
          <a:off x="359343" y="105875"/>
          <a:ext cx="11473314" cy="664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57">
                  <a:extLst>
                    <a:ext uri="{9D8B030D-6E8A-4147-A177-3AD203B41FA5}">
                      <a16:colId xmlns:a16="http://schemas.microsoft.com/office/drawing/2014/main" val="4227279225"/>
                    </a:ext>
                  </a:extLst>
                </a:gridCol>
                <a:gridCol w="1400449">
                  <a:extLst>
                    <a:ext uri="{9D8B030D-6E8A-4147-A177-3AD203B41FA5}">
                      <a16:colId xmlns:a16="http://schemas.microsoft.com/office/drawing/2014/main" val="1089047015"/>
                    </a:ext>
                  </a:extLst>
                </a:gridCol>
                <a:gridCol w="958503">
                  <a:extLst>
                    <a:ext uri="{9D8B030D-6E8A-4147-A177-3AD203B41FA5}">
                      <a16:colId xmlns:a16="http://schemas.microsoft.com/office/drawing/2014/main" val="4086884044"/>
                    </a:ext>
                  </a:extLst>
                </a:gridCol>
                <a:gridCol w="3871077">
                  <a:extLst>
                    <a:ext uri="{9D8B030D-6E8A-4147-A177-3AD203B41FA5}">
                      <a16:colId xmlns:a16="http://schemas.microsoft.com/office/drawing/2014/main" val="2073205746"/>
                    </a:ext>
                  </a:extLst>
                </a:gridCol>
                <a:gridCol w="3871077">
                  <a:extLst>
                    <a:ext uri="{9D8B030D-6E8A-4147-A177-3AD203B41FA5}">
                      <a16:colId xmlns:a16="http://schemas.microsoft.com/office/drawing/2014/main" val="79491163"/>
                    </a:ext>
                  </a:extLst>
                </a:gridCol>
                <a:gridCol w="855651">
                  <a:extLst>
                    <a:ext uri="{9D8B030D-6E8A-4147-A177-3AD203B41FA5}">
                      <a16:colId xmlns:a16="http://schemas.microsoft.com/office/drawing/2014/main" val="399441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b="1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dirty="0"/>
                        <a:t>Fitur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dirty="0"/>
                        <a:t>E-Imunisasi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dirty="0"/>
                        <a:t>E-Nakes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1" dirty="0"/>
                        <a:t>Status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69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Login HP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Email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Mendaftar</a:t>
                      </a:r>
                      <a:r>
                        <a:rPr lang="en-US" sz="1500" dirty="0"/>
                        <a:t> akun dan </a:t>
                      </a:r>
                      <a:r>
                        <a:rPr lang="en-US" sz="1500" dirty="0" err="1"/>
                        <a:t>masuk</a:t>
                      </a:r>
                      <a:r>
                        <a:rPr lang="en-US" sz="1500" dirty="0"/>
                        <a:t> akun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Pw :  </a:t>
                      </a:r>
                      <a:r>
                        <a:rPr lang="en-US" sz="1500" dirty="0" err="1"/>
                        <a:t>autentifikasi</a:t>
                      </a:r>
                      <a:r>
                        <a:rPr lang="en-US" sz="1500" dirty="0"/>
                        <a:t> email. 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Mendaftar</a:t>
                      </a:r>
                      <a:r>
                        <a:rPr lang="en-US" sz="1500" dirty="0"/>
                        <a:t> akun dan </a:t>
                      </a:r>
                      <a:r>
                        <a:rPr lang="en-US" sz="1500" dirty="0" err="1"/>
                        <a:t>masuk</a:t>
                      </a:r>
                      <a:r>
                        <a:rPr lang="en-US" sz="1500" dirty="0"/>
                        <a:t> akun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Pw : email. 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73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2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PIN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PIN : </a:t>
                      </a:r>
                      <a:r>
                        <a:rPr lang="en-US" sz="1500" dirty="0" err="1"/>
                        <a:t>mengamankan</a:t>
                      </a:r>
                      <a:r>
                        <a:rPr lang="en-US" sz="1500" dirty="0"/>
                        <a:t> app </a:t>
                      </a:r>
                      <a:r>
                        <a:rPr lang="en-US" sz="1500" dirty="0" err="1"/>
                        <a:t>dlm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kondisi</a:t>
                      </a:r>
                      <a:r>
                        <a:rPr lang="en-US" sz="1500" dirty="0"/>
                        <a:t> login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PIN : </a:t>
                      </a:r>
                      <a:r>
                        <a:rPr lang="en-US" sz="1500" dirty="0" err="1"/>
                        <a:t>mengamankan</a:t>
                      </a:r>
                      <a:r>
                        <a:rPr lang="en-US" sz="1500" dirty="0"/>
                        <a:t> app </a:t>
                      </a:r>
                      <a:r>
                        <a:rPr lang="en-US" sz="1500" dirty="0" err="1"/>
                        <a:t>dlm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kondisi</a:t>
                      </a:r>
                      <a:r>
                        <a:rPr lang="en-US" sz="1500" dirty="0"/>
                        <a:t> login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Blocker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05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3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Profil 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Informasi Personal </a:t>
                      </a:r>
                      <a:r>
                        <a:rPr lang="en-US" sz="1500" dirty="0" err="1"/>
                        <a:t>diinput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mandiri</a:t>
                      </a:r>
                      <a:r>
                        <a:rPr lang="en-US" sz="1500" dirty="0"/>
                        <a:t> oleh user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Sumber</a:t>
                      </a:r>
                      <a:r>
                        <a:rPr lang="en-US" sz="1500" dirty="0"/>
                        <a:t> data </a:t>
                      </a:r>
                      <a:r>
                        <a:rPr lang="en-US" sz="1500" dirty="0" err="1"/>
                        <a:t>untuk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pendaftaran</a:t>
                      </a:r>
                      <a:r>
                        <a:rPr lang="en-US" sz="1500" dirty="0"/>
                        <a:t> Janji Vaksinasi, </a:t>
                      </a:r>
                      <a:r>
                        <a:rPr lang="en-US" sz="1500" dirty="0" err="1"/>
                        <a:t>Tiket</a:t>
                      </a:r>
                      <a:r>
                        <a:rPr lang="en-US" sz="1500" dirty="0"/>
                        <a:t> dan Informasi Rekam Medis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-Profil Anak (Nama, Tanggal Lahir)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-Profil Orangtua (Nama, Alamat)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Informasi Akun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-username, email, No. HP, password, PIN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-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5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4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Pesan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a. Pesan </a:t>
                      </a:r>
                      <a:r>
                        <a:rPr lang="en-US" sz="1500" dirty="0" err="1"/>
                        <a:t>dari</a:t>
                      </a:r>
                      <a:r>
                        <a:rPr lang="en-US" sz="1500" dirty="0"/>
                        <a:t> system (</a:t>
                      </a:r>
                      <a:r>
                        <a:rPr lang="en-US" sz="1500" dirty="0" err="1"/>
                        <a:t>jadwal</a:t>
                      </a:r>
                      <a:r>
                        <a:rPr lang="en-US" sz="1500" dirty="0"/>
                        <a:t> dan </a:t>
                      </a:r>
                      <a:r>
                        <a:rPr lang="en-US" sz="1500" dirty="0" err="1"/>
                        <a:t>peringatan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terlambat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vaksin</a:t>
                      </a:r>
                      <a:r>
                        <a:rPr lang="en-US" sz="1500" dirty="0"/>
                        <a:t>) H-7 H H+7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Notifikasi Rekam </a:t>
                      </a:r>
                      <a:r>
                        <a:rPr lang="en-US" sz="1500" dirty="0" err="1"/>
                        <a:t>medis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dengan</a:t>
                      </a:r>
                      <a:r>
                        <a:rPr lang="en-US" sz="1500" dirty="0"/>
                        <a:t> status draft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007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Komunikasi</a:t>
                      </a:r>
                      <a:endParaRPr 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strike="noStrike" dirty="0"/>
                        <a:t>b. Pesan </a:t>
                      </a:r>
                      <a:r>
                        <a:rPr lang="en-US" sz="1500" strike="noStrike" dirty="0" err="1"/>
                        <a:t>langsung</a:t>
                      </a:r>
                      <a:r>
                        <a:rPr lang="en-US" sz="1500" strike="noStrike" dirty="0"/>
                        <a:t> /chat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a. Pesan </a:t>
                      </a:r>
                      <a:r>
                        <a:rPr lang="en-US" sz="1500" dirty="0" err="1"/>
                        <a:t>langsung</a:t>
                      </a:r>
                      <a:r>
                        <a:rPr lang="en-US" sz="1500" dirty="0"/>
                        <a:t>/chat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813974"/>
                  </a:ext>
                </a:extLst>
              </a:tr>
              <a:tr h="2087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Forum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strike="noStrike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2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5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highlight>
                            <a:srgbClr val="FFC9C9"/>
                          </a:highlight>
                        </a:rPr>
                        <a:t>Kale</a:t>
                      </a:r>
                      <a:r>
                        <a:rPr lang="en-US" sz="1500" dirty="0">
                          <a:highlight>
                            <a:srgbClr val="ABFFD5"/>
                          </a:highlight>
                        </a:rPr>
                        <a:t>ndar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a. </a:t>
                      </a:r>
                      <a:r>
                        <a:rPr lang="en-US" sz="1500" dirty="0" err="1"/>
                        <a:t>Membuat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aktivitas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pribadi</a:t>
                      </a:r>
                      <a:endParaRPr lang="en-US" sz="1500"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b. </a:t>
                      </a:r>
                      <a:r>
                        <a:rPr lang="en-US" sz="1500" dirty="0" err="1"/>
                        <a:t>Melihat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tanda</a:t>
                      </a:r>
                      <a:r>
                        <a:rPr lang="en-US" sz="1500" dirty="0"/>
                        <a:t> dan </a:t>
                      </a:r>
                      <a:r>
                        <a:rPr lang="en-US" sz="1500" dirty="0" err="1"/>
                        <a:t>seluruh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jadwal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vaksin</a:t>
                      </a:r>
                      <a:endParaRPr lang="en-US" sz="15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a. </a:t>
                      </a:r>
                      <a:r>
                        <a:rPr lang="en-US" sz="1500" dirty="0" err="1"/>
                        <a:t>Membuat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aktivitas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pribadi</a:t>
                      </a:r>
                      <a:endParaRPr lang="en-US" sz="15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23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highlight>
                            <a:srgbClr val="FFC9C9"/>
                          </a:highlight>
                        </a:rPr>
                        <a:t>Vaksinasi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highlight>
                            <a:srgbClr val="ABFFD5"/>
                          </a:highlight>
                        </a:rPr>
                        <a:t>Klinik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500" dirty="0" err="1"/>
                        <a:t>Membuat</a:t>
                      </a:r>
                      <a:r>
                        <a:rPr lang="en-US" sz="1500" dirty="0"/>
                        <a:t> Janji </a:t>
                      </a:r>
                      <a:r>
                        <a:rPr lang="en-US" sz="1500" dirty="0" err="1"/>
                        <a:t>dengan</a:t>
                      </a:r>
                      <a:r>
                        <a:rPr lang="en-US" sz="1500" dirty="0"/>
                        <a:t> Nakes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dikumpulkan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dengan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bantuan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tim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PT. SBD dan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diinput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langsung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ke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Data ini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tersedia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di Menu Klinik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-Profil Nakes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highlight>
                            <a:srgbClr val="58FF0D"/>
                          </a:highlight>
                        </a:rPr>
                        <a:t>Profil Klinik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>
                          <a:solidFill>
                            <a:schemeClr val="tx1"/>
                          </a:solidFill>
                        </a:rPr>
                        <a:t>Perlu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form onboarding Nakes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RTI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5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7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highlight>
                            <a:srgbClr val="FFC9C9"/>
                          </a:highlight>
                        </a:rPr>
                        <a:t>Buku Sehat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highlight>
                            <a:srgbClr val="ABFFD5"/>
                          </a:highlight>
                        </a:rPr>
                        <a:t>Jadwal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Menyimpan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hasil</a:t>
                      </a:r>
                      <a:r>
                        <a:rPr lang="en-US" sz="1500" dirty="0"/>
                        <a:t> Rekam Medis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Jadwal dan Janji yang </a:t>
                      </a:r>
                      <a:r>
                        <a:rPr lang="en-US" sz="1500" dirty="0" err="1"/>
                        <a:t>masuk</a:t>
                      </a:r>
                      <a:endParaRPr lang="en-US" sz="15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RTI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5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highlight>
                            <a:srgbClr val="FFC9C9"/>
                          </a:highlight>
                        </a:rPr>
                        <a:t>Kontak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>
                          <a:highlight>
                            <a:srgbClr val="ABFFD5"/>
                          </a:highlight>
                        </a:rPr>
                        <a:t>Rekam Medis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Menyimpan</a:t>
                      </a:r>
                      <a:r>
                        <a:rPr lang="en-US" sz="1500" dirty="0"/>
                        <a:t> Kontak Nakes</a:t>
                      </a:r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a. Tempat </a:t>
                      </a:r>
                      <a:r>
                        <a:rPr lang="en-US" sz="1500" dirty="0" err="1"/>
                        <a:t>menginput</a:t>
                      </a:r>
                      <a:r>
                        <a:rPr lang="en-US" sz="1500" dirty="0"/>
                        <a:t> 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b. Tempat </a:t>
                      </a:r>
                      <a:r>
                        <a:rPr lang="en-US" sz="1500" dirty="0" err="1"/>
                        <a:t>menyimpan</a:t>
                      </a:r>
                      <a:r>
                        <a:rPr lang="en-US" sz="1500" dirty="0"/>
                        <a:t> </a:t>
                      </a:r>
                      <a:r>
                        <a:rPr lang="en-US" sz="1500" dirty="0" err="1"/>
                        <a:t>hasil</a:t>
                      </a:r>
                      <a:r>
                        <a:rPr lang="en-US" sz="1500" dirty="0"/>
                        <a:t> Rekam Medis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RTI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65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3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C286A-2388-452D-1B80-40411F5E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55611"/>
              </p:ext>
            </p:extLst>
          </p:nvPr>
        </p:nvGraphicFramePr>
        <p:xfrm>
          <a:off x="166452" y="457200"/>
          <a:ext cx="11832508" cy="591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167">
                  <a:extLst>
                    <a:ext uri="{9D8B030D-6E8A-4147-A177-3AD203B41FA5}">
                      <a16:colId xmlns:a16="http://schemas.microsoft.com/office/drawing/2014/main" val="1694735308"/>
                    </a:ext>
                  </a:extLst>
                </a:gridCol>
                <a:gridCol w="1833861">
                  <a:extLst>
                    <a:ext uri="{9D8B030D-6E8A-4147-A177-3AD203B41FA5}">
                      <a16:colId xmlns:a16="http://schemas.microsoft.com/office/drawing/2014/main" val="373561944"/>
                    </a:ext>
                  </a:extLst>
                </a:gridCol>
                <a:gridCol w="1256327">
                  <a:extLst>
                    <a:ext uri="{9D8B030D-6E8A-4147-A177-3AD203B41FA5}">
                      <a16:colId xmlns:a16="http://schemas.microsoft.com/office/drawing/2014/main" val="98698384"/>
                    </a:ext>
                  </a:extLst>
                </a:gridCol>
                <a:gridCol w="1256326">
                  <a:extLst>
                    <a:ext uri="{9D8B030D-6E8A-4147-A177-3AD203B41FA5}">
                      <a16:colId xmlns:a16="http://schemas.microsoft.com/office/drawing/2014/main" val="1026324244"/>
                    </a:ext>
                  </a:extLst>
                </a:gridCol>
                <a:gridCol w="1256327">
                  <a:extLst>
                    <a:ext uri="{9D8B030D-6E8A-4147-A177-3AD203B41FA5}">
                      <a16:colId xmlns:a16="http://schemas.microsoft.com/office/drawing/2014/main" val="747423314"/>
                    </a:ext>
                  </a:extLst>
                </a:gridCol>
                <a:gridCol w="1849500">
                  <a:extLst>
                    <a:ext uri="{9D8B030D-6E8A-4147-A177-3AD203B41FA5}">
                      <a16:colId xmlns:a16="http://schemas.microsoft.com/office/drawing/2014/main" val="2337417638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29895599"/>
                    </a:ext>
                  </a:extLst>
                </a:gridCol>
                <a:gridCol w="1278863">
                  <a:extLst>
                    <a:ext uri="{9D8B030D-6E8A-4147-A177-3AD203B41FA5}">
                      <a16:colId xmlns:a16="http://schemas.microsoft.com/office/drawing/2014/main" val="48412310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val="1105108791"/>
                    </a:ext>
                  </a:extLst>
                </a:gridCol>
              </a:tblGrid>
              <a:tr h="439679">
                <a:tc rowSpan="2"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E-Imunisasi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E-Nakes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16328"/>
                  </a:ext>
                </a:extLst>
              </a:tr>
              <a:tr h="4396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975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Login HP dan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Login HP dan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93298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67573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Profil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Profil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193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Notifikasi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Notifikasi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12399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Informasi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Informasi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040653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Komunikasi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Komunikasi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6385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18149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424616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Vaksinasi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Klinik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04592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Buku Sehat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Jadwal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4535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Informasi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Rekam Medis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87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AC286A-2388-452D-1B80-40411F5E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09671"/>
              </p:ext>
            </p:extLst>
          </p:nvPr>
        </p:nvGraphicFramePr>
        <p:xfrm>
          <a:off x="166452" y="457200"/>
          <a:ext cx="11832508" cy="591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167">
                  <a:extLst>
                    <a:ext uri="{9D8B030D-6E8A-4147-A177-3AD203B41FA5}">
                      <a16:colId xmlns:a16="http://schemas.microsoft.com/office/drawing/2014/main" val="1694735308"/>
                    </a:ext>
                  </a:extLst>
                </a:gridCol>
                <a:gridCol w="1833861">
                  <a:extLst>
                    <a:ext uri="{9D8B030D-6E8A-4147-A177-3AD203B41FA5}">
                      <a16:colId xmlns:a16="http://schemas.microsoft.com/office/drawing/2014/main" val="373561944"/>
                    </a:ext>
                  </a:extLst>
                </a:gridCol>
                <a:gridCol w="1256327">
                  <a:extLst>
                    <a:ext uri="{9D8B030D-6E8A-4147-A177-3AD203B41FA5}">
                      <a16:colId xmlns:a16="http://schemas.microsoft.com/office/drawing/2014/main" val="98698384"/>
                    </a:ext>
                  </a:extLst>
                </a:gridCol>
                <a:gridCol w="1256326">
                  <a:extLst>
                    <a:ext uri="{9D8B030D-6E8A-4147-A177-3AD203B41FA5}">
                      <a16:colId xmlns:a16="http://schemas.microsoft.com/office/drawing/2014/main" val="1026324244"/>
                    </a:ext>
                  </a:extLst>
                </a:gridCol>
                <a:gridCol w="1256327">
                  <a:extLst>
                    <a:ext uri="{9D8B030D-6E8A-4147-A177-3AD203B41FA5}">
                      <a16:colId xmlns:a16="http://schemas.microsoft.com/office/drawing/2014/main" val="747423314"/>
                    </a:ext>
                  </a:extLst>
                </a:gridCol>
                <a:gridCol w="1849500">
                  <a:extLst>
                    <a:ext uri="{9D8B030D-6E8A-4147-A177-3AD203B41FA5}">
                      <a16:colId xmlns:a16="http://schemas.microsoft.com/office/drawing/2014/main" val="2337417638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29895599"/>
                    </a:ext>
                  </a:extLst>
                </a:gridCol>
                <a:gridCol w="1278863">
                  <a:extLst>
                    <a:ext uri="{9D8B030D-6E8A-4147-A177-3AD203B41FA5}">
                      <a16:colId xmlns:a16="http://schemas.microsoft.com/office/drawing/2014/main" val="48412310"/>
                    </a:ext>
                  </a:extLst>
                </a:gridCol>
                <a:gridCol w="1252275">
                  <a:extLst>
                    <a:ext uri="{9D8B030D-6E8A-4147-A177-3AD203B41FA5}">
                      <a16:colId xmlns:a16="http://schemas.microsoft.com/office/drawing/2014/main" val="1105108791"/>
                    </a:ext>
                  </a:extLst>
                </a:gridCol>
              </a:tblGrid>
              <a:tr h="439679">
                <a:tc rowSpan="2"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E-Imunisasi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E-Nakes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216328"/>
                  </a:ext>
                </a:extLst>
              </a:tr>
              <a:tr h="43967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Fitur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975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Login HP dan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Login HP dan 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93298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67573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Profil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Profil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193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Kalendar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Kalendar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012399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Vaksinasi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Klinik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040653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Buku Sehat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Jadwal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26385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Informasi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Rekam Medis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58FF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418149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Notifikasi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Notifikasi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424616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Informasi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Informasi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04592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Komunikasi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Komunikasi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4535"/>
                  </a:ext>
                </a:extLst>
              </a:tr>
              <a:tr h="4396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Forum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1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19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CC7-E466-743F-557B-673477D2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3450-F59B-4F41-BD13-DB995DE39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Pemblokiran</a:t>
            </a:r>
            <a:r>
              <a:rPr lang="en-US" dirty="0"/>
              <a:t> double booking</a:t>
            </a:r>
          </a:p>
        </p:txBody>
      </p:sp>
    </p:spTree>
    <p:extLst>
      <p:ext uri="{BB962C8B-B14F-4D97-AF65-F5344CB8AC3E}">
        <p14:creationId xmlns:p14="http://schemas.microsoft.com/office/powerpoint/2010/main" val="91024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9440</TotalTime>
  <Words>1238</Words>
  <Application>Microsoft Office PowerPoint</Application>
  <PresentationFormat>Widescreen</PresentationFormat>
  <Paragraphs>431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Pilot Test Aplikasi E-Imunisasi dan E-Nakes</vt:lpstr>
      <vt:lpstr>Pilot Test</vt:lpstr>
      <vt:lpstr>Feasibility Study</vt:lpstr>
      <vt:lpstr>Feasibility Study</vt:lpstr>
      <vt:lpstr>Persiapan Pilot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E-Imunisasi</vt:lpstr>
      <vt:lpstr>E-Imunisasi</vt:lpstr>
      <vt:lpstr>E-Nakes</vt:lpstr>
      <vt:lpstr>E-Nakes</vt:lpstr>
      <vt:lpstr>Buat Janji</vt:lpstr>
      <vt:lpstr>PowerPoint Presentation</vt:lpstr>
      <vt:lpstr>PowerPoint Presentation</vt:lpstr>
      <vt:lpstr>Skenario (E-Imunisasi) 1</vt:lpstr>
      <vt:lpstr>Skenario (E-Imunisasi) 2</vt:lpstr>
      <vt:lpstr>Skenario (E-Nakes) 1</vt:lpstr>
      <vt:lpstr>Skenario (E-Nakes)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2019</dc:creator>
  <cp:lastModifiedBy>office 2019</cp:lastModifiedBy>
  <cp:revision>49</cp:revision>
  <dcterms:created xsi:type="dcterms:W3CDTF">2022-06-03T08:28:24Z</dcterms:created>
  <dcterms:modified xsi:type="dcterms:W3CDTF">2022-12-08T10:51:35Z</dcterms:modified>
</cp:coreProperties>
</file>