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>
      <p:cViewPr varScale="1">
        <p:scale>
          <a:sx n="74" d="100"/>
          <a:sy n="7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ADAC-54E0-14ED-4DA7-0CAEF1FA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FA7EC-0BC1-BC85-B024-33F3EA4F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63BA7-8ABF-7064-5DB7-9EDDB7FE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EDFF-3E5A-CF99-C941-53AB75C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3A16-8F76-DC36-2FC5-B4BECE7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AE1-F637-41B6-FA0C-7D8C8C9E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889C6-58D3-B528-921E-1CC8A643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7293-232F-3A8C-61E0-B3D79AD9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AAEF-9054-7EB8-D1C7-79E4E8A0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9D35-00B4-AE17-25C7-ABD30930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A9D01-2367-9996-3804-ECB1D25B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8F34F-2490-80B6-7F49-08A2A843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DA6F-B36B-E8CE-8D6F-EB3F1DAC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666E-AEBE-A295-215E-31E3B3DC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EE0F-4BE3-059C-3DA2-C4B7AAB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ECD4-D258-1254-3844-6D33781B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16E5-474D-41D1-3CF6-9626961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F71-36C8-0468-1CF4-D163B7C6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44E8-4E64-0BD4-50CD-9EADB047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2AD1-F578-1755-1E86-E7C281C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58A-315F-5463-571F-694E977F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BDE5-02E6-9197-687B-7EA86061D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BC1F-1681-1B22-43A7-A24E83C7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907C-9B8F-F309-14D6-9240F329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22A1-06D2-6B38-3874-5FDD9203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6D82-CE6B-D9F4-3FA3-A11B5A08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D689-2F7D-946F-CFC5-74123E4D9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03BEF-3CD9-CA7B-D48D-B945EC75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6D57-B03F-B3B8-2F60-2B69C8E6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F8AC-91A8-8EEC-961B-19CBDB5C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E24C-7970-4BE6-F425-B6F36BF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874-7EA3-1CD0-7D30-B040F74A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7A89-2AA3-CFCF-8927-16C4E7C6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409E-F663-C62F-E7F3-11E55522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5B619-4B37-0F60-D4A0-26BA0F72C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091E-21DC-9065-2D9A-49D893D8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80607-A3D6-5848-9E8F-E1A37B14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57552-F53B-BD00-9459-4CBA8D8C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0E634-F114-B623-210A-74EE0950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784-F1E4-B8F7-915F-C1AAE73F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A6BF4-7794-85B1-607A-B7838079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29CC8-45B6-8464-5E3F-B8269EB3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88E0-115C-3129-03B7-97778B4C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ECE45-56D6-28F0-A59C-64BE2287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5862-1A95-0C5F-E042-1D407DC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9CF84-7C7F-2458-147C-3FCA444E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E72B-FC60-A202-0037-0CC59B42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06F4-B98B-6956-3A56-3C5DD19C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9CB96-D27D-B68B-EC07-BBC684EF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5230-AE34-533C-CD65-4A73A6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0E75-96F9-28E5-DD43-9996640A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271A-0639-F222-E02F-BF127A9B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7C6-FFC9-5BFA-508B-CF8E73C1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784-D63A-E4AC-60C8-8A3F4334F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7418F-BADA-99DB-D6D8-C3AB6A77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2BCB-F40D-F1DC-CA09-4426D8A7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6154-BAEC-CC6B-3C7E-AC98E4CC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2AB1-D4F5-F842-DC2C-75D6CB8E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F64EF-564F-A729-276F-1ABC5F58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564F-10EE-4DBD-F08B-385ACE51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7451-4581-7B8B-23BB-C71B4FD21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B364-DAA3-439E-9494-FBBAD9587BE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D9B3-C9A4-B2DB-6B43-71637284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983E-BCB1-F86F-9440-84B985FE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277F-B1ED-4758-9358-2362A872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-replacement_ferti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ie.photography/travel/slides/trans_atlantic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maacademia.com/sjah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203872/what-to-do-when-a-linear-regression-gives-negative-estimates-which-are-not-poss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time.com/stock-photography-money-education-scale-image2618799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C703-79E0-8ED1-86CB-C54E16BAA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 Cradles to Growth: The Intersection of Fertility Rates and Economic Development</a:t>
            </a: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51016-135F-F41E-C6AD-16EE7DCA1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Author: Taiwo Adeyemi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Institution: Middle Tennessee State University, Murfreesboro, TN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Course: Econometrics I (ECON 6060)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Date: December 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world with different colors&#10;&#10;Description automatically generated">
            <a:extLst>
              <a:ext uri="{FF2B5EF4-FFF2-40B4-BE49-F238E27FC236}">
                <a16:creationId xmlns:a16="http://schemas.microsoft.com/office/drawing/2014/main" id="{1C198ACD-352C-0ADA-CE2B-52C8841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7738" y="2018121"/>
            <a:ext cx="5628018" cy="2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9B6D3-0653-6E58-94FE-A718874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 and Abstract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36F4-06C5-D9C3-F725-87036B5C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Topic: Exploring the relationship between fertility rates and economic development</a:t>
            </a:r>
          </a:p>
          <a:p>
            <a:r>
              <a:rPr lang="en-US" sz="1700" dirty="0"/>
              <a:t>Purpose: To understand how declining fertility rates correlate with aspects of economic growth</a:t>
            </a:r>
          </a:p>
          <a:p>
            <a:r>
              <a:rPr lang="en-US" sz="1700" dirty="0"/>
              <a:t>Method: Analysis of international data, treating each country as a unique observation</a:t>
            </a:r>
          </a:p>
          <a:p>
            <a:r>
              <a:rPr lang="en-US" sz="1700" dirty="0"/>
              <a:t>Significance: Informing policies to address demographic changes in the context of global economic development</a:t>
            </a:r>
          </a:p>
        </p:txBody>
      </p:sp>
      <p:pic>
        <p:nvPicPr>
          <p:cNvPr id="8" name="Picture 7" descr="A map with pins on it">
            <a:extLst>
              <a:ext uri="{FF2B5EF4-FFF2-40B4-BE49-F238E27FC236}">
                <a16:creationId xmlns:a16="http://schemas.microsoft.com/office/drawing/2014/main" id="{BB57002E-1FCC-30FA-2827-DC9A1BE51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389" r="219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456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BEB46-53E6-C096-CF43-8BABA3D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248-579A-ECD9-B17D-31D07EC0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Paper 1 Summary: Human fertility in relation to education, economy, religion, contraception, and family planning</a:t>
            </a:r>
          </a:p>
          <a:p>
            <a:r>
              <a:rPr lang="en-US" sz="2000" dirty="0"/>
              <a:t>Paper 2 Summary: Trends in fertility rate and its relation to national wealth, life expectancy, and female education</a:t>
            </a:r>
          </a:p>
          <a:p>
            <a:r>
              <a:rPr lang="en-US" sz="2000" dirty="0"/>
              <a:t>Paper 3 Summary: Role of fertility and population in economic growth</a:t>
            </a:r>
          </a:p>
        </p:txBody>
      </p:sp>
      <p:pic>
        <p:nvPicPr>
          <p:cNvPr id="5" name="Picture 4" descr="A logo for a book&#10;&#10;Description automatically generated">
            <a:extLst>
              <a:ext uri="{FF2B5EF4-FFF2-40B4-BE49-F238E27FC236}">
                <a16:creationId xmlns:a16="http://schemas.microsoft.com/office/drawing/2014/main" id="{0FA09DC6-C4D0-4A97-F47D-33A01DD22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92" r="7577" b="-1"/>
          <a:stretch/>
        </p:blipFill>
        <p:spPr>
          <a:xfrm>
            <a:off x="5183501" y="1316596"/>
            <a:ext cx="6170299" cy="42248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5713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FED1-B066-E237-B8A6-643F6319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Methodology and Data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E873-744A-E283-A0AA-A53A9E54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/>
              <a:t>Data Sources: World Bank, UN DESA</a:t>
            </a:r>
          </a:p>
          <a:p>
            <a:r>
              <a:rPr lang="en-US" sz="2000"/>
              <a:t>Analytical Approach: Linear regression analysis, using R for data processing and model fitting</a:t>
            </a:r>
          </a:p>
          <a:p>
            <a:r>
              <a:rPr lang="en-US" sz="2000"/>
              <a:t>Model: TFR as a function of GDP per capita, female education, and contraceptive prevalence rate</a:t>
            </a:r>
          </a:p>
        </p:txBody>
      </p:sp>
      <p:pic>
        <p:nvPicPr>
          <p:cNvPr id="5" name="Picture 4" descr="A blue line with a point&#10;&#10;Description automatically generated with medium confidence">
            <a:extLst>
              <a:ext uri="{FF2B5EF4-FFF2-40B4-BE49-F238E27FC236}">
                <a16:creationId xmlns:a16="http://schemas.microsoft.com/office/drawing/2014/main" id="{C0741158-983E-25BA-E915-766A128B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822844"/>
            <a:ext cx="6903720" cy="52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94CC9-3F28-4912-DB83-D134055A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Findings and 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A162-D0FB-4589-5AF7-893BD832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Key Findings: Correlation between fertility rates and economic development, impact of education and contraceptive use</a:t>
            </a:r>
          </a:p>
          <a:p>
            <a:r>
              <a:rPr lang="en-US" sz="1700"/>
              <a:t>Implications: Need for balanced policies addressing education, healthcare, gender equality, and employment opportunities</a:t>
            </a:r>
          </a:p>
          <a:p>
            <a:r>
              <a:rPr lang="en-US" sz="1700"/>
              <a:t>Conclusion: Understanding and addressing the relationship between fertility rates and economic growth is crucial for sustainable development</a:t>
            </a:r>
          </a:p>
        </p:txBody>
      </p:sp>
      <p:pic>
        <p:nvPicPr>
          <p:cNvPr id="5" name="Picture 4" descr="A gold scale with money and books on it&#10;&#10;Description automatically generated">
            <a:extLst>
              <a:ext uri="{FF2B5EF4-FFF2-40B4-BE49-F238E27FC236}">
                <a16:creationId xmlns:a16="http://schemas.microsoft.com/office/drawing/2014/main" id="{FA7613CF-25D6-AEDC-2CA7-ABA443417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510"/>
          <a:stretch/>
        </p:blipFill>
        <p:spPr>
          <a:xfrm>
            <a:off x="4654296" y="935031"/>
            <a:ext cx="6903720" cy="49879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188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From Cradles to Growth: The Intersection of Fertility Rates and Economic Development</vt:lpstr>
      <vt:lpstr>Introduction and Abstract</vt:lpstr>
      <vt:lpstr>Literature Review</vt:lpstr>
      <vt:lpstr>Methodology and Data</vt:lpstr>
      <vt:lpstr>Findings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Cradles to Growth: The Intersection of Fertility Rates and Economic Development</dc:title>
  <dc:creator>REBECA ADEYEMI</dc:creator>
  <cp:lastModifiedBy>REBECA ADEYEMI</cp:lastModifiedBy>
  <cp:revision>1</cp:revision>
  <dcterms:created xsi:type="dcterms:W3CDTF">2023-12-12T04:37:12Z</dcterms:created>
  <dcterms:modified xsi:type="dcterms:W3CDTF">2024-09-16T06:04:13Z</dcterms:modified>
</cp:coreProperties>
</file>