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3" r:id="rId4"/>
  </p:sldMasterIdLst>
  <p:notesMasterIdLst>
    <p:notesMasterId r:id="rId19"/>
  </p:notesMasterIdLst>
  <p:handoutMasterIdLst>
    <p:handoutMasterId r:id="rId20"/>
  </p:handoutMasterIdLst>
  <p:sldIdLst>
    <p:sldId id="303" r:id="rId5"/>
    <p:sldId id="304" r:id="rId6"/>
    <p:sldId id="307" r:id="rId7"/>
    <p:sldId id="305" r:id="rId8"/>
    <p:sldId id="306" r:id="rId9"/>
    <p:sldId id="260" r:id="rId10"/>
    <p:sldId id="258" r:id="rId11"/>
    <p:sldId id="308" r:id="rId12"/>
    <p:sldId id="309" r:id="rId13"/>
    <p:sldId id="310" r:id="rId14"/>
    <p:sldId id="313" r:id="rId15"/>
    <p:sldId id="311" r:id="rId16"/>
    <p:sldId id="266" r:id="rId17"/>
    <p:sldId id="312" r:id="rId18"/>
  </p:sldIdLst>
  <p:sldSz cx="9144000" cy="5143500" type="screen16x9"/>
  <p:notesSz cx="6858000" cy="9144000"/>
  <p:embeddedFontLst>
    <p:embeddedFont>
      <p:font typeface="Bebas Neue" panose="020B0606020202050201" pitchFamily="34" charset="77"/>
      <p:regular r:id="rId21"/>
    </p:embeddedFont>
    <p:embeddedFont>
      <p:font typeface="Calibri" panose="020F0502020204030204" pitchFamily="34" charset="0"/>
      <p:regular r:id="rId22"/>
      <p:bold r:id="rId23"/>
      <p:italic r:id="rId24"/>
      <p:boldItalic r:id="rId25"/>
    </p:embeddedFont>
    <p:embeddedFont>
      <p:font typeface="Darker Grotesque" pitchFamily="2" charset="0"/>
      <p:regular r:id="rId26"/>
      <p:bold r:id="rId27"/>
    </p:embeddedFont>
    <p:embeddedFont>
      <p:font typeface="Darker Grotesque Medium" pitchFamily="2" charset="0"/>
      <p:regular r:id="rId28"/>
      <p:bold r:id="rId29"/>
    </p:embeddedFont>
    <p:embeddedFont>
      <p:font typeface="Merriweather" pitchFamily="2" charset="77"/>
      <p:regular r:id="rId30"/>
      <p:bold r:id="rId31"/>
      <p:italic r:id="rId32"/>
      <p:boldItalic r:id="rId33"/>
    </p:embeddedFont>
    <p:embeddedFont>
      <p:font typeface="Roboto Condensed Light" panose="020F0302020204030204" pitchFamily="34" charset="0"/>
      <p:regular r:id="rId34"/>
      <p:italic r:id="rId35"/>
    </p:embeddedFont>
    <p:embeddedFont>
      <p:font typeface="Source Sans Pro" panose="020B0503030403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CCB54E-11D7-4DC5-9487-8FD77B0B88B0}" v="25" vWet="27" dt="2024-04-25T02:02:23.818"/>
    <p1510:client id="{144729FF-E720-4E2D-BE45-41E2F619BF7A}" v="48" dt="2024-04-24T23:48:29.889"/>
    <p1510:client id="{1A2B041F-8C65-4219-96D6-B9ED380E4477}" v="2" dt="2024-04-24T22:17:14.303"/>
    <p1510:client id="{442A93C6-5E73-4F38-B769-2B014EBE4AFD}" v="197" dt="2024-04-24T23:35:40.766"/>
    <p1510:client id="{4B3C6202-E435-4E4A-8F74-B68EBBCC52A0}" v="13" dt="2024-04-25T01:46:07.265"/>
    <p1510:client id="{61C3E484-CCEB-3D76-C5BD-7186397BBAF0}" v="130" dt="2024-04-24T22:51:05.297"/>
    <p1510:client id="{6220448D-ACF8-A2D0-D363-2C5A7BC3CDA4}" v="5" dt="2024-04-25T01:45:27.659"/>
    <p1510:client id="{6857E856-0B94-4B8D-8E70-8B89C3BDC3AA}" v="1619" dt="2024-04-25T02:47:14.999"/>
    <p1510:client id="{9F7DA9CC-9F5C-49C2-A762-60E80F8A80E3}" v="613" vWet="614" dt="2024-04-25T02:37:57.356"/>
    <p1510:client id="{BED629A6-996F-4D9A-90D9-F856DF255115}" v="133" dt="2024-04-25T01:31:33.227"/>
    <p1510:client id="{DB1B0C1E-B307-49F8-A13A-D567BD0DA519}" v="2" dt="2024-04-25T00:50:25.138"/>
  </p1510:revLst>
</p1510:revInfo>
</file>

<file path=ppt/tableStyles.xml><?xml version="1.0" encoding="utf-8"?>
<a:tblStyleLst xmlns:a="http://schemas.openxmlformats.org/drawingml/2006/main" def="{D9CD8E87-56D8-44E1-8A48-CCBF44977298}">
  <a:tblStyle styleId="{D9CD8E87-56D8-44E1-8A48-CCBF449772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964"/>
    <p:restoredTop sz="31413"/>
  </p:normalViewPr>
  <p:slideViewPr>
    <p:cSldViewPr snapToGrid="0">
      <p:cViewPr>
        <p:scale>
          <a:sx n="47" d="100"/>
          <a:sy n="47" d="100"/>
        </p:scale>
        <p:origin x="35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29" Type="http://schemas.openxmlformats.org/officeDocument/2006/relationships/font" Target="fonts/font9.fntdata"/><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font" Target="fonts/font11.fntdata"/><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BB9FDC2-3132-8618-54A7-9E2149819F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24AA8F0-0843-9AF2-4B90-4405F408A5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323F18-B143-4B84-BD53-64F13A3CAD7C}" type="datetimeFigureOut">
              <a:rPr lang="en-US" smtClean="0"/>
              <a:t>4/30/24</a:t>
            </a:fld>
            <a:endParaRPr lang="en-US"/>
          </a:p>
        </p:txBody>
      </p:sp>
      <p:sp>
        <p:nvSpPr>
          <p:cNvPr id="4" name="Footer Placeholder 3">
            <a:extLst>
              <a:ext uri="{FF2B5EF4-FFF2-40B4-BE49-F238E27FC236}">
                <a16:creationId xmlns:a16="http://schemas.microsoft.com/office/drawing/2014/main" id="{1EF98C75-55CF-E9BC-5201-239D683349C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E9AE972-12F2-D856-F100-A5F63196BB3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3B8268-85AD-4C7C-9B38-79E9A2E0D413}" type="slidenum">
              <a:rPr lang="en-US" smtClean="0"/>
              <a:t>‹#›</a:t>
            </a:fld>
            <a:endParaRPr lang="en-US"/>
          </a:p>
        </p:txBody>
      </p:sp>
    </p:spTree>
    <p:extLst>
      <p:ext uri="{BB962C8B-B14F-4D97-AF65-F5344CB8AC3E}">
        <p14:creationId xmlns:p14="http://schemas.microsoft.com/office/powerpoint/2010/main" val="1348829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d4351be878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d4351be878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d4351be878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d4351be878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d046fce6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d046fce6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buFont typeface="Calibri"/>
              <a:buChar char="-"/>
            </a:pPr>
            <a:r>
              <a:rPr lang="en-US" dirty="0"/>
              <a:t>McNair has 761 enrolled with capacity of 698</a:t>
            </a:r>
          </a:p>
          <a:p>
            <a:pPr marL="171450" indent="-171450">
              <a:buFont typeface="Calibri"/>
              <a:buChar char="-"/>
            </a:pPr>
            <a:r>
              <a:rPr lang="en-US" dirty="0"/>
              <a:t>Colbert has enrollment of about 440, but capacity is 800 (according to 4029)</a:t>
            </a:r>
          </a:p>
          <a:p>
            <a:pPr marL="171450" indent="-171450">
              <a:buFont typeface="Calibri"/>
              <a:buChar char="-"/>
            </a:pPr>
            <a:r>
              <a:rPr lang="en-US" dirty="0"/>
              <a:t>Holt is about right at capacity with ~440 enrolled and capacity at 460</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d046fce6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d046fce6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GIS data came from the city of </a:t>
            </a:r>
            <a:r>
              <a:rPr lang="en-US" dirty="0" err="1"/>
              <a:t>fayettevilles</a:t>
            </a:r>
            <a:r>
              <a:rPr lang="en-US" dirty="0"/>
              <a:t> GIS files on their website</a:t>
            </a:r>
          </a:p>
          <a:p>
            <a:pPr marL="0" lvl="0" indent="0" algn="l" rtl="0">
              <a:spcBef>
                <a:spcPts val="0"/>
              </a:spcBef>
              <a:spcAft>
                <a:spcPts val="0"/>
              </a:spcAft>
              <a:buNone/>
            </a:pPr>
            <a:r>
              <a:rPr lang="en-US" dirty="0"/>
              <a:t>The city’s GIS dept. actually just received the 2024 GIS innovation award at the MidAmerica GIS Consortium last week </a:t>
            </a:r>
            <a:r>
              <a:rPr lang="en-US" dirty="0">
                <a:sym typeface="Wingdings" pitchFamily="2" charset="2"/>
              </a:rPr>
              <a:t></a:t>
            </a:r>
            <a:endParaRPr dirty="0"/>
          </a:p>
        </p:txBody>
      </p:sp>
    </p:spTree>
    <p:extLst>
      <p:ext uri="{BB962C8B-B14F-4D97-AF65-F5344CB8AC3E}">
        <p14:creationId xmlns:p14="http://schemas.microsoft.com/office/powerpoint/2010/main" val="718383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87350" indent="-228600">
              <a:buAutoNum type="arabicPeriod"/>
            </a:pPr>
            <a:r>
              <a:rPr lang="en-US" dirty="0">
                <a:latin typeface="Calibri"/>
                <a:cs typeface="Calibri"/>
              </a:rPr>
              <a:t> </a:t>
            </a:r>
          </a:p>
          <a:p>
            <a:pPr marL="387350" indent="-228600">
              <a:buAutoNum type="arabicPeriod"/>
            </a:pPr>
            <a:r>
              <a:rPr lang="en-US" dirty="0">
                <a:latin typeface="Calibri"/>
                <a:cs typeface="Calibri"/>
              </a:rPr>
              <a:t>Being in that CSV meant it was outside of the district and would not help with optimization</a:t>
            </a:r>
          </a:p>
          <a:p>
            <a:pPr marL="387350" indent="-228600">
              <a:buAutoNum type="arabicPeriod"/>
            </a:pPr>
            <a:r>
              <a:rPr lang="en-US" dirty="0">
                <a:latin typeface="Calibri"/>
                <a:cs typeface="Calibri"/>
              </a:rPr>
              <a:t>There are a little less than 2000 MS students in fay, so we doubled the number to increase accuracy</a:t>
            </a:r>
          </a:p>
          <a:p>
            <a:pPr marL="387350" indent="-228600">
              <a:buAutoNum type="arabicPeriod"/>
            </a:pPr>
            <a:r>
              <a:rPr lang="en-US" dirty="0">
                <a:latin typeface="Calibri"/>
                <a:cs typeface="Calibri"/>
              </a:rPr>
              <a:t> </a:t>
            </a:r>
          </a:p>
          <a:p>
            <a:pPr marL="387350" indent="-228600">
              <a:buAutoNum type="arabicPeriod"/>
            </a:pPr>
            <a:r>
              <a:rPr lang="en-US" dirty="0">
                <a:latin typeface="Calibri"/>
                <a:cs typeface="Calibri"/>
              </a:rPr>
              <a:t> used </a:t>
            </a:r>
            <a:r>
              <a:rPr lang="en-US" dirty="0" err="1">
                <a:latin typeface="Calibri"/>
                <a:cs typeface="Calibri"/>
              </a:rPr>
              <a:t>nomatim</a:t>
            </a:r>
            <a:r>
              <a:rPr lang="en-US" dirty="0">
                <a:latin typeface="Calibri"/>
                <a:cs typeface="Calibri"/>
              </a:rPr>
              <a:t> and </a:t>
            </a:r>
            <a:r>
              <a:rPr lang="en-US" dirty="0" err="1">
                <a:latin typeface="Calibri"/>
                <a:cs typeface="Calibri"/>
              </a:rPr>
              <a:t>ratelimiter</a:t>
            </a:r>
            <a:r>
              <a:rPr lang="en-US" dirty="0">
                <a:latin typeface="Calibri"/>
                <a:cs typeface="Calibri"/>
              </a:rPr>
              <a:t> from </a:t>
            </a:r>
            <a:r>
              <a:rPr lang="en-US" dirty="0" err="1">
                <a:latin typeface="Calibri"/>
                <a:cs typeface="Calibri"/>
              </a:rPr>
              <a:t>geopy</a:t>
            </a:r>
            <a:r>
              <a:rPr lang="en-US" dirty="0">
                <a:latin typeface="Calibri"/>
                <a:cs typeface="Calibri"/>
              </a:rPr>
              <a:t>, added a column to the </a:t>
            </a:r>
            <a:r>
              <a:rPr lang="en-US" dirty="0" err="1">
                <a:latin typeface="Calibri"/>
                <a:cs typeface="Calibri"/>
              </a:rPr>
              <a:t>df</a:t>
            </a:r>
            <a:r>
              <a:rPr lang="en-US" dirty="0">
                <a:latin typeface="Calibri"/>
                <a:cs typeface="Calibri"/>
              </a:rPr>
              <a:t> that converted the full address to </a:t>
            </a:r>
            <a:r>
              <a:rPr lang="en-US" dirty="0" err="1">
                <a:latin typeface="Calibri"/>
                <a:cs typeface="Calibri"/>
              </a:rPr>
              <a:t>geopy's</a:t>
            </a:r>
            <a:r>
              <a:rPr lang="en-US" dirty="0">
                <a:latin typeface="Calibri"/>
                <a:cs typeface="Calibri"/>
              </a:rPr>
              <a:t> favored format, then used that to create both a column for the latitude and longitude for each address (homes and middle schools) to be able to calculate route distances</a:t>
            </a:r>
          </a:p>
          <a:p>
            <a:pPr marL="387350" indent="-228600">
              <a:buAutoNum type="arabicPeriod"/>
            </a:pPr>
            <a:endParaRPr lang="en-US" dirty="0">
              <a:latin typeface="Calibri"/>
              <a:cs typeface="Calibri"/>
            </a:endParaRPr>
          </a:p>
        </p:txBody>
      </p:sp>
    </p:spTree>
    <p:extLst>
      <p:ext uri="{BB962C8B-B14F-4D97-AF65-F5344CB8AC3E}">
        <p14:creationId xmlns:p14="http://schemas.microsoft.com/office/powerpoint/2010/main" val="2072429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d4351be878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d4351be878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37bb5ce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37bb5ce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5663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4508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en-US" dirty="0">
                <a:latin typeface="Calibri"/>
                <a:cs typeface="Calibri"/>
              </a:rPr>
              <a:t>Sampling introduces some inherent bias and wont fully capture the city's intricacies, using all addresses would refine the opt and considers special characteristics and distributions of locations.</a:t>
            </a:r>
          </a:p>
          <a:p>
            <a:pPr marL="228600" indent="-228600">
              <a:buAutoNum type="arabicPeriod"/>
            </a:pPr>
            <a:endParaRPr lang="en-US" dirty="0">
              <a:latin typeface="Calibri"/>
              <a:cs typeface="Calibri"/>
            </a:endParaRPr>
          </a:p>
          <a:p>
            <a:pPr marL="228600" indent="-228600">
              <a:buAutoNum type="arabicPeriod"/>
            </a:pPr>
            <a:r>
              <a:rPr lang="en-US" dirty="0">
                <a:latin typeface="Calibri"/>
                <a:cs typeface="Calibri"/>
              </a:rPr>
              <a:t>The district is considering adding another middle school, as well as turning </a:t>
            </a:r>
            <a:r>
              <a:rPr lang="en-US" dirty="0" err="1">
                <a:latin typeface="Calibri"/>
                <a:cs typeface="Calibri"/>
              </a:rPr>
              <a:t>colbert</a:t>
            </a:r>
            <a:r>
              <a:rPr lang="en-US" dirty="0">
                <a:latin typeface="Calibri"/>
                <a:cs typeface="Calibri"/>
              </a:rPr>
              <a:t> into a </a:t>
            </a:r>
            <a:r>
              <a:rPr lang="en-US" dirty="0" err="1">
                <a:latin typeface="Calibri"/>
                <a:cs typeface="Calibri"/>
              </a:rPr>
              <a:t>jr</a:t>
            </a:r>
            <a:r>
              <a:rPr lang="en-US" dirty="0">
                <a:latin typeface="Calibri"/>
                <a:cs typeface="Calibri"/>
              </a:rPr>
              <a:t> high, which would make this addition even more important. This would include figuring out the best placement of the school and finding plots of land it could potentially be built on. While the district is doing its best, the placement of the newest middle school wasn't the best choice.</a:t>
            </a:r>
          </a:p>
          <a:p>
            <a:pPr marL="228600" indent="-228600">
              <a:buAutoNum type="arabicPeriod"/>
            </a:pPr>
            <a:endParaRPr lang="en-US" dirty="0">
              <a:latin typeface="Calibri"/>
              <a:cs typeface="Calibri"/>
            </a:endParaRPr>
          </a:p>
          <a:p>
            <a:pPr marL="228600" indent="-228600">
              <a:buAutoNum type="arabicPeriod"/>
            </a:pPr>
            <a:r>
              <a:rPr lang="en-US" dirty="0">
                <a:latin typeface="Calibri"/>
                <a:cs typeface="Calibri"/>
              </a:rPr>
              <a:t>Want to ensure that the changes promote inclusivity, would allow for better tailoring of support programs and allocation of resources – overall would help the district make more informed decisions</a:t>
            </a:r>
          </a:p>
        </p:txBody>
      </p:sp>
    </p:spTree>
    <p:extLst>
      <p:ext uri="{BB962C8B-B14F-4D97-AF65-F5344CB8AC3E}">
        <p14:creationId xmlns:p14="http://schemas.microsoft.com/office/powerpoint/2010/main" val="2662580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50" y="286050"/>
            <a:ext cx="9144449" cy="4571700"/>
            <a:chOff x="-450" y="286050"/>
            <a:chExt cx="9144449" cy="4571700"/>
          </a:xfrm>
        </p:grpSpPr>
        <p:sp>
          <p:nvSpPr>
            <p:cNvPr id="10" name="Google Shape;10;p2"/>
            <p:cNvSpPr/>
            <p:nvPr/>
          </p:nvSpPr>
          <p:spPr>
            <a:xfrm>
              <a:off x="315300" y="286050"/>
              <a:ext cx="8513400" cy="4571700"/>
            </a:xfrm>
            <a:prstGeom prst="roundRect">
              <a:avLst>
                <a:gd name="adj" fmla="val 500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50" y="585630"/>
              <a:ext cx="1159588" cy="3972541"/>
            </a:xfrm>
            <a:custGeom>
              <a:avLst/>
              <a:gdLst/>
              <a:ahLst/>
              <a:cxnLst/>
              <a:rect l="l" t="t" r="r" b="b"/>
              <a:pathLst>
                <a:path w="15941" h="54611" fill="none" extrusionOk="0">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984848" y="585630"/>
              <a:ext cx="1159152" cy="3972541"/>
            </a:xfrm>
            <a:custGeom>
              <a:avLst/>
              <a:gdLst/>
              <a:ahLst/>
              <a:cxnLst/>
              <a:rect l="l" t="t" r="r" b="b"/>
              <a:pathLst>
                <a:path w="15935" h="54611" fill="none" extrusionOk="0">
                  <a:moveTo>
                    <a:pt x="15934" y="1"/>
                  </a:moveTo>
                  <a:cubicBezTo>
                    <a:pt x="6420" y="5383"/>
                    <a:pt x="0" y="15596"/>
                    <a:pt x="0" y="27305"/>
                  </a:cubicBezTo>
                  <a:cubicBezTo>
                    <a:pt x="6" y="38616"/>
                    <a:pt x="6092" y="49042"/>
                    <a:pt x="15934"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1653000" y="1238850"/>
            <a:ext cx="5838000" cy="21804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191919"/>
              </a:buClr>
              <a:buSzPts val="5200"/>
              <a:buNone/>
              <a:defRPr sz="4800" b="1">
                <a:solidFill>
                  <a:srgbClr val="000000"/>
                </a:solidFill>
                <a:latin typeface="Merriweather"/>
                <a:ea typeface="Merriweather"/>
                <a:cs typeface="Merriweather"/>
                <a:sym typeface="Merriweather"/>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2053525" y="3317525"/>
            <a:ext cx="50367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400">
                <a:solidFill>
                  <a:srgbClr val="000000"/>
                </a:solidFill>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 name="Slide Number Placeholder 1">
            <a:extLst>
              <a:ext uri="{FF2B5EF4-FFF2-40B4-BE49-F238E27FC236}">
                <a16:creationId xmlns:a16="http://schemas.microsoft.com/office/drawing/2014/main" id="{A06C6D41-C278-D221-8CF1-42CE3FFAE1AF}"/>
              </a:ext>
            </a:extLst>
          </p:cNvPr>
          <p:cNvSpPr>
            <a:spLocks noGrp="1"/>
          </p:cNvSpPr>
          <p:nvPr>
            <p:ph type="sldNum" sz="quarter" idx="10"/>
          </p:nvPr>
        </p:nvSpPr>
        <p:spPr/>
        <p:txBody>
          <a:bodyPr/>
          <a:lstStyle/>
          <a:p>
            <a:fld id="{1A446EF5-461A-4C7B-9559-E3011FC284E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3"/>
        <p:cNvGrpSpPr/>
        <p:nvPr/>
      </p:nvGrpSpPr>
      <p:grpSpPr>
        <a:xfrm>
          <a:off x="0" y="0"/>
          <a:ext cx="0" cy="0"/>
          <a:chOff x="0" y="0"/>
          <a:chExt cx="0" cy="0"/>
        </a:xfrm>
      </p:grpSpPr>
      <p:sp>
        <p:nvSpPr>
          <p:cNvPr id="54" name="Google Shape;54;p11"/>
          <p:cNvSpPr txBox="1">
            <a:spLocks noGrp="1"/>
          </p:cNvSpPr>
          <p:nvPr>
            <p:ph type="title" hasCustomPrompt="1"/>
          </p:nvPr>
        </p:nvSpPr>
        <p:spPr>
          <a:xfrm>
            <a:off x="1284000" y="1721200"/>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5" name="Google Shape;55;p11"/>
          <p:cNvSpPr txBox="1">
            <a:spLocks noGrp="1"/>
          </p:cNvSpPr>
          <p:nvPr>
            <p:ph type="subTitle" idx="1"/>
          </p:nvPr>
        </p:nvSpPr>
        <p:spPr>
          <a:xfrm>
            <a:off x="1284000" y="3274400"/>
            <a:ext cx="6576000" cy="45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6" name="Google Shape;56;p11"/>
          <p:cNvSpPr/>
          <p:nvPr/>
        </p:nvSpPr>
        <p:spPr>
          <a:xfrm>
            <a:off x="-450" y="585480"/>
            <a:ext cx="1159588" cy="3972541"/>
          </a:xfrm>
          <a:custGeom>
            <a:avLst/>
            <a:gdLst/>
            <a:ahLst/>
            <a:cxnLst/>
            <a:rect l="l" t="t" r="r" b="b"/>
            <a:pathLst>
              <a:path w="15941" h="54611" fill="none" extrusionOk="0">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59700783-D424-367F-053A-1828BA5B34E6}"/>
              </a:ext>
            </a:extLst>
          </p:cNvPr>
          <p:cNvSpPr>
            <a:spLocks noGrp="1"/>
          </p:cNvSpPr>
          <p:nvPr>
            <p:ph type="sldNum" sz="quarter" idx="10"/>
          </p:nvPr>
        </p:nvSpPr>
        <p:spPr/>
        <p:txBody>
          <a:bodyPr/>
          <a:lstStyle/>
          <a:p>
            <a:fld id="{1A446EF5-461A-4C7B-9559-E3011FC284E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74E736-6EE1-134A-11C8-154615DC15C8}"/>
              </a:ext>
            </a:extLst>
          </p:cNvPr>
          <p:cNvSpPr>
            <a:spLocks noGrp="1"/>
          </p:cNvSpPr>
          <p:nvPr>
            <p:ph type="sldNum" sz="quarter" idx="10"/>
          </p:nvPr>
        </p:nvSpPr>
        <p:spPr/>
        <p:txBody>
          <a:bodyPr/>
          <a:lstStyle/>
          <a:p>
            <a:fld id="{1A446EF5-461A-4C7B-9559-E3011FC284E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1530025" y="1271153"/>
            <a:ext cx="2640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800">
                <a:solidFill>
                  <a:srgbClr val="000000"/>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 name="Google Shape;60;p13"/>
          <p:cNvSpPr txBox="1">
            <a:spLocks noGrp="1"/>
          </p:cNvSpPr>
          <p:nvPr>
            <p:ph type="title" idx="2" hasCustomPrompt="1"/>
          </p:nvPr>
        </p:nvSpPr>
        <p:spPr>
          <a:xfrm>
            <a:off x="720000" y="1271153"/>
            <a:ext cx="8043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800">
                <a:solidFill>
                  <a:srgbClr val="000000"/>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1"/>
          </p:nvPr>
        </p:nvSpPr>
        <p:spPr>
          <a:xfrm>
            <a:off x="1530025" y="1803603"/>
            <a:ext cx="2640300" cy="5277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1400"/>
              <a:buNone/>
              <a:defRPr sz="1600">
                <a:solidFill>
                  <a:srgbClr val="000000"/>
                </a:solidFill>
                <a:latin typeface="Darker Grotesque Medium"/>
                <a:ea typeface="Darker Grotesque Medium"/>
                <a:cs typeface="Darker Grotesque Medium"/>
                <a:sym typeface="Darker Grotesque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2" name="Google Shape;62;p13"/>
          <p:cNvSpPr txBox="1">
            <a:spLocks noGrp="1"/>
          </p:cNvSpPr>
          <p:nvPr>
            <p:ph type="title" idx="3"/>
          </p:nvPr>
        </p:nvSpPr>
        <p:spPr>
          <a:xfrm>
            <a:off x="5200664" y="1271153"/>
            <a:ext cx="2640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800">
                <a:solidFill>
                  <a:srgbClr val="000000"/>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3" name="Google Shape;63;p13"/>
          <p:cNvSpPr txBox="1">
            <a:spLocks noGrp="1"/>
          </p:cNvSpPr>
          <p:nvPr>
            <p:ph type="title" idx="4" hasCustomPrompt="1"/>
          </p:nvPr>
        </p:nvSpPr>
        <p:spPr>
          <a:xfrm>
            <a:off x="4397687" y="1271153"/>
            <a:ext cx="8043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800">
                <a:solidFill>
                  <a:srgbClr val="000000"/>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subTitle" idx="5"/>
          </p:nvPr>
        </p:nvSpPr>
        <p:spPr>
          <a:xfrm>
            <a:off x="5200663" y="1803603"/>
            <a:ext cx="2640300" cy="5277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1400"/>
              <a:buNone/>
              <a:defRPr sz="1600">
                <a:solidFill>
                  <a:srgbClr val="000000"/>
                </a:solidFill>
                <a:latin typeface="Darker Grotesque Medium"/>
                <a:ea typeface="Darker Grotesque Medium"/>
                <a:cs typeface="Darker Grotesque Medium"/>
                <a:sym typeface="Darker Grotesque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5" name="Google Shape;65;p13"/>
          <p:cNvSpPr txBox="1">
            <a:spLocks noGrp="1"/>
          </p:cNvSpPr>
          <p:nvPr>
            <p:ph type="title" idx="6"/>
          </p:nvPr>
        </p:nvSpPr>
        <p:spPr>
          <a:xfrm>
            <a:off x="1530025" y="3060553"/>
            <a:ext cx="2640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800">
                <a:solidFill>
                  <a:srgbClr val="000000"/>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6" name="Google Shape;66;p13"/>
          <p:cNvSpPr txBox="1">
            <a:spLocks noGrp="1"/>
          </p:cNvSpPr>
          <p:nvPr>
            <p:ph type="title" idx="7" hasCustomPrompt="1"/>
          </p:nvPr>
        </p:nvSpPr>
        <p:spPr>
          <a:xfrm>
            <a:off x="720000" y="3060553"/>
            <a:ext cx="8043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800">
                <a:solidFill>
                  <a:srgbClr val="000000"/>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a:spLocks noGrp="1"/>
          </p:cNvSpPr>
          <p:nvPr>
            <p:ph type="subTitle" idx="8"/>
          </p:nvPr>
        </p:nvSpPr>
        <p:spPr>
          <a:xfrm>
            <a:off x="1530025" y="3593003"/>
            <a:ext cx="2640300" cy="5277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1400"/>
              <a:buNone/>
              <a:defRPr sz="1600">
                <a:solidFill>
                  <a:srgbClr val="000000"/>
                </a:solidFill>
                <a:latin typeface="Darker Grotesque Medium"/>
                <a:ea typeface="Darker Grotesque Medium"/>
                <a:cs typeface="Darker Grotesque Medium"/>
                <a:sym typeface="Darker Grotesque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8" name="Google Shape;68;p13"/>
          <p:cNvSpPr txBox="1">
            <a:spLocks noGrp="1"/>
          </p:cNvSpPr>
          <p:nvPr>
            <p:ph type="title" idx="9"/>
          </p:nvPr>
        </p:nvSpPr>
        <p:spPr>
          <a:xfrm>
            <a:off x="5200664" y="3060553"/>
            <a:ext cx="2640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800">
                <a:solidFill>
                  <a:srgbClr val="000000"/>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9" name="Google Shape;69;p13"/>
          <p:cNvSpPr txBox="1">
            <a:spLocks noGrp="1"/>
          </p:cNvSpPr>
          <p:nvPr>
            <p:ph type="title" idx="13" hasCustomPrompt="1"/>
          </p:nvPr>
        </p:nvSpPr>
        <p:spPr>
          <a:xfrm>
            <a:off x="4397684" y="3060553"/>
            <a:ext cx="8043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800">
                <a:solidFill>
                  <a:srgbClr val="000000"/>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a:spLocks noGrp="1"/>
          </p:cNvSpPr>
          <p:nvPr>
            <p:ph type="subTitle" idx="14"/>
          </p:nvPr>
        </p:nvSpPr>
        <p:spPr>
          <a:xfrm>
            <a:off x="5200663" y="3593003"/>
            <a:ext cx="2640300" cy="5277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1400"/>
              <a:buNone/>
              <a:defRPr sz="1600">
                <a:solidFill>
                  <a:srgbClr val="000000"/>
                </a:solidFill>
                <a:latin typeface="Darker Grotesque Medium"/>
                <a:ea typeface="Darker Grotesque Medium"/>
                <a:cs typeface="Darker Grotesque Medium"/>
                <a:sym typeface="Darker Grotesque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 name="Google Shape;71;p13"/>
          <p:cNvSpPr/>
          <p:nvPr/>
        </p:nvSpPr>
        <p:spPr>
          <a:xfrm>
            <a:off x="7984848" y="585630"/>
            <a:ext cx="1159152" cy="3972541"/>
          </a:xfrm>
          <a:custGeom>
            <a:avLst/>
            <a:gdLst/>
            <a:ahLst/>
            <a:cxnLst/>
            <a:rect l="l" t="t" r="r" b="b"/>
            <a:pathLst>
              <a:path w="15935" h="54611" fill="none" extrusionOk="0">
                <a:moveTo>
                  <a:pt x="15934" y="1"/>
                </a:moveTo>
                <a:cubicBezTo>
                  <a:pt x="6420" y="5383"/>
                  <a:pt x="0" y="15596"/>
                  <a:pt x="0" y="27305"/>
                </a:cubicBezTo>
                <a:cubicBezTo>
                  <a:pt x="6" y="38616"/>
                  <a:pt x="6092" y="49042"/>
                  <a:pt x="15934"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13"/>
          <p:cNvCxnSpPr/>
          <p:nvPr/>
        </p:nvCxnSpPr>
        <p:spPr>
          <a:xfrm rot="10800000">
            <a:off x="300" y="1021850"/>
            <a:ext cx="7581600" cy="0"/>
          </a:xfrm>
          <a:prstGeom prst="straightConnector1">
            <a:avLst/>
          </a:prstGeom>
          <a:noFill/>
          <a:ln w="9525" cap="flat" cmpd="sng">
            <a:solidFill>
              <a:srgbClr val="000000"/>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7B833FD5-3A58-CE1B-5C7A-288CB592DFBE}"/>
              </a:ext>
            </a:extLst>
          </p:cNvPr>
          <p:cNvSpPr>
            <a:spLocks noGrp="1"/>
          </p:cNvSpPr>
          <p:nvPr>
            <p:ph type="sldNum" sz="quarter" idx="15"/>
          </p:nvPr>
        </p:nvSpPr>
        <p:spPr/>
        <p:txBody>
          <a:bodyPr/>
          <a:lstStyle/>
          <a:p>
            <a:fld id="{1A446EF5-461A-4C7B-9559-E3011FC284E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73"/>
        <p:cNvGrpSpPr/>
        <p:nvPr/>
      </p:nvGrpSpPr>
      <p:grpSpPr>
        <a:xfrm>
          <a:off x="0" y="0"/>
          <a:ext cx="0" cy="0"/>
          <a:chOff x="0" y="0"/>
          <a:chExt cx="0" cy="0"/>
        </a:xfrm>
      </p:grpSpPr>
      <p:sp>
        <p:nvSpPr>
          <p:cNvPr id="74" name="Google Shape;74;p14"/>
          <p:cNvSpPr/>
          <p:nvPr/>
        </p:nvSpPr>
        <p:spPr>
          <a:xfrm>
            <a:off x="-450" y="585630"/>
            <a:ext cx="1159588" cy="3972541"/>
          </a:xfrm>
          <a:custGeom>
            <a:avLst/>
            <a:gdLst/>
            <a:ahLst/>
            <a:cxnLst/>
            <a:rect l="l" t="t" r="r" b="b"/>
            <a:pathLst>
              <a:path w="15941" h="54611" fill="none" extrusionOk="0">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7984848" y="585630"/>
            <a:ext cx="1159152" cy="3972541"/>
          </a:xfrm>
          <a:custGeom>
            <a:avLst/>
            <a:gdLst/>
            <a:ahLst/>
            <a:cxnLst/>
            <a:rect l="l" t="t" r="r" b="b"/>
            <a:pathLst>
              <a:path w="15935" h="54611" fill="none" extrusionOk="0">
                <a:moveTo>
                  <a:pt x="15934" y="1"/>
                </a:moveTo>
                <a:cubicBezTo>
                  <a:pt x="6420" y="5383"/>
                  <a:pt x="0" y="15596"/>
                  <a:pt x="0" y="27305"/>
                </a:cubicBezTo>
                <a:cubicBezTo>
                  <a:pt x="6" y="38616"/>
                  <a:pt x="6092" y="49042"/>
                  <a:pt x="15934"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 name="Google Shape;76;p14"/>
          <p:cNvCxnSpPr/>
          <p:nvPr/>
        </p:nvCxnSpPr>
        <p:spPr>
          <a:xfrm rot="10800000">
            <a:off x="781200" y="2319219"/>
            <a:ext cx="7581600" cy="0"/>
          </a:xfrm>
          <a:prstGeom prst="straightConnector1">
            <a:avLst/>
          </a:prstGeom>
          <a:noFill/>
          <a:ln w="9525" cap="flat" cmpd="sng">
            <a:solidFill>
              <a:srgbClr val="000000"/>
            </a:solidFill>
            <a:prstDash val="solid"/>
            <a:round/>
            <a:headEnd type="none" w="med" len="med"/>
            <a:tailEnd type="none" w="med" len="med"/>
          </a:ln>
        </p:spPr>
      </p:cxnSp>
      <p:sp>
        <p:nvSpPr>
          <p:cNvPr id="77" name="Google Shape;77;p14"/>
          <p:cNvSpPr txBox="1">
            <a:spLocks noGrp="1"/>
          </p:cNvSpPr>
          <p:nvPr>
            <p:ph type="title"/>
          </p:nvPr>
        </p:nvSpPr>
        <p:spPr>
          <a:xfrm>
            <a:off x="1732500" y="2408225"/>
            <a:ext cx="5679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820">
                <a:solidFill>
                  <a:srgbClr val="000000"/>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 name="Google Shape;78;p14"/>
          <p:cNvSpPr txBox="1">
            <a:spLocks noGrp="1"/>
          </p:cNvSpPr>
          <p:nvPr>
            <p:ph type="title" idx="2" hasCustomPrompt="1"/>
          </p:nvPr>
        </p:nvSpPr>
        <p:spPr>
          <a:xfrm>
            <a:off x="1732500" y="1357581"/>
            <a:ext cx="2836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9600">
                <a:solidFill>
                  <a:srgbClr val="000000"/>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9" name="Google Shape;79;p14"/>
          <p:cNvSpPr txBox="1">
            <a:spLocks noGrp="1"/>
          </p:cNvSpPr>
          <p:nvPr>
            <p:ph type="subTitle" idx="1"/>
          </p:nvPr>
        </p:nvSpPr>
        <p:spPr>
          <a:xfrm>
            <a:off x="1732500" y="3239900"/>
            <a:ext cx="5679000" cy="4317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1400"/>
              <a:buNone/>
              <a:defRPr sz="1800">
                <a:solidFill>
                  <a:srgbClr val="000000"/>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 name="Slide Number Placeholder 1">
            <a:extLst>
              <a:ext uri="{FF2B5EF4-FFF2-40B4-BE49-F238E27FC236}">
                <a16:creationId xmlns:a16="http://schemas.microsoft.com/office/drawing/2014/main" id="{21B5D724-2E77-F3B4-8E5B-94834947FECD}"/>
              </a:ext>
            </a:extLst>
          </p:cNvPr>
          <p:cNvSpPr>
            <a:spLocks noGrp="1"/>
          </p:cNvSpPr>
          <p:nvPr>
            <p:ph type="sldNum" sz="quarter" idx="10"/>
          </p:nvPr>
        </p:nvSpPr>
        <p:spPr/>
        <p:txBody>
          <a:bodyPr/>
          <a:lstStyle/>
          <a:p>
            <a:fld id="{1A446EF5-461A-4C7B-9559-E3011FC284EE}"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82" name="Google Shape;82;p15"/>
          <p:cNvCxnSpPr/>
          <p:nvPr/>
        </p:nvCxnSpPr>
        <p:spPr>
          <a:xfrm rot="10800000">
            <a:off x="300" y="1021850"/>
            <a:ext cx="7581600" cy="0"/>
          </a:xfrm>
          <a:prstGeom prst="straightConnector1">
            <a:avLst/>
          </a:prstGeom>
          <a:noFill/>
          <a:ln w="9525" cap="flat" cmpd="sng">
            <a:solidFill>
              <a:srgbClr val="000000"/>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D9776524-ABD3-0BC6-C2B8-CB40FD6228DE}"/>
              </a:ext>
            </a:extLst>
          </p:cNvPr>
          <p:cNvSpPr>
            <a:spLocks noGrp="1"/>
          </p:cNvSpPr>
          <p:nvPr>
            <p:ph type="sldNum" sz="quarter" idx="10"/>
          </p:nvPr>
        </p:nvSpPr>
        <p:spPr/>
        <p:txBody>
          <a:bodyPr/>
          <a:lstStyle/>
          <a:p>
            <a:fld id="{1A446EF5-461A-4C7B-9559-E3011FC284EE}"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2290025" y="3316500"/>
            <a:ext cx="4563900" cy="531900"/>
          </a:xfrm>
          <a:prstGeom prst="rect">
            <a:avLst/>
          </a:prstGeom>
        </p:spPr>
        <p:txBody>
          <a:bodyPr spcFirstLastPara="1" wrap="square" lIns="91425" tIns="91425" rIns="91425" bIns="91425" anchor="ctr" anchorCtr="0">
            <a:noAutofit/>
          </a:bodyPr>
          <a:lstStyle>
            <a:lvl1pPr marR="457200" lvl="0" algn="ctr" rtl="0">
              <a:spcBef>
                <a:spcPts val="0"/>
              </a:spcBef>
              <a:spcAft>
                <a:spcPts val="0"/>
              </a:spcAft>
              <a:buSzPts val="3000"/>
              <a:buNone/>
              <a:defRPr sz="1620">
                <a:solidFill>
                  <a:srgbClr val="000000"/>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85" name="Google Shape;85;p16"/>
          <p:cNvSpPr txBox="1">
            <a:spLocks noGrp="1"/>
          </p:cNvSpPr>
          <p:nvPr>
            <p:ph type="subTitle" idx="1"/>
          </p:nvPr>
        </p:nvSpPr>
        <p:spPr>
          <a:xfrm>
            <a:off x="1458125" y="1721500"/>
            <a:ext cx="6227700" cy="15951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2500"/>
              <a:buNone/>
              <a:defRPr sz="2900">
                <a:solidFill>
                  <a:srgbClr val="000000"/>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2" name="Slide Number Placeholder 1">
            <a:extLst>
              <a:ext uri="{FF2B5EF4-FFF2-40B4-BE49-F238E27FC236}">
                <a16:creationId xmlns:a16="http://schemas.microsoft.com/office/drawing/2014/main" id="{FCECA30C-C707-41FB-2350-BBEB23405D9B}"/>
              </a:ext>
            </a:extLst>
          </p:cNvPr>
          <p:cNvSpPr>
            <a:spLocks noGrp="1"/>
          </p:cNvSpPr>
          <p:nvPr>
            <p:ph type="sldNum" sz="quarter" idx="10"/>
          </p:nvPr>
        </p:nvSpPr>
        <p:spPr/>
        <p:txBody>
          <a:bodyPr/>
          <a:lstStyle/>
          <a:p>
            <a:fld id="{1A446EF5-461A-4C7B-9559-E3011FC284E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86"/>
        <p:cNvGrpSpPr/>
        <p:nvPr/>
      </p:nvGrpSpPr>
      <p:grpSpPr>
        <a:xfrm>
          <a:off x="0" y="0"/>
          <a:ext cx="0" cy="0"/>
          <a:chOff x="0" y="0"/>
          <a:chExt cx="0" cy="0"/>
        </a:xfrm>
      </p:grpSpPr>
      <p:sp>
        <p:nvSpPr>
          <p:cNvPr id="87" name="Google Shape;87;p17"/>
          <p:cNvSpPr txBox="1">
            <a:spLocks noGrp="1"/>
          </p:cNvSpPr>
          <p:nvPr>
            <p:ph type="subTitle" idx="1"/>
          </p:nvPr>
        </p:nvSpPr>
        <p:spPr>
          <a:xfrm>
            <a:off x="1574400" y="1212525"/>
            <a:ext cx="5995200" cy="339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sz="16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88" name="Google Shape;88;p1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89" name="Google Shape;89;p17"/>
          <p:cNvCxnSpPr/>
          <p:nvPr/>
        </p:nvCxnSpPr>
        <p:spPr>
          <a:xfrm>
            <a:off x="1574394" y="1021850"/>
            <a:ext cx="7581600" cy="0"/>
          </a:xfrm>
          <a:prstGeom prst="straightConnector1">
            <a:avLst/>
          </a:prstGeom>
          <a:noFill/>
          <a:ln w="9525" cap="flat" cmpd="sng">
            <a:solidFill>
              <a:srgbClr val="000000"/>
            </a:solidFill>
            <a:prstDash val="solid"/>
            <a:round/>
            <a:headEnd type="none" w="med" len="med"/>
            <a:tailEnd type="none" w="med" len="med"/>
          </a:ln>
        </p:spPr>
      </p:cxnSp>
      <p:sp>
        <p:nvSpPr>
          <p:cNvPr id="90" name="Google Shape;90;p17"/>
          <p:cNvSpPr/>
          <p:nvPr/>
        </p:nvSpPr>
        <p:spPr>
          <a:xfrm>
            <a:off x="7984848" y="585480"/>
            <a:ext cx="1159152" cy="3972541"/>
          </a:xfrm>
          <a:custGeom>
            <a:avLst/>
            <a:gdLst/>
            <a:ahLst/>
            <a:cxnLst/>
            <a:rect l="l" t="t" r="r" b="b"/>
            <a:pathLst>
              <a:path w="15935" h="54611" fill="none" extrusionOk="0">
                <a:moveTo>
                  <a:pt x="15934" y="1"/>
                </a:moveTo>
                <a:cubicBezTo>
                  <a:pt x="6420" y="5383"/>
                  <a:pt x="0" y="15596"/>
                  <a:pt x="0" y="27305"/>
                </a:cubicBezTo>
                <a:cubicBezTo>
                  <a:pt x="6" y="38616"/>
                  <a:pt x="6092" y="49042"/>
                  <a:pt x="15934"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p:nvPr/>
        </p:nvSpPr>
        <p:spPr>
          <a:xfrm>
            <a:off x="-450" y="585480"/>
            <a:ext cx="1159588" cy="3972541"/>
          </a:xfrm>
          <a:custGeom>
            <a:avLst/>
            <a:gdLst/>
            <a:ahLst/>
            <a:cxnLst/>
            <a:rect l="l" t="t" r="r" b="b"/>
            <a:pathLst>
              <a:path w="15941" h="54611" fill="none" extrusionOk="0">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358650D3-6D06-CFAE-C811-A607B8A3F7B0}"/>
              </a:ext>
            </a:extLst>
          </p:cNvPr>
          <p:cNvSpPr>
            <a:spLocks noGrp="1"/>
          </p:cNvSpPr>
          <p:nvPr>
            <p:ph type="sldNum" sz="quarter" idx="10"/>
          </p:nvPr>
        </p:nvSpPr>
        <p:spPr/>
        <p:txBody>
          <a:bodyPr/>
          <a:lstStyle/>
          <a:p>
            <a:fld id="{1A446EF5-461A-4C7B-9559-E3011FC284EE}"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92"/>
        <p:cNvGrpSpPr/>
        <p:nvPr/>
      </p:nvGrpSpPr>
      <p:grpSpPr>
        <a:xfrm>
          <a:off x="0" y="0"/>
          <a:ext cx="0" cy="0"/>
          <a:chOff x="0" y="0"/>
          <a:chExt cx="0" cy="0"/>
        </a:xfrm>
      </p:grpSpPr>
      <p:sp>
        <p:nvSpPr>
          <p:cNvPr id="93" name="Google Shape;93;p18"/>
          <p:cNvSpPr txBox="1">
            <a:spLocks noGrp="1"/>
          </p:cNvSpPr>
          <p:nvPr>
            <p:ph type="subTitle" idx="1"/>
          </p:nvPr>
        </p:nvSpPr>
        <p:spPr>
          <a:xfrm>
            <a:off x="5058475" y="2431600"/>
            <a:ext cx="3372300" cy="153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18"/>
          <p:cNvSpPr txBox="1">
            <a:spLocks noGrp="1"/>
          </p:cNvSpPr>
          <p:nvPr>
            <p:ph type="title"/>
          </p:nvPr>
        </p:nvSpPr>
        <p:spPr>
          <a:xfrm>
            <a:off x="5058475" y="1173800"/>
            <a:ext cx="3372300" cy="12579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95" name="Google Shape;95;p18"/>
          <p:cNvCxnSpPr/>
          <p:nvPr/>
        </p:nvCxnSpPr>
        <p:spPr>
          <a:xfrm rot="10800000">
            <a:off x="300" y="1021850"/>
            <a:ext cx="7581600" cy="0"/>
          </a:xfrm>
          <a:prstGeom prst="straightConnector1">
            <a:avLst/>
          </a:prstGeom>
          <a:noFill/>
          <a:ln w="9525" cap="flat" cmpd="sng">
            <a:solidFill>
              <a:srgbClr val="000000"/>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AC09B0C1-7460-5F6F-0053-3BD55209B75E}"/>
              </a:ext>
            </a:extLst>
          </p:cNvPr>
          <p:cNvSpPr>
            <a:spLocks noGrp="1"/>
          </p:cNvSpPr>
          <p:nvPr>
            <p:ph type="sldNum" sz="quarter" idx="10"/>
          </p:nvPr>
        </p:nvSpPr>
        <p:spPr/>
        <p:txBody>
          <a:bodyPr/>
          <a:lstStyle/>
          <a:p>
            <a:fld id="{1A446EF5-461A-4C7B-9559-E3011FC284EE}"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 name="Shape 96"/>
        <p:cNvGrpSpPr/>
        <p:nvPr/>
      </p:nvGrpSpPr>
      <p:grpSpPr>
        <a:xfrm>
          <a:off x="0" y="0"/>
          <a:ext cx="0" cy="0"/>
          <a:chOff x="0" y="0"/>
          <a:chExt cx="0" cy="0"/>
        </a:xfrm>
      </p:grpSpPr>
      <p:sp>
        <p:nvSpPr>
          <p:cNvPr id="97" name="Google Shape;97;p19"/>
          <p:cNvSpPr txBox="1">
            <a:spLocks noGrp="1"/>
          </p:cNvSpPr>
          <p:nvPr>
            <p:ph type="subTitle" idx="1"/>
          </p:nvPr>
        </p:nvSpPr>
        <p:spPr>
          <a:xfrm>
            <a:off x="4799407" y="2382277"/>
            <a:ext cx="3372300" cy="93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19"/>
          <p:cNvSpPr txBox="1">
            <a:spLocks noGrp="1"/>
          </p:cNvSpPr>
          <p:nvPr>
            <p:ph type="title"/>
          </p:nvPr>
        </p:nvSpPr>
        <p:spPr>
          <a:xfrm>
            <a:off x="4799407" y="1445077"/>
            <a:ext cx="3372300" cy="9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99" name="Google Shape;99;p19"/>
          <p:cNvCxnSpPr/>
          <p:nvPr/>
        </p:nvCxnSpPr>
        <p:spPr>
          <a:xfrm rot="10800000">
            <a:off x="300" y="1021850"/>
            <a:ext cx="7581600" cy="0"/>
          </a:xfrm>
          <a:prstGeom prst="straightConnector1">
            <a:avLst/>
          </a:prstGeom>
          <a:noFill/>
          <a:ln w="9525" cap="flat" cmpd="sng">
            <a:solidFill>
              <a:srgbClr val="000000"/>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9E23098B-060A-D2AA-3907-75A49A367B9F}"/>
              </a:ext>
            </a:extLst>
          </p:cNvPr>
          <p:cNvSpPr>
            <a:spLocks noGrp="1"/>
          </p:cNvSpPr>
          <p:nvPr>
            <p:ph type="sldNum" sz="quarter" idx="10"/>
          </p:nvPr>
        </p:nvSpPr>
        <p:spPr/>
        <p:txBody>
          <a:bodyPr/>
          <a:lstStyle/>
          <a:p>
            <a:fld id="{1A446EF5-461A-4C7B-9559-E3011FC284EE}"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712850" y="3323800"/>
            <a:ext cx="2095200" cy="37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 name="Google Shape;102;p20"/>
          <p:cNvSpPr txBox="1">
            <a:spLocks noGrp="1"/>
          </p:cNvSpPr>
          <p:nvPr>
            <p:ph type="subTitle" idx="1"/>
          </p:nvPr>
        </p:nvSpPr>
        <p:spPr>
          <a:xfrm>
            <a:off x="712850" y="3619470"/>
            <a:ext cx="2095200" cy="86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20"/>
          <p:cNvSpPr txBox="1">
            <a:spLocks noGrp="1"/>
          </p:cNvSpPr>
          <p:nvPr>
            <p:ph type="title" idx="2"/>
          </p:nvPr>
        </p:nvSpPr>
        <p:spPr>
          <a:xfrm>
            <a:off x="3524400" y="2333200"/>
            <a:ext cx="2095200" cy="37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 name="Google Shape;104;p20"/>
          <p:cNvSpPr txBox="1">
            <a:spLocks noGrp="1"/>
          </p:cNvSpPr>
          <p:nvPr>
            <p:ph type="subTitle" idx="3"/>
          </p:nvPr>
        </p:nvSpPr>
        <p:spPr>
          <a:xfrm>
            <a:off x="3524400" y="2628870"/>
            <a:ext cx="2095200" cy="86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20"/>
          <p:cNvSpPr txBox="1">
            <a:spLocks noGrp="1"/>
          </p:cNvSpPr>
          <p:nvPr>
            <p:ph type="title" idx="4"/>
          </p:nvPr>
        </p:nvSpPr>
        <p:spPr>
          <a:xfrm>
            <a:off x="6334525" y="3323800"/>
            <a:ext cx="2095200" cy="37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 name="Google Shape;106;p20"/>
          <p:cNvSpPr txBox="1">
            <a:spLocks noGrp="1"/>
          </p:cNvSpPr>
          <p:nvPr>
            <p:ph type="subTitle" idx="5"/>
          </p:nvPr>
        </p:nvSpPr>
        <p:spPr>
          <a:xfrm>
            <a:off x="6334525" y="3619470"/>
            <a:ext cx="2095200" cy="86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20"/>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108" name="Google Shape;108;p20"/>
          <p:cNvCxnSpPr/>
          <p:nvPr/>
        </p:nvCxnSpPr>
        <p:spPr>
          <a:xfrm rot="10800000">
            <a:off x="300" y="1021850"/>
            <a:ext cx="7581600" cy="0"/>
          </a:xfrm>
          <a:prstGeom prst="straightConnector1">
            <a:avLst/>
          </a:prstGeom>
          <a:noFill/>
          <a:ln w="9525" cap="flat" cmpd="sng">
            <a:solidFill>
              <a:srgbClr val="000000"/>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DDCCDAD2-E0C3-EA1A-23F7-FD1A8BCD6C7C}"/>
              </a:ext>
            </a:extLst>
          </p:cNvPr>
          <p:cNvSpPr>
            <a:spLocks noGrp="1"/>
          </p:cNvSpPr>
          <p:nvPr>
            <p:ph type="sldNum" sz="quarter" idx="10"/>
          </p:nvPr>
        </p:nvSpPr>
        <p:spPr/>
        <p:txBody>
          <a:bodyPr/>
          <a:lstStyle/>
          <a:p>
            <a:fld id="{1A446EF5-461A-4C7B-9559-E3011FC284E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450" y="585630"/>
            <a:ext cx="1159588" cy="3972541"/>
          </a:xfrm>
          <a:custGeom>
            <a:avLst/>
            <a:gdLst/>
            <a:ahLst/>
            <a:cxnLst/>
            <a:rect l="l" t="t" r="r" b="b"/>
            <a:pathLst>
              <a:path w="15941" h="54611" fill="none" extrusionOk="0">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7984848" y="585630"/>
            <a:ext cx="1159152" cy="3972541"/>
          </a:xfrm>
          <a:custGeom>
            <a:avLst/>
            <a:gdLst/>
            <a:ahLst/>
            <a:cxnLst/>
            <a:rect l="l" t="t" r="r" b="b"/>
            <a:pathLst>
              <a:path w="15935" h="54611" fill="none" extrusionOk="0">
                <a:moveTo>
                  <a:pt x="15934" y="1"/>
                </a:moveTo>
                <a:cubicBezTo>
                  <a:pt x="6420" y="5383"/>
                  <a:pt x="0" y="15596"/>
                  <a:pt x="0" y="27305"/>
                </a:cubicBezTo>
                <a:cubicBezTo>
                  <a:pt x="6" y="38616"/>
                  <a:pt x="6092" y="49042"/>
                  <a:pt x="15934"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title"/>
          </p:nvPr>
        </p:nvSpPr>
        <p:spPr>
          <a:xfrm>
            <a:off x="720000" y="2612920"/>
            <a:ext cx="7704000" cy="47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820">
                <a:solidFill>
                  <a:srgbClr val="000000"/>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2996550" y="1253162"/>
            <a:ext cx="3150900" cy="104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rgbClr val="000000"/>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2391900" y="3158078"/>
            <a:ext cx="4360200" cy="5832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1400"/>
              <a:buNone/>
              <a:defRPr sz="1800">
                <a:solidFill>
                  <a:srgbClr val="000000"/>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 name="Slide Number Placeholder 1">
            <a:extLst>
              <a:ext uri="{FF2B5EF4-FFF2-40B4-BE49-F238E27FC236}">
                <a16:creationId xmlns:a16="http://schemas.microsoft.com/office/drawing/2014/main" id="{B15818FE-4204-7A9B-1C6C-5BD9692A6CF0}"/>
              </a:ext>
            </a:extLst>
          </p:cNvPr>
          <p:cNvSpPr>
            <a:spLocks noGrp="1"/>
          </p:cNvSpPr>
          <p:nvPr>
            <p:ph type="sldNum" sz="quarter" idx="10"/>
          </p:nvPr>
        </p:nvSpPr>
        <p:spPr/>
        <p:txBody>
          <a:bodyPr/>
          <a:lstStyle/>
          <a:p>
            <a:fld id="{1A446EF5-461A-4C7B-9559-E3011FC284EE}"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09"/>
        <p:cNvGrpSpPr/>
        <p:nvPr/>
      </p:nvGrpSpPr>
      <p:grpSpPr>
        <a:xfrm>
          <a:off x="0" y="0"/>
          <a:ext cx="0" cy="0"/>
          <a:chOff x="0" y="0"/>
          <a:chExt cx="0" cy="0"/>
        </a:xfrm>
      </p:grpSpPr>
      <p:cxnSp>
        <p:nvCxnSpPr>
          <p:cNvPr id="110" name="Google Shape;110;p21"/>
          <p:cNvCxnSpPr/>
          <p:nvPr/>
        </p:nvCxnSpPr>
        <p:spPr>
          <a:xfrm rot="10800000">
            <a:off x="300" y="1021850"/>
            <a:ext cx="7581600" cy="0"/>
          </a:xfrm>
          <a:prstGeom prst="straightConnector1">
            <a:avLst/>
          </a:prstGeom>
          <a:noFill/>
          <a:ln w="9525" cap="flat" cmpd="sng">
            <a:solidFill>
              <a:srgbClr val="000000"/>
            </a:solidFill>
            <a:prstDash val="solid"/>
            <a:round/>
            <a:headEnd type="none" w="med" len="med"/>
            <a:tailEnd type="none" w="med" len="med"/>
          </a:ln>
        </p:spPr>
      </p:cxnSp>
      <p:sp>
        <p:nvSpPr>
          <p:cNvPr id="111" name="Google Shape;111;p21"/>
          <p:cNvSpPr/>
          <p:nvPr/>
        </p:nvSpPr>
        <p:spPr>
          <a:xfrm>
            <a:off x="-450" y="585630"/>
            <a:ext cx="1159588" cy="3972541"/>
          </a:xfrm>
          <a:custGeom>
            <a:avLst/>
            <a:gdLst/>
            <a:ahLst/>
            <a:cxnLst/>
            <a:rect l="l" t="t" r="r" b="b"/>
            <a:pathLst>
              <a:path w="15941" h="54611" fill="none" extrusionOk="0">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1"/>
          <p:cNvSpPr/>
          <p:nvPr/>
        </p:nvSpPr>
        <p:spPr>
          <a:xfrm>
            <a:off x="7984848" y="585630"/>
            <a:ext cx="1159152" cy="3972541"/>
          </a:xfrm>
          <a:custGeom>
            <a:avLst/>
            <a:gdLst/>
            <a:ahLst/>
            <a:cxnLst/>
            <a:rect l="l" t="t" r="r" b="b"/>
            <a:pathLst>
              <a:path w="15935" h="54611" fill="none" extrusionOk="0">
                <a:moveTo>
                  <a:pt x="15934" y="1"/>
                </a:moveTo>
                <a:cubicBezTo>
                  <a:pt x="6420" y="5383"/>
                  <a:pt x="0" y="15596"/>
                  <a:pt x="0" y="27305"/>
                </a:cubicBezTo>
                <a:cubicBezTo>
                  <a:pt x="6" y="38616"/>
                  <a:pt x="6092" y="49042"/>
                  <a:pt x="15934"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1"/>
          <p:cNvSpPr txBox="1">
            <a:spLocks noGrp="1"/>
          </p:cNvSpPr>
          <p:nvPr>
            <p:ph type="title"/>
          </p:nvPr>
        </p:nvSpPr>
        <p:spPr>
          <a:xfrm>
            <a:off x="1439750" y="1834347"/>
            <a:ext cx="2511000" cy="41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4" name="Google Shape;114;p21"/>
          <p:cNvSpPr txBox="1">
            <a:spLocks noGrp="1"/>
          </p:cNvSpPr>
          <p:nvPr>
            <p:ph type="subTitle" idx="1"/>
          </p:nvPr>
        </p:nvSpPr>
        <p:spPr>
          <a:xfrm>
            <a:off x="1439750" y="2249722"/>
            <a:ext cx="2511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21"/>
          <p:cNvSpPr txBox="1">
            <a:spLocks noGrp="1"/>
          </p:cNvSpPr>
          <p:nvPr>
            <p:ph type="title" idx="2"/>
          </p:nvPr>
        </p:nvSpPr>
        <p:spPr>
          <a:xfrm>
            <a:off x="5193250" y="1834347"/>
            <a:ext cx="2511000" cy="41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21"/>
          <p:cNvSpPr txBox="1">
            <a:spLocks noGrp="1"/>
          </p:cNvSpPr>
          <p:nvPr>
            <p:ph type="subTitle" idx="3"/>
          </p:nvPr>
        </p:nvSpPr>
        <p:spPr>
          <a:xfrm>
            <a:off x="5193250" y="2249722"/>
            <a:ext cx="2511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21"/>
          <p:cNvSpPr txBox="1">
            <a:spLocks noGrp="1"/>
          </p:cNvSpPr>
          <p:nvPr>
            <p:ph type="title" idx="4"/>
          </p:nvPr>
        </p:nvSpPr>
        <p:spPr>
          <a:xfrm>
            <a:off x="1439750" y="3560056"/>
            <a:ext cx="2511000" cy="41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8" name="Google Shape;118;p21"/>
          <p:cNvSpPr txBox="1">
            <a:spLocks noGrp="1"/>
          </p:cNvSpPr>
          <p:nvPr>
            <p:ph type="subTitle" idx="5"/>
          </p:nvPr>
        </p:nvSpPr>
        <p:spPr>
          <a:xfrm>
            <a:off x="1439750" y="3975456"/>
            <a:ext cx="2511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21"/>
          <p:cNvSpPr txBox="1">
            <a:spLocks noGrp="1"/>
          </p:cNvSpPr>
          <p:nvPr>
            <p:ph type="title" idx="6"/>
          </p:nvPr>
        </p:nvSpPr>
        <p:spPr>
          <a:xfrm>
            <a:off x="5193250" y="3560056"/>
            <a:ext cx="2511000" cy="41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0" name="Google Shape;120;p21"/>
          <p:cNvSpPr txBox="1">
            <a:spLocks noGrp="1"/>
          </p:cNvSpPr>
          <p:nvPr>
            <p:ph type="subTitle" idx="7"/>
          </p:nvPr>
        </p:nvSpPr>
        <p:spPr>
          <a:xfrm>
            <a:off x="5193250" y="3975456"/>
            <a:ext cx="2511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21"/>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 name="Slide Number Placeholder 1">
            <a:extLst>
              <a:ext uri="{FF2B5EF4-FFF2-40B4-BE49-F238E27FC236}">
                <a16:creationId xmlns:a16="http://schemas.microsoft.com/office/drawing/2014/main" id="{11A884FB-2FA9-7FBE-6C57-A2B150D874DC}"/>
              </a:ext>
            </a:extLst>
          </p:cNvPr>
          <p:cNvSpPr>
            <a:spLocks noGrp="1"/>
          </p:cNvSpPr>
          <p:nvPr>
            <p:ph type="sldNum" sz="quarter" idx="10"/>
          </p:nvPr>
        </p:nvSpPr>
        <p:spPr/>
        <p:txBody>
          <a:bodyPr/>
          <a:lstStyle/>
          <a:p>
            <a:fld id="{1A446EF5-461A-4C7B-9559-E3011FC284EE}"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859775" y="1910413"/>
            <a:ext cx="20259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4" name="Google Shape;124;p22"/>
          <p:cNvSpPr txBox="1">
            <a:spLocks noGrp="1"/>
          </p:cNvSpPr>
          <p:nvPr>
            <p:ph type="subTitle" idx="1"/>
          </p:nvPr>
        </p:nvSpPr>
        <p:spPr>
          <a:xfrm>
            <a:off x="859775" y="2319163"/>
            <a:ext cx="2025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22"/>
          <p:cNvSpPr txBox="1">
            <a:spLocks noGrp="1"/>
          </p:cNvSpPr>
          <p:nvPr>
            <p:ph type="title" idx="2"/>
          </p:nvPr>
        </p:nvSpPr>
        <p:spPr>
          <a:xfrm>
            <a:off x="3559075" y="1910413"/>
            <a:ext cx="20259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6" name="Google Shape;126;p22"/>
          <p:cNvSpPr txBox="1">
            <a:spLocks noGrp="1"/>
          </p:cNvSpPr>
          <p:nvPr>
            <p:ph type="subTitle" idx="3"/>
          </p:nvPr>
        </p:nvSpPr>
        <p:spPr>
          <a:xfrm>
            <a:off x="3559074" y="2319163"/>
            <a:ext cx="2025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22"/>
          <p:cNvSpPr txBox="1">
            <a:spLocks noGrp="1"/>
          </p:cNvSpPr>
          <p:nvPr>
            <p:ph type="title" idx="4"/>
          </p:nvPr>
        </p:nvSpPr>
        <p:spPr>
          <a:xfrm>
            <a:off x="859775" y="3696675"/>
            <a:ext cx="20259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8" name="Google Shape;128;p22"/>
          <p:cNvSpPr txBox="1">
            <a:spLocks noGrp="1"/>
          </p:cNvSpPr>
          <p:nvPr>
            <p:ph type="subTitle" idx="5"/>
          </p:nvPr>
        </p:nvSpPr>
        <p:spPr>
          <a:xfrm>
            <a:off x="859775" y="4119053"/>
            <a:ext cx="2025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22"/>
          <p:cNvSpPr txBox="1">
            <a:spLocks noGrp="1"/>
          </p:cNvSpPr>
          <p:nvPr>
            <p:ph type="title" idx="6"/>
          </p:nvPr>
        </p:nvSpPr>
        <p:spPr>
          <a:xfrm>
            <a:off x="3559075" y="3696675"/>
            <a:ext cx="20259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0" name="Google Shape;130;p22"/>
          <p:cNvSpPr txBox="1">
            <a:spLocks noGrp="1"/>
          </p:cNvSpPr>
          <p:nvPr>
            <p:ph type="subTitle" idx="7"/>
          </p:nvPr>
        </p:nvSpPr>
        <p:spPr>
          <a:xfrm>
            <a:off x="3559074" y="4119053"/>
            <a:ext cx="2025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22"/>
          <p:cNvSpPr txBox="1">
            <a:spLocks noGrp="1"/>
          </p:cNvSpPr>
          <p:nvPr>
            <p:ph type="title" idx="8"/>
          </p:nvPr>
        </p:nvSpPr>
        <p:spPr>
          <a:xfrm>
            <a:off x="6258350" y="1910413"/>
            <a:ext cx="20259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2" name="Google Shape;132;p22"/>
          <p:cNvSpPr txBox="1">
            <a:spLocks noGrp="1"/>
          </p:cNvSpPr>
          <p:nvPr>
            <p:ph type="subTitle" idx="9"/>
          </p:nvPr>
        </p:nvSpPr>
        <p:spPr>
          <a:xfrm>
            <a:off x="6258349" y="2319163"/>
            <a:ext cx="2025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 name="Google Shape;133;p22"/>
          <p:cNvSpPr txBox="1">
            <a:spLocks noGrp="1"/>
          </p:cNvSpPr>
          <p:nvPr>
            <p:ph type="title" idx="13"/>
          </p:nvPr>
        </p:nvSpPr>
        <p:spPr>
          <a:xfrm>
            <a:off x="6258350" y="3696675"/>
            <a:ext cx="20259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4" name="Google Shape;134;p22"/>
          <p:cNvSpPr txBox="1">
            <a:spLocks noGrp="1"/>
          </p:cNvSpPr>
          <p:nvPr>
            <p:ph type="subTitle" idx="14"/>
          </p:nvPr>
        </p:nvSpPr>
        <p:spPr>
          <a:xfrm>
            <a:off x="6258349" y="4119053"/>
            <a:ext cx="2025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22"/>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136" name="Google Shape;136;p22"/>
          <p:cNvCxnSpPr/>
          <p:nvPr/>
        </p:nvCxnSpPr>
        <p:spPr>
          <a:xfrm rot="10800000">
            <a:off x="300" y="1021850"/>
            <a:ext cx="7581600" cy="0"/>
          </a:xfrm>
          <a:prstGeom prst="straightConnector1">
            <a:avLst/>
          </a:prstGeom>
          <a:noFill/>
          <a:ln w="9525" cap="flat" cmpd="sng">
            <a:solidFill>
              <a:srgbClr val="000000"/>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E3EF2920-2149-B6AA-E31F-EAE0E6C5F16D}"/>
              </a:ext>
            </a:extLst>
          </p:cNvPr>
          <p:cNvSpPr>
            <a:spLocks noGrp="1"/>
          </p:cNvSpPr>
          <p:nvPr>
            <p:ph type="sldNum" sz="quarter" idx="16"/>
          </p:nvPr>
        </p:nvSpPr>
        <p:spPr/>
        <p:txBody>
          <a:bodyPr/>
          <a:lstStyle/>
          <a:p>
            <a:fld id="{1A446EF5-461A-4C7B-9559-E3011FC284EE}"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37"/>
        <p:cNvGrpSpPr/>
        <p:nvPr/>
      </p:nvGrpSpPr>
      <p:grpSpPr>
        <a:xfrm>
          <a:off x="0" y="0"/>
          <a:ext cx="0" cy="0"/>
          <a:chOff x="0" y="0"/>
          <a:chExt cx="0" cy="0"/>
        </a:xfrm>
      </p:grpSpPr>
      <p:sp>
        <p:nvSpPr>
          <p:cNvPr id="138" name="Google Shape;138;p23"/>
          <p:cNvSpPr txBox="1">
            <a:spLocks noGrp="1"/>
          </p:cNvSpPr>
          <p:nvPr>
            <p:ph type="title" hasCustomPrompt="1"/>
          </p:nvPr>
        </p:nvSpPr>
        <p:spPr>
          <a:xfrm>
            <a:off x="2208400" y="540000"/>
            <a:ext cx="47271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9" name="Google Shape;139;p23"/>
          <p:cNvSpPr txBox="1">
            <a:spLocks noGrp="1"/>
          </p:cNvSpPr>
          <p:nvPr>
            <p:ph type="subTitle" idx="1"/>
          </p:nvPr>
        </p:nvSpPr>
        <p:spPr>
          <a:xfrm>
            <a:off x="2208400" y="1411325"/>
            <a:ext cx="4727100" cy="3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23"/>
          <p:cNvSpPr txBox="1">
            <a:spLocks noGrp="1"/>
          </p:cNvSpPr>
          <p:nvPr>
            <p:ph type="title" idx="2" hasCustomPrompt="1"/>
          </p:nvPr>
        </p:nvSpPr>
        <p:spPr>
          <a:xfrm>
            <a:off x="2208400" y="1996149"/>
            <a:ext cx="47271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41" name="Google Shape;141;p23"/>
          <p:cNvSpPr txBox="1">
            <a:spLocks noGrp="1"/>
          </p:cNvSpPr>
          <p:nvPr>
            <p:ph type="subTitle" idx="3"/>
          </p:nvPr>
        </p:nvSpPr>
        <p:spPr>
          <a:xfrm>
            <a:off x="2208400" y="2845962"/>
            <a:ext cx="4727100" cy="3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2" name="Google Shape;142;p23"/>
          <p:cNvSpPr txBox="1">
            <a:spLocks noGrp="1"/>
          </p:cNvSpPr>
          <p:nvPr>
            <p:ph type="title" idx="4" hasCustomPrompt="1"/>
          </p:nvPr>
        </p:nvSpPr>
        <p:spPr>
          <a:xfrm>
            <a:off x="2208400" y="3452297"/>
            <a:ext cx="47271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43" name="Google Shape;143;p23"/>
          <p:cNvSpPr txBox="1">
            <a:spLocks noGrp="1"/>
          </p:cNvSpPr>
          <p:nvPr>
            <p:ph type="subTitle" idx="5"/>
          </p:nvPr>
        </p:nvSpPr>
        <p:spPr>
          <a:xfrm>
            <a:off x="2208400" y="4280600"/>
            <a:ext cx="4727100" cy="3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23"/>
          <p:cNvSpPr/>
          <p:nvPr/>
        </p:nvSpPr>
        <p:spPr>
          <a:xfrm>
            <a:off x="-450" y="585480"/>
            <a:ext cx="1159588" cy="3972541"/>
          </a:xfrm>
          <a:custGeom>
            <a:avLst/>
            <a:gdLst/>
            <a:ahLst/>
            <a:cxnLst/>
            <a:rect l="l" t="t" r="r" b="b"/>
            <a:pathLst>
              <a:path w="15941" h="54611" fill="none" extrusionOk="0">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3"/>
          <p:cNvSpPr/>
          <p:nvPr/>
        </p:nvSpPr>
        <p:spPr>
          <a:xfrm>
            <a:off x="7984848" y="585480"/>
            <a:ext cx="1159152" cy="3972541"/>
          </a:xfrm>
          <a:custGeom>
            <a:avLst/>
            <a:gdLst/>
            <a:ahLst/>
            <a:cxnLst/>
            <a:rect l="l" t="t" r="r" b="b"/>
            <a:pathLst>
              <a:path w="15935" h="54611" fill="none" extrusionOk="0">
                <a:moveTo>
                  <a:pt x="15934" y="1"/>
                </a:moveTo>
                <a:cubicBezTo>
                  <a:pt x="6420" y="5383"/>
                  <a:pt x="0" y="15596"/>
                  <a:pt x="0" y="27305"/>
                </a:cubicBezTo>
                <a:cubicBezTo>
                  <a:pt x="6" y="38616"/>
                  <a:pt x="6092" y="49042"/>
                  <a:pt x="15934"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6" name="Google Shape;146;p23"/>
          <p:cNvCxnSpPr/>
          <p:nvPr/>
        </p:nvCxnSpPr>
        <p:spPr>
          <a:xfrm rot="10800000">
            <a:off x="2836375" y="1831175"/>
            <a:ext cx="3471300" cy="0"/>
          </a:xfrm>
          <a:prstGeom prst="straightConnector1">
            <a:avLst/>
          </a:prstGeom>
          <a:noFill/>
          <a:ln w="9525" cap="flat" cmpd="sng">
            <a:solidFill>
              <a:srgbClr val="000000"/>
            </a:solidFill>
            <a:prstDash val="solid"/>
            <a:round/>
            <a:headEnd type="none" w="med" len="med"/>
            <a:tailEnd type="none" w="med" len="med"/>
          </a:ln>
        </p:spPr>
      </p:cxnSp>
      <p:cxnSp>
        <p:nvCxnSpPr>
          <p:cNvPr id="147" name="Google Shape;147;p23"/>
          <p:cNvCxnSpPr/>
          <p:nvPr/>
        </p:nvCxnSpPr>
        <p:spPr>
          <a:xfrm rot="10800000">
            <a:off x="2836375" y="3269325"/>
            <a:ext cx="3471300" cy="0"/>
          </a:xfrm>
          <a:prstGeom prst="straightConnector1">
            <a:avLst/>
          </a:prstGeom>
          <a:noFill/>
          <a:ln w="9525" cap="flat" cmpd="sng">
            <a:solidFill>
              <a:srgbClr val="000000"/>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829BDC37-B789-A5F0-ED52-884898A8CF5B}"/>
              </a:ext>
            </a:extLst>
          </p:cNvPr>
          <p:cNvSpPr>
            <a:spLocks noGrp="1"/>
          </p:cNvSpPr>
          <p:nvPr>
            <p:ph type="sldNum" sz="quarter" idx="10"/>
          </p:nvPr>
        </p:nvSpPr>
        <p:spPr/>
        <p:txBody>
          <a:bodyPr/>
          <a:lstStyle/>
          <a:p>
            <a:fld id="{1A446EF5-461A-4C7B-9559-E3011FC284EE}"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48"/>
        <p:cNvGrpSpPr/>
        <p:nvPr/>
      </p:nvGrpSpPr>
      <p:grpSpPr>
        <a:xfrm>
          <a:off x="0" y="0"/>
          <a:ext cx="0" cy="0"/>
          <a:chOff x="0" y="0"/>
          <a:chExt cx="0" cy="0"/>
        </a:xfrm>
      </p:grpSpPr>
      <p:sp>
        <p:nvSpPr>
          <p:cNvPr id="149" name="Google Shape;149;p24"/>
          <p:cNvSpPr txBox="1"/>
          <p:nvPr/>
        </p:nvSpPr>
        <p:spPr>
          <a:xfrm>
            <a:off x="2212650" y="3534362"/>
            <a:ext cx="4718700" cy="55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a:solidFill>
                  <a:srgbClr val="434343"/>
                </a:solidFill>
                <a:latin typeface="Darker Grotesque Medium"/>
                <a:ea typeface="Darker Grotesque Medium"/>
                <a:cs typeface="Darker Grotesque Medium"/>
                <a:sym typeface="Darker Grotesque Medium"/>
              </a:rPr>
              <a:t>CREDITS: This presentation template was created by </a:t>
            </a:r>
            <a:r>
              <a:rPr lang="en" sz="1200">
                <a:solidFill>
                  <a:srgbClr val="434343"/>
                </a:solidFill>
                <a:uFill>
                  <a:noFill/>
                </a:uFill>
                <a:latin typeface="Darker Grotesque Medium"/>
                <a:ea typeface="Darker Grotesque Medium"/>
                <a:cs typeface="Darker Grotesque Medium"/>
                <a:sym typeface="Darker Grotesque Medium"/>
                <a:hlinkClick r:id="rId2">
                  <a:extLst>
                    <a:ext uri="{A12FA001-AC4F-418D-AE19-62706E023703}">
                      <ahyp:hlinkClr xmlns:ahyp="http://schemas.microsoft.com/office/drawing/2018/hyperlinkcolor" val="tx"/>
                    </a:ext>
                  </a:extLst>
                </a:hlinkClick>
              </a:rPr>
              <a:t>Slidesgo</a:t>
            </a:r>
            <a:r>
              <a:rPr lang="en" sz="1200">
                <a:solidFill>
                  <a:srgbClr val="434343"/>
                </a:solidFill>
                <a:latin typeface="Darker Grotesque Medium"/>
                <a:ea typeface="Darker Grotesque Medium"/>
                <a:cs typeface="Darker Grotesque Medium"/>
                <a:sym typeface="Darker Grotesque Medium"/>
              </a:rPr>
              <a:t>, including icons by </a:t>
            </a:r>
            <a:r>
              <a:rPr lang="en" sz="1200">
                <a:solidFill>
                  <a:srgbClr val="434343"/>
                </a:solidFill>
                <a:uFill>
                  <a:noFill/>
                </a:uFill>
                <a:latin typeface="Darker Grotesque Medium"/>
                <a:ea typeface="Darker Grotesque Medium"/>
                <a:cs typeface="Darker Grotesque Medium"/>
                <a:sym typeface="Darker Grotesque Medium"/>
                <a:hlinkClick r:id="rId3">
                  <a:extLst>
                    <a:ext uri="{A12FA001-AC4F-418D-AE19-62706E023703}">
                      <ahyp:hlinkClr xmlns:ahyp="http://schemas.microsoft.com/office/drawing/2018/hyperlinkcolor" val="tx"/>
                    </a:ext>
                  </a:extLst>
                </a:hlinkClick>
              </a:rPr>
              <a:t>Flaticon</a:t>
            </a:r>
            <a:r>
              <a:rPr lang="en" sz="1200">
                <a:solidFill>
                  <a:srgbClr val="434343"/>
                </a:solidFill>
                <a:latin typeface="Darker Grotesque Medium"/>
                <a:ea typeface="Darker Grotesque Medium"/>
                <a:cs typeface="Darker Grotesque Medium"/>
                <a:sym typeface="Darker Grotesque Medium"/>
              </a:rPr>
              <a:t>, infographics &amp; images by </a:t>
            </a:r>
            <a:r>
              <a:rPr lang="en" sz="1200">
                <a:solidFill>
                  <a:srgbClr val="434343"/>
                </a:solidFill>
                <a:uFill>
                  <a:noFill/>
                </a:uFill>
                <a:latin typeface="Darker Grotesque Medium"/>
                <a:ea typeface="Darker Grotesque Medium"/>
                <a:cs typeface="Darker Grotesque Medium"/>
                <a:sym typeface="Darker Grotesque Medium"/>
                <a:hlinkClick r:id="rId4">
                  <a:extLst>
                    <a:ext uri="{A12FA001-AC4F-418D-AE19-62706E023703}">
                      <ahyp:hlinkClr xmlns:ahyp="http://schemas.microsoft.com/office/drawing/2018/hyperlinkcolor" val="tx"/>
                    </a:ext>
                  </a:extLst>
                </a:hlinkClick>
              </a:rPr>
              <a:t>Freepik</a:t>
            </a:r>
            <a:endParaRPr sz="1200">
              <a:solidFill>
                <a:srgbClr val="434343"/>
              </a:solidFill>
              <a:latin typeface="Darker Grotesque Medium"/>
              <a:ea typeface="Darker Grotesque Medium"/>
              <a:cs typeface="Darker Grotesque Medium"/>
              <a:sym typeface="Darker Grotesque Medium"/>
            </a:endParaRPr>
          </a:p>
        </p:txBody>
      </p:sp>
      <p:sp>
        <p:nvSpPr>
          <p:cNvPr id="150" name="Google Shape;150;p24"/>
          <p:cNvSpPr/>
          <p:nvPr/>
        </p:nvSpPr>
        <p:spPr>
          <a:xfrm>
            <a:off x="-450" y="585480"/>
            <a:ext cx="1159588" cy="3972541"/>
          </a:xfrm>
          <a:custGeom>
            <a:avLst/>
            <a:gdLst/>
            <a:ahLst/>
            <a:cxnLst/>
            <a:rect l="l" t="t" r="r" b="b"/>
            <a:pathLst>
              <a:path w="15941" h="54611" fill="none" extrusionOk="0">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4"/>
          <p:cNvSpPr/>
          <p:nvPr/>
        </p:nvSpPr>
        <p:spPr>
          <a:xfrm>
            <a:off x="7984848" y="585480"/>
            <a:ext cx="1159152" cy="3972541"/>
          </a:xfrm>
          <a:custGeom>
            <a:avLst/>
            <a:gdLst/>
            <a:ahLst/>
            <a:cxnLst/>
            <a:rect l="l" t="t" r="r" b="b"/>
            <a:pathLst>
              <a:path w="15935" h="54611" fill="none" extrusionOk="0">
                <a:moveTo>
                  <a:pt x="15934" y="1"/>
                </a:moveTo>
                <a:cubicBezTo>
                  <a:pt x="6420" y="5383"/>
                  <a:pt x="0" y="15596"/>
                  <a:pt x="0" y="27305"/>
                </a:cubicBezTo>
                <a:cubicBezTo>
                  <a:pt x="6" y="38616"/>
                  <a:pt x="6092" y="49042"/>
                  <a:pt x="15934"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4"/>
          <p:cNvSpPr txBox="1">
            <a:spLocks noGrp="1"/>
          </p:cNvSpPr>
          <p:nvPr>
            <p:ph type="ctrTitle"/>
          </p:nvPr>
        </p:nvSpPr>
        <p:spPr>
          <a:xfrm>
            <a:off x="2187150" y="538592"/>
            <a:ext cx="47697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53" name="Google Shape;153;p24"/>
          <p:cNvSpPr txBox="1">
            <a:spLocks noGrp="1"/>
          </p:cNvSpPr>
          <p:nvPr>
            <p:ph type="subTitle" idx="1"/>
          </p:nvPr>
        </p:nvSpPr>
        <p:spPr>
          <a:xfrm>
            <a:off x="713250" y="1829515"/>
            <a:ext cx="7717500" cy="89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 name="Slide Number Placeholder 1">
            <a:extLst>
              <a:ext uri="{FF2B5EF4-FFF2-40B4-BE49-F238E27FC236}">
                <a16:creationId xmlns:a16="http://schemas.microsoft.com/office/drawing/2014/main" id="{A7D5F02D-B4D0-5907-C5B4-A41A3B78700B}"/>
              </a:ext>
            </a:extLst>
          </p:cNvPr>
          <p:cNvSpPr>
            <a:spLocks noGrp="1"/>
          </p:cNvSpPr>
          <p:nvPr>
            <p:ph type="sldNum" sz="quarter" idx="10"/>
          </p:nvPr>
        </p:nvSpPr>
        <p:spPr/>
        <p:txBody>
          <a:bodyPr/>
          <a:lstStyle/>
          <a:p>
            <a:fld id="{1A446EF5-461A-4C7B-9559-E3011FC284EE}"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4"/>
        <p:cNvGrpSpPr/>
        <p:nvPr/>
      </p:nvGrpSpPr>
      <p:grpSpPr>
        <a:xfrm>
          <a:off x="0" y="0"/>
          <a:ext cx="0" cy="0"/>
          <a:chOff x="0" y="0"/>
          <a:chExt cx="0" cy="0"/>
        </a:xfrm>
      </p:grpSpPr>
      <p:grpSp>
        <p:nvGrpSpPr>
          <p:cNvPr id="155" name="Google Shape;155;p25"/>
          <p:cNvGrpSpPr/>
          <p:nvPr/>
        </p:nvGrpSpPr>
        <p:grpSpPr>
          <a:xfrm>
            <a:off x="-450" y="286050"/>
            <a:ext cx="9144449" cy="4571700"/>
            <a:chOff x="-450" y="286050"/>
            <a:chExt cx="9144449" cy="4571700"/>
          </a:xfrm>
        </p:grpSpPr>
        <p:sp>
          <p:nvSpPr>
            <p:cNvPr id="156" name="Google Shape;156;p25"/>
            <p:cNvSpPr/>
            <p:nvPr/>
          </p:nvSpPr>
          <p:spPr>
            <a:xfrm>
              <a:off x="315300" y="286050"/>
              <a:ext cx="8513400" cy="4571700"/>
            </a:xfrm>
            <a:prstGeom prst="roundRect">
              <a:avLst>
                <a:gd name="adj" fmla="val 500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5"/>
            <p:cNvSpPr/>
            <p:nvPr/>
          </p:nvSpPr>
          <p:spPr>
            <a:xfrm>
              <a:off x="-450" y="585630"/>
              <a:ext cx="1159588" cy="3972541"/>
            </a:xfrm>
            <a:custGeom>
              <a:avLst/>
              <a:gdLst/>
              <a:ahLst/>
              <a:cxnLst/>
              <a:rect l="l" t="t" r="r" b="b"/>
              <a:pathLst>
                <a:path w="15941" h="54611" fill="none" extrusionOk="0">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5"/>
            <p:cNvSpPr/>
            <p:nvPr/>
          </p:nvSpPr>
          <p:spPr>
            <a:xfrm>
              <a:off x="7984848" y="585630"/>
              <a:ext cx="1159152" cy="3972541"/>
            </a:xfrm>
            <a:custGeom>
              <a:avLst/>
              <a:gdLst/>
              <a:ahLst/>
              <a:cxnLst/>
              <a:rect l="l" t="t" r="r" b="b"/>
              <a:pathLst>
                <a:path w="15935" h="54611" fill="none" extrusionOk="0">
                  <a:moveTo>
                    <a:pt x="15934" y="1"/>
                  </a:moveTo>
                  <a:cubicBezTo>
                    <a:pt x="6420" y="5383"/>
                    <a:pt x="0" y="15596"/>
                    <a:pt x="0" y="27305"/>
                  </a:cubicBezTo>
                  <a:cubicBezTo>
                    <a:pt x="6" y="38616"/>
                    <a:pt x="6092" y="49042"/>
                    <a:pt x="15934"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lide Number Placeholder 1">
            <a:extLst>
              <a:ext uri="{FF2B5EF4-FFF2-40B4-BE49-F238E27FC236}">
                <a16:creationId xmlns:a16="http://schemas.microsoft.com/office/drawing/2014/main" id="{8A5B972C-5CF8-2DAC-3FCA-14739914D64A}"/>
              </a:ext>
            </a:extLst>
          </p:cNvPr>
          <p:cNvSpPr>
            <a:spLocks noGrp="1"/>
          </p:cNvSpPr>
          <p:nvPr>
            <p:ph type="sldNum" sz="quarter" idx="10"/>
          </p:nvPr>
        </p:nvSpPr>
        <p:spPr/>
        <p:txBody>
          <a:bodyPr/>
          <a:lstStyle/>
          <a:p>
            <a:fld id="{1A446EF5-461A-4C7B-9559-E3011FC284E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 name="Google Shape;23;p4"/>
          <p:cNvSpPr txBox="1">
            <a:spLocks noGrp="1"/>
          </p:cNvSpPr>
          <p:nvPr>
            <p:ph type="body" idx="1"/>
          </p:nvPr>
        </p:nvSpPr>
        <p:spPr>
          <a:xfrm>
            <a:off x="720000" y="1152475"/>
            <a:ext cx="7704000" cy="3451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000000"/>
              </a:buClr>
              <a:buSzPts val="1200"/>
              <a:buFont typeface="Source Sans Pro"/>
              <a:buAutoNum type="arabicPeriod"/>
              <a:defRPr sz="1200">
                <a:solidFill>
                  <a:srgbClr val="434343"/>
                </a:solidFill>
                <a:latin typeface="Darker Grotesque Medium"/>
                <a:ea typeface="Darker Grotesque Medium"/>
                <a:cs typeface="Darker Grotesque Medium"/>
                <a:sym typeface="Darker Grotesque Medium"/>
              </a:defRPr>
            </a:lvl1pPr>
            <a:lvl2pPr marL="914400" lvl="1" indent="-304800" rtl="0">
              <a:lnSpc>
                <a:spcPct val="115000"/>
              </a:lnSpc>
              <a:spcBef>
                <a:spcPts val="0"/>
              </a:spcBef>
              <a:spcAft>
                <a:spcPts val="0"/>
              </a:spcAft>
              <a:buClr>
                <a:srgbClr val="000000"/>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000000"/>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000000"/>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000000"/>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000000"/>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000000"/>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000000"/>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000000"/>
              </a:buClr>
              <a:buSzPts val="1200"/>
              <a:buFont typeface="Roboto Condensed Light"/>
              <a:buAutoNum type="romanLcPeriod"/>
              <a:defRPr>
                <a:solidFill>
                  <a:srgbClr val="434343"/>
                </a:solidFill>
              </a:defRPr>
            </a:lvl9pPr>
          </a:lstStyle>
          <a:p>
            <a:endParaRPr/>
          </a:p>
        </p:txBody>
      </p:sp>
      <p:cxnSp>
        <p:nvCxnSpPr>
          <p:cNvPr id="24" name="Google Shape;24;p4"/>
          <p:cNvCxnSpPr/>
          <p:nvPr/>
        </p:nvCxnSpPr>
        <p:spPr>
          <a:xfrm rot="10800000">
            <a:off x="300" y="1021850"/>
            <a:ext cx="7581600" cy="0"/>
          </a:xfrm>
          <a:prstGeom prst="straightConnector1">
            <a:avLst/>
          </a:prstGeom>
          <a:noFill/>
          <a:ln w="9525" cap="flat" cmpd="sng">
            <a:solidFill>
              <a:srgbClr val="000000"/>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E187BDC1-143C-7B39-2ECB-DEA05CDEE70B}"/>
              </a:ext>
            </a:extLst>
          </p:cNvPr>
          <p:cNvSpPr>
            <a:spLocks noGrp="1"/>
          </p:cNvSpPr>
          <p:nvPr>
            <p:ph type="sldNum" sz="quarter" idx="10"/>
          </p:nvPr>
        </p:nvSpPr>
        <p:spPr/>
        <p:txBody>
          <a:bodyPr/>
          <a:lstStyle/>
          <a:p>
            <a:fld id="{1A446EF5-461A-4C7B-9559-E3011FC284E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p:nvPr/>
        </p:nvSpPr>
        <p:spPr>
          <a:xfrm>
            <a:off x="-450" y="585630"/>
            <a:ext cx="1159588" cy="3972541"/>
          </a:xfrm>
          <a:custGeom>
            <a:avLst/>
            <a:gdLst/>
            <a:ahLst/>
            <a:cxnLst/>
            <a:rect l="l" t="t" r="r" b="b"/>
            <a:pathLst>
              <a:path w="15941" h="54611" fill="none" extrusionOk="0">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7984848" y="585630"/>
            <a:ext cx="1159152" cy="3972541"/>
          </a:xfrm>
          <a:custGeom>
            <a:avLst/>
            <a:gdLst/>
            <a:ahLst/>
            <a:cxnLst/>
            <a:rect l="l" t="t" r="r" b="b"/>
            <a:pathLst>
              <a:path w="15935" h="54611" fill="none" extrusionOk="0">
                <a:moveTo>
                  <a:pt x="15934" y="1"/>
                </a:moveTo>
                <a:cubicBezTo>
                  <a:pt x="6420" y="5383"/>
                  <a:pt x="0" y="15596"/>
                  <a:pt x="0" y="27305"/>
                </a:cubicBezTo>
                <a:cubicBezTo>
                  <a:pt x="6" y="38616"/>
                  <a:pt x="6092" y="49042"/>
                  <a:pt x="15934"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 name="Google Shape;28;p5"/>
          <p:cNvCxnSpPr/>
          <p:nvPr/>
        </p:nvCxnSpPr>
        <p:spPr>
          <a:xfrm rot="10800000">
            <a:off x="781200" y="2571750"/>
            <a:ext cx="7581600" cy="0"/>
          </a:xfrm>
          <a:prstGeom prst="straightConnector1">
            <a:avLst/>
          </a:prstGeom>
          <a:noFill/>
          <a:ln w="9525" cap="flat" cmpd="sng">
            <a:solidFill>
              <a:srgbClr val="000000"/>
            </a:solidFill>
            <a:prstDash val="solid"/>
            <a:round/>
            <a:headEnd type="none" w="med" len="med"/>
            <a:tailEnd type="none" w="med" len="med"/>
          </a:ln>
        </p:spPr>
      </p:cxnSp>
      <p:sp>
        <p:nvSpPr>
          <p:cNvPr id="29" name="Google Shape;29;p5"/>
          <p:cNvSpPr txBox="1">
            <a:spLocks noGrp="1"/>
          </p:cNvSpPr>
          <p:nvPr>
            <p:ph type="subTitle" idx="1"/>
          </p:nvPr>
        </p:nvSpPr>
        <p:spPr>
          <a:xfrm>
            <a:off x="2801125" y="921596"/>
            <a:ext cx="3541800" cy="713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500" b="1">
                <a:latin typeface="Merriweather"/>
                <a:ea typeface="Merriweather"/>
                <a:cs typeface="Merriweather"/>
                <a:sym typeface="Merriweather"/>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0" name="Google Shape;30;p5"/>
          <p:cNvSpPr txBox="1">
            <a:spLocks noGrp="1"/>
          </p:cNvSpPr>
          <p:nvPr>
            <p:ph type="subTitle" idx="2"/>
          </p:nvPr>
        </p:nvSpPr>
        <p:spPr>
          <a:xfrm>
            <a:off x="2801125" y="2820471"/>
            <a:ext cx="3541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b="1">
                <a:latin typeface="Merriweather"/>
                <a:ea typeface="Merriweather"/>
                <a:cs typeface="Merriweather"/>
                <a:sym typeface="Merriweather"/>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1" name="Google Shape;31;p5"/>
          <p:cNvSpPr txBox="1">
            <a:spLocks noGrp="1"/>
          </p:cNvSpPr>
          <p:nvPr>
            <p:ph type="subTitle" idx="3"/>
          </p:nvPr>
        </p:nvSpPr>
        <p:spPr>
          <a:xfrm>
            <a:off x="2801125" y="1634996"/>
            <a:ext cx="3541800" cy="61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subTitle" idx="4"/>
          </p:nvPr>
        </p:nvSpPr>
        <p:spPr>
          <a:xfrm>
            <a:off x="2801125" y="3533796"/>
            <a:ext cx="3541800" cy="61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 name="Slide Number Placeholder 1">
            <a:extLst>
              <a:ext uri="{FF2B5EF4-FFF2-40B4-BE49-F238E27FC236}">
                <a16:creationId xmlns:a16="http://schemas.microsoft.com/office/drawing/2014/main" id="{AFE075FB-21A5-B562-ED57-F4C8A136635C}"/>
              </a:ext>
            </a:extLst>
          </p:cNvPr>
          <p:cNvSpPr>
            <a:spLocks noGrp="1"/>
          </p:cNvSpPr>
          <p:nvPr>
            <p:ph type="sldNum" sz="quarter" idx="10"/>
          </p:nvPr>
        </p:nvSpPr>
        <p:spPr/>
        <p:txBody>
          <a:bodyPr/>
          <a:lstStyle/>
          <a:p>
            <a:fld id="{1A446EF5-461A-4C7B-9559-E3011FC284E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35" name="Google Shape;35;p6"/>
          <p:cNvCxnSpPr/>
          <p:nvPr/>
        </p:nvCxnSpPr>
        <p:spPr>
          <a:xfrm rot="10800000">
            <a:off x="1552479" y="1021850"/>
            <a:ext cx="7581600" cy="0"/>
          </a:xfrm>
          <a:prstGeom prst="straightConnector1">
            <a:avLst/>
          </a:prstGeom>
          <a:noFill/>
          <a:ln w="9525" cap="flat" cmpd="sng">
            <a:solidFill>
              <a:srgbClr val="000000"/>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D69BB248-C7BB-8E3F-C063-8F411EB34258}"/>
              </a:ext>
            </a:extLst>
          </p:cNvPr>
          <p:cNvSpPr>
            <a:spLocks noGrp="1"/>
          </p:cNvSpPr>
          <p:nvPr>
            <p:ph type="sldNum" sz="quarter" idx="10"/>
          </p:nvPr>
        </p:nvSpPr>
        <p:spPr/>
        <p:txBody>
          <a:bodyPr/>
          <a:lstStyle/>
          <a:p>
            <a:fld id="{1A446EF5-461A-4C7B-9559-E3011FC284E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315300" y="286050"/>
            <a:ext cx="8513400" cy="4571700"/>
          </a:xfrm>
          <a:prstGeom prst="roundRect">
            <a:avLst>
              <a:gd name="adj" fmla="val 500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1782300" y="1690350"/>
            <a:ext cx="55794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 name="Google Shape;39;p7"/>
          <p:cNvSpPr txBox="1">
            <a:spLocks noGrp="1"/>
          </p:cNvSpPr>
          <p:nvPr>
            <p:ph type="subTitle" idx="1"/>
          </p:nvPr>
        </p:nvSpPr>
        <p:spPr>
          <a:xfrm>
            <a:off x="1782500" y="2263050"/>
            <a:ext cx="5579400" cy="119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 name="Slide Number Placeholder 1">
            <a:extLst>
              <a:ext uri="{FF2B5EF4-FFF2-40B4-BE49-F238E27FC236}">
                <a16:creationId xmlns:a16="http://schemas.microsoft.com/office/drawing/2014/main" id="{B1F6E41D-9C52-6A59-C775-A69E40207946}"/>
              </a:ext>
            </a:extLst>
          </p:cNvPr>
          <p:cNvSpPr>
            <a:spLocks noGrp="1"/>
          </p:cNvSpPr>
          <p:nvPr>
            <p:ph type="sldNum" sz="quarter" idx="10"/>
          </p:nvPr>
        </p:nvSpPr>
        <p:spPr/>
        <p:txBody>
          <a:bodyPr/>
          <a:lstStyle/>
          <a:p>
            <a:fld id="{1A446EF5-461A-4C7B-9559-E3011FC284E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p:nvPr/>
        </p:nvSpPr>
        <p:spPr>
          <a:xfrm>
            <a:off x="-450" y="585630"/>
            <a:ext cx="1159588" cy="3972541"/>
          </a:xfrm>
          <a:custGeom>
            <a:avLst/>
            <a:gdLst/>
            <a:ahLst/>
            <a:cxnLst/>
            <a:rect l="l" t="t" r="r" b="b"/>
            <a:pathLst>
              <a:path w="15941" h="54611" fill="none" extrusionOk="0">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p:nvPr/>
        </p:nvSpPr>
        <p:spPr>
          <a:xfrm>
            <a:off x="7984848" y="585630"/>
            <a:ext cx="1159152" cy="3972541"/>
          </a:xfrm>
          <a:custGeom>
            <a:avLst/>
            <a:gdLst/>
            <a:ahLst/>
            <a:cxnLst/>
            <a:rect l="l" t="t" r="r" b="b"/>
            <a:pathLst>
              <a:path w="15935" h="54611" fill="none" extrusionOk="0">
                <a:moveTo>
                  <a:pt x="15934" y="1"/>
                </a:moveTo>
                <a:cubicBezTo>
                  <a:pt x="6420" y="5383"/>
                  <a:pt x="0" y="15596"/>
                  <a:pt x="0" y="27305"/>
                </a:cubicBezTo>
                <a:cubicBezTo>
                  <a:pt x="6" y="38616"/>
                  <a:pt x="6092" y="49042"/>
                  <a:pt x="15934"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txBox="1">
            <a:spLocks noGrp="1"/>
          </p:cNvSpPr>
          <p:nvPr>
            <p:ph type="title"/>
          </p:nvPr>
        </p:nvSpPr>
        <p:spPr>
          <a:xfrm>
            <a:off x="1783150" y="835763"/>
            <a:ext cx="5577600" cy="27939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2" name="Slide Number Placeholder 1">
            <a:extLst>
              <a:ext uri="{FF2B5EF4-FFF2-40B4-BE49-F238E27FC236}">
                <a16:creationId xmlns:a16="http://schemas.microsoft.com/office/drawing/2014/main" id="{DD015DD0-88AD-9AE9-CBCA-DB255A4CB822}"/>
              </a:ext>
            </a:extLst>
          </p:cNvPr>
          <p:cNvSpPr>
            <a:spLocks noGrp="1"/>
          </p:cNvSpPr>
          <p:nvPr>
            <p:ph type="sldNum" sz="quarter" idx="10"/>
          </p:nvPr>
        </p:nvSpPr>
        <p:spPr/>
        <p:txBody>
          <a:bodyPr/>
          <a:lstStyle/>
          <a:p>
            <a:fld id="{1A446EF5-461A-4C7B-9559-E3011FC284E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450" y="585630"/>
            <a:ext cx="1159588" cy="3972541"/>
          </a:xfrm>
          <a:custGeom>
            <a:avLst/>
            <a:gdLst/>
            <a:ahLst/>
            <a:cxnLst/>
            <a:rect l="l" t="t" r="r" b="b"/>
            <a:pathLst>
              <a:path w="15941" h="54611" fill="none" extrusionOk="0">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a:off x="7984848" y="585630"/>
            <a:ext cx="1159152" cy="3972541"/>
          </a:xfrm>
          <a:custGeom>
            <a:avLst/>
            <a:gdLst/>
            <a:ahLst/>
            <a:cxnLst/>
            <a:rect l="l" t="t" r="r" b="b"/>
            <a:pathLst>
              <a:path w="15935" h="54611" fill="none" extrusionOk="0">
                <a:moveTo>
                  <a:pt x="15934" y="1"/>
                </a:moveTo>
                <a:cubicBezTo>
                  <a:pt x="6420" y="5383"/>
                  <a:pt x="0" y="15596"/>
                  <a:pt x="0" y="27305"/>
                </a:cubicBezTo>
                <a:cubicBezTo>
                  <a:pt x="6" y="38616"/>
                  <a:pt x="6092" y="49042"/>
                  <a:pt x="15934"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720000" y="790225"/>
            <a:ext cx="7704000" cy="22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9"/>
          <p:cNvSpPr txBox="1">
            <a:spLocks noGrp="1"/>
          </p:cNvSpPr>
          <p:nvPr>
            <p:ph type="subTitle" idx="1"/>
          </p:nvPr>
        </p:nvSpPr>
        <p:spPr>
          <a:xfrm>
            <a:off x="1622700" y="3021626"/>
            <a:ext cx="5898600" cy="70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 name="Slide Number Placeholder 1">
            <a:extLst>
              <a:ext uri="{FF2B5EF4-FFF2-40B4-BE49-F238E27FC236}">
                <a16:creationId xmlns:a16="http://schemas.microsoft.com/office/drawing/2014/main" id="{883DB4AB-6677-B5B3-7D44-68652F3F2DEA}"/>
              </a:ext>
            </a:extLst>
          </p:cNvPr>
          <p:cNvSpPr>
            <a:spLocks noGrp="1"/>
          </p:cNvSpPr>
          <p:nvPr>
            <p:ph type="sldNum" sz="quarter" idx="10"/>
          </p:nvPr>
        </p:nvSpPr>
        <p:spPr/>
        <p:txBody>
          <a:bodyPr/>
          <a:lstStyle/>
          <a:p>
            <a:fld id="{1A446EF5-461A-4C7B-9559-E3011FC284E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1255925" y="562075"/>
            <a:ext cx="6632400" cy="77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2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1" name="Google Shape;51;p10"/>
          <p:cNvSpPr/>
          <p:nvPr/>
        </p:nvSpPr>
        <p:spPr>
          <a:xfrm>
            <a:off x="-450" y="585630"/>
            <a:ext cx="1159588" cy="3972541"/>
          </a:xfrm>
          <a:custGeom>
            <a:avLst/>
            <a:gdLst/>
            <a:ahLst/>
            <a:cxnLst/>
            <a:rect l="l" t="t" r="r" b="b"/>
            <a:pathLst>
              <a:path w="15941" h="54611" fill="none" extrusionOk="0">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a:off x="7984848" y="585630"/>
            <a:ext cx="1159152" cy="3972541"/>
          </a:xfrm>
          <a:custGeom>
            <a:avLst/>
            <a:gdLst/>
            <a:ahLst/>
            <a:cxnLst/>
            <a:rect l="l" t="t" r="r" b="b"/>
            <a:pathLst>
              <a:path w="15935" h="54611" fill="none" extrusionOk="0">
                <a:moveTo>
                  <a:pt x="15934" y="1"/>
                </a:moveTo>
                <a:cubicBezTo>
                  <a:pt x="6420" y="5383"/>
                  <a:pt x="0" y="15596"/>
                  <a:pt x="0" y="27305"/>
                </a:cubicBezTo>
                <a:cubicBezTo>
                  <a:pt x="6" y="38616"/>
                  <a:pt x="6092" y="49042"/>
                  <a:pt x="15934"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5943D110-5C09-6F46-1C3B-F290099E94DA}"/>
              </a:ext>
            </a:extLst>
          </p:cNvPr>
          <p:cNvSpPr>
            <a:spLocks noGrp="1"/>
          </p:cNvSpPr>
          <p:nvPr>
            <p:ph type="sldNum" sz="quarter" idx="10"/>
          </p:nvPr>
        </p:nvSpPr>
        <p:spPr/>
        <p:txBody>
          <a:bodyPr/>
          <a:lstStyle/>
          <a:p>
            <a:fld id="{1A446EF5-461A-4C7B-9559-E3011FC284E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erriweather"/>
              <a:buNone/>
              <a:defRPr sz="3500" b="1">
                <a:solidFill>
                  <a:schemeClr val="dk1"/>
                </a:solidFill>
                <a:latin typeface="Merriweather"/>
                <a:ea typeface="Merriweather"/>
                <a:cs typeface="Merriweather"/>
                <a:sym typeface="Merriweather"/>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1pPr>
            <a:lvl2pPr marL="914400" lvl="1" indent="-317500">
              <a:lnSpc>
                <a:spcPct val="115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2pPr>
            <a:lvl3pPr marL="1371600" lvl="2" indent="-317500">
              <a:lnSpc>
                <a:spcPct val="115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3pPr>
            <a:lvl4pPr marL="1828800" lvl="3" indent="-317500">
              <a:lnSpc>
                <a:spcPct val="115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4pPr>
            <a:lvl5pPr marL="2286000" lvl="4" indent="-317500">
              <a:lnSpc>
                <a:spcPct val="115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5pPr>
            <a:lvl6pPr marL="2743200" lvl="5" indent="-317500">
              <a:lnSpc>
                <a:spcPct val="115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6pPr>
            <a:lvl7pPr marL="3200400" lvl="6" indent="-317500">
              <a:lnSpc>
                <a:spcPct val="115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7pPr>
            <a:lvl8pPr marL="3657600" lvl="7" indent="-317500">
              <a:lnSpc>
                <a:spcPct val="115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8pPr>
            <a:lvl9pPr marL="4114800" lvl="8" indent="-317500">
              <a:lnSpc>
                <a:spcPct val="115000"/>
              </a:lnSpc>
              <a:spcBef>
                <a:spcPts val="1600"/>
              </a:spcBef>
              <a:spcAft>
                <a:spcPts val="160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9pPr>
          </a:lstStyle>
          <a:p>
            <a:endParaRPr/>
          </a:p>
        </p:txBody>
      </p:sp>
      <p:sp>
        <p:nvSpPr>
          <p:cNvPr id="2" name="Slide Number Placeholder 1">
            <a:extLst>
              <a:ext uri="{FF2B5EF4-FFF2-40B4-BE49-F238E27FC236}">
                <a16:creationId xmlns:a16="http://schemas.microsoft.com/office/drawing/2014/main" id="{95E61BD2-9DF9-41AA-C891-729384C0267B}"/>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1A446EF5-461A-4C7B-9559-E3011FC284EE}" type="slidenum">
              <a:rPr lang="en-US" smtClean="0"/>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www.4029tv.com/article/fayettevilles-john-l-colbert-middle-school-honors-superintendent-with-47-years-in-the-district/44207655#:~:text=Fayetteville%20Public%20Schools%20said%20about,L%20Colbert%20Middle%20School%20home" TargetMode="External"/><Relationship Id="rId7" Type="http://schemas.openxmlformats.org/officeDocument/2006/relationships/hyperlink" Target="https://district.fayar.net/page/school-locator" TargetMode="External"/><Relationship Id="rId2" Type="http://schemas.openxmlformats.org/officeDocument/2006/relationships/hyperlink" Target="https://fayettevilleflyer.com/2023/01/23/fayetteville-school-board-holds-middle-school-rezoning-discussion-until-august/" TargetMode="External"/><Relationship Id="rId1" Type="http://schemas.openxmlformats.org/officeDocument/2006/relationships/slideLayout" Target="../slideLayouts/slideLayout3.xml"/><Relationship Id="rId6" Type="http://schemas.openxmlformats.org/officeDocument/2006/relationships/hyperlink" Target="https://www.fayetteville-ar.gov/384/GIS-Interactive-Maps" TargetMode="External"/><Relationship Id="rId5" Type="http://schemas.openxmlformats.org/officeDocument/2006/relationships/hyperlink" Target="https://adedata.arkansas.gov/statewide/ReportList/Schools/EnrollmentCount.aspx?year=34&amp;search=&amp;pagesize=10" TargetMode="External"/><Relationship Id="rId4" Type="http://schemas.openxmlformats.org/officeDocument/2006/relationships/hyperlink" Target="https://www.usnews.com/education/k12/arkansas/holt-middle-school-275105#:~:text=The%20student%20population%20of%20Holt,the%20school%20serves%205%2D6"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ctrTitle"/>
          </p:nvPr>
        </p:nvSpPr>
        <p:spPr>
          <a:prstGeom prst="rect">
            <a:avLst/>
          </a:prstGeom>
        </p:spPr>
        <p:txBody>
          <a:bodyPr spcFirstLastPara="1" wrap="square" lIns="91425" tIns="91425" rIns="91425" bIns="91425" anchor="ctr" anchorCtr="0">
            <a:noAutofit/>
          </a:bodyPr>
          <a:lstStyle/>
          <a:p>
            <a:r>
              <a:rPr lang="en" sz="4000"/>
              <a:t>Fayetteville Middle School Zoning </a:t>
            </a:r>
          </a:p>
        </p:txBody>
      </p:sp>
      <p:sp>
        <p:nvSpPr>
          <p:cNvPr id="168" name="Google Shape;168;p28"/>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Avie Timby, Phoebe Miller, Alicia Gallemore</a:t>
            </a:r>
          </a:p>
          <a:p>
            <a:pPr marL="0" lvl="0" indent="0" algn="ctr" rtl="0">
              <a:spcBef>
                <a:spcPts val="0"/>
              </a:spcBef>
              <a:spcAft>
                <a:spcPts val="0"/>
              </a:spcAft>
              <a:buNone/>
            </a:pPr>
            <a:r>
              <a:rPr lang="en"/>
              <a:t>April 30</a:t>
            </a:r>
            <a:r>
              <a:rPr lang="en" baseline="30000"/>
              <a:t>th</a:t>
            </a:r>
            <a:r>
              <a:rPr lang="en"/>
              <a:t> 2024</a:t>
            </a:r>
            <a:endParaRPr/>
          </a:p>
        </p:txBody>
      </p:sp>
      <p:sp>
        <p:nvSpPr>
          <p:cNvPr id="169" name="Google Shape;169;p28"/>
          <p:cNvSpPr/>
          <p:nvPr/>
        </p:nvSpPr>
        <p:spPr>
          <a:xfrm>
            <a:off x="6961050" y="742950"/>
            <a:ext cx="872400" cy="8724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8"/>
          <p:cNvSpPr/>
          <p:nvPr/>
        </p:nvSpPr>
        <p:spPr>
          <a:xfrm>
            <a:off x="1526000" y="3973800"/>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28"/>
          <p:cNvGrpSpPr/>
          <p:nvPr/>
        </p:nvGrpSpPr>
        <p:grpSpPr>
          <a:xfrm>
            <a:off x="4263850" y="4031025"/>
            <a:ext cx="616350" cy="165450"/>
            <a:chOff x="4263850" y="3973875"/>
            <a:chExt cx="616350" cy="165450"/>
          </a:xfrm>
        </p:grpSpPr>
        <p:cxnSp>
          <p:nvCxnSpPr>
            <p:cNvPr id="172" name="Google Shape;172;p28"/>
            <p:cNvCxnSpPr/>
            <p:nvPr/>
          </p:nvCxnSpPr>
          <p:spPr>
            <a:xfrm>
              <a:off x="4263850" y="4056525"/>
              <a:ext cx="616200" cy="0"/>
            </a:xfrm>
            <a:prstGeom prst="straightConnector1">
              <a:avLst/>
            </a:prstGeom>
            <a:noFill/>
            <a:ln w="9525" cap="flat" cmpd="sng">
              <a:solidFill>
                <a:srgbClr val="000000"/>
              </a:solidFill>
              <a:prstDash val="solid"/>
              <a:round/>
              <a:headEnd type="none" w="med" len="med"/>
              <a:tailEnd type="none" w="med" len="med"/>
            </a:ln>
          </p:spPr>
        </p:cxnSp>
        <p:cxnSp>
          <p:nvCxnSpPr>
            <p:cNvPr id="173" name="Google Shape;173;p28"/>
            <p:cNvCxnSpPr/>
            <p:nvPr/>
          </p:nvCxnSpPr>
          <p:spPr>
            <a:xfrm>
              <a:off x="4731700" y="3973875"/>
              <a:ext cx="148500" cy="82800"/>
            </a:xfrm>
            <a:prstGeom prst="straightConnector1">
              <a:avLst/>
            </a:prstGeom>
            <a:noFill/>
            <a:ln w="9525" cap="flat" cmpd="sng">
              <a:solidFill>
                <a:srgbClr val="000000"/>
              </a:solidFill>
              <a:prstDash val="solid"/>
              <a:round/>
              <a:headEnd type="none" w="med" len="med"/>
              <a:tailEnd type="none" w="med" len="med"/>
            </a:ln>
          </p:spPr>
        </p:cxnSp>
        <p:cxnSp>
          <p:nvCxnSpPr>
            <p:cNvPr id="174" name="Google Shape;174;p28"/>
            <p:cNvCxnSpPr/>
            <p:nvPr/>
          </p:nvCxnSpPr>
          <p:spPr>
            <a:xfrm rot="10800000" flipH="1">
              <a:off x="4731700" y="4056525"/>
              <a:ext cx="148500" cy="82800"/>
            </a:xfrm>
            <a:prstGeom prst="straightConnector1">
              <a:avLst/>
            </a:prstGeom>
            <a:noFill/>
            <a:ln w="9525" cap="flat" cmpd="sng">
              <a:solidFill>
                <a:srgbClr val="000000"/>
              </a:solidFill>
              <a:prstDash val="solid"/>
              <a:round/>
              <a:headEnd type="none" w="med" len="med"/>
              <a:tailEnd type="none" w="med" len="med"/>
            </a:ln>
          </p:spPr>
        </p:cxnSp>
      </p:grpSp>
    </p:spTree>
    <p:extLst>
      <p:ext uri="{BB962C8B-B14F-4D97-AF65-F5344CB8AC3E}">
        <p14:creationId xmlns:p14="http://schemas.microsoft.com/office/powerpoint/2010/main" val="1714171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E703C-9452-8C61-6626-60F930C0BD7E}"/>
              </a:ext>
            </a:extLst>
          </p:cNvPr>
          <p:cNvSpPr>
            <a:spLocks noGrp="1"/>
          </p:cNvSpPr>
          <p:nvPr>
            <p:ph type="title"/>
          </p:nvPr>
        </p:nvSpPr>
        <p:spPr/>
        <p:txBody>
          <a:bodyPr/>
          <a:lstStyle/>
          <a:p>
            <a:r>
              <a:rPr lang="en-US"/>
              <a:t>Results</a:t>
            </a:r>
          </a:p>
        </p:txBody>
      </p:sp>
      <p:pic>
        <p:nvPicPr>
          <p:cNvPr id="8" name="Picture 7" descr="A map of different colors&#10;&#10;Description automatically generated">
            <a:extLst>
              <a:ext uri="{FF2B5EF4-FFF2-40B4-BE49-F238E27FC236}">
                <a16:creationId xmlns:a16="http://schemas.microsoft.com/office/drawing/2014/main" id="{AA221ED7-103F-A1D7-3132-CB83161709D7}"/>
              </a:ext>
            </a:extLst>
          </p:cNvPr>
          <p:cNvPicPr>
            <a:picLocks noChangeAspect="1"/>
          </p:cNvPicPr>
          <p:nvPr/>
        </p:nvPicPr>
        <p:blipFill>
          <a:blip r:embed="rId3"/>
          <a:stretch>
            <a:fillRect/>
          </a:stretch>
        </p:blipFill>
        <p:spPr>
          <a:xfrm>
            <a:off x="1588062" y="1084670"/>
            <a:ext cx="5972933" cy="3833938"/>
          </a:xfrm>
          <a:prstGeom prst="rect">
            <a:avLst/>
          </a:prstGeom>
        </p:spPr>
      </p:pic>
      <p:sp>
        <p:nvSpPr>
          <p:cNvPr id="3" name="Slide Number Placeholder 2">
            <a:extLst>
              <a:ext uri="{FF2B5EF4-FFF2-40B4-BE49-F238E27FC236}">
                <a16:creationId xmlns:a16="http://schemas.microsoft.com/office/drawing/2014/main" id="{C4AF11A1-24F2-A996-701F-F01F7BF464E1}"/>
              </a:ext>
            </a:extLst>
          </p:cNvPr>
          <p:cNvSpPr>
            <a:spLocks noGrp="1"/>
          </p:cNvSpPr>
          <p:nvPr>
            <p:ph type="sldNum" sz="quarter" idx="10"/>
          </p:nvPr>
        </p:nvSpPr>
        <p:spPr/>
        <p:txBody>
          <a:bodyPr/>
          <a:lstStyle/>
          <a:p>
            <a:fld id="{1A446EF5-461A-4C7B-9559-E3011FC284EE}" type="slidenum">
              <a:rPr lang="en-US" smtClean="0"/>
              <a:t>10</a:t>
            </a:fld>
            <a:endParaRPr lang="en-US"/>
          </a:p>
        </p:txBody>
      </p:sp>
    </p:spTree>
    <p:extLst>
      <p:ext uri="{BB962C8B-B14F-4D97-AF65-F5344CB8AC3E}">
        <p14:creationId xmlns:p14="http://schemas.microsoft.com/office/powerpoint/2010/main" val="117511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E703C-9452-8C61-6626-60F930C0BD7E}"/>
              </a:ext>
            </a:extLst>
          </p:cNvPr>
          <p:cNvSpPr>
            <a:spLocks noGrp="1"/>
          </p:cNvSpPr>
          <p:nvPr>
            <p:ph type="title"/>
          </p:nvPr>
        </p:nvSpPr>
        <p:spPr/>
        <p:txBody>
          <a:bodyPr/>
          <a:lstStyle/>
          <a:p>
            <a:r>
              <a:rPr lang="en-US"/>
              <a:t>Results</a:t>
            </a:r>
          </a:p>
        </p:txBody>
      </p:sp>
      <p:pic>
        <p:nvPicPr>
          <p:cNvPr id="4" name="Picture 3" descr="A map of a city&#10;&#10;Description automatically generated">
            <a:extLst>
              <a:ext uri="{FF2B5EF4-FFF2-40B4-BE49-F238E27FC236}">
                <a16:creationId xmlns:a16="http://schemas.microsoft.com/office/drawing/2014/main" id="{D6C3AEF0-8FC3-FDCC-0B34-83299C24DA57}"/>
              </a:ext>
            </a:extLst>
          </p:cNvPr>
          <p:cNvPicPr>
            <a:picLocks noChangeAspect="1"/>
          </p:cNvPicPr>
          <p:nvPr/>
        </p:nvPicPr>
        <p:blipFill>
          <a:blip r:embed="rId2"/>
          <a:stretch>
            <a:fillRect/>
          </a:stretch>
        </p:blipFill>
        <p:spPr>
          <a:xfrm>
            <a:off x="720184" y="1181150"/>
            <a:ext cx="7515477" cy="3728413"/>
          </a:xfrm>
          <a:prstGeom prst="rect">
            <a:avLst/>
          </a:prstGeom>
        </p:spPr>
      </p:pic>
      <p:sp>
        <p:nvSpPr>
          <p:cNvPr id="3" name="Slide Number Placeholder 2">
            <a:extLst>
              <a:ext uri="{FF2B5EF4-FFF2-40B4-BE49-F238E27FC236}">
                <a16:creationId xmlns:a16="http://schemas.microsoft.com/office/drawing/2014/main" id="{62AA13A5-98CA-5A56-28D6-22B9EF807593}"/>
              </a:ext>
            </a:extLst>
          </p:cNvPr>
          <p:cNvSpPr>
            <a:spLocks noGrp="1"/>
          </p:cNvSpPr>
          <p:nvPr>
            <p:ph type="sldNum" sz="quarter" idx="10"/>
          </p:nvPr>
        </p:nvSpPr>
        <p:spPr/>
        <p:txBody>
          <a:bodyPr/>
          <a:lstStyle/>
          <a:p>
            <a:fld id="{1A446EF5-461A-4C7B-9559-E3011FC284EE}" type="slidenum">
              <a:rPr lang="en-US" smtClean="0"/>
              <a:t>11</a:t>
            </a:fld>
            <a:endParaRPr lang="en-US"/>
          </a:p>
        </p:txBody>
      </p:sp>
    </p:spTree>
    <p:extLst>
      <p:ext uri="{BB962C8B-B14F-4D97-AF65-F5344CB8AC3E}">
        <p14:creationId xmlns:p14="http://schemas.microsoft.com/office/powerpoint/2010/main" val="3935339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E703C-9452-8C61-6626-60F930C0BD7E}"/>
              </a:ext>
            </a:extLst>
          </p:cNvPr>
          <p:cNvSpPr>
            <a:spLocks noGrp="1"/>
          </p:cNvSpPr>
          <p:nvPr>
            <p:ph type="title"/>
          </p:nvPr>
        </p:nvSpPr>
        <p:spPr/>
        <p:txBody>
          <a:bodyPr/>
          <a:lstStyle/>
          <a:p>
            <a:r>
              <a:rPr lang="en-US"/>
              <a:t>Future Work</a:t>
            </a:r>
          </a:p>
        </p:txBody>
      </p:sp>
      <p:sp>
        <p:nvSpPr>
          <p:cNvPr id="3" name="Text Placeholder 2">
            <a:extLst>
              <a:ext uri="{FF2B5EF4-FFF2-40B4-BE49-F238E27FC236}">
                <a16:creationId xmlns:a16="http://schemas.microsoft.com/office/drawing/2014/main" id="{575BEDD0-BD8B-5F8D-D10D-F82CBA73D021}"/>
              </a:ext>
            </a:extLst>
          </p:cNvPr>
          <p:cNvSpPr>
            <a:spLocks noGrp="1"/>
          </p:cNvSpPr>
          <p:nvPr>
            <p:ph type="body" idx="1"/>
          </p:nvPr>
        </p:nvSpPr>
        <p:spPr/>
        <p:txBody>
          <a:bodyPr/>
          <a:lstStyle/>
          <a:p>
            <a:pPr marL="152400" indent="0">
              <a:buNone/>
            </a:pPr>
            <a:r>
              <a:rPr lang="en-US" sz="1800"/>
              <a:t>What we would do differently if we had the ability:</a:t>
            </a:r>
          </a:p>
          <a:p>
            <a:pPr marL="152400" indent="0">
              <a:buNone/>
            </a:pPr>
            <a:endParaRPr lang="en-US" sz="1600"/>
          </a:p>
          <a:p>
            <a:pPr marL="152400" indent="0">
              <a:buNone/>
            </a:pPr>
            <a:endParaRPr lang="en-US" sz="1600"/>
          </a:p>
          <a:p>
            <a:pPr marL="438150" indent="-285750">
              <a:buFont typeface="Arial"/>
              <a:buChar char="•"/>
            </a:pPr>
            <a:r>
              <a:rPr lang="en-US" sz="1600"/>
              <a:t>Run every address in Fayetteville through the model (~50,000 points) instead of sampling, which introduces inherent bias and unrefined zones</a:t>
            </a:r>
          </a:p>
          <a:p>
            <a:pPr marL="438150" indent="-285750">
              <a:buFont typeface="Arial"/>
              <a:buChar char="•"/>
            </a:pPr>
            <a:endParaRPr lang="en-US" sz="1600"/>
          </a:p>
          <a:p>
            <a:pPr marL="438150" indent="-285750">
              <a:buFont typeface="Arial"/>
              <a:buChar char="•"/>
            </a:pPr>
            <a:r>
              <a:rPr lang="en-US" sz="1600"/>
              <a:t>Add another middle school, find the best placement with available plots of land, and investigate zoning changes without Colbert </a:t>
            </a:r>
          </a:p>
          <a:p>
            <a:pPr marL="438150" indent="-285750">
              <a:buFont typeface="Arial"/>
              <a:buChar char="•"/>
            </a:pPr>
            <a:endParaRPr lang="en-US" sz="1600"/>
          </a:p>
          <a:p>
            <a:pPr marL="438150" indent="-285750">
              <a:buFont typeface="Arial"/>
              <a:buChar char="•"/>
            </a:pPr>
            <a:r>
              <a:rPr lang="en-US" sz="1600"/>
              <a:t>See how the rezoning process affects different schools' demographics and ensure the zoning changes promote inclusivity and quality education for all</a:t>
            </a:r>
          </a:p>
          <a:p>
            <a:pPr marL="438150" indent="-285750">
              <a:buFont typeface="Arial"/>
              <a:buChar char="•"/>
            </a:pPr>
            <a:endParaRPr lang="en-US" sz="1600"/>
          </a:p>
        </p:txBody>
      </p:sp>
      <p:sp>
        <p:nvSpPr>
          <p:cNvPr id="4" name="Slide Number Placeholder 3">
            <a:extLst>
              <a:ext uri="{FF2B5EF4-FFF2-40B4-BE49-F238E27FC236}">
                <a16:creationId xmlns:a16="http://schemas.microsoft.com/office/drawing/2014/main" id="{D5059E61-6F71-4C2B-4632-52FF4B582F87}"/>
              </a:ext>
            </a:extLst>
          </p:cNvPr>
          <p:cNvSpPr>
            <a:spLocks noGrp="1"/>
          </p:cNvSpPr>
          <p:nvPr>
            <p:ph type="sldNum" sz="quarter" idx="10"/>
          </p:nvPr>
        </p:nvSpPr>
        <p:spPr/>
        <p:txBody>
          <a:bodyPr/>
          <a:lstStyle/>
          <a:p>
            <a:fld id="{1A446EF5-461A-4C7B-9559-E3011FC284EE}" type="slidenum">
              <a:rPr lang="en-US" smtClean="0"/>
              <a:t>12</a:t>
            </a:fld>
            <a:endParaRPr lang="en-US"/>
          </a:p>
        </p:txBody>
      </p:sp>
    </p:spTree>
    <p:extLst>
      <p:ext uri="{BB962C8B-B14F-4D97-AF65-F5344CB8AC3E}">
        <p14:creationId xmlns:p14="http://schemas.microsoft.com/office/powerpoint/2010/main" val="232713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r>
              <a:rPr lang="en"/>
              <a:t>Key Takeaways</a:t>
            </a:r>
          </a:p>
        </p:txBody>
      </p:sp>
      <p:cxnSp>
        <p:nvCxnSpPr>
          <p:cNvPr id="379" name="Google Shape;379;p38"/>
          <p:cNvCxnSpPr>
            <a:stCxn id="380" idx="1"/>
          </p:cNvCxnSpPr>
          <p:nvPr/>
        </p:nvCxnSpPr>
        <p:spPr>
          <a:xfrm rot="10800000">
            <a:off x="673250" y="3007594"/>
            <a:ext cx="668700" cy="0"/>
          </a:xfrm>
          <a:prstGeom prst="straightConnector1">
            <a:avLst/>
          </a:prstGeom>
          <a:noFill/>
          <a:ln w="9525" cap="flat" cmpd="sng">
            <a:solidFill>
              <a:srgbClr val="000000"/>
            </a:solidFill>
            <a:prstDash val="solid"/>
            <a:round/>
            <a:headEnd type="none" w="med" len="med"/>
            <a:tailEnd type="none" w="med" len="med"/>
          </a:ln>
        </p:spPr>
      </p:cxnSp>
      <p:sp>
        <p:nvSpPr>
          <p:cNvPr id="380" name="Google Shape;380;p38"/>
          <p:cNvSpPr/>
          <p:nvPr/>
        </p:nvSpPr>
        <p:spPr>
          <a:xfrm>
            <a:off x="1341950" y="2674144"/>
            <a:ext cx="909900" cy="666900"/>
          </a:xfrm>
          <a:prstGeom prst="roundRect">
            <a:avLst>
              <a:gd name="adj" fmla="val 50000"/>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latin typeface="Merriweather"/>
                <a:ea typeface="Merriweather"/>
                <a:cs typeface="Merriweather"/>
                <a:sym typeface="Merriweather"/>
              </a:rPr>
              <a:t>01</a:t>
            </a:r>
            <a:endParaRPr sz="2000" b="1">
              <a:latin typeface="Merriweather"/>
              <a:ea typeface="Merriweather"/>
              <a:cs typeface="Merriweather"/>
              <a:sym typeface="Merriweather"/>
            </a:endParaRPr>
          </a:p>
        </p:txBody>
      </p:sp>
      <p:cxnSp>
        <p:nvCxnSpPr>
          <p:cNvPr id="381" name="Google Shape;381;p38"/>
          <p:cNvCxnSpPr>
            <a:stCxn id="380" idx="0"/>
            <a:endCxn id="382" idx="2"/>
          </p:cNvCxnSpPr>
          <p:nvPr/>
        </p:nvCxnSpPr>
        <p:spPr>
          <a:xfrm rot="10800000">
            <a:off x="1796900" y="2242444"/>
            <a:ext cx="0" cy="431700"/>
          </a:xfrm>
          <a:prstGeom prst="straightConnector1">
            <a:avLst/>
          </a:prstGeom>
          <a:noFill/>
          <a:ln w="9525" cap="flat" cmpd="sng">
            <a:solidFill>
              <a:schemeClr val="dk1"/>
            </a:solidFill>
            <a:prstDash val="solid"/>
            <a:round/>
            <a:headEnd type="none" w="med" len="med"/>
            <a:tailEnd type="triangle" w="med" len="med"/>
          </a:ln>
        </p:spPr>
      </p:cxnSp>
      <p:sp>
        <p:nvSpPr>
          <p:cNvPr id="382" name="Google Shape;382;p38"/>
          <p:cNvSpPr txBox="1"/>
          <p:nvPr/>
        </p:nvSpPr>
        <p:spPr>
          <a:xfrm>
            <a:off x="876050" y="1669836"/>
            <a:ext cx="1841700" cy="572700"/>
          </a:xfrm>
          <a:prstGeom prst="rect">
            <a:avLst/>
          </a:prstGeom>
          <a:noFill/>
          <a:ln>
            <a:noFill/>
          </a:ln>
        </p:spPr>
        <p:txBody>
          <a:bodyPr spcFirstLastPara="1" wrap="square" lIns="91425" tIns="91425" rIns="91425" bIns="91425" anchor="b" anchorCtr="0">
            <a:noAutofit/>
          </a:bodyPr>
          <a:lstStyle/>
          <a:p>
            <a:pPr algn="ctr"/>
            <a:r>
              <a:rPr lang="en" sz="1600">
                <a:solidFill>
                  <a:srgbClr val="191919"/>
                </a:solidFill>
                <a:latin typeface="Darker Grotesque Medium"/>
                <a:ea typeface="Darker Grotesque Medium"/>
                <a:cs typeface="Darker Grotesque Medium"/>
              </a:rPr>
              <a:t>Our model is very similar to the current zoning.</a:t>
            </a:r>
          </a:p>
        </p:txBody>
      </p:sp>
      <p:sp>
        <p:nvSpPr>
          <p:cNvPr id="384" name="Google Shape;384;p38"/>
          <p:cNvSpPr/>
          <p:nvPr/>
        </p:nvSpPr>
        <p:spPr>
          <a:xfrm>
            <a:off x="3192018" y="2674144"/>
            <a:ext cx="909900" cy="666900"/>
          </a:xfrm>
          <a:prstGeom prst="roundRect">
            <a:avLst>
              <a:gd name="adj" fmla="val 50000"/>
            </a:avLst>
          </a:prstGeom>
          <a:solidFill>
            <a:schemeClr val="accen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latin typeface="Merriweather"/>
                <a:ea typeface="Merriweather"/>
                <a:cs typeface="Merriweather"/>
                <a:sym typeface="Merriweather"/>
              </a:rPr>
              <a:t>02</a:t>
            </a:r>
            <a:endParaRPr sz="2000" b="1">
              <a:latin typeface="Merriweather"/>
              <a:ea typeface="Merriweather"/>
              <a:cs typeface="Merriweather"/>
              <a:sym typeface="Merriweather"/>
            </a:endParaRPr>
          </a:p>
        </p:txBody>
      </p:sp>
      <p:cxnSp>
        <p:nvCxnSpPr>
          <p:cNvPr id="385" name="Google Shape;385;p38"/>
          <p:cNvCxnSpPr>
            <a:cxnSpLocks/>
            <a:stCxn id="384" idx="2"/>
          </p:cNvCxnSpPr>
          <p:nvPr/>
        </p:nvCxnSpPr>
        <p:spPr>
          <a:xfrm>
            <a:off x="3646968" y="3341044"/>
            <a:ext cx="0" cy="347700"/>
          </a:xfrm>
          <a:prstGeom prst="straightConnector1">
            <a:avLst/>
          </a:prstGeom>
          <a:noFill/>
          <a:ln w="9525" cap="flat" cmpd="sng">
            <a:solidFill>
              <a:schemeClr val="dk1"/>
            </a:solidFill>
            <a:prstDash val="solid"/>
            <a:round/>
            <a:headEnd type="none" w="med" len="med"/>
            <a:tailEnd type="triangle" w="med" len="med"/>
          </a:ln>
        </p:spPr>
      </p:cxnSp>
      <p:sp>
        <p:nvSpPr>
          <p:cNvPr id="388" name="Google Shape;388;p38"/>
          <p:cNvSpPr/>
          <p:nvPr/>
        </p:nvSpPr>
        <p:spPr>
          <a:xfrm>
            <a:off x="5042086" y="2674144"/>
            <a:ext cx="909900" cy="666900"/>
          </a:xfrm>
          <a:prstGeom prst="roundRect">
            <a:avLst>
              <a:gd name="adj" fmla="val 50000"/>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latin typeface="Merriweather"/>
                <a:ea typeface="Merriweather"/>
                <a:cs typeface="Merriweather"/>
                <a:sym typeface="Merriweather"/>
              </a:rPr>
              <a:t>03</a:t>
            </a:r>
            <a:endParaRPr sz="2000" b="1">
              <a:latin typeface="Merriweather"/>
              <a:ea typeface="Merriweather"/>
              <a:cs typeface="Merriweather"/>
              <a:sym typeface="Merriweather"/>
            </a:endParaRPr>
          </a:p>
        </p:txBody>
      </p:sp>
      <p:cxnSp>
        <p:nvCxnSpPr>
          <p:cNvPr id="389" name="Google Shape;389;p38"/>
          <p:cNvCxnSpPr>
            <a:cxnSpLocks/>
            <a:stCxn id="388" idx="0"/>
            <a:endCxn id="390" idx="2"/>
          </p:cNvCxnSpPr>
          <p:nvPr/>
        </p:nvCxnSpPr>
        <p:spPr>
          <a:xfrm flipV="1">
            <a:off x="5497036" y="2242525"/>
            <a:ext cx="0" cy="431619"/>
          </a:xfrm>
          <a:prstGeom prst="straightConnector1">
            <a:avLst/>
          </a:prstGeom>
          <a:noFill/>
          <a:ln w="9525" cap="flat" cmpd="sng">
            <a:solidFill>
              <a:schemeClr val="dk1"/>
            </a:solidFill>
            <a:prstDash val="solid"/>
            <a:round/>
            <a:headEnd type="none" w="med" len="med"/>
            <a:tailEnd type="triangle" w="med" len="med"/>
          </a:ln>
        </p:spPr>
      </p:cxnSp>
      <p:sp>
        <p:nvSpPr>
          <p:cNvPr id="390" name="Google Shape;390;p38"/>
          <p:cNvSpPr txBox="1"/>
          <p:nvPr/>
        </p:nvSpPr>
        <p:spPr>
          <a:xfrm>
            <a:off x="4576186" y="1397001"/>
            <a:ext cx="1841700" cy="845524"/>
          </a:xfrm>
          <a:prstGeom prst="rect">
            <a:avLst/>
          </a:prstGeom>
          <a:noFill/>
          <a:ln>
            <a:noFill/>
          </a:ln>
        </p:spPr>
        <p:txBody>
          <a:bodyPr spcFirstLastPara="1" wrap="square" lIns="91425" tIns="91425" rIns="91425" bIns="91425" anchor="b" anchorCtr="0">
            <a:noAutofit/>
          </a:bodyPr>
          <a:lstStyle/>
          <a:p>
            <a:pPr algn="ctr"/>
            <a:r>
              <a:rPr lang="en" sz="1600">
                <a:solidFill>
                  <a:srgbClr val="191919"/>
                </a:solidFill>
                <a:latin typeface="Darker Grotesque Medium"/>
                <a:ea typeface="Darker Grotesque Medium"/>
                <a:cs typeface="Darker Grotesque Medium"/>
              </a:rPr>
              <a:t>John L. Colbert could have been placed more centrally.</a:t>
            </a:r>
          </a:p>
        </p:txBody>
      </p:sp>
      <p:cxnSp>
        <p:nvCxnSpPr>
          <p:cNvPr id="392" name="Google Shape;392;p38"/>
          <p:cNvCxnSpPr>
            <a:cxnSpLocks/>
            <a:stCxn id="393" idx="2"/>
          </p:cNvCxnSpPr>
          <p:nvPr/>
        </p:nvCxnSpPr>
        <p:spPr>
          <a:xfrm>
            <a:off x="7347104" y="3341044"/>
            <a:ext cx="0" cy="347700"/>
          </a:xfrm>
          <a:prstGeom prst="straightConnector1">
            <a:avLst/>
          </a:prstGeom>
          <a:noFill/>
          <a:ln w="9525" cap="flat" cmpd="sng">
            <a:solidFill>
              <a:schemeClr val="dk1"/>
            </a:solidFill>
            <a:prstDash val="solid"/>
            <a:round/>
            <a:headEnd type="none" w="med" len="med"/>
            <a:tailEnd type="triangle" w="med" len="med"/>
          </a:ln>
        </p:spPr>
      </p:cxnSp>
      <p:sp>
        <p:nvSpPr>
          <p:cNvPr id="393" name="Google Shape;393;p38"/>
          <p:cNvSpPr/>
          <p:nvPr/>
        </p:nvSpPr>
        <p:spPr>
          <a:xfrm>
            <a:off x="6892154" y="2674144"/>
            <a:ext cx="909900" cy="666900"/>
          </a:xfrm>
          <a:prstGeom prst="roundRect">
            <a:avLst>
              <a:gd name="adj" fmla="val 50000"/>
            </a:avLst>
          </a:prstGeom>
          <a:solidFill>
            <a:schemeClr val="accen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latin typeface="Merriweather"/>
                <a:ea typeface="Merriweather"/>
                <a:cs typeface="Merriweather"/>
                <a:sym typeface="Merriweather"/>
              </a:rPr>
              <a:t>04</a:t>
            </a:r>
            <a:endParaRPr sz="2000" b="1">
              <a:latin typeface="Merriweather"/>
              <a:ea typeface="Merriweather"/>
              <a:cs typeface="Merriweather"/>
              <a:sym typeface="Merriweather"/>
            </a:endParaRPr>
          </a:p>
        </p:txBody>
      </p:sp>
      <p:sp>
        <p:nvSpPr>
          <p:cNvPr id="396" name="Google Shape;396;p38"/>
          <p:cNvSpPr/>
          <p:nvPr/>
        </p:nvSpPr>
        <p:spPr>
          <a:xfrm flipH="1">
            <a:off x="907644" y="881900"/>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7" name="Google Shape;397;p38"/>
          <p:cNvCxnSpPr>
            <a:stCxn id="380" idx="3"/>
            <a:endCxn id="384" idx="1"/>
          </p:cNvCxnSpPr>
          <p:nvPr/>
        </p:nvCxnSpPr>
        <p:spPr>
          <a:xfrm>
            <a:off x="2251850" y="3007594"/>
            <a:ext cx="940200" cy="0"/>
          </a:xfrm>
          <a:prstGeom prst="straightConnector1">
            <a:avLst/>
          </a:prstGeom>
          <a:noFill/>
          <a:ln w="9525" cap="flat" cmpd="sng">
            <a:solidFill>
              <a:schemeClr val="dk1"/>
            </a:solidFill>
            <a:prstDash val="solid"/>
            <a:round/>
            <a:headEnd type="none" w="med" len="med"/>
            <a:tailEnd type="none" w="med" len="med"/>
          </a:ln>
        </p:spPr>
      </p:cxnSp>
      <p:cxnSp>
        <p:nvCxnSpPr>
          <p:cNvPr id="398" name="Google Shape;398;p38"/>
          <p:cNvCxnSpPr>
            <a:stCxn id="384" idx="3"/>
            <a:endCxn id="388" idx="1"/>
          </p:cNvCxnSpPr>
          <p:nvPr/>
        </p:nvCxnSpPr>
        <p:spPr>
          <a:xfrm>
            <a:off x="4101918" y="3007594"/>
            <a:ext cx="940200" cy="0"/>
          </a:xfrm>
          <a:prstGeom prst="straightConnector1">
            <a:avLst/>
          </a:prstGeom>
          <a:noFill/>
          <a:ln w="9525" cap="flat" cmpd="sng">
            <a:solidFill>
              <a:schemeClr val="dk1"/>
            </a:solidFill>
            <a:prstDash val="solid"/>
            <a:round/>
            <a:headEnd type="none" w="med" len="med"/>
            <a:tailEnd type="none" w="med" len="med"/>
          </a:ln>
        </p:spPr>
      </p:cxnSp>
      <p:cxnSp>
        <p:nvCxnSpPr>
          <p:cNvPr id="399" name="Google Shape;399;p38"/>
          <p:cNvCxnSpPr>
            <a:stCxn id="388" idx="3"/>
            <a:endCxn id="393" idx="1"/>
          </p:cNvCxnSpPr>
          <p:nvPr/>
        </p:nvCxnSpPr>
        <p:spPr>
          <a:xfrm>
            <a:off x="5951986" y="3007594"/>
            <a:ext cx="940200" cy="0"/>
          </a:xfrm>
          <a:prstGeom prst="straightConnector1">
            <a:avLst/>
          </a:prstGeom>
          <a:noFill/>
          <a:ln w="9525" cap="flat" cmpd="sng">
            <a:solidFill>
              <a:schemeClr val="dk1"/>
            </a:solidFill>
            <a:prstDash val="solid"/>
            <a:round/>
            <a:headEnd type="none" w="med" len="med"/>
            <a:tailEnd type="none" w="med" len="med"/>
          </a:ln>
        </p:spPr>
      </p:cxnSp>
      <p:cxnSp>
        <p:nvCxnSpPr>
          <p:cNvPr id="400" name="Google Shape;400;p38"/>
          <p:cNvCxnSpPr>
            <a:endCxn id="393" idx="3"/>
          </p:cNvCxnSpPr>
          <p:nvPr/>
        </p:nvCxnSpPr>
        <p:spPr>
          <a:xfrm rot="10800000">
            <a:off x="7802054" y="3007594"/>
            <a:ext cx="668700" cy="0"/>
          </a:xfrm>
          <a:prstGeom prst="straightConnector1">
            <a:avLst/>
          </a:prstGeom>
          <a:noFill/>
          <a:ln w="9525" cap="flat" cmpd="sng">
            <a:solidFill>
              <a:srgbClr val="000000"/>
            </a:solidFill>
            <a:prstDash val="solid"/>
            <a:round/>
            <a:headEnd type="none" w="med" len="med"/>
            <a:tailEnd type="none" w="med" len="med"/>
          </a:ln>
        </p:spPr>
      </p:cxnSp>
      <p:sp>
        <p:nvSpPr>
          <p:cNvPr id="2" name="Google Shape;382;p38">
            <a:extLst>
              <a:ext uri="{FF2B5EF4-FFF2-40B4-BE49-F238E27FC236}">
                <a16:creationId xmlns:a16="http://schemas.microsoft.com/office/drawing/2014/main" id="{EC5FDA32-C27E-FB73-6335-8AB0986EAFB9}"/>
              </a:ext>
            </a:extLst>
          </p:cNvPr>
          <p:cNvSpPr txBox="1"/>
          <p:nvPr/>
        </p:nvSpPr>
        <p:spPr>
          <a:xfrm>
            <a:off x="2743697" y="3925953"/>
            <a:ext cx="1841700" cy="572700"/>
          </a:xfrm>
          <a:prstGeom prst="rect">
            <a:avLst/>
          </a:prstGeom>
          <a:noFill/>
          <a:ln>
            <a:noFill/>
          </a:ln>
        </p:spPr>
        <p:txBody>
          <a:bodyPr spcFirstLastPara="1" wrap="square" lIns="91425" tIns="91425" rIns="91425" bIns="91425" anchor="b" anchorCtr="0">
            <a:noAutofit/>
          </a:bodyPr>
          <a:lstStyle/>
          <a:p>
            <a:pPr algn="ctr"/>
            <a:r>
              <a:rPr lang="en" sz="1600">
                <a:solidFill>
                  <a:srgbClr val="191919"/>
                </a:solidFill>
                <a:latin typeface="Darker Grotesque Medium"/>
                <a:ea typeface="Darker Grotesque Medium"/>
                <a:cs typeface="Darker Grotesque Medium"/>
              </a:rPr>
              <a:t>The district is operating as optimally as it can.</a:t>
            </a:r>
          </a:p>
        </p:txBody>
      </p:sp>
      <p:sp>
        <p:nvSpPr>
          <p:cNvPr id="3" name="Google Shape;390;p38">
            <a:extLst>
              <a:ext uri="{FF2B5EF4-FFF2-40B4-BE49-F238E27FC236}">
                <a16:creationId xmlns:a16="http://schemas.microsoft.com/office/drawing/2014/main" id="{F0BA4124-E2C0-6E95-60DD-55565ED053D4}"/>
              </a:ext>
            </a:extLst>
          </p:cNvPr>
          <p:cNvSpPr txBox="1"/>
          <p:nvPr/>
        </p:nvSpPr>
        <p:spPr>
          <a:xfrm>
            <a:off x="6372193" y="3723975"/>
            <a:ext cx="1949821" cy="958356"/>
          </a:xfrm>
          <a:prstGeom prst="rect">
            <a:avLst/>
          </a:prstGeom>
          <a:noFill/>
          <a:ln>
            <a:noFill/>
          </a:ln>
        </p:spPr>
        <p:txBody>
          <a:bodyPr spcFirstLastPara="1" wrap="square" lIns="91425" tIns="91425" rIns="91425" bIns="91425" anchor="b" anchorCtr="0">
            <a:noAutofit/>
          </a:bodyPr>
          <a:lstStyle/>
          <a:p>
            <a:pPr algn="ctr"/>
            <a:r>
              <a:rPr lang="en" sz="1600">
                <a:solidFill>
                  <a:srgbClr val="191919"/>
                </a:solidFill>
                <a:latin typeface="Darker Grotesque Medium"/>
                <a:ea typeface="Darker Grotesque Medium"/>
                <a:cs typeface="Darker Grotesque Medium"/>
              </a:rPr>
              <a:t>A more central </a:t>
            </a:r>
            <a:endParaRPr lang="en-US"/>
          </a:p>
          <a:p>
            <a:pPr algn="ctr"/>
            <a:r>
              <a:rPr lang="en" sz="1600">
                <a:solidFill>
                  <a:srgbClr val="191919"/>
                </a:solidFill>
                <a:latin typeface="Darker Grotesque Medium"/>
                <a:ea typeface="Darker Grotesque Medium"/>
                <a:cs typeface="Darker Grotesque Medium"/>
              </a:rPr>
              <a:t>John L. Colbert would help </a:t>
            </a:r>
            <a:endParaRPr lang="en">
              <a:ea typeface="Darker Grotesque Medium"/>
            </a:endParaRPr>
          </a:p>
          <a:p>
            <a:pPr algn="ctr"/>
            <a:r>
              <a:rPr lang="en" sz="1600">
                <a:solidFill>
                  <a:srgbClr val="191919"/>
                </a:solidFill>
                <a:latin typeface="Darker Grotesque Medium"/>
                <a:ea typeface="Darker Grotesque Medium"/>
                <a:cs typeface="Darker Grotesque Medium"/>
              </a:rPr>
              <a:t>balance McNair.</a:t>
            </a:r>
            <a:endParaRPr lang="en"/>
          </a:p>
        </p:txBody>
      </p:sp>
      <p:sp>
        <p:nvSpPr>
          <p:cNvPr id="4" name="Slide Number Placeholder 3">
            <a:extLst>
              <a:ext uri="{FF2B5EF4-FFF2-40B4-BE49-F238E27FC236}">
                <a16:creationId xmlns:a16="http://schemas.microsoft.com/office/drawing/2014/main" id="{BFCE4B01-1C37-D78B-FD27-D50FCFC69904}"/>
              </a:ext>
            </a:extLst>
          </p:cNvPr>
          <p:cNvSpPr>
            <a:spLocks noGrp="1"/>
          </p:cNvSpPr>
          <p:nvPr>
            <p:ph type="sldNum" sz="quarter" idx="10"/>
          </p:nvPr>
        </p:nvSpPr>
        <p:spPr/>
        <p:txBody>
          <a:bodyPr/>
          <a:lstStyle/>
          <a:p>
            <a:fld id="{1A446EF5-461A-4C7B-9559-E3011FC284EE}"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E703C-9452-8C61-6626-60F930C0BD7E}"/>
              </a:ext>
            </a:extLst>
          </p:cNvPr>
          <p:cNvSpPr>
            <a:spLocks noGrp="1"/>
          </p:cNvSpPr>
          <p:nvPr>
            <p:ph type="title"/>
          </p:nvPr>
        </p:nvSpPr>
        <p:spPr/>
        <p:txBody>
          <a:bodyPr/>
          <a:lstStyle/>
          <a:p>
            <a:r>
              <a:rPr lang="en-US"/>
              <a:t>References</a:t>
            </a:r>
          </a:p>
        </p:txBody>
      </p:sp>
      <p:sp>
        <p:nvSpPr>
          <p:cNvPr id="3" name="Text Placeholder 2">
            <a:extLst>
              <a:ext uri="{FF2B5EF4-FFF2-40B4-BE49-F238E27FC236}">
                <a16:creationId xmlns:a16="http://schemas.microsoft.com/office/drawing/2014/main" id="{575BEDD0-BD8B-5F8D-D10D-F82CBA73D021}"/>
              </a:ext>
            </a:extLst>
          </p:cNvPr>
          <p:cNvSpPr>
            <a:spLocks noGrp="1"/>
          </p:cNvSpPr>
          <p:nvPr>
            <p:ph type="body" idx="1"/>
          </p:nvPr>
        </p:nvSpPr>
        <p:spPr>
          <a:xfrm>
            <a:off x="458529" y="1285936"/>
            <a:ext cx="7704000" cy="3451500"/>
          </a:xfrm>
        </p:spPr>
        <p:txBody>
          <a:bodyPr/>
          <a:lstStyle/>
          <a:p>
            <a:pPr>
              <a:buNone/>
            </a:pPr>
            <a:r>
              <a:rPr lang="en-US" u="sng">
                <a:hlinkClick r:id="rId2"/>
              </a:rPr>
              <a:t>https://fayettevilleflyer.com/2023/01/23/fayetteville-school-board-holds-middle-school-rezoning-discussion-until-august/</a:t>
            </a:r>
            <a:endParaRPr lang="en-US">
              <a:solidFill>
                <a:srgbClr val="000000"/>
              </a:solidFill>
            </a:endParaRPr>
          </a:p>
          <a:p>
            <a:pPr>
              <a:buNone/>
            </a:pPr>
            <a:endParaRPr lang="en-US" u="sng"/>
          </a:p>
          <a:p>
            <a:pPr>
              <a:buNone/>
            </a:pPr>
            <a:r>
              <a:rPr lang="en-US" u="sng">
                <a:hlinkClick r:id="rId3"/>
              </a:rPr>
              <a:t>https://www.4029tv.com/article/fayettevilles-john-l-colbert-middle-school-honors-superintendent-with-47-years-in-the-district/44207655#:~:text=Fayetteville%20Public%20Schools%20said%20about,L%20Colbert%20Middle%20School%20home</a:t>
            </a:r>
            <a:r>
              <a:rPr lang="en-US">
                <a:solidFill>
                  <a:srgbClr val="000000"/>
                </a:solidFill>
              </a:rPr>
              <a:t>.</a:t>
            </a:r>
          </a:p>
          <a:p>
            <a:pPr>
              <a:buNone/>
            </a:pPr>
            <a:endParaRPr lang="en-US">
              <a:solidFill>
                <a:srgbClr val="000000"/>
              </a:solidFill>
            </a:endParaRPr>
          </a:p>
          <a:p>
            <a:pPr>
              <a:buNone/>
            </a:pPr>
            <a:r>
              <a:rPr lang="en-US" u="sng">
                <a:hlinkClick r:id="rId4"/>
              </a:rPr>
              <a:t>https://www.usnews.com/education/k12/arkansas/holt-middle-school-275105#:~:text=The%20student%20population%20of%20Holt,the%20school%20serves%205%2D6</a:t>
            </a:r>
            <a:r>
              <a:rPr lang="en-US">
                <a:solidFill>
                  <a:srgbClr val="000000"/>
                </a:solidFill>
              </a:rPr>
              <a:t>.</a:t>
            </a:r>
          </a:p>
          <a:p>
            <a:pPr>
              <a:buNone/>
            </a:pPr>
            <a:endParaRPr lang="en-US">
              <a:solidFill>
                <a:srgbClr val="000000"/>
              </a:solidFill>
            </a:endParaRPr>
          </a:p>
          <a:p>
            <a:pPr>
              <a:buNone/>
            </a:pPr>
            <a:r>
              <a:rPr lang="en-US" u="sng">
                <a:hlinkClick r:id="rId5"/>
              </a:rPr>
              <a:t>https://adedata.arkansas.gov/statewide/ReportList/Schools/EnrollmentCount.aspx?year=34&amp;search=&amp;pagesize=10</a:t>
            </a:r>
            <a:endParaRPr lang="en-US">
              <a:solidFill>
                <a:srgbClr val="000000"/>
              </a:solidFill>
            </a:endParaRPr>
          </a:p>
          <a:p>
            <a:pPr>
              <a:buNone/>
            </a:pPr>
            <a:endParaRPr lang="en-US" u="sng"/>
          </a:p>
          <a:p>
            <a:pPr>
              <a:buNone/>
            </a:pPr>
            <a:r>
              <a:rPr lang="en-US" u="sng">
                <a:hlinkClick r:id="rId6"/>
              </a:rPr>
              <a:t>https://www.fayetteville-ar.gov/384/GIS-Interactive-Maps</a:t>
            </a:r>
            <a:endParaRPr lang="en-US"/>
          </a:p>
          <a:p>
            <a:pPr>
              <a:buNone/>
            </a:pPr>
            <a:endParaRPr lang="en-US" u="sng"/>
          </a:p>
          <a:p>
            <a:pPr>
              <a:buNone/>
            </a:pPr>
            <a:r>
              <a:rPr lang="en-US" u="sng">
                <a:hlinkClick r:id="rId7"/>
              </a:rPr>
              <a:t>https://district.fayar.net/page/school-locator</a:t>
            </a:r>
            <a:endParaRPr lang="en-US"/>
          </a:p>
          <a:p>
            <a:pPr>
              <a:buNone/>
            </a:pPr>
            <a:endParaRPr lang="en-US" u="sng"/>
          </a:p>
          <a:p>
            <a:pPr marL="152400" indent="0">
              <a:buNone/>
            </a:pPr>
            <a:endParaRPr lang="en-US" sz="1600"/>
          </a:p>
        </p:txBody>
      </p:sp>
      <p:sp>
        <p:nvSpPr>
          <p:cNvPr id="4" name="Slide Number Placeholder 3">
            <a:extLst>
              <a:ext uri="{FF2B5EF4-FFF2-40B4-BE49-F238E27FC236}">
                <a16:creationId xmlns:a16="http://schemas.microsoft.com/office/drawing/2014/main" id="{7E66998A-34CA-C5FC-A3DC-9E5691110E9B}"/>
              </a:ext>
            </a:extLst>
          </p:cNvPr>
          <p:cNvSpPr>
            <a:spLocks noGrp="1"/>
          </p:cNvSpPr>
          <p:nvPr>
            <p:ph type="sldNum" sz="quarter" idx="10"/>
          </p:nvPr>
        </p:nvSpPr>
        <p:spPr/>
        <p:txBody>
          <a:bodyPr/>
          <a:lstStyle/>
          <a:p>
            <a:fld id="{1A446EF5-461A-4C7B-9559-E3011FC284EE}" type="slidenum">
              <a:rPr lang="en-US" smtClean="0"/>
              <a:t>14</a:t>
            </a:fld>
            <a:endParaRPr lang="en-US"/>
          </a:p>
        </p:txBody>
      </p:sp>
    </p:spTree>
    <p:extLst>
      <p:ext uri="{BB962C8B-B14F-4D97-AF65-F5344CB8AC3E}">
        <p14:creationId xmlns:p14="http://schemas.microsoft.com/office/powerpoint/2010/main" val="887751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Motivation </a:t>
            </a:r>
            <a:endParaRPr/>
          </a:p>
        </p:txBody>
      </p:sp>
      <p:sp>
        <p:nvSpPr>
          <p:cNvPr id="180" name="Google Shape;180;p29"/>
          <p:cNvSpPr txBox="1">
            <a:spLocks noGrp="1"/>
          </p:cNvSpPr>
          <p:nvPr>
            <p:ph type="body" idx="1"/>
          </p:nvPr>
        </p:nvSpPr>
        <p:spPr>
          <a:prstGeom prst="rect">
            <a:avLst/>
          </a:prstGeom>
        </p:spPr>
        <p:txBody>
          <a:bodyPr spcFirstLastPara="1" wrap="square" lIns="91425" tIns="91425" rIns="91425" bIns="91425" anchor="t" anchorCtr="0">
            <a:noAutofit/>
          </a:bodyPr>
          <a:lstStyle/>
          <a:p>
            <a:pPr marL="0" indent="0">
              <a:buNone/>
            </a:pPr>
            <a:r>
              <a:rPr lang="en-US" sz="1800" b="1"/>
              <a:t>Goal:</a:t>
            </a:r>
          </a:p>
          <a:p>
            <a:pPr marL="285750" indent="-285750">
              <a:buFont typeface="Arial" panose="020B0604020202020204" pitchFamily="34" charset="0"/>
              <a:buChar char="•"/>
            </a:pPr>
            <a:r>
              <a:rPr lang="en-US" sz="1600"/>
              <a:t>Optimize the zoning for the three Fayetteville middle schools. </a:t>
            </a:r>
          </a:p>
          <a:p>
            <a:pPr marL="285750" indent="-285750">
              <a:buFont typeface="Arial" panose="020B0604020202020204" pitchFamily="34" charset="0"/>
              <a:buChar char="•"/>
            </a:pPr>
            <a:r>
              <a:rPr lang="en-US" sz="1600"/>
              <a:t>Ensure students were zoned for the school closest to their residence to limit time spent traveling to school</a:t>
            </a:r>
          </a:p>
          <a:p>
            <a:pPr marL="285750" indent="-285750">
              <a:buFont typeface="Arial" panose="020B0604020202020204" pitchFamily="34" charset="0"/>
              <a:buChar char="•"/>
            </a:pPr>
            <a:r>
              <a:rPr lang="en-US" sz="1600"/>
              <a:t>Enforce school capacities to create an effective learning environment</a:t>
            </a:r>
          </a:p>
          <a:p>
            <a:pPr marL="0" indent="0">
              <a:buNone/>
            </a:pPr>
            <a:endParaRPr lang="en-US" sz="1600"/>
          </a:p>
          <a:p>
            <a:pPr marL="0" indent="0">
              <a:buNone/>
            </a:pPr>
            <a:r>
              <a:rPr lang="en-US" sz="1800" b="1"/>
              <a:t>Why:</a:t>
            </a:r>
          </a:p>
          <a:p>
            <a:pPr marL="285750" indent="-285750">
              <a:buFont typeface="Arial" panose="020B0604020202020204" pitchFamily="34" charset="0"/>
              <a:buChar char="•"/>
            </a:pPr>
            <a:r>
              <a:rPr lang="en-US" sz="1600"/>
              <a:t>McNair Middle School is currently operating at 110% capacity</a:t>
            </a:r>
          </a:p>
          <a:p>
            <a:pPr marL="285750" indent="-285750">
              <a:buFont typeface="Arial" panose="020B0604020202020204" pitchFamily="34" charset="0"/>
              <a:buChar char="•"/>
            </a:pPr>
            <a:r>
              <a:rPr lang="en-US" sz="1600"/>
              <a:t>John L. Colbert Middle School is operating at 55% capacity</a:t>
            </a:r>
          </a:p>
          <a:p>
            <a:pPr marL="285750" indent="-285750">
              <a:buFont typeface="Arial" panose="020B0604020202020204" pitchFamily="34" charset="0"/>
              <a:buChar char="•"/>
            </a:pPr>
            <a:r>
              <a:rPr lang="en-US" sz="1600"/>
              <a:t>Long bus rides for students</a:t>
            </a:r>
          </a:p>
          <a:p>
            <a:pPr marL="285750" indent="-285750">
              <a:buFont typeface="Arial" panose="020B0604020202020204" pitchFamily="34" charset="0"/>
              <a:buChar char="•"/>
            </a:pPr>
            <a:r>
              <a:rPr lang="en-US" sz="1600"/>
              <a:t>Rezoning has been an ongoing school discussion for the past year</a:t>
            </a:r>
          </a:p>
          <a:p>
            <a:pPr marL="0" indent="0">
              <a:buNone/>
            </a:pPr>
            <a:endParaRPr lang="en-US" sz="1600"/>
          </a:p>
          <a:p>
            <a:pPr marL="0" indent="0">
              <a:buNone/>
            </a:pPr>
            <a:endParaRPr lang="en-US" sz="1600"/>
          </a:p>
        </p:txBody>
      </p:sp>
      <p:sp>
        <p:nvSpPr>
          <p:cNvPr id="181" name="Google Shape;181;p29"/>
          <p:cNvSpPr/>
          <p:nvPr/>
        </p:nvSpPr>
        <p:spPr>
          <a:xfrm>
            <a:off x="7968750" y="881900"/>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881D6098-6441-8EDE-8C8C-BFD01134F18B}"/>
              </a:ext>
            </a:extLst>
          </p:cNvPr>
          <p:cNvSpPr>
            <a:spLocks noGrp="1"/>
          </p:cNvSpPr>
          <p:nvPr>
            <p:ph type="sldNum" sz="quarter" idx="10"/>
          </p:nvPr>
        </p:nvSpPr>
        <p:spPr/>
        <p:txBody>
          <a:bodyPr/>
          <a:lstStyle/>
          <a:p>
            <a:fld id="{1A446EF5-461A-4C7B-9559-E3011FC284EE}" type="slidenum">
              <a:rPr lang="en-US" smtClean="0"/>
              <a:t>2</a:t>
            </a:fld>
            <a:endParaRPr lang="en-US"/>
          </a:p>
        </p:txBody>
      </p:sp>
    </p:spTree>
    <p:extLst>
      <p:ext uri="{BB962C8B-B14F-4D97-AF65-F5344CB8AC3E}">
        <p14:creationId xmlns:p14="http://schemas.microsoft.com/office/powerpoint/2010/main" val="786315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Google Shape;405;p39">
            <a:extLst>
              <a:ext uri="{FF2B5EF4-FFF2-40B4-BE49-F238E27FC236}">
                <a16:creationId xmlns:a16="http://schemas.microsoft.com/office/drawing/2014/main" id="{E90ACCBA-083F-7895-9CEC-2C13907D769D}"/>
              </a:ext>
            </a:extLst>
          </p:cNvPr>
          <p:cNvSpPr/>
          <p:nvPr/>
        </p:nvSpPr>
        <p:spPr>
          <a:xfrm>
            <a:off x="1682750" y="88900"/>
            <a:ext cx="5778500" cy="5842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a:latin typeface="Merriweather"/>
                <a:ea typeface="Merriweather"/>
                <a:cs typeface="Merriweather"/>
                <a:sym typeface="Merriweather"/>
              </a:rPr>
              <a:t>Current Middle School Zoning</a:t>
            </a:r>
            <a:endParaRPr sz="2800">
              <a:latin typeface="Merriweather"/>
              <a:ea typeface="Merriweather"/>
              <a:cs typeface="Merriweather"/>
              <a:sym typeface="Merriweather"/>
            </a:endParaRPr>
          </a:p>
        </p:txBody>
      </p:sp>
      <p:sp>
        <p:nvSpPr>
          <p:cNvPr id="3" name="Slide Number Placeholder 2">
            <a:extLst>
              <a:ext uri="{FF2B5EF4-FFF2-40B4-BE49-F238E27FC236}">
                <a16:creationId xmlns:a16="http://schemas.microsoft.com/office/drawing/2014/main" id="{147EA0B1-9B63-4A5B-4963-9FB9CE1B5448}"/>
              </a:ext>
            </a:extLst>
          </p:cNvPr>
          <p:cNvSpPr>
            <a:spLocks noGrp="1"/>
          </p:cNvSpPr>
          <p:nvPr>
            <p:ph type="sldNum" sz="quarter" idx="10"/>
          </p:nvPr>
        </p:nvSpPr>
        <p:spPr/>
        <p:txBody>
          <a:bodyPr/>
          <a:lstStyle/>
          <a:p>
            <a:fld id="{1A446EF5-461A-4C7B-9559-E3011FC284EE}" type="slidenum">
              <a:rPr lang="en-US" smtClean="0"/>
              <a:t>3</a:t>
            </a:fld>
            <a:endParaRPr lang="en-US"/>
          </a:p>
        </p:txBody>
      </p:sp>
    </p:spTree>
    <p:extLst>
      <p:ext uri="{BB962C8B-B14F-4D97-AF65-F5344CB8AC3E}">
        <p14:creationId xmlns:p14="http://schemas.microsoft.com/office/powerpoint/2010/main" val="3978869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Collection</a:t>
            </a:r>
            <a:endParaRPr/>
          </a:p>
        </p:txBody>
      </p:sp>
      <p:sp>
        <p:nvSpPr>
          <p:cNvPr id="180" name="Google Shape;180;p2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a:t>What:</a:t>
            </a:r>
          </a:p>
          <a:p>
            <a:pPr marL="285750" lvl="0" indent="-285750" algn="l" rtl="0">
              <a:spcBef>
                <a:spcPts val="0"/>
              </a:spcBef>
              <a:spcAft>
                <a:spcPts val="0"/>
              </a:spcAft>
              <a:buFont typeface="Arial" panose="020B0604020202020204" pitchFamily="34" charset="0"/>
              <a:buChar char="•"/>
            </a:pPr>
            <a:r>
              <a:rPr lang="en-US" sz="1600"/>
              <a:t>Residential Occupant Address GIS data</a:t>
            </a:r>
          </a:p>
          <a:p>
            <a:pPr marL="742950" lvl="1" indent="-285750">
              <a:buFont typeface="Arial" panose="020B0604020202020204" pitchFamily="34" charset="0"/>
              <a:buChar char="•"/>
            </a:pPr>
            <a:r>
              <a:rPr lang="en-US" sz="1600"/>
              <a:t>Contains over 50,000 addresses in the Fayetteville area</a:t>
            </a:r>
          </a:p>
          <a:p>
            <a:pPr marL="285750" lvl="0" indent="-285750" algn="l" rtl="0">
              <a:spcBef>
                <a:spcPts val="0"/>
              </a:spcBef>
              <a:spcAft>
                <a:spcPts val="0"/>
              </a:spcAft>
              <a:buFont typeface="Arial" panose="020B0604020202020204" pitchFamily="34" charset="0"/>
              <a:buChar char="•"/>
            </a:pPr>
            <a:r>
              <a:rPr lang="en-US" sz="1600"/>
              <a:t>School Attendance Zones GIS layer</a:t>
            </a:r>
          </a:p>
          <a:p>
            <a:pPr marL="742950" lvl="1" indent="-285750">
              <a:buFont typeface="Arial" panose="020B0604020202020204" pitchFamily="34" charset="0"/>
              <a:buChar char="•"/>
            </a:pPr>
            <a:r>
              <a:rPr lang="en-US" sz="1600"/>
              <a:t>Has the boundaries for each school zone in the Fayetteville and Springdale school districts</a:t>
            </a:r>
          </a:p>
          <a:p>
            <a:pPr marL="742950" lvl="1" indent="-285750">
              <a:buFont typeface="Arial" panose="020B0604020202020204" pitchFamily="34" charset="0"/>
              <a:buChar char="•"/>
            </a:pPr>
            <a:endParaRPr lang="en-US" sz="1800"/>
          </a:p>
          <a:p>
            <a:pPr marL="0" indent="0">
              <a:buNone/>
            </a:pPr>
            <a:r>
              <a:rPr lang="en-US" sz="1800" b="1"/>
              <a:t>How:</a:t>
            </a:r>
          </a:p>
          <a:p>
            <a:pPr marL="285750" indent="-285750">
              <a:buFont typeface="Arial" panose="020B0604020202020204" pitchFamily="34" charset="0"/>
              <a:buChar char="•"/>
            </a:pPr>
            <a:r>
              <a:rPr lang="en-US" sz="1600"/>
              <a:t>Collected the data we needed from ArcGIS and created 3 initial excel files</a:t>
            </a:r>
          </a:p>
        </p:txBody>
      </p:sp>
      <p:sp>
        <p:nvSpPr>
          <p:cNvPr id="181" name="Google Shape;181;p29"/>
          <p:cNvSpPr/>
          <p:nvPr/>
        </p:nvSpPr>
        <p:spPr>
          <a:xfrm>
            <a:off x="7968750" y="881900"/>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9923B461-4700-1074-7D85-616EE4E5BBF6}"/>
              </a:ext>
            </a:extLst>
          </p:cNvPr>
          <p:cNvSpPr>
            <a:spLocks noGrp="1"/>
          </p:cNvSpPr>
          <p:nvPr>
            <p:ph type="sldNum" sz="quarter" idx="10"/>
          </p:nvPr>
        </p:nvSpPr>
        <p:spPr/>
        <p:txBody>
          <a:bodyPr/>
          <a:lstStyle/>
          <a:p>
            <a:fld id="{1A446EF5-461A-4C7B-9559-E3011FC284EE}" type="slidenum">
              <a:rPr lang="en-US" smtClean="0"/>
              <a:t>4</a:t>
            </a:fld>
            <a:endParaRPr lang="en-US"/>
          </a:p>
        </p:txBody>
      </p:sp>
    </p:spTree>
    <p:extLst>
      <p:ext uri="{BB962C8B-B14F-4D97-AF65-F5344CB8AC3E}">
        <p14:creationId xmlns:p14="http://schemas.microsoft.com/office/powerpoint/2010/main" val="1588048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E703C-9452-8C61-6626-60F930C0BD7E}"/>
              </a:ext>
            </a:extLst>
          </p:cNvPr>
          <p:cNvSpPr>
            <a:spLocks noGrp="1"/>
          </p:cNvSpPr>
          <p:nvPr>
            <p:ph type="title"/>
          </p:nvPr>
        </p:nvSpPr>
        <p:spPr/>
        <p:txBody>
          <a:bodyPr/>
          <a:lstStyle/>
          <a:p>
            <a:r>
              <a:rPr lang="en-US"/>
              <a:t>Data Usage</a:t>
            </a:r>
          </a:p>
        </p:txBody>
      </p:sp>
      <p:sp>
        <p:nvSpPr>
          <p:cNvPr id="3" name="Text Placeholder 2">
            <a:extLst>
              <a:ext uri="{FF2B5EF4-FFF2-40B4-BE49-F238E27FC236}">
                <a16:creationId xmlns:a16="http://schemas.microsoft.com/office/drawing/2014/main" id="{575BEDD0-BD8B-5F8D-D10D-F82CBA73D021}"/>
              </a:ext>
            </a:extLst>
          </p:cNvPr>
          <p:cNvSpPr>
            <a:spLocks noGrp="1"/>
          </p:cNvSpPr>
          <p:nvPr>
            <p:ph type="body" idx="1"/>
          </p:nvPr>
        </p:nvSpPr>
        <p:spPr>
          <a:xfrm>
            <a:off x="720000" y="1246975"/>
            <a:ext cx="7704000" cy="3451500"/>
          </a:xfrm>
        </p:spPr>
        <p:txBody>
          <a:bodyPr/>
          <a:lstStyle/>
          <a:p>
            <a:pPr marL="152400" indent="0">
              <a:buNone/>
            </a:pPr>
            <a:r>
              <a:rPr lang="en-US" sz="1800" b="1"/>
              <a:t>Data Preparation:</a:t>
            </a:r>
          </a:p>
          <a:p>
            <a:pPr marL="438150" indent="-285750">
              <a:buFont typeface="Arial" panose="020B0604020202020204" pitchFamily="34" charset="0"/>
              <a:buChar char="•"/>
            </a:pPr>
            <a:r>
              <a:rPr lang="en-US" sz="1600"/>
              <a:t>Created a data frame with only addresses in district</a:t>
            </a:r>
          </a:p>
          <a:p>
            <a:pPr marL="895350" lvl="1" indent="-285750">
              <a:buFont typeface="Arial"/>
              <a:buChar char="•"/>
            </a:pPr>
            <a:r>
              <a:rPr lang="en-US" sz="1600"/>
              <a:t>Selected all points that fell outside of the district line from the school district map layer</a:t>
            </a:r>
          </a:p>
          <a:p>
            <a:pPr marL="895350" lvl="1" indent="-285750">
              <a:buFont typeface="Arial"/>
              <a:buChar char="•"/>
            </a:pPr>
            <a:r>
              <a:rPr lang="en-US" sz="1600"/>
              <a:t>Formed an inner join on the address ID's &amp; filtered out non-Fayetteville zoned points from previously created excel files</a:t>
            </a:r>
          </a:p>
          <a:p>
            <a:pPr marL="438150" indent="-285750">
              <a:buFont typeface="Arial"/>
              <a:buChar char="•"/>
            </a:pPr>
            <a:r>
              <a:rPr lang="en-US" sz="1600"/>
              <a:t>Prepared data for </a:t>
            </a:r>
            <a:r>
              <a:rPr lang="en-US" sz="1600" err="1"/>
              <a:t>geopy</a:t>
            </a:r>
            <a:r>
              <a:rPr lang="en-US" sz="1600"/>
              <a:t> and </a:t>
            </a:r>
            <a:r>
              <a:rPr lang="en-US" sz="1600" err="1"/>
              <a:t>OSMnx</a:t>
            </a:r>
            <a:endParaRPr lang="en-US" sz="1600"/>
          </a:p>
          <a:p>
            <a:pPr marL="895350" lvl="1" indent="-285750">
              <a:buFont typeface="Arial"/>
              <a:buChar char="•"/>
            </a:pPr>
            <a:r>
              <a:rPr lang="en-US" sz="1600"/>
              <a:t>Sampled 4000 rows from the ~50,000 to simplify coordinate generation</a:t>
            </a:r>
          </a:p>
          <a:p>
            <a:pPr marL="895350" lvl="1" indent="-285750">
              <a:buFont typeface="Arial"/>
              <a:buChar char="•"/>
            </a:pPr>
            <a:r>
              <a:rPr lang="en-US" sz="1600"/>
              <a:t>Converted the addresses to </a:t>
            </a:r>
            <a:r>
              <a:rPr lang="en-US" sz="1600" err="1"/>
              <a:t>geopy's</a:t>
            </a:r>
            <a:r>
              <a:rPr lang="en-US" sz="1600"/>
              <a:t> preferred format and created columns containing latitude and longitude for each address</a:t>
            </a:r>
          </a:p>
          <a:p>
            <a:pPr marL="895350" lvl="1" indent="-285750">
              <a:buFont typeface="Arial"/>
              <a:buChar char="•"/>
            </a:pPr>
            <a:r>
              <a:rPr lang="en-US" sz="1600"/>
              <a:t>Used </a:t>
            </a:r>
            <a:r>
              <a:rPr lang="en-US" sz="1600" err="1"/>
              <a:t>OSMnx</a:t>
            </a:r>
            <a:r>
              <a:rPr lang="en-US" sz="1600"/>
              <a:t> to create a dictionary containing the shortest driving distance from each address to each school</a:t>
            </a:r>
          </a:p>
          <a:p>
            <a:pPr marL="438150" indent="-285750">
              <a:buFont typeface="Arial"/>
              <a:buChar char="•"/>
            </a:pPr>
            <a:endParaRPr lang="en-US" sz="1600"/>
          </a:p>
        </p:txBody>
      </p:sp>
      <p:sp>
        <p:nvSpPr>
          <p:cNvPr id="4" name="Slide Number Placeholder 3">
            <a:extLst>
              <a:ext uri="{FF2B5EF4-FFF2-40B4-BE49-F238E27FC236}">
                <a16:creationId xmlns:a16="http://schemas.microsoft.com/office/drawing/2014/main" id="{B7C6A2B0-DC2D-B734-295E-07304C1D9DCD}"/>
              </a:ext>
            </a:extLst>
          </p:cNvPr>
          <p:cNvSpPr>
            <a:spLocks noGrp="1"/>
          </p:cNvSpPr>
          <p:nvPr>
            <p:ph type="sldNum" sz="quarter" idx="10"/>
          </p:nvPr>
        </p:nvSpPr>
        <p:spPr/>
        <p:txBody>
          <a:bodyPr/>
          <a:lstStyle/>
          <a:p>
            <a:fld id="{1A446EF5-461A-4C7B-9559-E3011FC284EE}" type="slidenum">
              <a:rPr lang="en-US" smtClean="0"/>
              <a:t>5</a:t>
            </a:fld>
            <a:endParaRPr lang="en-US"/>
          </a:p>
        </p:txBody>
      </p:sp>
    </p:spTree>
    <p:extLst>
      <p:ext uri="{BB962C8B-B14F-4D97-AF65-F5344CB8AC3E}">
        <p14:creationId xmlns:p14="http://schemas.microsoft.com/office/powerpoint/2010/main" val="2044941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2"/>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algn="ctr"/>
            <a:r>
              <a:rPr lang="en"/>
              <a:t>Optimization Model</a:t>
            </a:r>
            <a:endParaRPr/>
          </a:p>
        </p:txBody>
      </p:sp>
      <p:sp>
        <p:nvSpPr>
          <p:cNvPr id="225" name="Google Shape;225;p32"/>
          <p:cNvSpPr txBox="1">
            <a:spLocks noGrp="1"/>
          </p:cNvSpPr>
          <p:nvPr>
            <p:ph type="title" idx="2"/>
          </p:nvPr>
        </p:nvSpPr>
        <p:spPr>
          <a:xfrm>
            <a:off x="3524400" y="2333200"/>
            <a:ext cx="2095200" cy="372000"/>
          </a:xfrm>
          <a:prstGeom prst="rect">
            <a:avLst/>
          </a:prstGeom>
        </p:spPr>
        <p:txBody>
          <a:bodyPr spcFirstLastPara="1" wrap="square" lIns="91425" tIns="91425" rIns="91425" bIns="91425" anchor="b" anchorCtr="0">
            <a:noAutofit/>
          </a:bodyPr>
          <a:lstStyle/>
          <a:p>
            <a:r>
              <a:rPr lang="en"/>
              <a:t>Decision Variables</a:t>
            </a:r>
            <a:endParaRPr/>
          </a:p>
        </p:txBody>
      </p:sp>
      <p:sp>
        <p:nvSpPr>
          <p:cNvPr id="226" name="Google Shape;226;p32"/>
          <p:cNvSpPr txBox="1">
            <a:spLocks noGrp="1"/>
          </p:cNvSpPr>
          <p:nvPr>
            <p:ph type="subTitle" idx="3"/>
          </p:nvPr>
        </p:nvSpPr>
        <p:spPr>
          <a:xfrm>
            <a:off x="3406775" y="2651533"/>
            <a:ext cx="2343000" cy="1935873"/>
          </a:xfrm>
          <a:prstGeom prst="rect">
            <a:avLst/>
          </a:prstGeom>
        </p:spPr>
        <p:txBody>
          <a:bodyPr spcFirstLastPara="1" wrap="square" lIns="91425" tIns="91425" rIns="91425" bIns="91425" anchor="t" anchorCtr="0">
            <a:noAutofit/>
          </a:bodyPr>
          <a:lstStyle/>
          <a:p>
            <a:pPr marL="0" indent="0"/>
            <a:r>
              <a:rPr lang="en"/>
              <a:t>Each student-school pair has a binary decision variable that indicates whether the student is assigned to that particular school </a:t>
            </a:r>
          </a:p>
          <a:p>
            <a:pPr marL="0" indent="0"/>
            <a:r>
              <a:rPr lang="en"/>
              <a:t>(1 if assigned, 0 otherwise). </a:t>
            </a:r>
            <a:endParaRPr lang="en-US"/>
          </a:p>
          <a:p>
            <a:pPr marL="0" lvl="0" indent="0" algn="ctr">
              <a:spcBef>
                <a:spcPts val="0"/>
              </a:spcBef>
              <a:spcAft>
                <a:spcPts val="0"/>
              </a:spcAft>
              <a:buNone/>
            </a:pPr>
            <a:endParaRPr lang="en"/>
          </a:p>
        </p:txBody>
      </p:sp>
      <p:sp>
        <p:nvSpPr>
          <p:cNvPr id="227" name="Google Shape;227;p32"/>
          <p:cNvSpPr txBox="1">
            <a:spLocks noGrp="1"/>
          </p:cNvSpPr>
          <p:nvPr>
            <p:ph type="title" idx="4"/>
          </p:nvPr>
        </p:nvSpPr>
        <p:spPr>
          <a:xfrm>
            <a:off x="6334525" y="3323800"/>
            <a:ext cx="2095200" cy="37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
            </a:br>
            <a:r>
              <a:rPr lang="en"/>
              <a:t>Constraints</a:t>
            </a:r>
            <a:endParaRPr/>
          </a:p>
        </p:txBody>
      </p:sp>
      <p:sp>
        <p:nvSpPr>
          <p:cNvPr id="228" name="Google Shape;228;p32"/>
          <p:cNvSpPr txBox="1">
            <a:spLocks noGrp="1"/>
          </p:cNvSpPr>
          <p:nvPr>
            <p:ph type="subTitle" idx="5"/>
          </p:nvPr>
        </p:nvSpPr>
        <p:spPr>
          <a:xfrm>
            <a:off x="6334525" y="3619470"/>
            <a:ext cx="2095200" cy="864600"/>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
              <a:t>Capacity</a:t>
            </a:r>
          </a:p>
          <a:p>
            <a:pPr marL="285750" indent="-285750" algn="l">
              <a:buFont typeface="Arial" panose="020B0604020202020204" pitchFamily="34" charset="0"/>
              <a:buChar char="•"/>
            </a:pPr>
            <a:r>
              <a:rPr lang="en"/>
              <a:t>Address Assignment</a:t>
            </a:r>
          </a:p>
        </p:txBody>
      </p:sp>
      <p:grpSp>
        <p:nvGrpSpPr>
          <p:cNvPr id="229" name="Google Shape;229;p32"/>
          <p:cNvGrpSpPr/>
          <p:nvPr/>
        </p:nvGrpSpPr>
        <p:grpSpPr>
          <a:xfrm>
            <a:off x="4406608" y="1583785"/>
            <a:ext cx="332012" cy="355454"/>
            <a:chOff x="7055134" y="2919170"/>
            <a:chExt cx="290321" cy="310820"/>
          </a:xfrm>
        </p:grpSpPr>
        <p:sp>
          <p:nvSpPr>
            <p:cNvPr id="230" name="Google Shape;230;p32"/>
            <p:cNvSpPr/>
            <p:nvPr/>
          </p:nvSpPr>
          <p:spPr>
            <a:xfrm>
              <a:off x="7102497" y="2970989"/>
              <a:ext cx="191044" cy="259001"/>
            </a:xfrm>
            <a:custGeom>
              <a:avLst/>
              <a:gdLst/>
              <a:ahLst/>
              <a:cxnLst/>
              <a:rect l="l" t="t" r="r" b="b"/>
              <a:pathLst>
                <a:path w="6002" h="8137" extrusionOk="0">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solidFill>
              <a:schemeClr val="dk1"/>
            </a:solidFill>
            <a:ln w="635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2"/>
            <p:cNvSpPr/>
            <p:nvPr/>
          </p:nvSpPr>
          <p:spPr>
            <a:xfrm>
              <a:off x="7304872" y="3059413"/>
              <a:ext cx="40583" cy="9485"/>
            </a:xfrm>
            <a:custGeom>
              <a:avLst/>
              <a:gdLst/>
              <a:ahLst/>
              <a:cxnLst/>
              <a:rect l="l" t="t" r="r" b="b"/>
              <a:pathLst>
                <a:path w="1275" h="298" extrusionOk="0">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solidFill>
              <a:schemeClr val="dk1"/>
            </a:solidFill>
            <a:ln w="635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2"/>
            <p:cNvSpPr/>
            <p:nvPr/>
          </p:nvSpPr>
          <p:spPr>
            <a:xfrm>
              <a:off x="7055134" y="3059413"/>
              <a:ext cx="41347" cy="9485"/>
            </a:xfrm>
            <a:custGeom>
              <a:avLst/>
              <a:gdLst/>
              <a:ahLst/>
              <a:cxnLst/>
              <a:rect l="l" t="t" r="r" b="b"/>
              <a:pathLst>
                <a:path w="1299" h="298" extrusionOk="0">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solidFill>
              <a:schemeClr val="dk1"/>
            </a:solidFill>
            <a:ln w="635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2"/>
            <p:cNvSpPr/>
            <p:nvPr/>
          </p:nvSpPr>
          <p:spPr>
            <a:xfrm>
              <a:off x="7195727" y="2919170"/>
              <a:ext cx="9517" cy="40583"/>
            </a:xfrm>
            <a:custGeom>
              <a:avLst/>
              <a:gdLst/>
              <a:ahLst/>
              <a:cxnLst/>
              <a:rect l="l" t="t" r="r" b="b"/>
              <a:pathLst>
                <a:path w="299" h="1275" extrusionOk="0">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solidFill>
              <a:schemeClr val="dk1"/>
            </a:solidFill>
            <a:ln w="635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2"/>
            <p:cNvSpPr/>
            <p:nvPr/>
          </p:nvSpPr>
          <p:spPr>
            <a:xfrm>
              <a:off x="7185128" y="3007116"/>
              <a:ext cx="30334" cy="92880"/>
            </a:xfrm>
            <a:custGeom>
              <a:avLst/>
              <a:gdLst/>
              <a:ahLst/>
              <a:cxnLst/>
              <a:rect l="l" t="t" r="r" b="b"/>
              <a:pathLst>
                <a:path w="953" h="2918" extrusionOk="0">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solidFill>
              <a:schemeClr val="dk1"/>
            </a:solidFill>
            <a:ln w="635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2"/>
            <p:cNvSpPr/>
            <p:nvPr/>
          </p:nvSpPr>
          <p:spPr>
            <a:xfrm>
              <a:off x="7187770" y="3111328"/>
              <a:ext cx="25814" cy="25814"/>
            </a:xfrm>
            <a:custGeom>
              <a:avLst/>
              <a:gdLst/>
              <a:ahLst/>
              <a:cxnLst/>
              <a:rect l="l" t="t" r="r" b="b"/>
              <a:pathLst>
                <a:path w="811" h="811" extrusionOk="0">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solidFill>
              <a:schemeClr val="dk1"/>
            </a:solidFill>
            <a:ln w="635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2"/>
            <p:cNvSpPr/>
            <p:nvPr/>
          </p:nvSpPr>
          <p:spPr>
            <a:xfrm>
              <a:off x="7249552" y="2951477"/>
              <a:ext cx="18971" cy="23077"/>
            </a:xfrm>
            <a:custGeom>
              <a:avLst/>
              <a:gdLst/>
              <a:ahLst/>
              <a:cxnLst/>
              <a:rect l="l" t="t" r="r" b="b"/>
              <a:pathLst>
                <a:path w="596" h="725" extrusionOk="0">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solidFill>
              <a:schemeClr val="dk1"/>
            </a:solidFill>
            <a:ln w="635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2"/>
            <p:cNvSpPr/>
            <p:nvPr/>
          </p:nvSpPr>
          <p:spPr>
            <a:xfrm>
              <a:off x="7132831" y="3153852"/>
              <a:ext cx="18589" cy="22695"/>
            </a:xfrm>
            <a:custGeom>
              <a:avLst/>
              <a:gdLst/>
              <a:ahLst/>
              <a:cxnLst/>
              <a:rect l="l" t="t" r="r" b="b"/>
              <a:pathLst>
                <a:path w="584" h="713" extrusionOk="0">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solidFill>
              <a:schemeClr val="dk1"/>
            </a:solidFill>
            <a:ln w="635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2"/>
            <p:cNvSpPr/>
            <p:nvPr/>
          </p:nvSpPr>
          <p:spPr>
            <a:xfrm>
              <a:off x="7132449" y="2951477"/>
              <a:ext cx="18971" cy="23077"/>
            </a:xfrm>
            <a:custGeom>
              <a:avLst/>
              <a:gdLst/>
              <a:ahLst/>
              <a:cxnLst/>
              <a:rect l="l" t="t" r="r" b="b"/>
              <a:pathLst>
                <a:path w="596" h="725" extrusionOk="0">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solidFill>
              <a:schemeClr val="dk1"/>
            </a:solidFill>
            <a:ln w="635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2"/>
            <p:cNvSpPr/>
            <p:nvPr/>
          </p:nvSpPr>
          <p:spPr>
            <a:xfrm>
              <a:off x="7249552" y="3153852"/>
              <a:ext cx="18971" cy="22695"/>
            </a:xfrm>
            <a:custGeom>
              <a:avLst/>
              <a:gdLst/>
              <a:ahLst/>
              <a:cxnLst/>
              <a:rect l="l" t="t" r="r" b="b"/>
              <a:pathLst>
                <a:path w="596" h="713" extrusionOk="0">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solidFill>
              <a:schemeClr val="dk1"/>
            </a:solidFill>
            <a:ln w="635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2"/>
            <p:cNvSpPr/>
            <p:nvPr/>
          </p:nvSpPr>
          <p:spPr>
            <a:xfrm>
              <a:off x="7289721" y="3113969"/>
              <a:ext cx="24286" cy="17093"/>
            </a:xfrm>
            <a:custGeom>
              <a:avLst/>
              <a:gdLst/>
              <a:ahLst/>
              <a:cxnLst/>
              <a:rect l="l" t="t" r="r" b="b"/>
              <a:pathLst>
                <a:path w="763" h="537" extrusionOk="0">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solidFill>
              <a:schemeClr val="dk1"/>
            </a:solidFill>
            <a:ln w="635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2"/>
            <p:cNvSpPr/>
            <p:nvPr/>
          </p:nvSpPr>
          <p:spPr>
            <a:xfrm>
              <a:off x="7086964" y="2996931"/>
              <a:ext cx="24668" cy="17411"/>
            </a:xfrm>
            <a:custGeom>
              <a:avLst/>
              <a:gdLst/>
              <a:ahLst/>
              <a:cxnLst/>
              <a:rect l="l" t="t" r="r" b="b"/>
              <a:pathLst>
                <a:path w="775" h="547" extrusionOk="0">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solidFill>
              <a:schemeClr val="dk1"/>
            </a:solidFill>
            <a:ln w="635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2"/>
            <p:cNvSpPr/>
            <p:nvPr/>
          </p:nvSpPr>
          <p:spPr>
            <a:xfrm>
              <a:off x="7289339" y="2996931"/>
              <a:ext cx="24668" cy="17411"/>
            </a:xfrm>
            <a:custGeom>
              <a:avLst/>
              <a:gdLst/>
              <a:ahLst/>
              <a:cxnLst/>
              <a:rect l="l" t="t" r="r" b="b"/>
              <a:pathLst>
                <a:path w="775" h="547" extrusionOk="0">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solidFill>
              <a:schemeClr val="dk1"/>
            </a:solidFill>
            <a:ln w="635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2"/>
            <p:cNvSpPr/>
            <p:nvPr/>
          </p:nvSpPr>
          <p:spPr>
            <a:xfrm>
              <a:off x="7086964" y="3113587"/>
              <a:ext cx="24668" cy="17093"/>
            </a:xfrm>
            <a:custGeom>
              <a:avLst/>
              <a:gdLst/>
              <a:ahLst/>
              <a:cxnLst/>
              <a:rect l="l" t="t" r="r" b="b"/>
              <a:pathLst>
                <a:path w="775" h="537" extrusionOk="0">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solidFill>
              <a:schemeClr val="dk1"/>
            </a:solidFill>
            <a:ln w="635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32"/>
          <p:cNvSpPr txBox="1">
            <a:spLocks noGrp="1"/>
          </p:cNvSpPr>
          <p:nvPr>
            <p:ph type="title"/>
          </p:nvPr>
        </p:nvSpPr>
        <p:spPr>
          <a:xfrm>
            <a:off x="712850" y="3323800"/>
            <a:ext cx="2095200" cy="37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Objective</a:t>
            </a:r>
            <a:endParaRPr/>
          </a:p>
        </p:txBody>
      </p:sp>
      <p:sp>
        <p:nvSpPr>
          <p:cNvPr id="245" name="Google Shape;245;p32"/>
          <p:cNvSpPr txBox="1">
            <a:spLocks noGrp="1"/>
          </p:cNvSpPr>
          <p:nvPr>
            <p:ph type="subTitle" idx="1"/>
          </p:nvPr>
        </p:nvSpPr>
        <p:spPr>
          <a:xfrm>
            <a:off x="712850" y="3619470"/>
            <a:ext cx="2095200" cy="864600"/>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
              <a:t>Minimize the total distance traveled by all students.</a:t>
            </a:r>
            <a:endParaRPr lang="en-US"/>
          </a:p>
        </p:txBody>
      </p:sp>
      <p:grpSp>
        <p:nvGrpSpPr>
          <p:cNvPr id="252" name="Google Shape;252;p32"/>
          <p:cNvGrpSpPr/>
          <p:nvPr/>
        </p:nvGrpSpPr>
        <p:grpSpPr>
          <a:xfrm>
            <a:off x="7968750" y="881900"/>
            <a:ext cx="898225" cy="1568100"/>
            <a:chOff x="7968750" y="881900"/>
            <a:chExt cx="898225" cy="1568100"/>
          </a:xfrm>
        </p:grpSpPr>
        <p:sp>
          <p:nvSpPr>
            <p:cNvPr id="253" name="Google Shape;253;p32"/>
            <p:cNvSpPr/>
            <p:nvPr/>
          </p:nvSpPr>
          <p:spPr>
            <a:xfrm>
              <a:off x="7994575" y="1577600"/>
              <a:ext cx="872400" cy="8724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2"/>
            <p:cNvSpPr/>
            <p:nvPr/>
          </p:nvSpPr>
          <p:spPr>
            <a:xfrm>
              <a:off x="7968750" y="881900"/>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9296;p67">
            <a:extLst>
              <a:ext uri="{FF2B5EF4-FFF2-40B4-BE49-F238E27FC236}">
                <a16:creationId xmlns:a16="http://schemas.microsoft.com/office/drawing/2014/main" id="{35A58FE1-5B31-CE4A-E7A2-0DDEF08B32C0}"/>
              </a:ext>
            </a:extLst>
          </p:cNvPr>
          <p:cNvGrpSpPr/>
          <p:nvPr/>
        </p:nvGrpSpPr>
        <p:grpSpPr>
          <a:xfrm>
            <a:off x="7210247" y="2883085"/>
            <a:ext cx="342192" cy="327140"/>
            <a:chOff x="7441465" y="2302860"/>
            <a:chExt cx="342192" cy="327140"/>
          </a:xfrm>
        </p:grpSpPr>
        <p:sp>
          <p:nvSpPr>
            <p:cNvPr id="3" name="Google Shape;9297;p67">
              <a:extLst>
                <a:ext uri="{FF2B5EF4-FFF2-40B4-BE49-F238E27FC236}">
                  <a16:creationId xmlns:a16="http://schemas.microsoft.com/office/drawing/2014/main" id="{D22770B2-D752-F668-AFBE-0A9754217B0D}"/>
                </a:ext>
              </a:extLst>
            </p:cNvPr>
            <p:cNvSpPr/>
            <p:nvPr/>
          </p:nvSpPr>
          <p:spPr>
            <a:xfrm>
              <a:off x="7441465" y="2337727"/>
              <a:ext cx="299862" cy="292273"/>
            </a:xfrm>
            <a:custGeom>
              <a:avLst/>
              <a:gdLst/>
              <a:ahLst/>
              <a:cxnLst/>
              <a:rect l="l" t="t" r="r" b="b"/>
              <a:pathLst>
                <a:path w="9443" h="9204" extrusionOk="0">
                  <a:moveTo>
                    <a:pt x="8169" y="0"/>
                  </a:moveTo>
                  <a:cubicBezTo>
                    <a:pt x="7835" y="0"/>
                    <a:pt x="7514" y="131"/>
                    <a:pt x="7276" y="370"/>
                  </a:cubicBezTo>
                  <a:lnTo>
                    <a:pt x="6406" y="1251"/>
                  </a:lnTo>
                  <a:cubicBezTo>
                    <a:pt x="6347" y="1310"/>
                    <a:pt x="6347" y="1417"/>
                    <a:pt x="6406" y="1489"/>
                  </a:cubicBezTo>
                  <a:cubicBezTo>
                    <a:pt x="6436" y="1518"/>
                    <a:pt x="6475" y="1533"/>
                    <a:pt x="6517" y="1533"/>
                  </a:cubicBezTo>
                  <a:cubicBezTo>
                    <a:pt x="6558" y="1533"/>
                    <a:pt x="6603" y="1518"/>
                    <a:pt x="6645" y="1489"/>
                  </a:cubicBezTo>
                  <a:lnTo>
                    <a:pt x="7514" y="608"/>
                  </a:lnTo>
                  <a:cubicBezTo>
                    <a:pt x="7692" y="429"/>
                    <a:pt x="7930" y="346"/>
                    <a:pt x="8169" y="346"/>
                  </a:cubicBezTo>
                  <a:cubicBezTo>
                    <a:pt x="8430" y="346"/>
                    <a:pt x="8645" y="453"/>
                    <a:pt x="8823" y="608"/>
                  </a:cubicBezTo>
                  <a:cubicBezTo>
                    <a:pt x="9014" y="786"/>
                    <a:pt x="9097" y="1024"/>
                    <a:pt x="9097" y="1263"/>
                  </a:cubicBezTo>
                  <a:cubicBezTo>
                    <a:pt x="9097" y="1501"/>
                    <a:pt x="8990" y="1739"/>
                    <a:pt x="8823" y="1917"/>
                  </a:cubicBezTo>
                  <a:lnTo>
                    <a:pt x="7621" y="3132"/>
                  </a:lnTo>
                  <a:cubicBezTo>
                    <a:pt x="7502" y="2834"/>
                    <a:pt x="7323" y="2560"/>
                    <a:pt x="7109" y="2334"/>
                  </a:cubicBezTo>
                  <a:cubicBezTo>
                    <a:pt x="6639" y="1870"/>
                    <a:pt x="6022" y="1638"/>
                    <a:pt x="5408" y="1638"/>
                  </a:cubicBezTo>
                  <a:cubicBezTo>
                    <a:pt x="4793" y="1638"/>
                    <a:pt x="4180" y="1870"/>
                    <a:pt x="3716" y="2334"/>
                  </a:cubicBezTo>
                  <a:lnTo>
                    <a:pt x="941" y="5108"/>
                  </a:lnTo>
                  <a:cubicBezTo>
                    <a:pt x="1" y="6049"/>
                    <a:pt x="1" y="7561"/>
                    <a:pt x="941" y="8502"/>
                  </a:cubicBezTo>
                  <a:cubicBezTo>
                    <a:pt x="1406" y="8966"/>
                    <a:pt x="2025" y="9204"/>
                    <a:pt x="2644" y="9204"/>
                  </a:cubicBezTo>
                  <a:cubicBezTo>
                    <a:pt x="3251" y="9204"/>
                    <a:pt x="3870" y="8966"/>
                    <a:pt x="4335" y="8502"/>
                  </a:cubicBezTo>
                  <a:lnTo>
                    <a:pt x="5811" y="7025"/>
                  </a:lnTo>
                  <a:cubicBezTo>
                    <a:pt x="5871" y="6966"/>
                    <a:pt x="5871" y="6858"/>
                    <a:pt x="5811" y="6787"/>
                  </a:cubicBezTo>
                  <a:cubicBezTo>
                    <a:pt x="5783" y="6778"/>
                    <a:pt x="5750" y="6772"/>
                    <a:pt x="5716" y="6772"/>
                  </a:cubicBezTo>
                  <a:cubicBezTo>
                    <a:pt x="5662" y="6772"/>
                    <a:pt x="5605" y="6786"/>
                    <a:pt x="5561" y="6823"/>
                  </a:cubicBezTo>
                  <a:lnTo>
                    <a:pt x="4085" y="8299"/>
                  </a:lnTo>
                  <a:cubicBezTo>
                    <a:pt x="3692" y="8680"/>
                    <a:pt x="3180" y="8906"/>
                    <a:pt x="2620" y="8906"/>
                  </a:cubicBezTo>
                  <a:cubicBezTo>
                    <a:pt x="2073" y="8906"/>
                    <a:pt x="1549" y="8692"/>
                    <a:pt x="1168" y="8299"/>
                  </a:cubicBezTo>
                  <a:cubicBezTo>
                    <a:pt x="358" y="7489"/>
                    <a:pt x="358" y="6180"/>
                    <a:pt x="1168" y="5358"/>
                  </a:cubicBezTo>
                  <a:lnTo>
                    <a:pt x="3930" y="2596"/>
                  </a:lnTo>
                  <a:cubicBezTo>
                    <a:pt x="4323" y="2203"/>
                    <a:pt x="4847" y="1977"/>
                    <a:pt x="5394" y="1977"/>
                  </a:cubicBezTo>
                  <a:cubicBezTo>
                    <a:pt x="5942" y="1977"/>
                    <a:pt x="6466" y="2191"/>
                    <a:pt x="6847" y="2596"/>
                  </a:cubicBezTo>
                  <a:cubicBezTo>
                    <a:pt x="7073" y="2822"/>
                    <a:pt x="7252" y="3096"/>
                    <a:pt x="7359" y="3394"/>
                  </a:cubicBezTo>
                  <a:lnTo>
                    <a:pt x="6049" y="4703"/>
                  </a:lnTo>
                  <a:cubicBezTo>
                    <a:pt x="5871" y="4882"/>
                    <a:pt x="5633" y="4977"/>
                    <a:pt x="5394" y="4977"/>
                  </a:cubicBezTo>
                  <a:cubicBezTo>
                    <a:pt x="5156" y="4977"/>
                    <a:pt x="4918" y="4870"/>
                    <a:pt x="4740" y="4703"/>
                  </a:cubicBezTo>
                  <a:cubicBezTo>
                    <a:pt x="4644" y="4620"/>
                    <a:pt x="4573" y="4513"/>
                    <a:pt x="4525" y="4394"/>
                  </a:cubicBezTo>
                  <a:cubicBezTo>
                    <a:pt x="4507" y="4321"/>
                    <a:pt x="4440" y="4290"/>
                    <a:pt x="4378" y="4290"/>
                  </a:cubicBezTo>
                  <a:cubicBezTo>
                    <a:pt x="4359" y="4290"/>
                    <a:pt x="4340" y="4293"/>
                    <a:pt x="4323" y="4299"/>
                  </a:cubicBezTo>
                  <a:cubicBezTo>
                    <a:pt x="4239" y="4334"/>
                    <a:pt x="4204" y="4441"/>
                    <a:pt x="4228" y="4513"/>
                  </a:cubicBezTo>
                  <a:cubicBezTo>
                    <a:pt x="4287" y="4680"/>
                    <a:pt x="4394" y="4811"/>
                    <a:pt x="4513" y="4930"/>
                  </a:cubicBezTo>
                  <a:cubicBezTo>
                    <a:pt x="4751" y="5168"/>
                    <a:pt x="5061" y="5299"/>
                    <a:pt x="5406" y="5299"/>
                  </a:cubicBezTo>
                  <a:cubicBezTo>
                    <a:pt x="5752" y="5299"/>
                    <a:pt x="6061" y="5168"/>
                    <a:pt x="6299" y="4930"/>
                  </a:cubicBezTo>
                  <a:lnTo>
                    <a:pt x="9062" y="2155"/>
                  </a:lnTo>
                  <a:cubicBezTo>
                    <a:pt x="9300" y="1917"/>
                    <a:pt x="9443" y="1608"/>
                    <a:pt x="9443" y="1263"/>
                  </a:cubicBezTo>
                  <a:cubicBezTo>
                    <a:pt x="9443" y="929"/>
                    <a:pt x="9300" y="608"/>
                    <a:pt x="9062" y="370"/>
                  </a:cubicBezTo>
                  <a:cubicBezTo>
                    <a:pt x="8823" y="131"/>
                    <a:pt x="8514" y="0"/>
                    <a:pt x="8169" y="0"/>
                  </a:cubicBezTo>
                  <a:close/>
                </a:path>
              </a:pathLst>
            </a:custGeom>
            <a:solidFill>
              <a:srgbClr val="657E93"/>
            </a:solidFill>
            <a:ln w="635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298;p67">
              <a:extLst>
                <a:ext uri="{FF2B5EF4-FFF2-40B4-BE49-F238E27FC236}">
                  <a16:creationId xmlns:a16="http://schemas.microsoft.com/office/drawing/2014/main" id="{720262D3-3672-B5E2-02AA-898BF4116DC2}"/>
                </a:ext>
              </a:extLst>
            </p:cNvPr>
            <p:cNvSpPr/>
            <p:nvPr/>
          </p:nvSpPr>
          <p:spPr>
            <a:xfrm>
              <a:off x="7484588" y="2302860"/>
              <a:ext cx="299069" cy="293130"/>
            </a:xfrm>
            <a:custGeom>
              <a:avLst/>
              <a:gdLst/>
              <a:ahLst/>
              <a:cxnLst/>
              <a:rect l="l" t="t" r="r" b="b"/>
              <a:pathLst>
                <a:path w="9418" h="9231" extrusionOk="0">
                  <a:moveTo>
                    <a:pt x="6805" y="0"/>
                  </a:moveTo>
                  <a:cubicBezTo>
                    <a:pt x="6191" y="0"/>
                    <a:pt x="5578" y="235"/>
                    <a:pt x="5108" y="706"/>
                  </a:cubicBezTo>
                  <a:lnTo>
                    <a:pt x="3632" y="2170"/>
                  </a:lnTo>
                  <a:cubicBezTo>
                    <a:pt x="3572" y="2230"/>
                    <a:pt x="3572" y="2337"/>
                    <a:pt x="3632" y="2408"/>
                  </a:cubicBezTo>
                  <a:cubicBezTo>
                    <a:pt x="3661" y="2438"/>
                    <a:pt x="3703" y="2453"/>
                    <a:pt x="3746" y="2453"/>
                  </a:cubicBezTo>
                  <a:cubicBezTo>
                    <a:pt x="3789" y="2453"/>
                    <a:pt x="3834" y="2438"/>
                    <a:pt x="3870" y="2408"/>
                  </a:cubicBezTo>
                  <a:lnTo>
                    <a:pt x="5346" y="944"/>
                  </a:lnTo>
                  <a:cubicBezTo>
                    <a:pt x="5745" y="539"/>
                    <a:pt x="6272" y="336"/>
                    <a:pt x="6802" y="336"/>
                  </a:cubicBezTo>
                  <a:cubicBezTo>
                    <a:pt x="7331" y="336"/>
                    <a:pt x="7864" y="539"/>
                    <a:pt x="8275" y="944"/>
                  </a:cubicBezTo>
                  <a:cubicBezTo>
                    <a:pt x="9085" y="1741"/>
                    <a:pt x="9085" y="3051"/>
                    <a:pt x="8275" y="3873"/>
                  </a:cubicBezTo>
                  <a:lnTo>
                    <a:pt x="5513" y="6635"/>
                  </a:lnTo>
                  <a:cubicBezTo>
                    <a:pt x="5120" y="7028"/>
                    <a:pt x="4596" y="7254"/>
                    <a:pt x="4048" y="7254"/>
                  </a:cubicBezTo>
                  <a:cubicBezTo>
                    <a:pt x="3501" y="7254"/>
                    <a:pt x="2977" y="7040"/>
                    <a:pt x="2596" y="6635"/>
                  </a:cubicBezTo>
                  <a:cubicBezTo>
                    <a:pt x="2370" y="6421"/>
                    <a:pt x="2191" y="6135"/>
                    <a:pt x="2084" y="5837"/>
                  </a:cubicBezTo>
                  <a:lnTo>
                    <a:pt x="3393" y="4527"/>
                  </a:lnTo>
                  <a:cubicBezTo>
                    <a:pt x="3572" y="4349"/>
                    <a:pt x="3810" y="4254"/>
                    <a:pt x="4048" y="4254"/>
                  </a:cubicBezTo>
                  <a:cubicBezTo>
                    <a:pt x="4286" y="4254"/>
                    <a:pt x="4525" y="4361"/>
                    <a:pt x="4703" y="4527"/>
                  </a:cubicBezTo>
                  <a:cubicBezTo>
                    <a:pt x="4798" y="4611"/>
                    <a:pt x="4870" y="4718"/>
                    <a:pt x="4917" y="4837"/>
                  </a:cubicBezTo>
                  <a:cubicBezTo>
                    <a:pt x="4936" y="4910"/>
                    <a:pt x="5002" y="4941"/>
                    <a:pt x="5065" y="4941"/>
                  </a:cubicBezTo>
                  <a:cubicBezTo>
                    <a:pt x="5084" y="4941"/>
                    <a:pt x="5103" y="4938"/>
                    <a:pt x="5120" y="4932"/>
                  </a:cubicBezTo>
                  <a:cubicBezTo>
                    <a:pt x="5215" y="4897"/>
                    <a:pt x="5239" y="4789"/>
                    <a:pt x="5215" y="4718"/>
                  </a:cubicBezTo>
                  <a:cubicBezTo>
                    <a:pt x="5156" y="4551"/>
                    <a:pt x="5048" y="4420"/>
                    <a:pt x="4929" y="4301"/>
                  </a:cubicBezTo>
                  <a:cubicBezTo>
                    <a:pt x="4691" y="4063"/>
                    <a:pt x="4382" y="3932"/>
                    <a:pt x="4036" y="3932"/>
                  </a:cubicBezTo>
                  <a:cubicBezTo>
                    <a:pt x="3691" y="3932"/>
                    <a:pt x="3382" y="4063"/>
                    <a:pt x="3143" y="4301"/>
                  </a:cubicBezTo>
                  <a:lnTo>
                    <a:pt x="1786" y="5659"/>
                  </a:lnTo>
                  <a:cubicBezTo>
                    <a:pt x="1762" y="5670"/>
                    <a:pt x="1738" y="5682"/>
                    <a:pt x="1727" y="5718"/>
                  </a:cubicBezTo>
                  <a:lnTo>
                    <a:pt x="369" y="7075"/>
                  </a:lnTo>
                  <a:cubicBezTo>
                    <a:pt x="131" y="7314"/>
                    <a:pt x="0" y="7623"/>
                    <a:pt x="0" y="7968"/>
                  </a:cubicBezTo>
                  <a:cubicBezTo>
                    <a:pt x="0" y="8302"/>
                    <a:pt x="131" y="8623"/>
                    <a:pt x="369" y="8861"/>
                  </a:cubicBezTo>
                  <a:cubicBezTo>
                    <a:pt x="607" y="9099"/>
                    <a:pt x="929" y="9230"/>
                    <a:pt x="1262" y="9230"/>
                  </a:cubicBezTo>
                  <a:cubicBezTo>
                    <a:pt x="1608" y="9230"/>
                    <a:pt x="1917" y="9099"/>
                    <a:pt x="2155" y="8861"/>
                  </a:cubicBezTo>
                  <a:lnTo>
                    <a:pt x="3036" y="7980"/>
                  </a:lnTo>
                  <a:cubicBezTo>
                    <a:pt x="3096" y="7921"/>
                    <a:pt x="3096" y="7814"/>
                    <a:pt x="3036" y="7742"/>
                  </a:cubicBezTo>
                  <a:cubicBezTo>
                    <a:pt x="3006" y="7712"/>
                    <a:pt x="2965" y="7697"/>
                    <a:pt x="2922" y="7697"/>
                  </a:cubicBezTo>
                  <a:cubicBezTo>
                    <a:pt x="2879" y="7697"/>
                    <a:pt x="2834" y="7712"/>
                    <a:pt x="2798" y="7742"/>
                  </a:cubicBezTo>
                  <a:lnTo>
                    <a:pt x="1917" y="8623"/>
                  </a:lnTo>
                  <a:cubicBezTo>
                    <a:pt x="1738" y="8802"/>
                    <a:pt x="1500" y="8885"/>
                    <a:pt x="1262" y="8885"/>
                  </a:cubicBezTo>
                  <a:cubicBezTo>
                    <a:pt x="1012" y="8885"/>
                    <a:pt x="786" y="8778"/>
                    <a:pt x="607" y="8623"/>
                  </a:cubicBezTo>
                  <a:cubicBezTo>
                    <a:pt x="429" y="8445"/>
                    <a:pt x="345" y="8206"/>
                    <a:pt x="345" y="7968"/>
                  </a:cubicBezTo>
                  <a:cubicBezTo>
                    <a:pt x="345" y="7706"/>
                    <a:pt x="453" y="7492"/>
                    <a:pt x="607" y="7314"/>
                  </a:cubicBezTo>
                  <a:lnTo>
                    <a:pt x="1822" y="6099"/>
                  </a:lnTo>
                  <a:cubicBezTo>
                    <a:pt x="1941" y="6397"/>
                    <a:pt x="2119" y="6671"/>
                    <a:pt x="2334" y="6897"/>
                  </a:cubicBezTo>
                  <a:cubicBezTo>
                    <a:pt x="2786" y="7337"/>
                    <a:pt x="3393" y="7587"/>
                    <a:pt x="4036" y="7587"/>
                  </a:cubicBezTo>
                  <a:cubicBezTo>
                    <a:pt x="4679" y="7587"/>
                    <a:pt x="5287" y="7337"/>
                    <a:pt x="5727" y="6897"/>
                  </a:cubicBezTo>
                  <a:lnTo>
                    <a:pt x="8501" y="4123"/>
                  </a:lnTo>
                  <a:cubicBezTo>
                    <a:pt x="9418" y="3158"/>
                    <a:pt x="9418" y="1634"/>
                    <a:pt x="8501" y="706"/>
                  </a:cubicBezTo>
                  <a:cubicBezTo>
                    <a:pt x="8031" y="235"/>
                    <a:pt x="7418" y="0"/>
                    <a:pt x="6805" y="0"/>
                  </a:cubicBezTo>
                  <a:close/>
                </a:path>
              </a:pathLst>
            </a:custGeom>
            <a:solidFill>
              <a:srgbClr val="657E93"/>
            </a:solidFill>
            <a:ln w="635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9282;p67">
            <a:extLst>
              <a:ext uri="{FF2B5EF4-FFF2-40B4-BE49-F238E27FC236}">
                <a16:creationId xmlns:a16="http://schemas.microsoft.com/office/drawing/2014/main" id="{ADD07143-82A5-BF99-BC19-91A2CE69F723}"/>
              </a:ext>
            </a:extLst>
          </p:cNvPr>
          <p:cNvSpPr/>
          <p:nvPr/>
        </p:nvSpPr>
        <p:spPr>
          <a:xfrm>
            <a:off x="1644068" y="2885865"/>
            <a:ext cx="357688" cy="357339"/>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rgbClr val="657E93"/>
          </a:solidFill>
          <a:ln w="635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A51B865C-2664-9570-C9F8-A23F0BCE7033}"/>
              </a:ext>
            </a:extLst>
          </p:cNvPr>
          <p:cNvSpPr>
            <a:spLocks noGrp="1"/>
          </p:cNvSpPr>
          <p:nvPr>
            <p:ph type="sldNum" sz="quarter" idx="10"/>
          </p:nvPr>
        </p:nvSpPr>
        <p:spPr>
          <a:xfrm>
            <a:off x="8280400" y="4767263"/>
            <a:ext cx="234950" cy="274637"/>
          </a:xfrm>
        </p:spPr>
        <p:txBody>
          <a:bodyPr/>
          <a:lstStyle/>
          <a:p>
            <a:fld id="{1A446EF5-461A-4C7B-9559-E3011FC284EE}"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98" name="Google Shape;198;p30"/>
          <p:cNvSpPr/>
          <p:nvPr/>
        </p:nvSpPr>
        <p:spPr>
          <a:xfrm>
            <a:off x="98387" y="4279275"/>
            <a:ext cx="772615" cy="727258"/>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0"/>
          <p:cNvSpPr/>
          <p:nvPr/>
        </p:nvSpPr>
        <p:spPr>
          <a:xfrm>
            <a:off x="282989" y="163693"/>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 name="Google Shape;200;p30"/>
          <p:cNvGrpSpPr/>
          <p:nvPr/>
        </p:nvGrpSpPr>
        <p:grpSpPr>
          <a:xfrm>
            <a:off x="8275575" y="2489025"/>
            <a:ext cx="616350" cy="165450"/>
            <a:chOff x="4263850" y="3973875"/>
            <a:chExt cx="616350" cy="165450"/>
          </a:xfrm>
        </p:grpSpPr>
        <p:cxnSp>
          <p:nvCxnSpPr>
            <p:cNvPr id="201" name="Google Shape;201;p30"/>
            <p:cNvCxnSpPr/>
            <p:nvPr/>
          </p:nvCxnSpPr>
          <p:spPr>
            <a:xfrm>
              <a:off x="4263850" y="4056525"/>
              <a:ext cx="616200" cy="0"/>
            </a:xfrm>
            <a:prstGeom prst="straightConnector1">
              <a:avLst/>
            </a:prstGeom>
            <a:noFill/>
            <a:ln w="9525" cap="flat" cmpd="sng">
              <a:solidFill>
                <a:srgbClr val="000000"/>
              </a:solidFill>
              <a:prstDash val="solid"/>
              <a:round/>
              <a:headEnd type="none" w="med" len="med"/>
              <a:tailEnd type="none" w="med" len="med"/>
            </a:ln>
          </p:spPr>
        </p:cxnSp>
        <p:cxnSp>
          <p:nvCxnSpPr>
            <p:cNvPr id="202" name="Google Shape;202;p30"/>
            <p:cNvCxnSpPr/>
            <p:nvPr/>
          </p:nvCxnSpPr>
          <p:spPr>
            <a:xfrm>
              <a:off x="4731700" y="3973875"/>
              <a:ext cx="148500" cy="82800"/>
            </a:xfrm>
            <a:prstGeom prst="straightConnector1">
              <a:avLst/>
            </a:prstGeom>
            <a:noFill/>
            <a:ln w="9525" cap="flat" cmpd="sng">
              <a:solidFill>
                <a:srgbClr val="000000"/>
              </a:solidFill>
              <a:prstDash val="solid"/>
              <a:round/>
              <a:headEnd type="none" w="med" len="med"/>
              <a:tailEnd type="none" w="med" len="med"/>
            </a:ln>
          </p:spPr>
        </p:cxnSp>
        <p:cxnSp>
          <p:nvCxnSpPr>
            <p:cNvPr id="203" name="Google Shape;203;p30"/>
            <p:cNvCxnSpPr/>
            <p:nvPr/>
          </p:nvCxnSpPr>
          <p:spPr>
            <a:xfrm rot="10800000" flipH="1">
              <a:off x="4731700" y="4056525"/>
              <a:ext cx="148500" cy="82800"/>
            </a:xfrm>
            <a:prstGeom prst="straightConnector1">
              <a:avLst/>
            </a:prstGeom>
            <a:noFill/>
            <a:ln w="9525" cap="flat" cmpd="sng">
              <a:solidFill>
                <a:srgbClr val="000000"/>
              </a:solidFill>
              <a:prstDash val="solid"/>
              <a:round/>
              <a:headEnd type="none" w="med" len="med"/>
              <a:tailEnd type="none" w="med" len="med"/>
            </a:ln>
          </p:spPr>
        </p:cxnSp>
      </p:grpSp>
      <p:sp>
        <p:nvSpPr>
          <p:cNvPr id="204" name="Google Shape;204;p30"/>
          <p:cNvSpPr/>
          <p:nvPr/>
        </p:nvSpPr>
        <p:spPr>
          <a:xfrm>
            <a:off x="7968750" y="881900"/>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3BE16169-57DC-B209-E2AF-6BFD6CB65608}"/>
              </a:ext>
            </a:extLst>
          </p:cNvPr>
          <p:cNvSpPr txBox="1"/>
          <p:nvPr/>
        </p:nvSpPr>
        <p:spPr>
          <a:xfrm>
            <a:off x="567418" y="1955801"/>
            <a:ext cx="710701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Darker Grotesque"/>
              </a:rPr>
              <a:t>N</a:t>
            </a:r>
            <a:r>
              <a:rPr lang="en-US" sz="2000">
                <a:latin typeface="Darker Grotesque"/>
              </a:rPr>
              <a:t> = Total number of students</a:t>
            </a:r>
          </a:p>
          <a:p>
            <a:r>
              <a:rPr lang="en-US" sz="2000" b="1">
                <a:latin typeface="Darker Grotesque"/>
              </a:rPr>
              <a:t>M</a:t>
            </a:r>
            <a:r>
              <a:rPr lang="en-US" sz="2000">
                <a:latin typeface="Darker Grotesque"/>
              </a:rPr>
              <a:t> = Total number of schools</a:t>
            </a:r>
          </a:p>
          <a:p>
            <a:r>
              <a:rPr lang="en-US" sz="2000">
                <a:latin typeface="Darker Grotesque"/>
              </a:rPr>
              <a:t>     = Distance from student</a:t>
            </a:r>
            <a:r>
              <a:rPr lang="en-US" sz="2000" i="1">
                <a:latin typeface="Darker Grotesque"/>
              </a:rPr>
              <a:t> </a:t>
            </a:r>
            <a:r>
              <a:rPr lang="en-US" sz="2000">
                <a:latin typeface="Darker Grotesque"/>
              </a:rPr>
              <a:t>address </a:t>
            </a:r>
            <a:r>
              <a:rPr lang="en-US" sz="2000" i="1" err="1">
                <a:latin typeface="Darker Grotesque"/>
              </a:rPr>
              <a:t>i</a:t>
            </a:r>
            <a:r>
              <a:rPr lang="en-US" sz="2000">
                <a:latin typeface="Darker Grotesque"/>
              </a:rPr>
              <a:t> to school</a:t>
            </a:r>
            <a:r>
              <a:rPr lang="en-US" sz="2000" i="1">
                <a:latin typeface="Darker Grotesque"/>
              </a:rPr>
              <a:t> j </a:t>
            </a:r>
          </a:p>
          <a:p>
            <a:r>
              <a:rPr lang="en-US" sz="2000" i="1">
                <a:latin typeface="Darker Grotesque"/>
              </a:rPr>
              <a:t>     = </a:t>
            </a:r>
            <a:r>
              <a:rPr lang="en-US" sz="2000">
                <a:latin typeface="Darker Grotesque"/>
              </a:rPr>
              <a:t>Binary decision variable that is 1 if student </a:t>
            </a:r>
            <a:r>
              <a:rPr lang="en-US" sz="2000" i="1" err="1">
                <a:latin typeface="Darker Grotesque"/>
              </a:rPr>
              <a:t>i</a:t>
            </a:r>
            <a:r>
              <a:rPr lang="en-US" sz="2000">
                <a:latin typeface="Darker Grotesque"/>
              </a:rPr>
              <a:t> is assigned to school </a:t>
            </a:r>
            <a:r>
              <a:rPr lang="en-US" sz="2000" i="1">
                <a:latin typeface="Darker Grotesque"/>
              </a:rPr>
              <a:t>j</a:t>
            </a:r>
            <a:r>
              <a:rPr lang="en-US" sz="2000">
                <a:latin typeface="Darker Grotesque"/>
              </a:rPr>
              <a:t>, and 0 otherwise</a:t>
            </a:r>
          </a:p>
          <a:p>
            <a:endParaRPr lang="en-US" sz="2000">
              <a:latin typeface="Darker Grotesque"/>
            </a:endParaRPr>
          </a:p>
          <a:p>
            <a:r>
              <a:rPr lang="en-US" sz="2000">
                <a:latin typeface="Darker Grotesque"/>
              </a:rPr>
              <a:t>The objective was to minimize the total distance students would have to travel to get to their assigned schools.</a:t>
            </a:r>
            <a:endParaRPr lang="en-US"/>
          </a:p>
          <a:p>
            <a:endParaRPr lang="en-US" sz="1800"/>
          </a:p>
          <a:p>
            <a:r>
              <a:rPr lang="en-US"/>
              <a:t>      </a:t>
            </a:r>
          </a:p>
        </p:txBody>
      </p:sp>
      <p:pic>
        <p:nvPicPr>
          <p:cNvPr id="28" name="Picture 27" descr="A black and white text&#10;&#10;Description automatically generated">
            <a:extLst>
              <a:ext uri="{FF2B5EF4-FFF2-40B4-BE49-F238E27FC236}">
                <a16:creationId xmlns:a16="http://schemas.microsoft.com/office/drawing/2014/main" id="{08D61B03-2BD8-FF39-D381-AAAA671B2F66}"/>
              </a:ext>
            </a:extLst>
          </p:cNvPr>
          <p:cNvPicPr>
            <a:picLocks noChangeAspect="1"/>
          </p:cNvPicPr>
          <p:nvPr/>
        </p:nvPicPr>
        <p:blipFill rotWithShape="1">
          <a:blip r:embed="rId3"/>
          <a:srcRect l="2626" r="90810" b="-14931"/>
          <a:stretch/>
        </p:blipFill>
        <p:spPr>
          <a:xfrm>
            <a:off x="551611" y="2573833"/>
            <a:ext cx="320133" cy="430432"/>
          </a:xfrm>
          <a:prstGeom prst="rect">
            <a:avLst/>
          </a:prstGeom>
        </p:spPr>
      </p:pic>
      <p:pic>
        <p:nvPicPr>
          <p:cNvPr id="29" name="Picture 28" descr="A black background with white text&#10;&#10;Description automatically generated">
            <a:extLst>
              <a:ext uri="{FF2B5EF4-FFF2-40B4-BE49-F238E27FC236}">
                <a16:creationId xmlns:a16="http://schemas.microsoft.com/office/drawing/2014/main" id="{68601AB2-A26E-CF82-C8C5-E5ED363DE1FB}"/>
              </a:ext>
            </a:extLst>
          </p:cNvPr>
          <p:cNvPicPr>
            <a:picLocks noChangeAspect="1"/>
          </p:cNvPicPr>
          <p:nvPr/>
        </p:nvPicPr>
        <p:blipFill rotWithShape="1">
          <a:blip r:embed="rId4"/>
          <a:srcRect l="12679" t="29427" r="73211" b="33980"/>
          <a:stretch/>
        </p:blipFill>
        <p:spPr>
          <a:xfrm>
            <a:off x="576036" y="2999448"/>
            <a:ext cx="298920" cy="275003"/>
          </a:xfrm>
          <a:prstGeom prst="rect">
            <a:avLst/>
          </a:prstGeom>
        </p:spPr>
      </p:pic>
      <p:sp>
        <p:nvSpPr>
          <p:cNvPr id="33" name="Title 1">
            <a:extLst>
              <a:ext uri="{FF2B5EF4-FFF2-40B4-BE49-F238E27FC236}">
                <a16:creationId xmlns:a16="http://schemas.microsoft.com/office/drawing/2014/main" id="{F6617EA5-98FE-7ADA-E36B-BCE683F42180}"/>
              </a:ext>
            </a:extLst>
          </p:cNvPr>
          <p:cNvSpPr txBox="1">
            <a:spLocks/>
          </p:cNvSpPr>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erriweather"/>
              <a:buNone/>
              <a:defRPr sz="2800" b="1" i="0" u="none" strike="noStrike" cap="none">
                <a:solidFill>
                  <a:srgbClr val="000000"/>
                </a:solidFill>
                <a:latin typeface="Merriweather"/>
                <a:ea typeface="Merriweather"/>
                <a:cs typeface="Merriweather"/>
                <a:sym typeface="Merriweather"/>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US"/>
              <a:t>Objective</a:t>
            </a:r>
          </a:p>
        </p:txBody>
      </p:sp>
      <p:pic>
        <p:nvPicPr>
          <p:cNvPr id="3" name="Picture 2" descr="A black background with numbers and symbols&#10;&#10;Description automatically generated">
            <a:extLst>
              <a:ext uri="{FF2B5EF4-FFF2-40B4-BE49-F238E27FC236}">
                <a16:creationId xmlns:a16="http://schemas.microsoft.com/office/drawing/2014/main" id="{FE304274-706D-C8C2-C6E8-777A5704E981}"/>
              </a:ext>
            </a:extLst>
          </p:cNvPr>
          <p:cNvPicPr>
            <a:picLocks noChangeAspect="1"/>
          </p:cNvPicPr>
          <p:nvPr/>
        </p:nvPicPr>
        <p:blipFill>
          <a:blip r:embed="rId5"/>
          <a:stretch>
            <a:fillRect/>
          </a:stretch>
        </p:blipFill>
        <p:spPr>
          <a:xfrm>
            <a:off x="0" y="1166686"/>
            <a:ext cx="4572000" cy="959556"/>
          </a:xfrm>
          <a:prstGeom prst="rect">
            <a:avLst/>
          </a:prstGeom>
        </p:spPr>
      </p:pic>
      <p:sp>
        <p:nvSpPr>
          <p:cNvPr id="2" name="Slide Number Placeholder 1">
            <a:extLst>
              <a:ext uri="{FF2B5EF4-FFF2-40B4-BE49-F238E27FC236}">
                <a16:creationId xmlns:a16="http://schemas.microsoft.com/office/drawing/2014/main" id="{381BFF3F-DF47-030B-8A26-7E394C997DA4}"/>
              </a:ext>
            </a:extLst>
          </p:cNvPr>
          <p:cNvSpPr>
            <a:spLocks noGrp="1"/>
          </p:cNvSpPr>
          <p:nvPr>
            <p:ph type="sldNum" sz="quarter" idx="15"/>
          </p:nvPr>
        </p:nvSpPr>
        <p:spPr/>
        <p:txBody>
          <a:bodyPr/>
          <a:lstStyle/>
          <a:p>
            <a:fld id="{1A446EF5-461A-4C7B-9559-E3011FC284EE}"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6374-DC26-3DAF-5603-27820FC3A28E}"/>
              </a:ext>
            </a:extLst>
          </p:cNvPr>
          <p:cNvSpPr>
            <a:spLocks noGrp="1"/>
          </p:cNvSpPr>
          <p:nvPr>
            <p:ph type="title"/>
          </p:nvPr>
        </p:nvSpPr>
        <p:spPr/>
        <p:txBody>
          <a:bodyPr/>
          <a:lstStyle/>
          <a:p>
            <a:r>
              <a:rPr lang="en-US"/>
              <a:t>Constraints</a:t>
            </a:r>
          </a:p>
        </p:txBody>
      </p:sp>
      <p:pic>
        <p:nvPicPr>
          <p:cNvPr id="4" name="Picture 3" descr="A black background with white text&#10;&#10;Description automatically generated">
            <a:extLst>
              <a:ext uri="{FF2B5EF4-FFF2-40B4-BE49-F238E27FC236}">
                <a16:creationId xmlns:a16="http://schemas.microsoft.com/office/drawing/2014/main" id="{5E48ACD9-3BE6-8490-1BA2-5BFA286FED63}"/>
              </a:ext>
            </a:extLst>
          </p:cNvPr>
          <p:cNvPicPr>
            <a:picLocks noChangeAspect="1"/>
          </p:cNvPicPr>
          <p:nvPr/>
        </p:nvPicPr>
        <p:blipFill>
          <a:blip r:embed="rId2"/>
          <a:stretch>
            <a:fillRect/>
          </a:stretch>
        </p:blipFill>
        <p:spPr>
          <a:xfrm>
            <a:off x="1891393" y="1561882"/>
            <a:ext cx="3299733" cy="1126202"/>
          </a:xfrm>
          <a:prstGeom prst="rect">
            <a:avLst/>
          </a:prstGeom>
        </p:spPr>
      </p:pic>
      <p:sp>
        <p:nvSpPr>
          <p:cNvPr id="5" name="TextBox 4">
            <a:extLst>
              <a:ext uri="{FF2B5EF4-FFF2-40B4-BE49-F238E27FC236}">
                <a16:creationId xmlns:a16="http://schemas.microsoft.com/office/drawing/2014/main" id="{1F261E34-2617-D3B6-DCFE-603D86139AB1}"/>
              </a:ext>
            </a:extLst>
          </p:cNvPr>
          <p:cNvSpPr txBox="1"/>
          <p:nvPr/>
        </p:nvSpPr>
        <p:spPr>
          <a:xfrm>
            <a:off x="272142" y="1190625"/>
            <a:ext cx="85724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latin typeface="Darker Grotesque"/>
              </a:rPr>
              <a:t>Assignment Constraint (Each student is assigned to exactly one school):</a:t>
            </a:r>
          </a:p>
        </p:txBody>
      </p:sp>
      <p:sp>
        <p:nvSpPr>
          <p:cNvPr id="6" name="TextBox 5">
            <a:extLst>
              <a:ext uri="{FF2B5EF4-FFF2-40B4-BE49-F238E27FC236}">
                <a16:creationId xmlns:a16="http://schemas.microsoft.com/office/drawing/2014/main" id="{1F390ED9-2FF6-7946-54DB-5642667BE3F2}"/>
              </a:ext>
            </a:extLst>
          </p:cNvPr>
          <p:cNvSpPr txBox="1"/>
          <p:nvPr/>
        </p:nvSpPr>
        <p:spPr>
          <a:xfrm>
            <a:off x="272141" y="2626179"/>
            <a:ext cx="857249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latin typeface="Darker Grotesque"/>
              </a:rPr>
              <a:t>Capacity Constraint (The number of students assigned to each school must not exceed its capacity):</a:t>
            </a:r>
          </a:p>
          <a:p>
            <a:endParaRPr lang="en-US" sz="1800">
              <a:latin typeface="Darker Grotesque"/>
            </a:endParaRPr>
          </a:p>
          <a:p>
            <a:r>
              <a:rPr lang="en-US" sz="1800">
                <a:latin typeface="Darker Grotesque"/>
              </a:rPr>
              <a:t>                                                                                    Where: </a:t>
            </a:r>
          </a:p>
        </p:txBody>
      </p:sp>
      <p:pic>
        <p:nvPicPr>
          <p:cNvPr id="7" name="Picture 6" descr="A black background with white text&#10;&#10;Description automatically generated">
            <a:extLst>
              <a:ext uri="{FF2B5EF4-FFF2-40B4-BE49-F238E27FC236}">
                <a16:creationId xmlns:a16="http://schemas.microsoft.com/office/drawing/2014/main" id="{A1334802-CE42-575F-D35D-B006C9BCE360}"/>
              </a:ext>
            </a:extLst>
          </p:cNvPr>
          <p:cNvPicPr>
            <a:picLocks noChangeAspect="1"/>
          </p:cNvPicPr>
          <p:nvPr/>
        </p:nvPicPr>
        <p:blipFill>
          <a:blip r:embed="rId3"/>
          <a:stretch>
            <a:fillRect/>
          </a:stretch>
        </p:blipFill>
        <p:spPr>
          <a:xfrm>
            <a:off x="1891393" y="3089956"/>
            <a:ext cx="3320144" cy="994859"/>
          </a:xfrm>
          <a:prstGeom prst="rect">
            <a:avLst/>
          </a:prstGeom>
        </p:spPr>
      </p:pic>
      <p:pic>
        <p:nvPicPr>
          <p:cNvPr id="8" name="Picture 7" descr="A black text on a black background&#10;&#10;Description automatically generated">
            <a:extLst>
              <a:ext uri="{FF2B5EF4-FFF2-40B4-BE49-F238E27FC236}">
                <a16:creationId xmlns:a16="http://schemas.microsoft.com/office/drawing/2014/main" id="{9FCA4E33-3B12-F234-B367-87986DBA726C}"/>
              </a:ext>
            </a:extLst>
          </p:cNvPr>
          <p:cNvPicPr>
            <a:picLocks noChangeAspect="1"/>
          </p:cNvPicPr>
          <p:nvPr/>
        </p:nvPicPr>
        <p:blipFill>
          <a:blip r:embed="rId4"/>
          <a:stretch>
            <a:fillRect/>
          </a:stretch>
        </p:blipFill>
        <p:spPr>
          <a:xfrm>
            <a:off x="5928655" y="3348580"/>
            <a:ext cx="2344511" cy="477612"/>
          </a:xfrm>
          <a:prstGeom prst="rect">
            <a:avLst/>
          </a:prstGeom>
        </p:spPr>
      </p:pic>
      <p:sp>
        <p:nvSpPr>
          <p:cNvPr id="9" name="Google Shape;198;p30">
            <a:extLst>
              <a:ext uri="{FF2B5EF4-FFF2-40B4-BE49-F238E27FC236}">
                <a16:creationId xmlns:a16="http://schemas.microsoft.com/office/drawing/2014/main" id="{6C74ECA0-A234-B8D5-DA22-282FBC74A827}"/>
              </a:ext>
            </a:extLst>
          </p:cNvPr>
          <p:cNvSpPr/>
          <p:nvPr/>
        </p:nvSpPr>
        <p:spPr>
          <a:xfrm>
            <a:off x="267953" y="3832682"/>
            <a:ext cx="872400" cy="8724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lide Number Placeholder 2">
            <a:extLst>
              <a:ext uri="{FF2B5EF4-FFF2-40B4-BE49-F238E27FC236}">
                <a16:creationId xmlns:a16="http://schemas.microsoft.com/office/drawing/2014/main" id="{B8B3188D-A9AC-C323-C439-64D2C09C2EDD}"/>
              </a:ext>
            </a:extLst>
          </p:cNvPr>
          <p:cNvSpPr>
            <a:spLocks noGrp="1"/>
          </p:cNvSpPr>
          <p:nvPr>
            <p:ph type="sldNum" sz="quarter" idx="10"/>
          </p:nvPr>
        </p:nvSpPr>
        <p:spPr/>
        <p:txBody>
          <a:bodyPr/>
          <a:lstStyle/>
          <a:p>
            <a:fld id="{1A446EF5-461A-4C7B-9559-E3011FC284EE}" type="slidenum">
              <a:rPr lang="en-US" smtClean="0"/>
              <a:t>8</a:t>
            </a:fld>
            <a:endParaRPr lang="en-US"/>
          </a:p>
        </p:txBody>
      </p:sp>
    </p:spTree>
    <p:extLst>
      <p:ext uri="{BB962C8B-B14F-4D97-AF65-F5344CB8AC3E}">
        <p14:creationId xmlns:p14="http://schemas.microsoft.com/office/powerpoint/2010/main" val="2674315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75BEDD0-BD8B-5F8D-D10D-F82CBA73D021}"/>
              </a:ext>
            </a:extLst>
          </p:cNvPr>
          <p:cNvSpPr>
            <a:spLocks noGrp="1"/>
          </p:cNvSpPr>
          <p:nvPr>
            <p:ph type="subTitle" idx="1"/>
          </p:nvPr>
        </p:nvSpPr>
        <p:spPr>
          <a:xfrm>
            <a:off x="870251" y="1487599"/>
            <a:ext cx="2859456" cy="3279664"/>
          </a:xfrm>
        </p:spPr>
        <p:txBody>
          <a:bodyPr/>
          <a:lstStyle/>
          <a:p>
            <a:pPr marL="152400" indent="0">
              <a:buNone/>
            </a:pPr>
            <a:r>
              <a:rPr lang="en-US" sz="2000" b="1"/>
              <a:t>Current Student Body:</a:t>
            </a:r>
          </a:p>
          <a:p>
            <a:pPr marL="152400" indent="0">
              <a:buNone/>
            </a:pPr>
            <a:r>
              <a:rPr lang="en-US" sz="2000" b="1"/>
              <a:t>McNair: </a:t>
            </a:r>
            <a:r>
              <a:rPr lang="en-US" sz="2000"/>
              <a:t>761/698</a:t>
            </a:r>
          </a:p>
          <a:p>
            <a:pPr marL="152400" indent="0">
              <a:buNone/>
            </a:pPr>
            <a:r>
              <a:rPr lang="en-US" sz="2000" b="1"/>
              <a:t>Holt: </a:t>
            </a:r>
            <a:r>
              <a:rPr lang="en-US" sz="2000"/>
              <a:t>449/460</a:t>
            </a:r>
          </a:p>
          <a:p>
            <a:pPr marL="152400" indent="0">
              <a:buNone/>
            </a:pPr>
            <a:r>
              <a:rPr lang="en-US" sz="2000" b="1"/>
              <a:t>John L. Colbert: </a:t>
            </a:r>
            <a:r>
              <a:rPr lang="en-US" sz="2000"/>
              <a:t>442/800</a:t>
            </a:r>
          </a:p>
          <a:p>
            <a:pPr marL="152400" indent="0">
              <a:buNone/>
            </a:pPr>
            <a:r>
              <a:rPr lang="en-US" sz="2000" b="1"/>
              <a:t>Total: </a:t>
            </a:r>
            <a:r>
              <a:rPr lang="en-US" sz="2000"/>
              <a:t>1652</a:t>
            </a:r>
          </a:p>
        </p:txBody>
      </p:sp>
      <p:sp>
        <p:nvSpPr>
          <p:cNvPr id="2" name="Title 1">
            <a:extLst>
              <a:ext uri="{FF2B5EF4-FFF2-40B4-BE49-F238E27FC236}">
                <a16:creationId xmlns:a16="http://schemas.microsoft.com/office/drawing/2014/main" id="{0BAE703C-9452-8C61-6626-60F930C0BD7E}"/>
              </a:ext>
            </a:extLst>
          </p:cNvPr>
          <p:cNvSpPr>
            <a:spLocks noGrp="1"/>
          </p:cNvSpPr>
          <p:nvPr>
            <p:ph type="title"/>
          </p:nvPr>
        </p:nvSpPr>
        <p:spPr>
          <a:xfrm>
            <a:off x="718628" y="103252"/>
            <a:ext cx="3372300" cy="1257900"/>
          </a:xfrm>
        </p:spPr>
        <p:txBody>
          <a:bodyPr/>
          <a:lstStyle/>
          <a:p>
            <a:r>
              <a:rPr lang="en-US"/>
              <a:t>Results</a:t>
            </a:r>
          </a:p>
        </p:txBody>
      </p:sp>
      <p:sp>
        <p:nvSpPr>
          <p:cNvPr id="4" name="Slide Number Placeholder 3">
            <a:extLst>
              <a:ext uri="{FF2B5EF4-FFF2-40B4-BE49-F238E27FC236}">
                <a16:creationId xmlns:a16="http://schemas.microsoft.com/office/drawing/2014/main" id="{6828A80D-0452-3607-AB76-0431119F527E}"/>
              </a:ext>
            </a:extLst>
          </p:cNvPr>
          <p:cNvSpPr>
            <a:spLocks noGrp="1"/>
          </p:cNvSpPr>
          <p:nvPr>
            <p:ph type="sldNum" sz="quarter" idx="10"/>
          </p:nvPr>
        </p:nvSpPr>
        <p:spPr/>
        <p:txBody>
          <a:bodyPr/>
          <a:lstStyle/>
          <a:p>
            <a:fld id="{1A446EF5-461A-4C7B-9559-E3011FC284EE}" type="slidenum">
              <a:rPr lang="en-US" smtClean="0"/>
              <a:t>9</a:t>
            </a:fld>
            <a:endParaRPr lang="en-US"/>
          </a:p>
        </p:txBody>
      </p:sp>
      <p:grpSp>
        <p:nvGrpSpPr>
          <p:cNvPr id="10" name="Google Shape;252;p32">
            <a:extLst>
              <a:ext uri="{FF2B5EF4-FFF2-40B4-BE49-F238E27FC236}">
                <a16:creationId xmlns:a16="http://schemas.microsoft.com/office/drawing/2014/main" id="{09FD544F-272D-FB08-2FF5-237C3A39EE81}"/>
              </a:ext>
            </a:extLst>
          </p:cNvPr>
          <p:cNvGrpSpPr/>
          <p:nvPr/>
        </p:nvGrpSpPr>
        <p:grpSpPr>
          <a:xfrm rot="5400000">
            <a:off x="7192209" y="886264"/>
            <a:ext cx="898225" cy="1568100"/>
            <a:chOff x="7968750" y="881900"/>
            <a:chExt cx="898225" cy="1568100"/>
          </a:xfrm>
        </p:grpSpPr>
        <p:sp>
          <p:nvSpPr>
            <p:cNvPr id="8" name="Google Shape;253;p32">
              <a:extLst>
                <a:ext uri="{FF2B5EF4-FFF2-40B4-BE49-F238E27FC236}">
                  <a16:creationId xmlns:a16="http://schemas.microsoft.com/office/drawing/2014/main" id="{7A2EB773-BCD6-68B6-EC71-4448BD5A0180}"/>
                </a:ext>
              </a:extLst>
            </p:cNvPr>
            <p:cNvSpPr/>
            <p:nvPr/>
          </p:nvSpPr>
          <p:spPr>
            <a:xfrm>
              <a:off x="7994575" y="1577600"/>
              <a:ext cx="872400" cy="8724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4;p32">
              <a:extLst>
                <a:ext uri="{FF2B5EF4-FFF2-40B4-BE49-F238E27FC236}">
                  <a16:creationId xmlns:a16="http://schemas.microsoft.com/office/drawing/2014/main" id="{F52F6B82-4701-426F-769E-30AFB5116A44}"/>
                </a:ext>
              </a:extLst>
            </p:cNvPr>
            <p:cNvSpPr/>
            <p:nvPr/>
          </p:nvSpPr>
          <p:spPr>
            <a:xfrm>
              <a:off x="7968750" y="881900"/>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 Placeholder 2">
            <a:extLst>
              <a:ext uri="{FF2B5EF4-FFF2-40B4-BE49-F238E27FC236}">
                <a16:creationId xmlns:a16="http://schemas.microsoft.com/office/drawing/2014/main" id="{7BAFC56B-9786-7799-41BE-D81BC20E0B08}"/>
              </a:ext>
            </a:extLst>
          </p:cNvPr>
          <p:cNvSpPr txBox="1">
            <a:spLocks/>
          </p:cNvSpPr>
          <p:nvPr/>
        </p:nvSpPr>
        <p:spPr>
          <a:xfrm>
            <a:off x="4357134" y="1487599"/>
            <a:ext cx="3011855" cy="3279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arker Grotesque Medium"/>
              <a:buNone/>
              <a:defRPr sz="1600" b="0" i="0" u="none" strike="noStrike" cap="none">
                <a:solidFill>
                  <a:schemeClr val="dk1"/>
                </a:solidFill>
                <a:latin typeface="Darker Grotesque Medium"/>
                <a:ea typeface="Darker Grotesque Medium"/>
                <a:cs typeface="Darker Grotesque Medium"/>
                <a:sym typeface="Darker Grotesque Medium"/>
              </a:defRPr>
            </a:lvl1pPr>
            <a:lvl2pPr marL="914400" marR="0" lvl="1" indent="-317500" algn="ctr" rtl="0">
              <a:lnSpc>
                <a:spcPct val="100000"/>
              </a:lnSpc>
              <a:spcBef>
                <a:spcPts val="0"/>
              </a:spcBef>
              <a:spcAft>
                <a:spcPts val="0"/>
              </a:spcAft>
              <a:buClr>
                <a:schemeClr val="dk1"/>
              </a:buClr>
              <a:buSzPts val="1400"/>
              <a:buFont typeface="Darker Grotesque Medium"/>
              <a:buNone/>
              <a:defRPr sz="1400" b="0" i="0" u="none" strike="noStrike" cap="none">
                <a:solidFill>
                  <a:schemeClr val="dk1"/>
                </a:solidFill>
                <a:latin typeface="Darker Grotesque Medium"/>
                <a:ea typeface="Darker Grotesque Medium"/>
                <a:cs typeface="Darker Grotesque Medium"/>
                <a:sym typeface="Darker Grotesque Medium"/>
              </a:defRPr>
            </a:lvl2pPr>
            <a:lvl3pPr marL="1371600" marR="0" lvl="2" indent="-317500" algn="ctr" rtl="0">
              <a:lnSpc>
                <a:spcPct val="100000"/>
              </a:lnSpc>
              <a:spcBef>
                <a:spcPts val="0"/>
              </a:spcBef>
              <a:spcAft>
                <a:spcPts val="0"/>
              </a:spcAft>
              <a:buClr>
                <a:schemeClr val="dk1"/>
              </a:buClr>
              <a:buSzPts val="1400"/>
              <a:buFont typeface="Darker Grotesque Medium"/>
              <a:buNone/>
              <a:defRPr sz="1400" b="0" i="0" u="none" strike="noStrike" cap="none">
                <a:solidFill>
                  <a:schemeClr val="dk1"/>
                </a:solidFill>
                <a:latin typeface="Darker Grotesque Medium"/>
                <a:ea typeface="Darker Grotesque Medium"/>
                <a:cs typeface="Darker Grotesque Medium"/>
                <a:sym typeface="Darker Grotesque Medium"/>
              </a:defRPr>
            </a:lvl3pPr>
            <a:lvl4pPr marL="1828800" marR="0" lvl="3" indent="-317500" algn="ctr" rtl="0">
              <a:lnSpc>
                <a:spcPct val="100000"/>
              </a:lnSpc>
              <a:spcBef>
                <a:spcPts val="0"/>
              </a:spcBef>
              <a:spcAft>
                <a:spcPts val="0"/>
              </a:spcAft>
              <a:buClr>
                <a:schemeClr val="dk1"/>
              </a:buClr>
              <a:buSzPts val="1400"/>
              <a:buFont typeface="Darker Grotesque Medium"/>
              <a:buNone/>
              <a:defRPr sz="1400" b="0" i="0" u="none" strike="noStrike" cap="none">
                <a:solidFill>
                  <a:schemeClr val="dk1"/>
                </a:solidFill>
                <a:latin typeface="Darker Grotesque Medium"/>
                <a:ea typeface="Darker Grotesque Medium"/>
                <a:cs typeface="Darker Grotesque Medium"/>
                <a:sym typeface="Darker Grotesque Medium"/>
              </a:defRPr>
            </a:lvl4pPr>
            <a:lvl5pPr marL="2286000" marR="0" lvl="4" indent="-317500" algn="ctr" rtl="0">
              <a:lnSpc>
                <a:spcPct val="100000"/>
              </a:lnSpc>
              <a:spcBef>
                <a:spcPts val="0"/>
              </a:spcBef>
              <a:spcAft>
                <a:spcPts val="0"/>
              </a:spcAft>
              <a:buClr>
                <a:schemeClr val="dk1"/>
              </a:buClr>
              <a:buSzPts val="1400"/>
              <a:buFont typeface="Darker Grotesque Medium"/>
              <a:buNone/>
              <a:defRPr sz="1400" b="0" i="0" u="none" strike="noStrike" cap="none">
                <a:solidFill>
                  <a:schemeClr val="dk1"/>
                </a:solidFill>
                <a:latin typeface="Darker Grotesque Medium"/>
                <a:ea typeface="Darker Grotesque Medium"/>
                <a:cs typeface="Darker Grotesque Medium"/>
                <a:sym typeface="Darker Grotesque Medium"/>
              </a:defRPr>
            </a:lvl5pPr>
            <a:lvl6pPr marL="2743200" marR="0" lvl="5" indent="-317500" algn="ctr" rtl="0">
              <a:lnSpc>
                <a:spcPct val="100000"/>
              </a:lnSpc>
              <a:spcBef>
                <a:spcPts val="0"/>
              </a:spcBef>
              <a:spcAft>
                <a:spcPts val="0"/>
              </a:spcAft>
              <a:buClr>
                <a:schemeClr val="dk1"/>
              </a:buClr>
              <a:buSzPts val="1400"/>
              <a:buFont typeface="Darker Grotesque Medium"/>
              <a:buNone/>
              <a:defRPr sz="1400" b="0" i="0" u="none" strike="noStrike" cap="none">
                <a:solidFill>
                  <a:schemeClr val="dk1"/>
                </a:solidFill>
                <a:latin typeface="Darker Grotesque Medium"/>
                <a:ea typeface="Darker Grotesque Medium"/>
                <a:cs typeface="Darker Grotesque Medium"/>
                <a:sym typeface="Darker Grotesque Medium"/>
              </a:defRPr>
            </a:lvl6pPr>
            <a:lvl7pPr marL="3200400" marR="0" lvl="6" indent="-317500" algn="ctr" rtl="0">
              <a:lnSpc>
                <a:spcPct val="100000"/>
              </a:lnSpc>
              <a:spcBef>
                <a:spcPts val="0"/>
              </a:spcBef>
              <a:spcAft>
                <a:spcPts val="0"/>
              </a:spcAft>
              <a:buClr>
                <a:schemeClr val="dk1"/>
              </a:buClr>
              <a:buSzPts val="1400"/>
              <a:buFont typeface="Darker Grotesque Medium"/>
              <a:buNone/>
              <a:defRPr sz="1400" b="0" i="0" u="none" strike="noStrike" cap="none">
                <a:solidFill>
                  <a:schemeClr val="dk1"/>
                </a:solidFill>
                <a:latin typeface="Darker Grotesque Medium"/>
                <a:ea typeface="Darker Grotesque Medium"/>
                <a:cs typeface="Darker Grotesque Medium"/>
                <a:sym typeface="Darker Grotesque Medium"/>
              </a:defRPr>
            </a:lvl7pPr>
            <a:lvl8pPr marL="3657600" marR="0" lvl="7" indent="-317500" algn="ctr" rtl="0">
              <a:lnSpc>
                <a:spcPct val="100000"/>
              </a:lnSpc>
              <a:spcBef>
                <a:spcPts val="0"/>
              </a:spcBef>
              <a:spcAft>
                <a:spcPts val="0"/>
              </a:spcAft>
              <a:buClr>
                <a:schemeClr val="dk1"/>
              </a:buClr>
              <a:buSzPts val="1400"/>
              <a:buFont typeface="Darker Grotesque Medium"/>
              <a:buNone/>
              <a:defRPr sz="1400" b="0" i="0" u="none" strike="noStrike" cap="none">
                <a:solidFill>
                  <a:schemeClr val="dk1"/>
                </a:solidFill>
                <a:latin typeface="Darker Grotesque Medium"/>
                <a:ea typeface="Darker Grotesque Medium"/>
                <a:cs typeface="Darker Grotesque Medium"/>
                <a:sym typeface="Darker Grotesque Medium"/>
              </a:defRPr>
            </a:lvl8pPr>
            <a:lvl9pPr marL="4114800" marR="0" lvl="8" indent="-317500" algn="ctr" rtl="0">
              <a:lnSpc>
                <a:spcPct val="100000"/>
              </a:lnSpc>
              <a:spcBef>
                <a:spcPts val="0"/>
              </a:spcBef>
              <a:spcAft>
                <a:spcPts val="0"/>
              </a:spcAft>
              <a:buClr>
                <a:schemeClr val="dk1"/>
              </a:buClr>
              <a:buSzPts val="1400"/>
              <a:buFont typeface="Darker Grotesque Medium"/>
              <a:buNone/>
              <a:defRPr sz="1400" b="0" i="0" u="none" strike="noStrike" cap="none">
                <a:solidFill>
                  <a:schemeClr val="dk1"/>
                </a:solidFill>
                <a:latin typeface="Darker Grotesque Medium"/>
                <a:ea typeface="Darker Grotesque Medium"/>
                <a:cs typeface="Darker Grotesque Medium"/>
                <a:sym typeface="Darker Grotesque Medium"/>
              </a:defRPr>
            </a:lvl9pPr>
          </a:lstStyle>
          <a:p>
            <a:pPr marL="152400" indent="0"/>
            <a:r>
              <a:rPr lang="en-US" sz="2000" b="1"/>
              <a:t>Our Model: </a:t>
            </a:r>
          </a:p>
          <a:p>
            <a:pPr marL="152400" indent="0"/>
            <a:r>
              <a:rPr lang="en-US" sz="2000" b="1"/>
              <a:t>McNair: </a:t>
            </a:r>
            <a:r>
              <a:rPr lang="en-US" sz="2000"/>
              <a:t>1396/1396</a:t>
            </a:r>
          </a:p>
          <a:p>
            <a:pPr marL="152400" indent="0"/>
            <a:r>
              <a:rPr lang="en-US" sz="2000" b="1"/>
              <a:t>Holt: </a:t>
            </a:r>
            <a:r>
              <a:rPr lang="en-US" sz="2000"/>
              <a:t>920/920</a:t>
            </a:r>
          </a:p>
          <a:p>
            <a:pPr marL="152400" indent="0"/>
            <a:r>
              <a:rPr lang="en-US" sz="2000" b="1"/>
              <a:t>John L. Colbert: </a:t>
            </a:r>
            <a:r>
              <a:rPr lang="en-US" sz="2000"/>
              <a:t>1542/1600</a:t>
            </a:r>
          </a:p>
          <a:p>
            <a:pPr marL="152400" indent="0"/>
            <a:r>
              <a:rPr lang="en-US" sz="2000" b="1"/>
              <a:t>Total: </a:t>
            </a:r>
            <a:r>
              <a:rPr lang="en-US" sz="2000"/>
              <a:t>3858</a:t>
            </a:r>
          </a:p>
        </p:txBody>
      </p:sp>
    </p:spTree>
    <p:extLst>
      <p:ext uri="{BB962C8B-B14F-4D97-AF65-F5344CB8AC3E}">
        <p14:creationId xmlns:p14="http://schemas.microsoft.com/office/powerpoint/2010/main" val="1091838524"/>
      </p:ext>
    </p:extLst>
  </p:cSld>
  <p:clrMapOvr>
    <a:masterClrMapping/>
  </p:clrMapOvr>
</p:sld>
</file>

<file path=ppt/theme/theme1.xml><?xml version="1.0" encoding="utf-8"?>
<a:theme xmlns:a="http://schemas.openxmlformats.org/drawingml/2006/main" name="Professional Business Meeting by Slidesgo">
  <a:themeElements>
    <a:clrScheme name="Simple Light">
      <a:dk1>
        <a:srgbClr val="191919"/>
      </a:dk1>
      <a:lt1>
        <a:srgbClr val="FDECDD"/>
      </a:lt1>
      <a:dk2>
        <a:srgbClr val="B3A9A9"/>
      </a:dk2>
      <a:lt2>
        <a:srgbClr val="FDE4CE"/>
      </a:lt2>
      <a:accent1>
        <a:srgbClr val="FDE0C6"/>
      </a:accent1>
      <a:accent2>
        <a:srgbClr val="FFD8B6"/>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65CE975A776C4CA3C0803BC15F94CE" ma:contentTypeVersion="11" ma:contentTypeDescription="Create a new document." ma:contentTypeScope="" ma:versionID="3dccb852fb37c420084c494f9a81a557">
  <xsd:schema xmlns:xsd="http://www.w3.org/2001/XMLSchema" xmlns:xs="http://www.w3.org/2001/XMLSchema" xmlns:p="http://schemas.microsoft.com/office/2006/metadata/properties" xmlns:ns2="0e531028-7c66-40bf-9ac0-72b8a27ea4ef" xmlns:ns3="1ccb8416-6333-4306-a353-9b14f78cfa57" targetNamespace="http://schemas.microsoft.com/office/2006/metadata/properties" ma:root="true" ma:fieldsID="1275368d057a69832c8ac292b01e0716" ns2:_="" ns3:_="">
    <xsd:import namespace="0e531028-7c66-40bf-9ac0-72b8a27ea4ef"/>
    <xsd:import namespace="1ccb8416-6333-4306-a353-9b14f78cfa5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531028-7c66-40bf-9ac0-72b8a27ea4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2d03f021-7260-47c4-a966-efcc8f4531e6"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ccb8416-6333-4306-a353-9b14f78cfa57"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eb225e7-e624-4423-b582-87fe841abb2e}" ma:internalName="TaxCatchAll" ma:showField="CatchAllData" ma:web="1ccb8416-6333-4306-a353-9b14f78cfa5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1ccb8416-6333-4306-a353-9b14f78cfa57" xsi:nil="true"/>
    <lcf76f155ced4ddcb4097134ff3c332f xmlns="0e531028-7c66-40bf-9ac0-72b8a27ea4e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1DFED37-8DDF-464A-BF1C-55CF3A2415D1}">
  <ds:schemaRefs>
    <ds:schemaRef ds:uri="0e531028-7c66-40bf-9ac0-72b8a27ea4ef"/>
    <ds:schemaRef ds:uri="1ccb8416-6333-4306-a353-9b14f78cfa5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1D4D327-2A37-46D1-9A18-7EEC9D50783E}">
  <ds:schemaRefs>
    <ds:schemaRef ds:uri="http://schemas.microsoft.com/sharepoint/v3/contenttype/forms"/>
  </ds:schemaRefs>
</ds:datastoreItem>
</file>

<file path=customXml/itemProps3.xml><?xml version="1.0" encoding="utf-8"?>
<ds:datastoreItem xmlns:ds="http://schemas.openxmlformats.org/officeDocument/2006/customXml" ds:itemID="{4D3BCC3B-7F2F-4B47-AA71-F0C57D53CF70}">
  <ds:schemaRefs>
    <ds:schemaRef ds:uri="0e531028-7c66-40bf-9ac0-72b8a27ea4ef"/>
    <ds:schemaRef ds:uri="1ccb8416-6333-4306-a353-9b14f78cfa5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85</TotalTime>
  <Words>1002</Words>
  <Application>Microsoft Macintosh PowerPoint</Application>
  <PresentationFormat>On-screen Show (16:9)</PresentationFormat>
  <Paragraphs>129</Paragraphs>
  <Slides>14</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Darker Grotesque Medium</vt:lpstr>
      <vt:lpstr>Roboto Condensed Light</vt:lpstr>
      <vt:lpstr>Calibri</vt:lpstr>
      <vt:lpstr>Darker Grotesque</vt:lpstr>
      <vt:lpstr>Bebas Neue</vt:lpstr>
      <vt:lpstr>Merriweather</vt:lpstr>
      <vt:lpstr>Source Sans Pro</vt:lpstr>
      <vt:lpstr>Arial</vt:lpstr>
      <vt:lpstr>Professional Business Meeting by Slidesgo</vt:lpstr>
      <vt:lpstr>Fayetteville Middle School Zoning </vt:lpstr>
      <vt:lpstr>Motivation </vt:lpstr>
      <vt:lpstr>PowerPoint Presentation</vt:lpstr>
      <vt:lpstr>Data Collection</vt:lpstr>
      <vt:lpstr>Data Usage</vt:lpstr>
      <vt:lpstr>Optimization Model</vt:lpstr>
      <vt:lpstr>PowerPoint Presentation</vt:lpstr>
      <vt:lpstr>Constraints</vt:lpstr>
      <vt:lpstr>Results</vt:lpstr>
      <vt:lpstr>Results</vt:lpstr>
      <vt:lpstr>Results</vt:lpstr>
      <vt:lpstr>Future Work</vt:lpstr>
      <vt:lpstr>Key Takeaways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Business Meeting</dc:title>
  <cp:lastModifiedBy>Phoebe Miller</cp:lastModifiedBy>
  <cp:revision>6</cp:revision>
  <dcterms:modified xsi:type="dcterms:W3CDTF">2024-04-30T20:23:38Z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0x010100D465CE975A776C4CA3C0803BC15F94CE</vt:lpwstr>
  </property>
  <property fmtid="{D5CDD505-2E9C-101B-9397-08002B2CF9AE}" pid="3" name="MediaServiceImageTags">
    <vt:lpwstr/>
  </property>
</Properties>
</file>