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9" r:id="rId2"/>
    <p:sldId id="310" r:id="rId3"/>
    <p:sldId id="311" r:id="rId4"/>
    <p:sldId id="312" r:id="rId5"/>
    <p:sldId id="21430" r:id="rId6"/>
    <p:sldId id="21431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DEMOGRAFI STAFF</a:t>
            </a:r>
          </a:p>
        </c:rich>
      </c:tx>
      <c:layout>
        <c:manualLayout>
          <c:xMode val="edge"/>
          <c:yMode val="edge"/>
          <c:x val="0.30948583122024997"/>
          <c:y val="5.97599517342860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9618577338849592E-2"/>
          <c:y val="0.18441861036134391"/>
          <c:w val="0.82528261933360025"/>
          <c:h val="0.72854109337977502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CC8-4FE1-9A8E-DB285B2F4AD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CC8-4FE1-9A8E-DB285B2F4AD1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CC8-4FE1-9A8E-DB285B2F4AD1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CC8-4FE1-9A8E-DB285B2F4AD1}"/>
              </c:ext>
            </c:extLst>
          </c:dPt>
          <c:dLbls>
            <c:dLbl>
              <c:idx val="0"/>
              <c:layout>
                <c:manualLayout>
                  <c:x val="3.0562391565461096E-2"/>
                  <c:y val="4.7331793460627138E-2"/>
                </c:manualLayout>
              </c:layout>
              <c:tx>
                <c:rich>
                  <a:bodyPr/>
                  <a:lstStyle/>
                  <a:p>
                    <a:fld id="{1A82C4FB-5F2D-428A-85DF-6548213FF744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B321B437-0A35-4D14-8D93-F7C835D74BB7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CC8-4FE1-9A8E-DB285B2F4AD1}"/>
                </c:ext>
              </c:extLst>
            </c:dLbl>
            <c:dLbl>
              <c:idx val="1"/>
              <c:layout>
                <c:manualLayout>
                  <c:x val="1.1299435028248546E-2"/>
                  <c:y val="-1.1136892578971117E-2"/>
                </c:manualLayout>
              </c:layout>
              <c:tx>
                <c:rich>
                  <a:bodyPr/>
                  <a:lstStyle/>
                  <a:p>
                    <a:fld id="{DDC9856D-A986-478F-AFE7-F58F81CFA43A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145950C6-D490-4B97-8471-C3800C8CC161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CC8-4FE1-9A8E-DB285B2F4A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LAKI-LAKI</c:v>
                </c:pt>
                <c:pt idx="1">
                  <c:v>PEREMPUAN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CC8-4FE1-9A8E-DB285B2F4AD1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MAN POWER REPORT</a:t>
            </a:r>
          </a:p>
        </c:rich>
      </c:tx>
      <c:layout>
        <c:manualLayout>
          <c:xMode val="edge"/>
          <c:yMode val="edge"/>
          <c:x val="0.30948583122024997"/>
          <c:y val="5.975995173428601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7546438885729377E-2"/>
          <c:y val="0.32362976759848255"/>
          <c:w val="0.70340866657171308"/>
          <c:h val="0.6199563907348069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MAN POWER</c:v>
                </c:pt>
              </c:strCache>
            </c:strRef>
          </c:tx>
          <c:dPt>
            <c:idx val="0"/>
            <c:bubble3D val="0"/>
            <c:explosion val="23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3B1-440D-A6B3-8ACFD1BC156E}"/>
              </c:ext>
            </c:extLst>
          </c:dPt>
          <c:dPt>
            <c:idx val="1"/>
            <c:bubble3D val="0"/>
            <c:explosion val="29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3B1-440D-A6B3-8ACFD1BC156E}"/>
              </c:ext>
            </c:extLst>
          </c:dPt>
          <c:dPt>
            <c:idx val="2"/>
            <c:bubble3D val="0"/>
            <c:explosion val="2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3B1-440D-A6B3-8ACFD1BC156E}"/>
              </c:ext>
            </c:extLst>
          </c:dPt>
          <c:dPt>
            <c:idx val="3"/>
            <c:bubble3D val="0"/>
            <c:explosion val="25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23B1-440D-A6B3-8ACFD1BC156E}"/>
              </c:ext>
            </c:extLst>
          </c:dPt>
          <c:dPt>
            <c:idx val="4"/>
            <c:bubble3D val="0"/>
            <c:explosion val="21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23B1-440D-A6B3-8ACFD1BC156E}"/>
              </c:ext>
            </c:extLst>
          </c:dPt>
          <c:dPt>
            <c:idx val="5"/>
            <c:bubble3D val="0"/>
            <c:explosion val="15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23B1-440D-A6B3-8ACFD1BC156E}"/>
              </c:ext>
            </c:extLst>
          </c:dPt>
          <c:dPt>
            <c:idx val="6"/>
            <c:bubble3D val="0"/>
            <c:explosion val="13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23B1-440D-A6B3-8ACFD1BC156E}"/>
              </c:ext>
            </c:extLst>
          </c:dPt>
          <c:dPt>
            <c:idx val="7"/>
            <c:bubble3D val="0"/>
            <c:explosion val="23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23B1-440D-A6B3-8ACFD1BC156E}"/>
              </c:ext>
            </c:extLst>
          </c:dPt>
          <c:dPt>
            <c:idx val="8"/>
            <c:bubble3D val="0"/>
            <c:explosion val="23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23B1-440D-A6B3-8ACFD1BC156E}"/>
              </c:ext>
            </c:extLst>
          </c:dPt>
          <c:dPt>
            <c:idx val="9"/>
            <c:bubble3D val="0"/>
            <c:explosion val="6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23B1-440D-A6B3-8ACFD1BC156E}"/>
              </c:ext>
            </c:extLst>
          </c:dPt>
          <c:dLbls>
            <c:dLbl>
              <c:idx val="0"/>
              <c:layout>
                <c:manualLayout>
                  <c:x val="-0.38153810939106675"/>
                  <c:y val="-8.9661176650989549E-2"/>
                </c:manualLayout>
              </c:layout>
              <c:tx>
                <c:rich>
                  <a:bodyPr/>
                  <a:lstStyle/>
                  <a:p>
                    <a:fld id="{1A82C4FB-5F2D-428A-85DF-6548213FF744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>
                        <a:solidFill>
                          <a:schemeClr val="tx1"/>
                        </a:solidFill>
                      </a:rPr>
                      <a:t>
</a:t>
                    </a:r>
                    <a:fld id="{B321B437-0A35-4D14-8D93-F7C835D74BB7}" type="PERCENTAGE">
                      <a:rPr lang="en-US" b="1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3B1-440D-A6B3-8ACFD1BC156E}"/>
                </c:ext>
              </c:extLst>
            </c:dLbl>
            <c:dLbl>
              <c:idx val="1"/>
              <c:layout>
                <c:manualLayout>
                  <c:x val="-0.17075852548842843"/>
                  <c:y val="-0.16909508745304619"/>
                </c:manualLayout>
              </c:layout>
              <c:tx>
                <c:rich>
                  <a:bodyPr/>
                  <a:lstStyle/>
                  <a:p>
                    <a:fld id="{DDC9856D-A986-478F-AFE7-F58F81CFA43A}" type="CATEGORYNAME">
                      <a:rPr lang="en-US" b="1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="1" dirty="0">
                        <a:solidFill>
                          <a:schemeClr val="tx1"/>
                        </a:solidFill>
                      </a:rPr>
                      <a:t>
</a:t>
                    </a:r>
                    <a:fld id="{145950C6-D490-4B97-8471-C3800C8CC161}" type="PERCENTAGE">
                      <a:rPr lang="en-US" b="1">
                        <a:solidFill>
                          <a:schemeClr val="tx1"/>
                        </a:solidFill>
                      </a:rPr>
                      <a:pPr/>
                      <a:t>[PERCENTAGE]</a:t>
                    </a:fld>
                    <a:endParaRPr lang="en-US" b="1" dirty="0">
                      <a:solidFill>
                        <a:schemeClr val="tx1"/>
                      </a:solidFill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23B1-440D-A6B3-8ACFD1BC156E}"/>
                </c:ext>
              </c:extLst>
            </c:dLbl>
            <c:dLbl>
              <c:idx val="2"/>
              <c:layout>
                <c:manualLayout>
                  <c:x val="-5.6219275139802516E-2"/>
                  <c:y val="-0.1867099653570124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B1-440D-A6B3-8ACFD1BC156E}"/>
                </c:ext>
              </c:extLst>
            </c:dLbl>
            <c:dLbl>
              <c:idx val="3"/>
              <c:layout>
                <c:manualLayout>
                  <c:x val="8.6312242052033306E-2"/>
                  <c:y val="-0.1893503307197476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B1-440D-A6B3-8ACFD1BC156E}"/>
                </c:ext>
              </c:extLst>
            </c:dLbl>
            <c:dLbl>
              <c:idx val="4"/>
              <c:layout>
                <c:manualLayout>
                  <c:x val="7.9893017621455634E-2"/>
                  <c:y val="-8.647788100178709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B1-440D-A6B3-8ACFD1BC156E}"/>
                </c:ext>
              </c:extLst>
            </c:dLbl>
            <c:dLbl>
              <c:idx val="5"/>
              <c:layout>
                <c:manualLayout>
                  <c:x val="0.16965433211725101"/>
                  <c:y val="8.807393096384615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3B1-440D-A6B3-8ACFD1BC156E}"/>
                </c:ext>
              </c:extLst>
            </c:dLbl>
            <c:dLbl>
              <c:idx val="6"/>
              <c:layout>
                <c:manualLayout>
                  <c:x val="0.12863761215894526"/>
                  <c:y val="0.1161392080591397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3B1-440D-A6B3-8ACFD1BC156E}"/>
                </c:ext>
              </c:extLst>
            </c:dLbl>
            <c:dLbl>
              <c:idx val="7"/>
              <c:layout>
                <c:manualLayout>
                  <c:x val="9.7306776724465791E-2"/>
                  <c:y val="0.2288724456826678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3B1-440D-A6B3-8ACFD1BC156E}"/>
                </c:ext>
              </c:extLst>
            </c:dLbl>
            <c:dLbl>
              <c:idx val="8"/>
              <c:layout>
                <c:manualLayout>
                  <c:x val="0"/>
                  <c:y val="0.27006964504004888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B1-440D-A6B3-8ACFD1BC156E}"/>
                </c:ext>
              </c:extLst>
            </c:dLbl>
            <c:dLbl>
              <c:idx val="9"/>
              <c:layout>
                <c:manualLayout>
                  <c:x val="-1.9777020269604047E-2"/>
                  <c:y val="6.67099910361474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B1-440D-A6B3-8ACFD1BC15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Staff Engineering</c:v>
                </c:pt>
                <c:pt idx="1">
                  <c:v>Staff DCC</c:v>
                </c:pt>
                <c:pt idx="2">
                  <c:v>Staff Keuangan</c:v>
                </c:pt>
                <c:pt idx="3">
                  <c:v>Staff Produksi</c:v>
                </c:pt>
                <c:pt idx="4">
                  <c:v>Staff Pengadaan</c:v>
                </c:pt>
                <c:pt idx="5">
                  <c:v>Staff QHSE</c:v>
                </c:pt>
                <c:pt idx="6">
                  <c:v>Staff Umum</c:v>
                </c:pt>
                <c:pt idx="7">
                  <c:v>Security</c:v>
                </c:pt>
                <c:pt idx="8">
                  <c:v>Harian K3</c:v>
                </c:pt>
                <c:pt idx="9">
                  <c:v>Pekerja 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5</c:v>
                </c:pt>
                <c:pt idx="9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3B1-440D-A6B3-8ACFD1BC156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78203-22B6-4B41-A161-7936E0E8D6C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E94FA-CDCC-4EE2-AA64-993408B469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388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95921-92A7-48E2-AFD1-CAEFF3BB68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687-F45F-8892-8373-3944A99BB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11EC-0D8C-4565-2CFD-CCFE173C7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997C-7DC2-2BDD-DC15-EDC2122A0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EAEC0-8E7F-DD4C-6136-1118F0DA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0136B-3949-8482-B690-4B2E6756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9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66AB-9674-EADB-A560-26E979FA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F06A2-E017-6117-88F1-7D420B7B9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B3900-70E7-1B99-A4A1-D3D55B59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6A78-B154-835D-082D-029F34D5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64A03-6E52-7E7B-D95E-75C6736F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97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2CF46-E168-04C3-18DF-F89BE3D5C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2F01C-01C9-F5CD-E1EA-CA0F2A92C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FA06-DB53-DEBB-81CF-C6B68324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28AB1-26AA-83B6-889F-E14581B4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0A2B-CB25-95BC-ADFA-55F6C222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8151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>
          <a:xfrm>
            <a:off x="482401" y="530224"/>
            <a:ext cx="6454335" cy="430483"/>
          </a:xfrm>
          <a:prstGeom prst="rect">
            <a:avLst/>
          </a:prstGeom>
        </p:spPr>
        <p:txBody>
          <a:bodyPr/>
          <a:lstStyle>
            <a:lvl1pPr>
              <a:defRPr sz="2000" b="1">
                <a:solidFill>
                  <a:srgbClr val="E30613"/>
                </a:solidFill>
                <a:latin typeface="News Gothic M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2219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3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/>
          <a:srcRect r="2233" b="7212"/>
          <a:stretch/>
        </p:blipFill>
        <p:spPr bwMode="auto">
          <a:xfrm>
            <a:off x="4229099" y="3064298"/>
            <a:ext cx="7962899" cy="3071404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/>
          </p:cNvPicPr>
          <p:nvPr userDrawn="1"/>
        </p:nvPicPr>
        <p:blipFill>
          <a:blip r:embed="rId3"/>
          <a:srcRect b="4629"/>
          <a:stretch/>
        </p:blipFill>
        <p:spPr bwMode="auto">
          <a:xfrm>
            <a:off x="1" y="4241799"/>
            <a:ext cx="12192000" cy="261620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auto">
          <a:xfrm>
            <a:off x="1000627" y="2252980"/>
            <a:ext cx="6515100" cy="88696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1">
                <a:solidFill>
                  <a:srgbClr val="E30613"/>
                </a:solidFill>
                <a:latin typeface="News Gothic M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grpSp>
        <p:nvGrpSpPr>
          <p:cNvPr id="8" name="Group 2"/>
          <p:cNvGrpSpPr>
            <a:grpSpLocks noChangeAspect="1"/>
          </p:cNvGrpSpPr>
          <p:nvPr userDrawn="1"/>
        </p:nvGrpSpPr>
        <p:grpSpPr bwMode="auto">
          <a:xfrm>
            <a:off x="9662160" y="562288"/>
            <a:ext cx="1950642" cy="606691"/>
            <a:chOff x="8623700" y="3107801"/>
            <a:chExt cx="2900796" cy="902210"/>
          </a:xfrm>
        </p:grpSpPr>
        <p:pic>
          <p:nvPicPr>
            <p:cNvPr id="9" name="Picture 4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8623700" y="3336705"/>
              <a:ext cx="1807884" cy="324852"/>
            </a:xfrm>
            <a:prstGeom prst="rect">
              <a:avLst/>
            </a:prstGeom>
          </p:spPr>
        </p:pic>
        <p:pic>
          <p:nvPicPr>
            <p:cNvPr id="10" name="Picture 5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10735062" y="3107801"/>
              <a:ext cx="789434" cy="9022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63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3EAD-4516-EAFF-1523-8BE51CD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B6211-4EB1-CD74-2C37-920C1464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7CCFC-0CC8-6ECB-936E-196AD13D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EE568-E17B-7789-10AC-5083ACEF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08E75-0C40-DB4E-E1ED-08B313E8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950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1BF4-2A0E-90DB-4C1B-B6CF0EE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82568-AB24-9342-651C-F14D9AD9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74EE-156B-1740-3F36-38A6B74C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75FF-F918-7B33-836B-2F87800F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57C9-C510-ABD6-1CC9-FC5696D5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389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1A90-3318-D8C0-62C4-A3A577D9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A97F-92D3-E6FE-34E9-364FA3C5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D75E9-5E28-3D5B-3C50-022ACA38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371CF-D1F7-FCEE-1597-FEE2EFC44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84458-0D49-3C8D-7FAD-AC8E58EE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2A189-CA6A-7A10-9E27-F94DC172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203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394F-9B25-44FB-E171-2F15B149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03CC8-5CFB-5711-172E-55F83F10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EDDDD-8843-AB22-0FBC-6E67DA3D4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0612-26D1-216D-74B2-77B6CD3CB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26FAE-1E40-1747-E32A-22140507D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04CD5-92B2-716C-CA53-6BEE142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63A1B0-60F7-FCB1-DED4-1A37393E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96BBA-4560-114E-56C1-022750E6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28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3E1F-D47C-421D-A399-98CB3AE5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80DEE-8FD1-5BDD-423A-F3A53493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C1656-7A32-1322-35E6-43C37B76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78BC9-E78E-514F-84F7-C55B194A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76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7FF65-7442-5D44-1059-46F23073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A711D-F161-CCCA-CEE5-3969754E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398F2-5123-D105-5CC1-5537C332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246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7D05-56C8-555D-4949-8E414D5A0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CB9A-42A8-F042-DD6E-82DFA964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0EE31-F77F-E5EB-451B-E1C50BAD0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037-7FF6-BEC5-5355-1EABC68E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0E50A-6B1C-2DE5-6420-9410BBB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72B1-7F58-FEE0-3DAF-A9934EE7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687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05A0-6790-E3C8-2D18-2EB74206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982C4B-109E-AC21-6C8B-F09D9FADA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C41-DCBC-FD31-2717-3CB9E0A36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81DF2-7D9C-2AC8-CE12-DB9EEEB2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05682-03CE-176E-E85F-34ACA88B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F2C-408C-8A95-3AD6-062806EE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59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86B62D-2018-B54C-BC42-C7282A1B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B2A9-B9CB-DB76-936B-90775042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7CFB-2721-EDFF-F934-6D4F21DE0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CBDD-1814-420C-893A-83E5A4DDC31F}" type="datetimeFigureOut">
              <a:rPr lang="en-ID" smtClean="0"/>
              <a:t>26/03/2023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D848-2A6D-956D-665E-492A9E24C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33CD2-28D1-2230-B4E8-96FCEBDBE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990B-0298-46C7-9E02-F5890A07B8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963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7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 bwMode="auto">
          <a:xfrm>
            <a:off x="1000626" y="2252980"/>
            <a:ext cx="7165785" cy="886968"/>
          </a:xfrm>
        </p:spPr>
        <p:txBody>
          <a:bodyPr/>
          <a:lstStyle/>
          <a:p>
            <a:pPr>
              <a:defRPr/>
            </a:pPr>
            <a:r>
              <a:rPr lang="sq-AL"/>
              <a:t>Performa </a:t>
            </a:r>
            <a:r>
              <a:rPr lang="en-US"/>
              <a:t>Keuangan</a:t>
            </a:r>
            <a:r>
              <a:rPr lang="sq-AL"/>
              <a:t> </a:t>
            </a:r>
            <a:r>
              <a:rPr lang="en-US"/>
              <a:t>&amp; SDM </a:t>
            </a:r>
            <a:r>
              <a:rPr lang="sq-AL"/>
              <a:t>Proyek</a:t>
            </a:r>
            <a:endParaRPr/>
          </a:p>
        </p:txBody>
      </p:sp>
      <p:sp>
        <p:nvSpPr>
          <p:cNvPr id="5" name="Isosceles Triangle 3">
            <a:hlinkClick r:id="rId2" action="ppaction://hlinksldjump"/>
          </p:cNvPr>
          <p:cNvSpPr/>
          <p:nvPr/>
        </p:nvSpPr>
        <p:spPr bwMode="auto">
          <a:xfrm rot="16200000" flipH="1">
            <a:off x="1101164" y="3575726"/>
            <a:ext cx="330200" cy="284655"/>
          </a:xfrm>
          <a:prstGeom prst="triangle">
            <a:avLst>
              <a:gd name="adj" fmla="val 50000"/>
            </a:avLst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D"/>
          </a:p>
        </p:txBody>
      </p:sp>
      <p:sp>
        <p:nvSpPr>
          <p:cNvPr id="6" name="Rectangle 1"/>
          <p:cNvSpPr/>
          <p:nvPr/>
        </p:nvSpPr>
        <p:spPr bwMode="auto">
          <a:xfrm>
            <a:off x="1123936" y="3116762"/>
            <a:ext cx="30249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ews Gothic MT"/>
                <a:ea typeface="Open Sans"/>
                <a:cs typeface="Open Sans"/>
              </a:rPr>
              <a:t>Finance &amp; Human Capital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2E5E7E-D442-4940-0914-171641DA37F8}"/>
              </a:ext>
            </a:extLst>
          </p:cNvPr>
          <p:cNvSpPr/>
          <p:nvPr/>
        </p:nvSpPr>
        <p:spPr bwMode="auto">
          <a:xfrm>
            <a:off x="1775520" y="3517550"/>
            <a:ext cx="3960440" cy="3070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37">
            <a:hlinkClick r:id="rId3" action="ppaction://hlinksldjump"/>
            <a:extLst>
              <a:ext uri="{FF2B5EF4-FFF2-40B4-BE49-F238E27FC236}">
                <a16:creationId xmlns:a16="http://schemas.microsoft.com/office/drawing/2014/main" id="{3A96260A-7D91-F050-99D3-8116A6D19D42}"/>
              </a:ext>
            </a:extLst>
          </p:cNvPr>
          <p:cNvSpPr/>
          <p:nvPr/>
        </p:nvSpPr>
        <p:spPr bwMode="auto">
          <a:xfrm>
            <a:off x="1775520" y="3517550"/>
            <a:ext cx="345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Evaluasi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&amp;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Pembacaan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FIDA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ea typeface="Open Sans"/>
              <a:cs typeface="Open 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387A8-5C0F-14D8-E938-A219CC79CD96}"/>
              </a:ext>
            </a:extLst>
          </p:cNvPr>
          <p:cNvSpPr/>
          <p:nvPr/>
        </p:nvSpPr>
        <p:spPr bwMode="auto">
          <a:xfrm>
            <a:off x="1775520" y="3883154"/>
            <a:ext cx="3960440" cy="3070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37">
            <a:hlinkClick r:id="rId4" action="ppaction://hlinksldjump"/>
            <a:extLst>
              <a:ext uri="{FF2B5EF4-FFF2-40B4-BE49-F238E27FC236}">
                <a16:creationId xmlns:a16="http://schemas.microsoft.com/office/drawing/2014/main" id="{98A58112-E0C6-F1E1-9A2B-7CB973F8C42A}"/>
              </a:ext>
            </a:extLst>
          </p:cNvPr>
          <p:cNvSpPr/>
          <p:nvPr/>
        </p:nvSpPr>
        <p:spPr bwMode="auto">
          <a:xfrm>
            <a:off x="1775520" y="3883154"/>
            <a:ext cx="47525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Piutang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Prestasi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Monitoring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Termin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ea typeface="Open Sans"/>
              <a:cs typeface="Open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BBD88F-72BC-BF50-8D12-BF009EF35E84}"/>
              </a:ext>
            </a:extLst>
          </p:cNvPr>
          <p:cNvSpPr/>
          <p:nvPr/>
        </p:nvSpPr>
        <p:spPr bwMode="auto">
          <a:xfrm>
            <a:off x="1775520" y="4256685"/>
            <a:ext cx="3960440" cy="3070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37">
            <a:hlinkClick r:id="rId2" action="ppaction://hlinksldjump"/>
            <a:extLst>
              <a:ext uri="{FF2B5EF4-FFF2-40B4-BE49-F238E27FC236}">
                <a16:creationId xmlns:a16="http://schemas.microsoft.com/office/drawing/2014/main" id="{1867180F-DC45-96DF-12CA-D875786BFAE7}"/>
              </a:ext>
            </a:extLst>
          </p:cNvPr>
          <p:cNvSpPr/>
          <p:nvPr/>
        </p:nvSpPr>
        <p:spPr bwMode="auto">
          <a:xfrm>
            <a:off x="1775520" y="4256685"/>
            <a:ext cx="345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Neraca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Keuangan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ea typeface="Open Sans"/>
              <a:cs typeface="Open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521F45-D4B4-E4A1-BA2B-90693D2B9FD4}"/>
              </a:ext>
            </a:extLst>
          </p:cNvPr>
          <p:cNvSpPr/>
          <p:nvPr/>
        </p:nvSpPr>
        <p:spPr bwMode="auto">
          <a:xfrm>
            <a:off x="1775520" y="4599624"/>
            <a:ext cx="3960440" cy="3070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37">
            <a:hlinkClick r:id="rId5" action="ppaction://hlinksldjump"/>
            <a:extLst>
              <a:ext uri="{FF2B5EF4-FFF2-40B4-BE49-F238E27FC236}">
                <a16:creationId xmlns:a16="http://schemas.microsoft.com/office/drawing/2014/main" id="{5BC91651-5C57-A2AA-C239-AD40E26B7BC8}"/>
              </a:ext>
            </a:extLst>
          </p:cNvPr>
          <p:cNvSpPr/>
          <p:nvPr/>
        </p:nvSpPr>
        <p:spPr bwMode="auto">
          <a:xfrm>
            <a:off x="1775520" y="4581128"/>
            <a:ext cx="345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Laporan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Pengelolaan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SDM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ea typeface="Open Sans"/>
              <a:cs typeface="Open San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488BFD7-E2F4-A337-A0B6-F6636CCF37F9}"/>
              </a:ext>
            </a:extLst>
          </p:cNvPr>
          <p:cNvSpPr/>
          <p:nvPr/>
        </p:nvSpPr>
        <p:spPr bwMode="auto">
          <a:xfrm>
            <a:off x="1775520" y="4938178"/>
            <a:ext cx="3960440" cy="307098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37">
            <a:hlinkClick r:id="rId6" action="ppaction://hlinksldjump"/>
            <a:extLst>
              <a:ext uri="{FF2B5EF4-FFF2-40B4-BE49-F238E27FC236}">
                <a16:creationId xmlns:a16="http://schemas.microsoft.com/office/drawing/2014/main" id="{CA01C3DB-BCED-5D01-5876-64E11BB4A52B}"/>
              </a:ext>
            </a:extLst>
          </p:cNvPr>
          <p:cNvSpPr/>
          <p:nvPr/>
        </p:nvSpPr>
        <p:spPr bwMode="auto">
          <a:xfrm>
            <a:off x="1775520" y="4906722"/>
            <a:ext cx="3456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Struktur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Organisasi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ws Gothic MT"/>
                <a:ea typeface="Open Sans"/>
                <a:cs typeface="Open Sans"/>
              </a:rPr>
              <a:t>Proyek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News Gothic MT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>
          <a:xfrm>
            <a:off x="482401" y="530225"/>
            <a:ext cx="8795414" cy="395326"/>
          </a:xfrm>
        </p:spPr>
        <p:txBody>
          <a:bodyPr/>
          <a:lstStyle/>
          <a:p>
            <a:pPr>
              <a:defRPr/>
            </a:pPr>
            <a:r>
              <a:rPr lang="en-US"/>
              <a:t>Evaluasi &amp; Pembacaan FIDA Proyek</a:t>
            </a:r>
            <a:endParaRPr lang="sq-AL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reeform 1018">
            <a:hlinkClick r:id="rId2" action="ppaction://hlinksldjump"/>
            <a:extLst>
              <a:ext uri="{FF2B5EF4-FFF2-40B4-BE49-F238E27FC236}">
                <a16:creationId xmlns:a16="http://schemas.microsoft.com/office/drawing/2014/main" id="{A2EA4716-C85E-1066-35DF-969353C4E5C7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124BB-BE47-2C8B-BB87-82A355462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09" y="986677"/>
            <a:ext cx="10173582" cy="52506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D4D6CF-30B1-1ED6-EB27-399B5F51D8D2}"/>
              </a:ext>
            </a:extLst>
          </p:cNvPr>
          <p:cNvSpPr/>
          <p:nvPr/>
        </p:nvSpPr>
        <p:spPr>
          <a:xfrm>
            <a:off x="1703512" y="3789040"/>
            <a:ext cx="630070" cy="360040"/>
          </a:xfrm>
          <a:prstGeom prst="rect">
            <a:avLst/>
          </a:prstGeom>
          <a:solidFill>
            <a:srgbClr val="93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479</a:t>
            </a:r>
            <a:endParaRPr lang="en-ID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DADF9-4518-FC60-7AF2-F6753009C733}"/>
              </a:ext>
            </a:extLst>
          </p:cNvPr>
          <p:cNvSpPr/>
          <p:nvPr/>
        </p:nvSpPr>
        <p:spPr bwMode="auto">
          <a:xfrm>
            <a:off x="4097778" y="3789040"/>
            <a:ext cx="630070" cy="360040"/>
          </a:xfrm>
          <a:prstGeom prst="rect">
            <a:avLst/>
          </a:prstGeom>
          <a:solidFill>
            <a:srgbClr val="93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342</a:t>
            </a:r>
            <a:endParaRPr lang="en-ID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A48C5-29E1-4BCF-B475-7A637F0B6D89}"/>
              </a:ext>
            </a:extLst>
          </p:cNvPr>
          <p:cNvSpPr/>
          <p:nvPr/>
        </p:nvSpPr>
        <p:spPr>
          <a:xfrm>
            <a:off x="9840416" y="5877272"/>
            <a:ext cx="792088" cy="288032"/>
          </a:xfrm>
          <a:prstGeom prst="rect">
            <a:avLst/>
          </a:prstGeom>
          <a:solidFill>
            <a:srgbClr val="AF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9,26 bn</a:t>
            </a:r>
            <a:endParaRPr lang="en-ID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773DB-BC4B-F18B-3995-D49DBFBF30B7}"/>
              </a:ext>
            </a:extLst>
          </p:cNvPr>
          <p:cNvSpPr/>
          <p:nvPr/>
        </p:nvSpPr>
        <p:spPr bwMode="auto">
          <a:xfrm>
            <a:off x="8966093" y="5949280"/>
            <a:ext cx="658299" cy="216024"/>
          </a:xfrm>
          <a:prstGeom prst="rect">
            <a:avLst/>
          </a:prstGeom>
          <a:solidFill>
            <a:srgbClr val="AF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/>
              <a:t>174,84 k</a:t>
            </a:r>
            <a:endParaRPr lang="en-ID" sz="105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E3DA6-8204-972A-7D49-65A7572A968E}"/>
              </a:ext>
            </a:extLst>
          </p:cNvPr>
          <p:cNvSpPr/>
          <p:nvPr/>
        </p:nvSpPr>
        <p:spPr bwMode="auto">
          <a:xfrm>
            <a:off x="5159896" y="5877272"/>
            <a:ext cx="658299" cy="216024"/>
          </a:xfrm>
          <a:prstGeom prst="rect">
            <a:avLst/>
          </a:prstGeom>
          <a:solidFill>
            <a:srgbClr val="AF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6,71 bn</a:t>
            </a:r>
            <a:endParaRPr lang="en-ID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2CA70F-9099-F0E4-C4CC-60B49D4B241E}"/>
              </a:ext>
            </a:extLst>
          </p:cNvPr>
          <p:cNvSpPr/>
          <p:nvPr/>
        </p:nvSpPr>
        <p:spPr>
          <a:xfrm>
            <a:off x="9984432" y="5373216"/>
            <a:ext cx="576064" cy="21602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9,06 bn</a:t>
            </a:r>
            <a:endParaRPr lang="en-ID" sz="9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FC43A-1D6B-1812-3521-9EFF85166793}"/>
              </a:ext>
            </a:extLst>
          </p:cNvPr>
          <p:cNvSpPr/>
          <p:nvPr/>
        </p:nvSpPr>
        <p:spPr>
          <a:xfrm>
            <a:off x="8976320" y="5373216"/>
            <a:ext cx="576064" cy="21602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7,61 bn</a:t>
            </a:r>
            <a:endParaRPr lang="en-ID" sz="900" b="1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43A3BC-C217-AFE7-C20D-FCFBF2E96E3D}"/>
              </a:ext>
            </a:extLst>
          </p:cNvPr>
          <p:cNvSpPr/>
          <p:nvPr/>
        </p:nvSpPr>
        <p:spPr>
          <a:xfrm>
            <a:off x="7104112" y="2852936"/>
            <a:ext cx="648072" cy="360040"/>
          </a:xfrm>
          <a:prstGeom prst="rect">
            <a:avLst/>
          </a:prstGeom>
          <a:solidFill>
            <a:srgbClr val="AE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2,01 k</a:t>
            </a:r>
            <a:endParaRPr lang="en-ID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E34F-16AB-BBBF-ED4F-6BA9317B4E45}"/>
              </a:ext>
            </a:extLst>
          </p:cNvPr>
          <p:cNvSpPr/>
          <p:nvPr/>
        </p:nvSpPr>
        <p:spPr>
          <a:xfrm>
            <a:off x="7104112" y="3356992"/>
            <a:ext cx="648072" cy="360040"/>
          </a:xfrm>
          <a:prstGeom prst="rect">
            <a:avLst/>
          </a:prstGeom>
          <a:solidFill>
            <a:srgbClr val="AE56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228,22 k</a:t>
            </a:r>
            <a:endParaRPr lang="en-ID" sz="1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1C6150-BD0A-768D-150B-25FC6A7A67C5}"/>
              </a:ext>
            </a:extLst>
          </p:cNvPr>
          <p:cNvSpPr/>
          <p:nvPr/>
        </p:nvSpPr>
        <p:spPr>
          <a:xfrm>
            <a:off x="8616280" y="2132856"/>
            <a:ext cx="720080" cy="216024"/>
          </a:xfrm>
          <a:prstGeom prst="rect">
            <a:avLst/>
          </a:prstGeom>
          <a:solidFill>
            <a:srgbClr val="A13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42 %</a:t>
            </a:r>
            <a:endParaRPr lang="en-ID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78F5A-FAF5-6CC4-E748-EDB173F6B98E}"/>
              </a:ext>
            </a:extLst>
          </p:cNvPr>
          <p:cNvSpPr/>
          <p:nvPr/>
        </p:nvSpPr>
        <p:spPr>
          <a:xfrm>
            <a:off x="2495600" y="4672774"/>
            <a:ext cx="648072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30,85 K</a:t>
            </a:r>
            <a:endParaRPr lang="en-ID" sz="9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60CC6-AC16-3E22-1FEB-6185579D9532}"/>
              </a:ext>
            </a:extLst>
          </p:cNvPr>
          <p:cNvSpPr/>
          <p:nvPr/>
        </p:nvSpPr>
        <p:spPr>
          <a:xfrm>
            <a:off x="2495600" y="5229200"/>
            <a:ext cx="648072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24,71 K</a:t>
            </a:r>
            <a:endParaRPr lang="en-ID" sz="9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3BB699-155C-65C2-2CDA-7A468537DB4E}"/>
              </a:ext>
            </a:extLst>
          </p:cNvPr>
          <p:cNvSpPr/>
          <p:nvPr/>
        </p:nvSpPr>
        <p:spPr>
          <a:xfrm>
            <a:off x="2495600" y="5729375"/>
            <a:ext cx="648071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6,77 K</a:t>
            </a:r>
            <a:endParaRPr lang="en-ID" sz="9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B3D5E5-BFF8-3150-15A8-2985CEEA662F}"/>
              </a:ext>
            </a:extLst>
          </p:cNvPr>
          <p:cNvSpPr/>
          <p:nvPr/>
        </p:nvSpPr>
        <p:spPr>
          <a:xfrm>
            <a:off x="3359696" y="4653136"/>
            <a:ext cx="648072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71,34 K</a:t>
            </a:r>
            <a:endParaRPr lang="en-ID" sz="9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3C69A7-33F8-4B8B-E5B5-3A827B4F0E8F}"/>
              </a:ext>
            </a:extLst>
          </p:cNvPr>
          <p:cNvSpPr/>
          <p:nvPr/>
        </p:nvSpPr>
        <p:spPr>
          <a:xfrm>
            <a:off x="1631504" y="4653136"/>
            <a:ext cx="702078" cy="208073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102,19 K</a:t>
            </a:r>
            <a:endParaRPr lang="en-ID" sz="9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F1AA77-6C65-0529-F818-E643655DE14E}"/>
              </a:ext>
            </a:extLst>
          </p:cNvPr>
          <p:cNvSpPr/>
          <p:nvPr/>
        </p:nvSpPr>
        <p:spPr>
          <a:xfrm>
            <a:off x="1631504" y="5191222"/>
            <a:ext cx="702078" cy="208073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92,9 K</a:t>
            </a:r>
            <a:endParaRPr lang="en-ID" sz="9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523D19-D674-A00E-5736-89265C016ECA}"/>
              </a:ext>
            </a:extLst>
          </p:cNvPr>
          <p:cNvSpPr/>
          <p:nvPr/>
        </p:nvSpPr>
        <p:spPr>
          <a:xfrm>
            <a:off x="1649506" y="5729375"/>
            <a:ext cx="702078" cy="208073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9,23 K</a:t>
            </a:r>
            <a:endParaRPr lang="en-ID" sz="9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BF8B50-73E8-5516-6FCD-12C8DF50D096}"/>
              </a:ext>
            </a:extLst>
          </p:cNvPr>
          <p:cNvSpPr/>
          <p:nvPr/>
        </p:nvSpPr>
        <p:spPr>
          <a:xfrm>
            <a:off x="3351639" y="5217492"/>
            <a:ext cx="648072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68,19 K</a:t>
            </a:r>
            <a:endParaRPr lang="en-ID" sz="9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C1825C-AA17-5D39-0CF9-FC9EFA6F78A5}"/>
              </a:ext>
            </a:extLst>
          </p:cNvPr>
          <p:cNvSpPr/>
          <p:nvPr/>
        </p:nvSpPr>
        <p:spPr>
          <a:xfrm>
            <a:off x="3368367" y="5749157"/>
            <a:ext cx="648072" cy="196385"/>
          </a:xfrm>
          <a:prstGeom prst="rect">
            <a:avLst/>
          </a:prstGeom>
          <a:solidFill>
            <a:srgbClr val="AF5758"/>
          </a:solidFill>
          <a:ln>
            <a:solidFill>
              <a:srgbClr val="AF57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2,46 K</a:t>
            </a:r>
            <a:endParaRPr lang="en-ID" sz="9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C02FBE-9393-D9EE-2DAF-3D140D64547E}"/>
              </a:ext>
            </a:extLst>
          </p:cNvPr>
          <p:cNvSpPr/>
          <p:nvPr/>
        </p:nvSpPr>
        <p:spPr>
          <a:xfrm>
            <a:off x="8616280" y="1733780"/>
            <a:ext cx="644108" cy="183052"/>
          </a:xfrm>
          <a:prstGeom prst="rect">
            <a:avLst/>
          </a:prstGeom>
          <a:solidFill>
            <a:srgbClr val="A13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30 %</a:t>
            </a:r>
            <a:endParaRPr lang="en-ID" sz="16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585B77-3D7B-CE15-C421-762E7CA51DEB}"/>
              </a:ext>
            </a:extLst>
          </p:cNvPr>
          <p:cNvSpPr/>
          <p:nvPr/>
        </p:nvSpPr>
        <p:spPr>
          <a:xfrm>
            <a:off x="2855640" y="3789040"/>
            <a:ext cx="630070" cy="360040"/>
          </a:xfrm>
          <a:prstGeom prst="rect">
            <a:avLst/>
          </a:prstGeom>
          <a:solidFill>
            <a:srgbClr val="930E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821</a:t>
            </a:r>
            <a:endParaRPr lang="en-ID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>
          <a:xfrm>
            <a:off x="514841" y="572101"/>
            <a:ext cx="6454335" cy="430483"/>
          </a:xfrm>
        </p:spPr>
        <p:txBody>
          <a:bodyPr/>
          <a:lstStyle/>
          <a:p>
            <a:pPr>
              <a:defRPr/>
            </a:pPr>
            <a:r>
              <a:rPr lang="en-US" dirty="0"/>
              <a:t>Monitoring </a:t>
            </a:r>
            <a:r>
              <a:rPr lang="en-US" dirty="0" err="1"/>
              <a:t>Termin</a:t>
            </a:r>
            <a:endParaRPr lang="sq-AL" dirty="0"/>
          </a:p>
        </p:txBody>
      </p:sp>
      <p:sp>
        <p:nvSpPr>
          <p:cNvPr id="2" name="Freeform 1018">
            <a:hlinkClick r:id="rId3" action="ppaction://hlinksldjump"/>
            <a:extLst>
              <a:ext uri="{FF2B5EF4-FFF2-40B4-BE49-F238E27FC236}">
                <a16:creationId xmlns:a16="http://schemas.microsoft.com/office/drawing/2014/main" id="{8311A46C-B373-8288-D836-04452DA93E11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738434-6CB5-4109-CBF2-4C87D34D142E}"/>
              </a:ext>
            </a:extLst>
          </p:cNvPr>
          <p:cNvSpPr txBox="1">
            <a:spLocks/>
          </p:cNvSpPr>
          <p:nvPr/>
        </p:nvSpPr>
        <p:spPr bwMode="auto">
          <a:xfrm>
            <a:off x="514841" y="3501008"/>
            <a:ext cx="2124775" cy="43048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E30613"/>
                </a:solidFill>
                <a:latin typeface="News Gothic M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err="1"/>
              <a:t>Piutang</a:t>
            </a:r>
            <a:r>
              <a:rPr lang="en-US" dirty="0"/>
              <a:t> Usaha</a:t>
            </a:r>
            <a:endParaRPr lang="sq-A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F2CFF-4F2D-1F2D-4826-7C357592A2DF}"/>
              </a:ext>
            </a:extLst>
          </p:cNvPr>
          <p:cNvSpPr txBox="1"/>
          <p:nvPr/>
        </p:nvSpPr>
        <p:spPr bwMode="auto">
          <a:xfrm>
            <a:off x="623392" y="381468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Termin</a:t>
            </a:r>
            <a:r>
              <a:rPr lang="en-US" dirty="0"/>
              <a:t> 2	= 6,37 % 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0C846-748E-B586-6603-1A05BDEBEAC3}"/>
              </a:ext>
            </a:extLst>
          </p:cNvPr>
          <p:cNvSpPr txBox="1"/>
          <p:nvPr/>
        </p:nvSpPr>
        <p:spPr bwMode="auto">
          <a:xfrm>
            <a:off x="2886512" y="381468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Rp. 6,183,480,584,-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64677-DEF2-575E-6D3F-93E2914C2DEE}"/>
              </a:ext>
            </a:extLst>
          </p:cNvPr>
          <p:cNvSpPr txBox="1"/>
          <p:nvPr/>
        </p:nvSpPr>
        <p:spPr bwMode="auto">
          <a:xfrm>
            <a:off x="4979876" y="3814681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Estimasi</a:t>
            </a:r>
            <a:r>
              <a:rPr lang="en-US" dirty="0"/>
              <a:t> </a:t>
            </a:r>
            <a:r>
              <a:rPr lang="en-US" dirty="0" err="1"/>
              <a:t>Pencairan</a:t>
            </a:r>
            <a:r>
              <a:rPr lang="en-US" dirty="0"/>
              <a:t> : 30 </a:t>
            </a:r>
            <a:r>
              <a:rPr lang="en-US" dirty="0" err="1"/>
              <a:t>Maret</a:t>
            </a:r>
            <a:r>
              <a:rPr lang="en-US" dirty="0"/>
              <a:t> 2023</a:t>
            </a:r>
            <a:endParaRPr lang="en-ID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20E6D9BF-FB15-1499-059F-A56166E03995}"/>
              </a:ext>
            </a:extLst>
          </p:cNvPr>
          <p:cNvSpPr txBox="1">
            <a:spLocks/>
          </p:cNvSpPr>
          <p:nvPr/>
        </p:nvSpPr>
        <p:spPr bwMode="auto">
          <a:xfrm>
            <a:off x="514841" y="4488366"/>
            <a:ext cx="2844855" cy="43048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E30613"/>
                </a:solidFill>
                <a:latin typeface="News Gothic M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Retensi</a:t>
            </a:r>
            <a:endParaRPr lang="sq-A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892CD2-FE6D-B18F-6D29-76F72EB1816E}"/>
              </a:ext>
            </a:extLst>
          </p:cNvPr>
          <p:cNvSpPr txBox="1"/>
          <p:nvPr/>
        </p:nvSpPr>
        <p:spPr bwMode="auto">
          <a:xfrm>
            <a:off x="623392" y="4802039"/>
            <a:ext cx="284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Termin</a:t>
            </a:r>
            <a:r>
              <a:rPr lang="en-US" dirty="0"/>
              <a:t> 1+2</a:t>
            </a: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04CB6-DD3B-2D90-A994-B8EEB988B9B0}"/>
              </a:ext>
            </a:extLst>
          </p:cNvPr>
          <p:cNvSpPr txBox="1"/>
          <p:nvPr/>
        </p:nvSpPr>
        <p:spPr bwMode="auto">
          <a:xfrm>
            <a:off x="3102463" y="4802039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Rp. 882,073,430-</a:t>
            </a:r>
            <a:endParaRPr lang="en-ID" dirty="0"/>
          </a:p>
        </p:txBody>
      </p:sp>
      <p:sp>
        <p:nvSpPr>
          <p:cNvPr id="22" name="Title 4">
            <a:extLst>
              <a:ext uri="{FF2B5EF4-FFF2-40B4-BE49-F238E27FC236}">
                <a16:creationId xmlns:a16="http://schemas.microsoft.com/office/drawing/2014/main" id="{81CBA1E8-9F86-38E0-E024-0EDC0D79B0DE}"/>
              </a:ext>
            </a:extLst>
          </p:cNvPr>
          <p:cNvSpPr txBox="1">
            <a:spLocks/>
          </p:cNvSpPr>
          <p:nvPr/>
        </p:nvSpPr>
        <p:spPr bwMode="auto">
          <a:xfrm>
            <a:off x="514841" y="5475724"/>
            <a:ext cx="2844855" cy="430483"/>
          </a:xfrm>
          <a:prstGeom prst="rect">
            <a:avLst/>
          </a:prstGeom>
        </p:spPr>
        <p:txBody>
          <a:bodyPr/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E30613"/>
                </a:solidFill>
                <a:latin typeface="News Gothic M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Prestasi</a:t>
            </a:r>
            <a:endParaRPr lang="sq-A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75818-5A38-AB1D-4C02-52054F84799F}"/>
              </a:ext>
            </a:extLst>
          </p:cNvPr>
          <p:cNvSpPr txBox="1"/>
          <p:nvPr/>
        </p:nvSpPr>
        <p:spPr bwMode="auto">
          <a:xfrm>
            <a:off x="623392" y="5789397"/>
            <a:ext cx="2844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Februari</a:t>
            </a:r>
            <a:r>
              <a:rPr lang="en-US" dirty="0"/>
              <a:t> 2023</a:t>
            </a:r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9FA24F-A7D2-E5DF-8DB0-15768BA06D4E}"/>
              </a:ext>
            </a:extLst>
          </p:cNvPr>
          <p:cNvSpPr txBox="1"/>
          <p:nvPr/>
        </p:nvSpPr>
        <p:spPr bwMode="auto">
          <a:xfrm>
            <a:off x="3102462" y="5789397"/>
            <a:ext cx="313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Rp. 4,757,596,404,-  (4,65%)</a:t>
            </a:r>
            <a:endParaRPr lang="en-ID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3D2C27-6547-4035-AAAA-B141DD4B7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4841" y="895098"/>
            <a:ext cx="11269792" cy="25631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sq-AL" dirty="0"/>
          </a:p>
        </p:txBody>
      </p:sp>
      <p:sp>
        <p:nvSpPr>
          <p:cNvPr id="5" name="Freeform 1018">
            <a:hlinkClick r:id="rId2" action="ppaction://hlinksldjump"/>
            <a:extLst>
              <a:ext uri="{FF2B5EF4-FFF2-40B4-BE49-F238E27FC236}">
                <a16:creationId xmlns:a16="http://schemas.microsoft.com/office/drawing/2014/main" id="{83DD3577-B3E4-B51C-4BF9-4886F0C9D87C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25E6DA-3CE2-B552-E04F-581D0A823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7" y="882328"/>
            <a:ext cx="6840760" cy="53549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Laporan Pengelolaan SDM Proyek</a:t>
            </a:r>
            <a:endParaRPr lang="sq-AL"/>
          </a:p>
        </p:txBody>
      </p:sp>
      <p:sp>
        <p:nvSpPr>
          <p:cNvPr id="5" name="Freeform 1018">
            <a:hlinkClick r:id="rId2" action="ppaction://hlinksldjump"/>
            <a:extLst>
              <a:ext uri="{FF2B5EF4-FFF2-40B4-BE49-F238E27FC236}">
                <a16:creationId xmlns:a16="http://schemas.microsoft.com/office/drawing/2014/main" id="{245ACFFB-CE63-257D-66CC-4643349705C1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99A2248-3792-D3B0-8537-8A07661E4E13}"/>
              </a:ext>
            </a:extLst>
          </p:cNvPr>
          <p:cNvGraphicFramePr/>
          <p:nvPr/>
        </p:nvGraphicFramePr>
        <p:xfrm>
          <a:off x="5751114" y="1330035"/>
          <a:ext cx="5619750" cy="4561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B537CEE0-46DA-C2A0-18AD-2063E041AC98}"/>
              </a:ext>
            </a:extLst>
          </p:cNvPr>
          <p:cNvGraphicFramePr>
            <a:graphicFrameLocks noGrp="1"/>
          </p:cNvGraphicFramePr>
          <p:nvPr/>
        </p:nvGraphicFramePr>
        <p:xfrm>
          <a:off x="419100" y="1330035"/>
          <a:ext cx="5099050" cy="1740758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164758860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580534560"/>
                    </a:ext>
                  </a:extLst>
                </a:gridCol>
              </a:tblGrid>
              <a:tr h="458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KETERANGAN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JUMLAH (Orang)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6191657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STAFF LAKI-LAKI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156460"/>
                  </a:ext>
                </a:extLst>
              </a:tr>
              <a:tr h="4588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STAFF PEREMPUAN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950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5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Laporan Pengelolaan SDM Proyek</a:t>
            </a:r>
            <a:endParaRPr lang="sq-AL"/>
          </a:p>
        </p:txBody>
      </p:sp>
      <p:sp>
        <p:nvSpPr>
          <p:cNvPr id="5" name="Freeform 1018">
            <a:hlinkClick r:id="rId2" action="ppaction://hlinksldjump"/>
            <a:extLst>
              <a:ext uri="{FF2B5EF4-FFF2-40B4-BE49-F238E27FC236}">
                <a16:creationId xmlns:a16="http://schemas.microsoft.com/office/drawing/2014/main" id="{245ACFFB-CE63-257D-66CC-4643349705C1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1463A0-55EF-4015-30C3-030D7BAC9F4D}"/>
              </a:ext>
            </a:extLst>
          </p:cNvPr>
          <p:cNvGraphicFramePr/>
          <p:nvPr/>
        </p:nvGraphicFramePr>
        <p:xfrm>
          <a:off x="5484813" y="994581"/>
          <a:ext cx="6113140" cy="4666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Table 14">
            <a:extLst>
              <a:ext uri="{FF2B5EF4-FFF2-40B4-BE49-F238E27FC236}">
                <a16:creationId xmlns:a16="http://schemas.microsoft.com/office/drawing/2014/main" id="{77C6292F-0BC3-A08A-A430-8420C4ABE179}"/>
              </a:ext>
            </a:extLst>
          </p:cNvPr>
          <p:cNvGraphicFramePr>
            <a:graphicFrameLocks noGrp="1"/>
          </p:cNvGraphicFramePr>
          <p:nvPr/>
        </p:nvGraphicFramePr>
        <p:xfrm>
          <a:off x="475995" y="1293299"/>
          <a:ext cx="4273805" cy="427140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61365">
                  <a:extLst>
                    <a:ext uri="{9D8B030D-6E8A-4147-A177-3AD203B41FA5}">
                      <a16:colId xmlns:a16="http://schemas.microsoft.com/office/drawing/2014/main" val="1752657229"/>
                    </a:ext>
                  </a:extLst>
                </a:gridCol>
                <a:gridCol w="2020041">
                  <a:extLst>
                    <a:ext uri="{9D8B030D-6E8A-4147-A177-3AD203B41FA5}">
                      <a16:colId xmlns:a16="http://schemas.microsoft.com/office/drawing/2014/main" val="1425847959"/>
                    </a:ext>
                  </a:extLst>
                </a:gridCol>
                <a:gridCol w="1592399">
                  <a:extLst>
                    <a:ext uri="{9D8B030D-6E8A-4147-A177-3AD203B41FA5}">
                      <a16:colId xmlns:a16="http://schemas.microsoft.com/office/drawing/2014/main" val="1613627473"/>
                    </a:ext>
                  </a:extLst>
                </a:gridCol>
              </a:tblGrid>
              <a:tr h="697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Bagian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(Orang)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73090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Engineering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20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6741260"/>
                  </a:ext>
                </a:extLst>
              </a:tr>
              <a:tr h="4004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DCC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826467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</a:t>
                      </a:r>
                      <a:r>
                        <a:rPr lang="en-US" sz="2000" b="0" u="none" strike="noStrike" baseline="0" dirty="0" err="1">
                          <a:solidFill>
                            <a:srgbClr val="000000"/>
                          </a:solidFill>
                        </a:rPr>
                        <a:t>Keuangan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776645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</a:t>
                      </a:r>
                      <a:r>
                        <a:rPr lang="en-US" sz="2000" b="0" u="none" strike="noStrike" baseline="0" dirty="0" err="1">
                          <a:solidFill>
                            <a:srgbClr val="000000"/>
                          </a:solidFill>
                        </a:rPr>
                        <a:t>Produksi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328831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</a:t>
                      </a:r>
                      <a:r>
                        <a:rPr lang="en-US" sz="2000" b="0" u="none" strike="noStrike" baseline="0" dirty="0" err="1">
                          <a:solidFill>
                            <a:srgbClr val="000000"/>
                          </a:solidFill>
                        </a:rPr>
                        <a:t>Pengadaan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94920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QHSE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554184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Staff </a:t>
                      </a:r>
                      <a:r>
                        <a:rPr lang="en-US" sz="2000" b="0" u="none" strike="noStrike" baseline="0" dirty="0" err="1">
                          <a:solidFill>
                            <a:srgbClr val="000000"/>
                          </a:solidFill>
                        </a:rPr>
                        <a:t>Umum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95185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>
                          <a:solidFill>
                            <a:srgbClr val="000000"/>
                          </a:solidFill>
                        </a:rPr>
                        <a:t>Security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51563"/>
                  </a:ext>
                </a:extLst>
              </a:tr>
              <a:tr h="3944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u="none" strike="noStrike" baseline="0" dirty="0" err="1">
                          <a:solidFill>
                            <a:srgbClr val="000000"/>
                          </a:solidFill>
                        </a:rPr>
                        <a:t>Pekerja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34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15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Updating : Struktur Organisasi Proyek</a:t>
            </a:r>
            <a:endParaRPr lang="sq-A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7B5D92-666C-2CB4-4A75-309210531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" b="818"/>
          <a:stretch/>
        </p:blipFill>
        <p:spPr>
          <a:xfrm>
            <a:off x="1559496" y="933531"/>
            <a:ext cx="9073008" cy="5363062"/>
          </a:xfrm>
          <a:prstGeom prst="rect">
            <a:avLst/>
          </a:prstGeom>
        </p:spPr>
      </p:pic>
      <p:sp>
        <p:nvSpPr>
          <p:cNvPr id="5" name="Freeform 1018">
            <a:hlinkClick r:id="rId3" action="ppaction://hlinksldjump"/>
            <a:extLst>
              <a:ext uri="{FF2B5EF4-FFF2-40B4-BE49-F238E27FC236}">
                <a16:creationId xmlns:a16="http://schemas.microsoft.com/office/drawing/2014/main" id="{9517E687-B4A0-A63A-675A-1F70CF1258A2}"/>
              </a:ext>
            </a:extLst>
          </p:cNvPr>
          <p:cNvSpPr/>
          <p:nvPr/>
        </p:nvSpPr>
        <p:spPr bwMode="auto">
          <a:xfrm>
            <a:off x="11208568" y="6381328"/>
            <a:ext cx="389385" cy="343016"/>
          </a:xfrm>
          <a:custGeom>
            <a:avLst/>
            <a:gdLst>
              <a:gd name="connsiteX0" fmla="*/ 963998 w 1260311"/>
              <a:gd name="connsiteY0" fmla="*/ 711937 h 1110228"/>
              <a:gd name="connsiteX1" fmla="*/ 992858 w 1260311"/>
              <a:gd name="connsiteY1" fmla="*/ 752347 h 1110228"/>
              <a:gd name="connsiteX2" fmla="*/ 771581 w 1260311"/>
              <a:gd name="connsiteY2" fmla="*/ 904354 h 1110228"/>
              <a:gd name="connsiteX3" fmla="*/ 806216 w 1260311"/>
              <a:gd name="connsiteY3" fmla="*/ 954377 h 1110228"/>
              <a:gd name="connsiteX4" fmla="*/ 1027493 w 1260311"/>
              <a:gd name="connsiteY4" fmla="*/ 802370 h 1110228"/>
              <a:gd name="connsiteX5" fmla="*/ 1056353 w 1260311"/>
              <a:gd name="connsiteY5" fmla="*/ 842780 h 1110228"/>
              <a:gd name="connsiteX6" fmla="*/ 1098681 w 1260311"/>
              <a:gd name="connsiteY6" fmla="*/ 715785 h 1110228"/>
              <a:gd name="connsiteX7" fmla="*/ 908196 w 1260311"/>
              <a:gd name="connsiteY7" fmla="*/ 677297 h 1110228"/>
              <a:gd name="connsiteX8" fmla="*/ 1137160 w 1260311"/>
              <a:gd name="connsiteY8" fmla="*/ 688839 h 1110228"/>
              <a:gd name="connsiteX9" fmla="*/ 1064044 w 1260311"/>
              <a:gd name="connsiteY9" fmla="*/ 906268 h 1110228"/>
              <a:gd name="connsiteX10" fmla="*/ 1019788 w 1260311"/>
              <a:gd name="connsiteY10" fmla="*/ 840846 h 1110228"/>
              <a:gd name="connsiteX11" fmla="*/ 798510 w 1260311"/>
              <a:gd name="connsiteY11" fmla="*/ 992854 h 1110228"/>
              <a:gd name="connsiteX12" fmla="*/ 731170 w 1260311"/>
              <a:gd name="connsiteY12" fmla="*/ 894724 h 1110228"/>
              <a:gd name="connsiteX13" fmla="*/ 952447 w 1260311"/>
              <a:gd name="connsiteY13" fmla="*/ 742717 h 1110228"/>
              <a:gd name="connsiteX14" fmla="*/ 465627 w 1260311"/>
              <a:gd name="connsiteY14" fmla="*/ 611861 h 1110228"/>
              <a:gd name="connsiteX15" fmla="*/ 392511 w 1260311"/>
              <a:gd name="connsiteY15" fmla="*/ 633026 h 1110228"/>
              <a:gd name="connsiteX16" fmla="*/ 265516 w 1260311"/>
              <a:gd name="connsiteY16" fmla="*/ 717684 h 1110228"/>
              <a:gd name="connsiteX17" fmla="*/ 209717 w 1260311"/>
              <a:gd name="connsiteY17" fmla="*/ 800424 h 1110228"/>
              <a:gd name="connsiteX18" fmla="*/ 228963 w 1260311"/>
              <a:gd name="connsiteY18" fmla="*/ 898553 h 1110228"/>
              <a:gd name="connsiteX19" fmla="*/ 338641 w 1260311"/>
              <a:gd name="connsiteY19" fmla="*/ 956281 h 1110228"/>
              <a:gd name="connsiteX20" fmla="*/ 411757 w 1260311"/>
              <a:gd name="connsiteY20" fmla="*/ 935117 h 1110228"/>
              <a:gd name="connsiteX21" fmla="*/ 538753 w 1260311"/>
              <a:gd name="connsiteY21" fmla="*/ 850459 h 1110228"/>
              <a:gd name="connsiteX22" fmla="*/ 538751 w 1260311"/>
              <a:gd name="connsiteY22" fmla="*/ 850454 h 1110228"/>
              <a:gd name="connsiteX23" fmla="*/ 596470 w 1260311"/>
              <a:gd name="connsiteY23" fmla="*/ 746542 h 1110228"/>
              <a:gd name="connsiteX24" fmla="*/ 559908 w 1260311"/>
              <a:gd name="connsiteY24" fmla="*/ 771554 h 1110228"/>
              <a:gd name="connsiteX25" fmla="*/ 521427 w 1260311"/>
              <a:gd name="connsiteY25" fmla="*/ 823506 h 1110228"/>
              <a:gd name="connsiteX26" fmla="*/ 394431 w 1260311"/>
              <a:gd name="connsiteY26" fmla="*/ 908164 h 1110228"/>
              <a:gd name="connsiteX27" fmla="*/ 340551 w 1260311"/>
              <a:gd name="connsiteY27" fmla="*/ 925482 h 1110228"/>
              <a:gd name="connsiteX28" fmla="*/ 257812 w 1260311"/>
              <a:gd name="connsiteY28" fmla="*/ 881225 h 1110228"/>
              <a:gd name="connsiteX29" fmla="*/ 242423 w 1260311"/>
              <a:gd name="connsiteY29" fmla="*/ 808109 h 1110228"/>
              <a:gd name="connsiteX30" fmla="*/ 284752 w 1260311"/>
              <a:gd name="connsiteY30" fmla="*/ 744615 h 1110228"/>
              <a:gd name="connsiteX31" fmla="*/ 411747 w 1260311"/>
              <a:gd name="connsiteY31" fmla="*/ 659957 h 1110228"/>
              <a:gd name="connsiteX32" fmla="*/ 475242 w 1260311"/>
              <a:gd name="connsiteY32" fmla="*/ 644568 h 1110228"/>
              <a:gd name="connsiteX33" fmla="*/ 511804 w 1260311"/>
              <a:gd name="connsiteY33" fmla="*/ 619556 h 1110228"/>
              <a:gd name="connsiteX34" fmla="*/ 465627 w 1260311"/>
              <a:gd name="connsiteY34" fmla="*/ 611861 h 1110228"/>
              <a:gd name="connsiteX35" fmla="*/ 462012 w 1260311"/>
              <a:gd name="connsiteY35" fmla="*/ 581570 h 1110228"/>
              <a:gd name="connsiteX36" fmla="*/ 548358 w 1260311"/>
              <a:gd name="connsiteY36" fmla="*/ 604179 h 1110228"/>
              <a:gd name="connsiteX37" fmla="*/ 567603 w 1260311"/>
              <a:gd name="connsiteY37" fmla="*/ 615721 h 1110228"/>
              <a:gd name="connsiteX38" fmla="*/ 481016 w 1260311"/>
              <a:gd name="connsiteY38" fmla="*/ 673449 h 1110228"/>
              <a:gd name="connsiteX39" fmla="*/ 475240 w 1260311"/>
              <a:gd name="connsiteY39" fmla="*/ 673449 h 1110228"/>
              <a:gd name="connsiteX40" fmla="*/ 425218 w 1260311"/>
              <a:gd name="connsiteY40" fmla="*/ 684991 h 1110228"/>
              <a:gd name="connsiteX41" fmla="*/ 298222 w 1260311"/>
              <a:gd name="connsiteY41" fmla="*/ 769649 h 1110228"/>
              <a:gd name="connsiteX42" fmla="*/ 269362 w 1260311"/>
              <a:gd name="connsiteY42" fmla="*/ 813905 h 1110228"/>
              <a:gd name="connsiteX43" fmla="*/ 278985 w 1260311"/>
              <a:gd name="connsiteY43" fmla="*/ 865858 h 1110228"/>
              <a:gd name="connsiteX44" fmla="*/ 336713 w 1260311"/>
              <a:gd name="connsiteY44" fmla="*/ 896644 h 1110228"/>
              <a:gd name="connsiteX45" fmla="*/ 375194 w 1260311"/>
              <a:gd name="connsiteY45" fmla="*/ 885102 h 1110228"/>
              <a:gd name="connsiteX46" fmla="*/ 502190 w 1260311"/>
              <a:gd name="connsiteY46" fmla="*/ 800444 h 1110228"/>
              <a:gd name="connsiteX47" fmla="*/ 531049 w 1260311"/>
              <a:gd name="connsiteY47" fmla="*/ 760034 h 1110228"/>
              <a:gd name="connsiteX48" fmla="*/ 532977 w 1260311"/>
              <a:gd name="connsiteY48" fmla="*/ 754259 h 1110228"/>
              <a:gd name="connsiteX49" fmla="*/ 619565 w 1260311"/>
              <a:gd name="connsiteY49" fmla="*/ 696531 h 1110228"/>
              <a:gd name="connsiteX50" fmla="*/ 621492 w 1260311"/>
              <a:gd name="connsiteY50" fmla="*/ 717689 h 1110228"/>
              <a:gd name="connsiteX51" fmla="*/ 552222 w 1260311"/>
              <a:gd name="connsiteY51" fmla="*/ 873544 h 1110228"/>
              <a:gd name="connsiteX52" fmla="*/ 425226 w 1260311"/>
              <a:gd name="connsiteY52" fmla="*/ 958202 h 1110228"/>
              <a:gd name="connsiteX53" fmla="*/ 336720 w 1260311"/>
              <a:gd name="connsiteY53" fmla="*/ 985141 h 1110228"/>
              <a:gd name="connsiteX54" fmla="*/ 203957 w 1260311"/>
              <a:gd name="connsiteY54" fmla="*/ 913952 h 1110228"/>
              <a:gd name="connsiteX55" fmla="*/ 180864 w 1260311"/>
              <a:gd name="connsiteY55" fmla="*/ 794659 h 1110228"/>
              <a:gd name="connsiteX56" fmla="*/ 250117 w 1260311"/>
              <a:gd name="connsiteY56" fmla="*/ 692684 h 1110228"/>
              <a:gd name="connsiteX57" fmla="*/ 377112 w 1260311"/>
              <a:gd name="connsiteY57" fmla="*/ 608026 h 1110228"/>
              <a:gd name="connsiteX58" fmla="*/ 462012 w 1260311"/>
              <a:gd name="connsiteY58" fmla="*/ 581570 h 1110228"/>
              <a:gd name="connsiteX59" fmla="*/ 829599 w 1260311"/>
              <a:gd name="connsiteY59" fmla="*/ 482427 h 1110228"/>
              <a:gd name="connsiteX60" fmla="*/ 845626 w 1260311"/>
              <a:gd name="connsiteY60" fmla="*/ 506427 h 1110228"/>
              <a:gd name="connsiteX61" fmla="*/ 429594 w 1260311"/>
              <a:gd name="connsiteY61" fmla="*/ 784235 h 1110228"/>
              <a:gd name="connsiteX62" fmla="*/ 413568 w 1260311"/>
              <a:gd name="connsiteY62" fmla="*/ 760235 h 1110228"/>
              <a:gd name="connsiteX63" fmla="*/ 919729 w 1260311"/>
              <a:gd name="connsiteY63" fmla="*/ 309803 h 1110228"/>
              <a:gd name="connsiteX64" fmla="*/ 846613 w 1260311"/>
              <a:gd name="connsiteY64" fmla="*/ 330968 h 1110228"/>
              <a:gd name="connsiteX65" fmla="*/ 719617 w 1260311"/>
              <a:gd name="connsiteY65" fmla="*/ 415626 h 1110228"/>
              <a:gd name="connsiteX66" fmla="*/ 661889 w 1260311"/>
              <a:gd name="connsiteY66" fmla="*/ 519529 h 1110228"/>
              <a:gd name="connsiteX67" fmla="*/ 698452 w 1260311"/>
              <a:gd name="connsiteY67" fmla="*/ 494517 h 1110228"/>
              <a:gd name="connsiteX68" fmla="*/ 736933 w 1260311"/>
              <a:gd name="connsiteY68" fmla="*/ 442565 h 1110228"/>
              <a:gd name="connsiteX69" fmla="*/ 863929 w 1260311"/>
              <a:gd name="connsiteY69" fmla="*/ 357907 h 1110228"/>
              <a:gd name="connsiteX70" fmla="*/ 917809 w 1260311"/>
              <a:gd name="connsiteY70" fmla="*/ 340589 h 1110228"/>
              <a:gd name="connsiteX71" fmla="*/ 1000548 w 1260311"/>
              <a:gd name="connsiteY71" fmla="*/ 384846 h 1110228"/>
              <a:gd name="connsiteX72" fmla="*/ 973609 w 1260311"/>
              <a:gd name="connsiteY72" fmla="*/ 521456 h 1110228"/>
              <a:gd name="connsiteX73" fmla="*/ 846613 w 1260311"/>
              <a:gd name="connsiteY73" fmla="*/ 606114 h 1110228"/>
              <a:gd name="connsiteX74" fmla="*/ 783119 w 1260311"/>
              <a:gd name="connsiteY74" fmla="*/ 621504 h 1110228"/>
              <a:gd name="connsiteX75" fmla="*/ 746556 w 1260311"/>
              <a:gd name="connsiteY75" fmla="*/ 646515 h 1110228"/>
              <a:gd name="connsiteX76" fmla="*/ 746557 w 1260311"/>
              <a:gd name="connsiteY76" fmla="*/ 646519 h 1110228"/>
              <a:gd name="connsiteX77" fmla="*/ 865859 w 1260311"/>
              <a:gd name="connsiteY77" fmla="*/ 633058 h 1110228"/>
              <a:gd name="connsiteX78" fmla="*/ 992855 w 1260311"/>
              <a:gd name="connsiteY78" fmla="*/ 548400 h 1110228"/>
              <a:gd name="connsiteX79" fmla="*/ 1048653 w 1260311"/>
              <a:gd name="connsiteY79" fmla="*/ 465661 h 1110228"/>
              <a:gd name="connsiteX80" fmla="*/ 1029407 w 1260311"/>
              <a:gd name="connsiteY80" fmla="*/ 367531 h 1110228"/>
              <a:gd name="connsiteX81" fmla="*/ 919729 w 1260311"/>
              <a:gd name="connsiteY81" fmla="*/ 309803 h 1110228"/>
              <a:gd name="connsiteX82" fmla="*/ 446400 w 1260311"/>
              <a:gd name="connsiteY82" fmla="*/ 294398 h 1110228"/>
              <a:gd name="connsiteX83" fmla="*/ 225132 w 1260311"/>
              <a:gd name="connsiteY83" fmla="*/ 442560 h 1110228"/>
              <a:gd name="connsiteX84" fmla="*/ 198193 w 1260311"/>
              <a:gd name="connsiteY84" fmla="*/ 402149 h 1110228"/>
              <a:gd name="connsiteX85" fmla="*/ 153937 w 1260311"/>
              <a:gd name="connsiteY85" fmla="*/ 529145 h 1110228"/>
              <a:gd name="connsiteX86" fmla="*/ 286697 w 1260311"/>
              <a:gd name="connsiteY86" fmla="*/ 534912 h 1110228"/>
              <a:gd name="connsiteX87" fmla="*/ 259758 w 1260311"/>
              <a:gd name="connsiteY87" fmla="*/ 492583 h 1110228"/>
              <a:gd name="connsiteX88" fmla="*/ 481035 w 1260311"/>
              <a:gd name="connsiteY88" fmla="*/ 344421 h 1110228"/>
              <a:gd name="connsiteX89" fmla="*/ 919729 w 1260311"/>
              <a:gd name="connsiteY89" fmla="*/ 279014 h 1110228"/>
              <a:gd name="connsiteX90" fmla="*/ 1052492 w 1260311"/>
              <a:gd name="connsiteY90" fmla="*/ 350203 h 1110228"/>
              <a:gd name="connsiteX91" fmla="*/ 1075585 w 1260311"/>
              <a:gd name="connsiteY91" fmla="*/ 469496 h 1110228"/>
              <a:gd name="connsiteX92" fmla="*/ 1008244 w 1260311"/>
              <a:gd name="connsiteY92" fmla="*/ 571471 h 1110228"/>
              <a:gd name="connsiteX93" fmla="*/ 881248 w 1260311"/>
              <a:gd name="connsiteY93" fmla="*/ 656129 h 1110228"/>
              <a:gd name="connsiteX94" fmla="*/ 881246 w 1260311"/>
              <a:gd name="connsiteY94" fmla="*/ 656127 h 1110228"/>
              <a:gd name="connsiteX95" fmla="*/ 790813 w 1260311"/>
              <a:gd name="connsiteY95" fmla="*/ 684996 h 1110228"/>
              <a:gd name="connsiteX96" fmla="*/ 708073 w 1260311"/>
              <a:gd name="connsiteY96" fmla="*/ 661902 h 1110228"/>
              <a:gd name="connsiteX97" fmla="*/ 688828 w 1260311"/>
              <a:gd name="connsiteY97" fmla="*/ 650360 h 1110228"/>
              <a:gd name="connsiteX98" fmla="*/ 775415 w 1260311"/>
              <a:gd name="connsiteY98" fmla="*/ 592632 h 1110228"/>
              <a:gd name="connsiteX99" fmla="*/ 781191 w 1260311"/>
              <a:gd name="connsiteY99" fmla="*/ 592632 h 1110228"/>
              <a:gd name="connsiteX100" fmla="*/ 831214 w 1260311"/>
              <a:gd name="connsiteY100" fmla="*/ 581090 h 1110228"/>
              <a:gd name="connsiteX101" fmla="*/ 960139 w 1260311"/>
              <a:gd name="connsiteY101" fmla="*/ 496432 h 1110228"/>
              <a:gd name="connsiteX102" fmla="*/ 979385 w 1260311"/>
              <a:gd name="connsiteY102" fmla="*/ 400223 h 1110228"/>
              <a:gd name="connsiteX103" fmla="*/ 921657 w 1260311"/>
              <a:gd name="connsiteY103" fmla="*/ 369437 h 1110228"/>
              <a:gd name="connsiteX104" fmla="*/ 883176 w 1260311"/>
              <a:gd name="connsiteY104" fmla="*/ 380979 h 1110228"/>
              <a:gd name="connsiteX105" fmla="*/ 756180 w 1260311"/>
              <a:gd name="connsiteY105" fmla="*/ 465637 h 1110228"/>
              <a:gd name="connsiteX106" fmla="*/ 727320 w 1260311"/>
              <a:gd name="connsiteY106" fmla="*/ 506047 h 1110228"/>
              <a:gd name="connsiteX107" fmla="*/ 725392 w 1260311"/>
              <a:gd name="connsiteY107" fmla="*/ 511822 h 1110228"/>
              <a:gd name="connsiteX108" fmla="*/ 638805 w 1260311"/>
              <a:gd name="connsiteY108" fmla="*/ 569550 h 1110228"/>
              <a:gd name="connsiteX109" fmla="*/ 634957 w 1260311"/>
              <a:gd name="connsiteY109" fmla="*/ 546457 h 1110228"/>
              <a:gd name="connsiteX110" fmla="*/ 704227 w 1260311"/>
              <a:gd name="connsiteY110" fmla="*/ 390602 h 1110228"/>
              <a:gd name="connsiteX111" fmla="*/ 831223 w 1260311"/>
              <a:gd name="connsiteY111" fmla="*/ 305953 h 1110228"/>
              <a:gd name="connsiteX112" fmla="*/ 919729 w 1260311"/>
              <a:gd name="connsiteY112" fmla="*/ 279014 h 1110228"/>
              <a:gd name="connsiteX113" fmla="*/ 454105 w 1260311"/>
              <a:gd name="connsiteY113" fmla="*/ 255915 h 1110228"/>
              <a:gd name="connsiteX114" fmla="*/ 519527 w 1260311"/>
              <a:gd name="connsiteY114" fmla="*/ 354045 h 1110228"/>
              <a:gd name="connsiteX115" fmla="*/ 298250 w 1260311"/>
              <a:gd name="connsiteY115" fmla="*/ 502206 h 1110228"/>
              <a:gd name="connsiteX116" fmla="*/ 342500 w 1260311"/>
              <a:gd name="connsiteY116" fmla="*/ 569554 h 1110228"/>
              <a:gd name="connsiteX117" fmla="*/ 113535 w 1260311"/>
              <a:gd name="connsiteY117" fmla="*/ 556084 h 1110228"/>
              <a:gd name="connsiteX118" fmla="*/ 188572 w 1260311"/>
              <a:gd name="connsiteY118" fmla="*/ 338654 h 1110228"/>
              <a:gd name="connsiteX119" fmla="*/ 232828 w 1260311"/>
              <a:gd name="connsiteY119" fmla="*/ 404076 h 1110228"/>
              <a:gd name="connsiteX120" fmla="*/ 28855 w 1260311"/>
              <a:gd name="connsiteY120" fmla="*/ 180871 h 1110228"/>
              <a:gd name="connsiteX121" fmla="*/ 28855 w 1260311"/>
              <a:gd name="connsiteY121" fmla="*/ 1079444 h 1110228"/>
              <a:gd name="connsiteX122" fmla="*/ 1231433 w 1260311"/>
              <a:gd name="connsiteY122" fmla="*/ 1079444 h 1110228"/>
              <a:gd name="connsiteX123" fmla="*/ 1231433 w 1260311"/>
              <a:gd name="connsiteY123" fmla="*/ 180871 h 1110228"/>
              <a:gd name="connsiteX124" fmla="*/ 987087 w 1260311"/>
              <a:gd name="connsiteY124" fmla="*/ 76973 h 1110228"/>
              <a:gd name="connsiteX125" fmla="*/ 1015947 w 1260311"/>
              <a:gd name="connsiteY125" fmla="*/ 76973 h 1110228"/>
              <a:gd name="connsiteX126" fmla="*/ 1015947 w 1260311"/>
              <a:gd name="connsiteY126" fmla="*/ 105833 h 1110228"/>
              <a:gd name="connsiteX127" fmla="*/ 987087 w 1260311"/>
              <a:gd name="connsiteY127" fmla="*/ 105833 h 1110228"/>
              <a:gd name="connsiteX128" fmla="*/ 1133306 w 1260311"/>
              <a:gd name="connsiteY128" fmla="*/ 76973 h 1110228"/>
              <a:gd name="connsiteX129" fmla="*/ 1162166 w 1260311"/>
              <a:gd name="connsiteY129" fmla="*/ 76973 h 1110228"/>
              <a:gd name="connsiteX130" fmla="*/ 1162166 w 1260311"/>
              <a:gd name="connsiteY130" fmla="*/ 105833 h 1110228"/>
              <a:gd name="connsiteX131" fmla="*/ 1133306 w 1260311"/>
              <a:gd name="connsiteY131" fmla="*/ 105833 h 1110228"/>
              <a:gd name="connsiteX132" fmla="*/ 1060185 w 1260311"/>
              <a:gd name="connsiteY132" fmla="*/ 76973 h 1110228"/>
              <a:gd name="connsiteX133" fmla="*/ 1089045 w 1260311"/>
              <a:gd name="connsiteY133" fmla="*/ 76973 h 1110228"/>
              <a:gd name="connsiteX134" fmla="*/ 1089045 w 1260311"/>
              <a:gd name="connsiteY134" fmla="*/ 105833 h 1110228"/>
              <a:gd name="connsiteX135" fmla="*/ 1060185 w 1260311"/>
              <a:gd name="connsiteY135" fmla="*/ 105833 h 1110228"/>
              <a:gd name="connsiteX136" fmla="*/ 113529 w 1260311"/>
              <a:gd name="connsiteY136" fmla="*/ 75045 h 1110228"/>
              <a:gd name="connsiteX137" fmla="*/ 888954 w 1260311"/>
              <a:gd name="connsiteY137" fmla="*/ 75054 h 1110228"/>
              <a:gd name="connsiteX138" fmla="*/ 904343 w 1260311"/>
              <a:gd name="connsiteY138" fmla="*/ 90443 h 1110228"/>
              <a:gd name="connsiteX139" fmla="*/ 888954 w 1260311"/>
              <a:gd name="connsiteY139" fmla="*/ 105832 h 1110228"/>
              <a:gd name="connsiteX140" fmla="*/ 113529 w 1260311"/>
              <a:gd name="connsiteY140" fmla="*/ 105832 h 1110228"/>
              <a:gd name="connsiteX141" fmla="*/ 98131 w 1260311"/>
              <a:gd name="connsiteY141" fmla="*/ 90443 h 1110228"/>
              <a:gd name="connsiteX142" fmla="*/ 113529 w 1260311"/>
              <a:gd name="connsiteY142" fmla="*/ 75045 h 1110228"/>
              <a:gd name="connsiteX143" fmla="*/ 28855 w 1260311"/>
              <a:gd name="connsiteY143" fmla="*/ 28868 h 1110228"/>
              <a:gd name="connsiteX144" fmla="*/ 28855 w 1260311"/>
              <a:gd name="connsiteY144" fmla="*/ 153937 h 1110228"/>
              <a:gd name="connsiteX145" fmla="*/ 1231433 w 1260311"/>
              <a:gd name="connsiteY145" fmla="*/ 153937 h 1110228"/>
              <a:gd name="connsiteX146" fmla="*/ 1231433 w 1260311"/>
              <a:gd name="connsiteY146" fmla="*/ 28868 h 1110228"/>
              <a:gd name="connsiteX147" fmla="*/ 0 w 1260311"/>
              <a:gd name="connsiteY147" fmla="*/ 0 h 1110228"/>
              <a:gd name="connsiteX148" fmla="*/ 1260311 w 1260311"/>
              <a:gd name="connsiteY148" fmla="*/ 0 h 1110228"/>
              <a:gd name="connsiteX149" fmla="*/ 1260311 w 1260311"/>
              <a:gd name="connsiteY149" fmla="*/ 1110228 h 1110228"/>
              <a:gd name="connsiteX150" fmla="*/ 0 w 1260311"/>
              <a:gd name="connsiteY150" fmla="*/ 1110228 h 111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1260311" h="1110228" extrusionOk="0">
                <a:moveTo>
                  <a:pt x="963998" y="711937"/>
                </a:moveTo>
                <a:lnTo>
                  <a:pt x="992858" y="752347"/>
                </a:lnTo>
                <a:lnTo>
                  <a:pt x="771581" y="904354"/>
                </a:lnTo>
                <a:lnTo>
                  <a:pt x="806216" y="954377"/>
                </a:lnTo>
                <a:lnTo>
                  <a:pt x="1027493" y="802370"/>
                </a:lnTo>
                <a:lnTo>
                  <a:pt x="1056353" y="842780"/>
                </a:lnTo>
                <a:lnTo>
                  <a:pt x="1098681" y="715785"/>
                </a:lnTo>
                <a:close/>
                <a:moveTo>
                  <a:pt x="908196" y="677297"/>
                </a:moveTo>
                <a:lnTo>
                  <a:pt x="1137160" y="688839"/>
                </a:lnTo>
                <a:lnTo>
                  <a:pt x="1064044" y="906268"/>
                </a:lnTo>
                <a:lnTo>
                  <a:pt x="1019788" y="840846"/>
                </a:lnTo>
                <a:lnTo>
                  <a:pt x="798510" y="992854"/>
                </a:lnTo>
                <a:lnTo>
                  <a:pt x="731170" y="894724"/>
                </a:lnTo>
                <a:lnTo>
                  <a:pt x="952447" y="742717"/>
                </a:lnTo>
                <a:close/>
                <a:moveTo>
                  <a:pt x="465627" y="611861"/>
                </a:moveTo>
                <a:cubicBezTo>
                  <a:pt x="438689" y="611861"/>
                  <a:pt x="413676" y="619556"/>
                  <a:pt x="392511" y="633026"/>
                </a:cubicBezTo>
                <a:lnTo>
                  <a:pt x="265516" y="717684"/>
                </a:lnTo>
                <a:cubicBezTo>
                  <a:pt x="236656" y="736929"/>
                  <a:pt x="217412" y="765789"/>
                  <a:pt x="209717" y="800424"/>
                </a:cubicBezTo>
                <a:cubicBezTo>
                  <a:pt x="202024" y="835059"/>
                  <a:pt x="209717" y="869694"/>
                  <a:pt x="228963" y="898553"/>
                </a:cubicBezTo>
                <a:cubicBezTo>
                  <a:pt x="253983" y="935117"/>
                  <a:pt x="294384" y="956281"/>
                  <a:pt x="338641" y="956281"/>
                </a:cubicBezTo>
                <a:cubicBezTo>
                  <a:pt x="365580" y="956281"/>
                  <a:pt x="390592" y="950506"/>
                  <a:pt x="411757" y="935117"/>
                </a:cubicBezTo>
                <a:lnTo>
                  <a:pt x="538753" y="850459"/>
                </a:lnTo>
                <a:lnTo>
                  <a:pt x="538751" y="850454"/>
                </a:lnTo>
                <a:cubicBezTo>
                  <a:pt x="573386" y="827370"/>
                  <a:pt x="594551" y="788889"/>
                  <a:pt x="596470" y="746542"/>
                </a:cubicBezTo>
                <a:lnTo>
                  <a:pt x="559908" y="771554"/>
                </a:lnTo>
                <a:cubicBezTo>
                  <a:pt x="554135" y="792719"/>
                  <a:pt x="540672" y="810037"/>
                  <a:pt x="521427" y="823506"/>
                </a:cubicBezTo>
                <a:lnTo>
                  <a:pt x="394431" y="908164"/>
                </a:lnTo>
                <a:cubicBezTo>
                  <a:pt x="379032" y="919706"/>
                  <a:pt x="359797" y="925482"/>
                  <a:pt x="340551" y="925482"/>
                </a:cubicBezTo>
                <a:cubicBezTo>
                  <a:pt x="305916" y="925482"/>
                  <a:pt x="277057" y="908164"/>
                  <a:pt x="257812" y="881225"/>
                </a:cubicBezTo>
                <a:cubicBezTo>
                  <a:pt x="242423" y="860062"/>
                  <a:pt x="236647" y="833121"/>
                  <a:pt x="242423" y="808109"/>
                </a:cubicBezTo>
                <a:cubicBezTo>
                  <a:pt x="248189" y="781177"/>
                  <a:pt x="263587" y="760004"/>
                  <a:pt x="284752" y="744615"/>
                </a:cubicBezTo>
                <a:lnTo>
                  <a:pt x="411747" y="659957"/>
                </a:lnTo>
                <a:cubicBezTo>
                  <a:pt x="430986" y="648415"/>
                  <a:pt x="452149" y="642640"/>
                  <a:pt x="475242" y="644568"/>
                </a:cubicBezTo>
                <a:lnTo>
                  <a:pt x="511804" y="619556"/>
                </a:lnTo>
                <a:cubicBezTo>
                  <a:pt x="496414" y="613790"/>
                  <a:pt x="481017" y="611861"/>
                  <a:pt x="465627" y="611861"/>
                </a:cubicBezTo>
                <a:close/>
                <a:moveTo>
                  <a:pt x="462012" y="581570"/>
                </a:moveTo>
                <a:cubicBezTo>
                  <a:pt x="492076" y="581089"/>
                  <a:pt x="522381" y="588785"/>
                  <a:pt x="548358" y="604179"/>
                </a:cubicBezTo>
                <a:lnTo>
                  <a:pt x="567603" y="615721"/>
                </a:lnTo>
                <a:lnTo>
                  <a:pt x="481016" y="673449"/>
                </a:lnTo>
                <a:lnTo>
                  <a:pt x="475240" y="673449"/>
                </a:lnTo>
                <a:cubicBezTo>
                  <a:pt x="457925" y="671521"/>
                  <a:pt x="438687" y="675368"/>
                  <a:pt x="425218" y="684991"/>
                </a:cubicBezTo>
                <a:lnTo>
                  <a:pt x="298222" y="769649"/>
                </a:lnTo>
                <a:cubicBezTo>
                  <a:pt x="282832" y="779270"/>
                  <a:pt x="273210" y="796588"/>
                  <a:pt x="269362" y="813905"/>
                </a:cubicBezTo>
                <a:cubicBezTo>
                  <a:pt x="265515" y="831222"/>
                  <a:pt x="269362" y="850468"/>
                  <a:pt x="278985" y="865858"/>
                </a:cubicBezTo>
                <a:cubicBezTo>
                  <a:pt x="292456" y="885102"/>
                  <a:pt x="313620" y="896644"/>
                  <a:pt x="336713" y="896644"/>
                </a:cubicBezTo>
                <a:cubicBezTo>
                  <a:pt x="350182" y="896644"/>
                  <a:pt x="363652" y="892797"/>
                  <a:pt x="375194" y="885102"/>
                </a:cubicBezTo>
                <a:lnTo>
                  <a:pt x="502190" y="800444"/>
                </a:lnTo>
                <a:cubicBezTo>
                  <a:pt x="517579" y="790821"/>
                  <a:pt x="527202" y="777351"/>
                  <a:pt x="531049" y="760034"/>
                </a:cubicBezTo>
                <a:lnTo>
                  <a:pt x="532977" y="754259"/>
                </a:lnTo>
                <a:lnTo>
                  <a:pt x="619565" y="696531"/>
                </a:lnTo>
                <a:lnTo>
                  <a:pt x="621492" y="717689"/>
                </a:lnTo>
                <a:cubicBezTo>
                  <a:pt x="631113" y="777335"/>
                  <a:pt x="604174" y="838909"/>
                  <a:pt x="552222" y="873544"/>
                </a:cubicBezTo>
                <a:lnTo>
                  <a:pt x="425226" y="958202"/>
                </a:lnTo>
                <a:cubicBezTo>
                  <a:pt x="398294" y="975518"/>
                  <a:pt x="367507" y="985141"/>
                  <a:pt x="336720" y="985141"/>
                </a:cubicBezTo>
                <a:cubicBezTo>
                  <a:pt x="282849" y="985141"/>
                  <a:pt x="232817" y="958209"/>
                  <a:pt x="203957" y="913952"/>
                </a:cubicBezTo>
                <a:cubicBezTo>
                  <a:pt x="180864" y="879317"/>
                  <a:pt x="173170" y="836988"/>
                  <a:pt x="180864" y="794659"/>
                </a:cubicBezTo>
                <a:cubicBezTo>
                  <a:pt x="190488" y="754258"/>
                  <a:pt x="213572" y="717695"/>
                  <a:pt x="250117" y="692684"/>
                </a:cubicBezTo>
                <a:lnTo>
                  <a:pt x="377112" y="608026"/>
                </a:lnTo>
                <a:cubicBezTo>
                  <a:pt x="402125" y="590709"/>
                  <a:pt x="431948" y="582050"/>
                  <a:pt x="462012" y="581570"/>
                </a:cubicBezTo>
                <a:close/>
                <a:moveTo>
                  <a:pt x="829599" y="482427"/>
                </a:moveTo>
                <a:lnTo>
                  <a:pt x="845626" y="506427"/>
                </a:lnTo>
                <a:lnTo>
                  <a:pt x="429594" y="784235"/>
                </a:lnTo>
                <a:lnTo>
                  <a:pt x="413568" y="760235"/>
                </a:lnTo>
                <a:close/>
                <a:moveTo>
                  <a:pt x="919729" y="309803"/>
                </a:moveTo>
                <a:cubicBezTo>
                  <a:pt x="892790" y="309803"/>
                  <a:pt x="867778" y="315579"/>
                  <a:pt x="846613" y="330968"/>
                </a:cubicBezTo>
                <a:lnTo>
                  <a:pt x="719617" y="415626"/>
                </a:lnTo>
                <a:cubicBezTo>
                  <a:pt x="684982" y="438717"/>
                  <a:pt x="663817" y="477200"/>
                  <a:pt x="661889" y="519529"/>
                </a:cubicBezTo>
                <a:lnTo>
                  <a:pt x="698452" y="494517"/>
                </a:lnTo>
                <a:cubicBezTo>
                  <a:pt x="704225" y="473352"/>
                  <a:pt x="717687" y="456035"/>
                  <a:pt x="736933" y="442565"/>
                </a:cubicBezTo>
                <a:lnTo>
                  <a:pt x="863929" y="357907"/>
                </a:lnTo>
                <a:cubicBezTo>
                  <a:pt x="879328" y="346365"/>
                  <a:pt x="898563" y="340589"/>
                  <a:pt x="917809" y="340589"/>
                </a:cubicBezTo>
                <a:cubicBezTo>
                  <a:pt x="952444" y="340589"/>
                  <a:pt x="981303" y="357907"/>
                  <a:pt x="1000548" y="384846"/>
                </a:cubicBezTo>
                <a:cubicBezTo>
                  <a:pt x="1031337" y="429096"/>
                  <a:pt x="1017866" y="490669"/>
                  <a:pt x="973609" y="521456"/>
                </a:cubicBezTo>
                <a:lnTo>
                  <a:pt x="846613" y="606114"/>
                </a:lnTo>
                <a:cubicBezTo>
                  <a:pt x="827375" y="617656"/>
                  <a:pt x="806212" y="623432"/>
                  <a:pt x="783119" y="621504"/>
                </a:cubicBezTo>
                <a:lnTo>
                  <a:pt x="746556" y="646515"/>
                </a:lnTo>
                <a:lnTo>
                  <a:pt x="746557" y="646519"/>
                </a:lnTo>
                <a:cubicBezTo>
                  <a:pt x="785038" y="659982"/>
                  <a:pt x="831215" y="656133"/>
                  <a:pt x="865859" y="633058"/>
                </a:cubicBezTo>
                <a:lnTo>
                  <a:pt x="992855" y="548400"/>
                </a:lnTo>
                <a:cubicBezTo>
                  <a:pt x="1021714" y="529155"/>
                  <a:pt x="1040958" y="500296"/>
                  <a:pt x="1048653" y="465661"/>
                </a:cubicBezTo>
                <a:cubicBezTo>
                  <a:pt x="1056346" y="431026"/>
                  <a:pt x="1048653" y="396391"/>
                  <a:pt x="1029407" y="367531"/>
                </a:cubicBezTo>
                <a:cubicBezTo>
                  <a:pt x="1004387" y="330968"/>
                  <a:pt x="963986" y="309803"/>
                  <a:pt x="919729" y="309803"/>
                </a:cubicBezTo>
                <a:close/>
                <a:moveTo>
                  <a:pt x="446400" y="294398"/>
                </a:moveTo>
                <a:lnTo>
                  <a:pt x="225132" y="442560"/>
                </a:lnTo>
                <a:lnTo>
                  <a:pt x="198193" y="402149"/>
                </a:lnTo>
                <a:lnTo>
                  <a:pt x="153937" y="529145"/>
                </a:lnTo>
                <a:lnTo>
                  <a:pt x="286697" y="534912"/>
                </a:lnTo>
                <a:lnTo>
                  <a:pt x="259758" y="492583"/>
                </a:lnTo>
                <a:lnTo>
                  <a:pt x="481035" y="344421"/>
                </a:lnTo>
                <a:close/>
                <a:moveTo>
                  <a:pt x="919729" y="279014"/>
                </a:moveTo>
                <a:cubicBezTo>
                  <a:pt x="973600" y="279014"/>
                  <a:pt x="1023632" y="305946"/>
                  <a:pt x="1052492" y="350203"/>
                </a:cubicBezTo>
                <a:cubicBezTo>
                  <a:pt x="1075585" y="384838"/>
                  <a:pt x="1083279" y="427167"/>
                  <a:pt x="1075585" y="469496"/>
                </a:cubicBezTo>
                <a:cubicBezTo>
                  <a:pt x="1067891" y="511825"/>
                  <a:pt x="1042879" y="548378"/>
                  <a:pt x="1008244" y="571471"/>
                </a:cubicBezTo>
                <a:lnTo>
                  <a:pt x="881248" y="656129"/>
                </a:lnTo>
                <a:lnTo>
                  <a:pt x="881246" y="656127"/>
                </a:lnTo>
                <a:cubicBezTo>
                  <a:pt x="856226" y="673445"/>
                  <a:pt x="825439" y="683067"/>
                  <a:pt x="790813" y="684996"/>
                </a:cubicBezTo>
                <a:cubicBezTo>
                  <a:pt x="761953" y="684996"/>
                  <a:pt x="733085" y="677292"/>
                  <a:pt x="708073" y="661902"/>
                </a:cubicBezTo>
                <a:lnTo>
                  <a:pt x="688828" y="650360"/>
                </a:lnTo>
                <a:lnTo>
                  <a:pt x="775415" y="592632"/>
                </a:lnTo>
                <a:lnTo>
                  <a:pt x="781191" y="592632"/>
                </a:lnTo>
                <a:cubicBezTo>
                  <a:pt x="798506" y="594560"/>
                  <a:pt x="817744" y="590713"/>
                  <a:pt x="831214" y="581090"/>
                </a:cubicBezTo>
                <a:lnTo>
                  <a:pt x="960139" y="496432"/>
                </a:lnTo>
                <a:cubicBezTo>
                  <a:pt x="992854" y="475269"/>
                  <a:pt x="1000549" y="432931"/>
                  <a:pt x="979385" y="400223"/>
                </a:cubicBezTo>
                <a:cubicBezTo>
                  <a:pt x="965913" y="380979"/>
                  <a:pt x="944750" y="369437"/>
                  <a:pt x="921657" y="369437"/>
                </a:cubicBezTo>
                <a:cubicBezTo>
                  <a:pt x="908187" y="369437"/>
                  <a:pt x="894718" y="373284"/>
                  <a:pt x="883176" y="380979"/>
                </a:cubicBezTo>
                <a:lnTo>
                  <a:pt x="756180" y="465637"/>
                </a:lnTo>
                <a:cubicBezTo>
                  <a:pt x="740790" y="475260"/>
                  <a:pt x="731168" y="488730"/>
                  <a:pt x="727320" y="506047"/>
                </a:cubicBezTo>
                <a:lnTo>
                  <a:pt x="725392" y="511822"/>
                </a:lnTo>
                <a:lnTo>
                  <a:pt x="638805" y="569550"/>
                </a:lnTo>
                <a:lnTo>
                  <a:pt x="634957" y="546457"/>
                </a:lnTo>
                <a:cubicBezTo>
                  <a:pt x="625336" y="486811"/>
                  <a:pt x="652275" y="425237"/>
                  <a:pt x="704227" y="390602"/>
                </a:cubicBezTo>
                <a:lnTo>
                  <a:pt x="831223" y="305953"/>
                </a:lnTo>
                <a:cubicBezTo>
                  <a:pt x="858155" y="288637"/>
                  <a:pt x="888942" y="279014"/>
                  <a:pt x="919729" y="279014"/>
                </a:cubicBezTo>
                <a:close/>
                <a:moveTo>
                  <a:pt x="454105" y="255915"/>
                </a:moveTo>
                <a:lnTo>
                  <a:pt x="519527" y="354045"/>
                </a:lnTo>
                <a:lnTo>
                  <a:pt x="298250" y="502206"/>
                </a:lnTo>
                <a:lnTo>
                  <a:pt x="342500" y="569554"/>
                </a:lnTo>
                <a:lnTo>
                  <a:pt x="113535" y="556084"/>
                </a:lnTo>
                <a:lnTo>
                  <a:pt x="188572" y="338654"/>
                </a:lnTo>
                <a:lnTo>
                  <a:pt x="232828" y="404076"/>
                </a:lnTo>
                <a:close/>
                <a:moveTo>
                  <a:pt x="28855" y="180871"/>
                </a:moveTo>
                <a:lnTo>
                  <a:pt x="28855" y="1079444"/>
                </a:lnTo>
                <a:lnTo>
                  <a:pt x="1231433" y="1079444"/>
                </a:lnTo>
                <a:lnTo>
                  <a:pt x="1231433" y="180871"/>
                </a:lnTo>
                <a:close/>
                <a:moveTo>
                  <a:pt x="987087" y="76973"/>
                </a:moveTo>
                <a:lnTo>
                  <a:pt x="1015947" y="76973"/>
                </a:lnTo>
                <a:lnTo>
                  <a:pt x="1015947" y="105833"/>
                </a:lnTo>
                <a:lnTo>
                  <a:pt x="987087" y="105833"/>
                </a:lnTo>
                <a:close/>
                <a:moveTo>
                  <a:pt x="1133306" y="76973"/>
                </a:moveTo>
                <a:lnTo>
                  <a:pt x="1162166" y="76973"/>
                </a:lnTo>
                <a:lnTo>
                  <a:pt x="1162166" y="105833"/>
                </a:lnTo>
                <a:lnTo>
                  <a:pt x="1133306" y="105833"/>
                </a:lnTo>
                <a:close/>
                <a:moveTo>
                  <a:pt x="1060185" y="76973"/>
                </a:moveTo>
                <a:lnTo>
                  <a:pt x="1089045" y="76973"/>
                </a:lnTo>
                <a:lnTo>
                  <a:pt x="1089045" y="105833"/>
                </a:lnTo>
                <a:lnTo>
                  <a:pt x="1060185" y="105833"/>
                </a:lnTo>
                <a:close/>
                <a:moveTo>
                  <a:pt x="113529" y="75045"/>
                </a:moveTo>
                <a:lnTo>
                  <a:pt x="888954" y="75054"/>
                </a:lnTo>
                <a:cubicBezTo>
                  <a:pt x="898567" y="75054"/>
                  <a:pt x="904343" y="82748"/>
                  <a:pt x="904343" y="90443"/>
                </a:cubicBezTo>
                <a:cubicBezTo>
                  <a:pt x="904343" y="100057"/>
                  <a:pt x="896648" y="105832"/>
                  <a:pt x="888954" y="105832"/>
                </a:cubicBezTo>
                <a:lnTo>
                  <a:pt x="113529" y="105832"/>
                </a:lnTo>
                <a:cubicBezTo>
                  <a:pt x="105826" y="105832"/>
                  <a:pt x="98131" y="100057"/>
                  <a:pt x="98131" y="90443"/>
                </a:cubicBezTo>
                <a:cubicBezTo>
                  <a:pt x="98131" y="82740"/>
                  <a:pt x="105826" y="76973"/>
                  <a:pt x="113529" y="75045"/>
                </a:cubicBezTo>
                <a:close/>
                <a:moveTo>
                  <a:pt x="28855" y="28868"/>
                </a:moveTo>
                <a:lnTo>
                  <a:pt x="28855" y="153937"/>
                </a:lnTo>
                <a:lnTo>
                  <a:pt x="1231433" y="153937"/>
                </a:lnTo>
                <a:lnTo>
                  <a:pt x="1231433" y="28868"/>
                </a:lnTo>
                <a:close/>
                <a:moveTo>
                  <a:pt x="0" y="0"/>
                </a:moveTo>
                <a:lnTo>
                  <a:pt x="1260311" y="0"/>
                </a:lnTo>
                <a:lnTo>
                  <a:pt x="1260311" y="1110228"/>
                </a:lnTo>
                <a:lnTo>
                  <a:pt x="0" y="1110228"/>
                </a:lnTo>
                <a:close/>
              </a:path>
            </a:pathLst>
          </a:custGeom>
          <a:solidFill>
            <a:srgbClr val="ED1D24"/>
          </a:solidFill>
          <a:ln w="223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95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News Gothic MT</vt:lpstr>
      <vt:lpstr>Office Theme</vt:lpstr>
      <vt:lpstr>Performa Keuangan &amp; SDM Proyek</vt:lpstr>
      <vt:lpstr>Evaluasi &amp; Pembacaan FIDA Proyek</vt:lpstr>
      <vt:lpstr>Monitoring Termin</vt:lpstr>
      <vt:lpstr>Neraca Keuangan</vt:lpstr>
      <vt:lpstr>Laporan Pengelolaan SDM Proyek</vt:lpstr>
      <vt:lpstr>Laporan Pengelolaan SDM Proyek</vt:lpstr>
      <vt:lpstr>Updating : Struktur Organisasi Proyek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 Keuangan &amp; SDM Proyek</dc:title>
  <dc:creator>Ajir Imam</dc:creator>
  <cp:lastModifiedBy>Ajir Imam</cp:lastModifiedBy>
  <cp:revision>1</cp:revision>
  <dcterms:created xsi:type="dcterms:W3CDTF">2023-03-26T15:29:33Z</dcterms:created>
  <dcterms:modified xsi:type="dcterms:W3CDTF">2023-03-26T15:30:27Z</dcterms:modified>
</cp:coreProperties>
</file>