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9" r:id="rId4"/>
    <p:sldId id="360" r:id="rId5"/>
    <p:sldId id="308" r:id="rId6"/>
    <p:sldId id="361" r:id="rId7"/>
    <p:sldId id="363" r:id="rId8"/>
    <p:sldId id="364" r:id="rId9"/>
    <p:sldId id="365" r:id="rId10"/>
    <p:sldId id="366" r:id="rId11"/>
    <p:sldId id="331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3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2A87021-29EB-4013-865A-CCF1D2D5AF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61359BD-E3BE-453E-BCCD-36E29E757F90}"/>
              </a:ext>
            </a:extLst>
          </p:cNvPr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58BAD-C38F-4A87-9218-E4A34824D32F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2D8AB28D-54CD-4546-851F-97A85D89CFCD}"/>
              </a:ext>
            </a:extLst>
          </p:cNvPr>
          <p:cNvSpPr/>
          <p:nvPr userDrawn="1"/>
        </p:nvSpPr>
        <p:spPr>
          <a:xfrm>
            <a:off x="519549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1FFAB661-6257-4062-925E-87FB3C723753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5ABB5A94-2320-44B0-85DB-F71B8A97597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CF10A6F1-2574-4D9F-BEB0-45679F6509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1">
              <a:extLst>
                <a:ext uri="{FF2B5EF4-FFF2-40B4-BE49-F238E27FC236}">
                  <a16:creationId xmlns:a16="http://schemas.microsoft.com/office/drawing/2014/main" id="{CB9D992E-44CA-44C7-9E27-A0083F7BBD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id="{D2C6D3F0-DD75-4F06-AAF2-C7AC477BDEA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id="{A9B4C5FA-1A26-498B-A490-D3C7E7EBED4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550E3C28-BD1F-474F-9FFE-65EECB1C3B7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7">
                <a:extLst>
                  <a:ext uri="{FF2B5EF4-FFF2-40B4-BE49-F238E27FC236}">
                    <a16:creationId xmlns:a16="http://schemas.microsoft.com/office/drawing/2014/main" id="{AA764A39-6149-4588-BE0C-2C6CBC9A27B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8">
                <a:extLst>
                  <a:ext uri="{FF2B5EF4-FFF2-40B4-BE49-F238E27FC236}">
                    <a16:creationId xmlns:a16="http://schemas.microsoft.com/office/drawing/2014/main" id="{E8A6C01C-3ABE-4E1A-8523-3BFDBA46104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5131B40C-D6D9-4A9E-99A4-DFB9458673B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5">
                <a:extLst>
                  <a:ext uri="{FF2B5EF4-FFF2-40B4-BE49-F238E27FC236}">
                    <a16:creationId xmlns:a16="http://schemas.microsoft.com/office/drawing/2014/main" id="{72098C2B-1B52-44C6-B10E-F2190C41995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6">
                <a:extLst>
                  <a:ext uri="{FF2B5EF4-FFF2-40B4-BE49-F238E27FC236}">
                    <a16:creationId xmlns:a16="http://schemas.microsoft.com/office/drawing/2014/main" id="{01C79606-05AC-466B-8146-146544306E7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4">
              <a:extLst>
                <a:ext uri="{FF2B5EF4-FFF2-40B4-BE49-F238E27FC236}">
                  <a16:creationId xmlns:a16="http://schemas.microsoft.com/office/drawing/2014/main" id="{7E163EF7-5BD1-433C-8FDB-148FC12F05C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id="{F5F82293-4E8A-4809-9382-B6AE3873BD5D}"/>
              </a:ext>
            </a:extLst>
          </p:cNvPr>
          <p:cNvGrpSpPr/>
          <p:nvPr userDrawn="1"/>
        </p:nvGrpSpPr>
        <p:grpSpPr>
          <a:xfrm>
            <a:off x="6680577" y="1983192"/>
            <a:ext cx="4076388" cy="2239699"/>
            <a:chOff x="-548507" y="477868"/>
            <a:chExt cx="11570449" cy="6357177"/>
          </a:xfrm>
        </p:grpSpPr>
        <p:sp>
          <p:nvSpPr>
            <p:cNvPr id="18" name="Freeform: Shape 40">
              <a:extLst>
                <a:ext uri="{FF2B5EF4-FFF2-40B4-BE49-F238E27FC236}">
                  <a16:creationId xmlns:a16="http://schemas.microsoft.com/office/drawing/2014/main" id="{19BE4363-CA77-4BE6-897D-D2F5BA61A25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36D64B7-2463-4344-B073-49A713D522A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42">
              <a:extLst>
                <a:ext uri="{FF2B5EF4-FFF2-40B4-BE49-F238E27FC236}">
                  <a16:creationId xmlns:a16="http://schemas.microsoft.com/office/drawing/2014/main" id="{0F63D130-FA5C-4648-BFBC-77003C2316C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43">
              <a:extLst>
                <a:ext uri="{FF2B5EF4-FFF2-40B4-BE49-F238E27FC236}">
                  <a16:creationId xmlns:a16="http://schemas.microsoft.com/office/drawing/2014/main" id="{E1633E30-91F4-4A66-8DC7-A5A379E5EE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4">
              <a:extLst>
                <a:ext uri="{FF2B5EF4-FFF2-40B4-BE49-F238E27FC236}">
                  <a16:creationId xmlns:a16="http://schemas.microsoft.com/office/drawing/2014/main" id="{D12A1A5A-C9FC-43D0-B451-91C555A54ED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45">
              <a:extLst>
                <a:ext uri="{FF2B5EF4-FFF2-40B4-BE49-F238E27FC236}">
                  <a16:creationId xmlns:a16="http://schemas.microsoft.com/office/drawing/2014/main" id="{6A2941C7-650C-41BD-8998-D03365C7F44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50">
                <a:extLst>
                  <a:ext uri="{FF2B5EF4-FFF2-40B4-BE49-F238E27FC236}">
                    <a16:creationId xmlns:a16="http://schemas.microsoft.com/office/drawing/2014/main" id="{A957318F-4A74-4E03-98CB-C90F9B039AD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51">
                <a:extLst>
                  <a:ext uri="{FF2B5EF4-FFF2-40B4-BE49-F238E27FC236}">
                    <a16:creationId xmlns:a16="http://schemas.microsoft.com/office/drawing/2014/main" id="{F5E78284-3995-429C-A568-EF4E62E3FF3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46">
              <a:extLst>
                <a:ext uri="{FF2B5EF4-FFF2-40B4-BE49-F238E27FC236}">
                  <a16:creationId xmlns:a16="http://schemas.microsoft.com/office/drawing/2014/main" id="{0CE4C9E0-C371-4B44-ADBA-6F2EEED377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48">
                <a:extLst>
                  <a:ext uri="{FF2B5EF4-FFF2-40B4-BE49-F238E27FC236}">
                    <a16:creationId xmlns:a16="http://schemas.microsoft.com/office/drawing/2014/main" id="{C872C864-8EDA-447C-89AC-AD64E8C5898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9">
                <a:extLst>
                  <a:ext uri="{FF2B5EF4-FFF2-40B4-BE49-F238E27FC236}">
                    <a16:creationId xmlns:a16="http://schemas.microsoft.com/office/drawing/2014/main" id="{3814F569-06D5-4B6D-A185-557EE0B8381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47">
              <a:extLst>
                <a:ext uri="{FF2B5EF4-FFF2-40B4-BE49-F238E27FC236}">
                  <a16:creationId xmlns:a16="http://schemas.microsoft.com/office/drawing/2014/main" id="{6CB67ECD-BC99-47CD-803F-321C41C2791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Oval 20">
            <a:extLst>
              <a:ext uri="{FF2B5EF4-FFF2-40B4-BE49-F238E27FC236}">
                <a16:creationId xmlns:a16="http://schemas.microsoft.com/office/drawing/2014/main" id="{BA482DD0-3EC4-467A-876F-99ED39D27696}"/>
              </a:ext>
            </a:extLst>
          </p:cNvPr>
          <p:cNvSpPr/>
          <p:nvPr userDrawn="1"/>
        </p:nvSpPr>
        <p:spPr>
          <a:xfrm>
            <a:off x="5735326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A5C6A9B2-07F9-44E6-BD2C-D550243769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9774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B7F89517-D5E5-4BFA-BB74-9156BEFB10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42771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27910C7-967E-435D-92CC-95F1A8ED49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8C02B-9AD8-43A7-9831-2FA4748525D7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B85E5-94F3-4602-B8C4-CEFBBCB4261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19451-57E4-4644-B5CA-BCAFE3B29AE6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6C2CF-EB7C-42E2-808F-DB4216A3AEE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2039DC6-69DC-4CBA-B1DD-6736C5A0D7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9425771-652F-4F81-B8A5-82714CFFB0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10342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FF1023-9083-431E-9F8D-931BD6C85C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0799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904FF9A-3AAF-4B77-BDA4-2C07E0E304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1256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36BFEEA-D9D5-4279-8240-68CAF97C96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81714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877435-F391-47B7-9C74-451AA2775FC4}"/>
              </a:ext>
            </a:extLst>
          </p:cNvPr>
          <p:cNvSpPr/>
          <p:nvPr userDrawn="1"/>
        </p:nvSpPr>
        <p:spPr>
          <a:xfrm>
            <a:off x="0" y="1"/>
            <a:ext cx="911424" cy="685799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236F4-5AB3-4541-A24D-2592ADA217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-1"/>
            <a:ext cx="4800533" cy="684847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290F566A-2EDF-4C78-874A-7CFE1088FD53}"/>
              </a:ext>
            </a:extLst>
          </p:cNvPr>
          <p:cNvSpPr/>
          <p:nvPr userDrawn="1"/>
        </p:nvSpPr>
        <p:spPr>
          <a:xfrm>
            <a:off x="917047" y="-9525"/>
            <a:ext cx="474431" cy="6857998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5C22DEF-E029-4C47-B726-DEA143D719F9}"/>
              </a:ext>
            </a:extLst>
          </p:cNvPr>
          <p:cNvSpPr/>
          <p:nvPr userDrawn="1"/>
        </p:nvSpPr>
        <p:spPr>
          <a:xfrm>
            <a:off x="11856640" y="-9526"/>
            <a:ext cx="335360" cy="686752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DDE39-B951-4C25-83A6-9377DD416994}"/>
              </a:ext>
            </a:extLst>
          </p:cNvPr>
          <p:cNvSpPr/>
          <p:nvPr userDrawn="1"/>
        </p:nvSpPr>
        <p:spPr>
          <a:xfrm>
            <a:off x="0" y="0"/>
            <a:ext cx="12192000" cy="4873924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0599BD3B-BAF9-40F0-8D93-94C73F8BDC76}"/>
              </a:ext>
            </a:extLst>
          </p:cNvPr>
          <p:cNvGrpSpPr/>
          <p:nvPr userDrawn="1"/>
        </p:nvGrpSpPr>
        <p:grpSpPr>
          <a:xfrm>
            <a:off x="4649604" y="1705522"/>
            <a:ext cx="2892793" cy="3168403"/>
            <a:chOff x="1058291" y="3689597"/>
            <a:chExt cx="2892793" cy="3168403"/>
          </a:xfrm>
        </p:grpSpPr>
        <p:sp>
          <p:nvSpPr>
            <p:cNvPr id="3" name="Freeform: Shape 53">
              <a:extLst>
                <a:ext uri="{FF2B5EF4-FFF2-40B4-BE49-F238E27FC236}">
                  <a16:creationId xmlns:a16="http://schemas.microsoft.com/office/drawing/2014/main" id="{C65669F4-B3D8-423E-A7B2-8F929128E0B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54">
              <a:extLst>
                <a:ext uri="{FF2B5EF4-FFF2-40B4-BE49-F238E27FC236}">
                  <a16:creationId xmlns:a16="http://schemas.microsoft.com/office/drawing/2014/main" id="{BFA7B46A-3531-4801-9735-0D3692A5315B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23A78050-800D-4A9F-A83F-A343D3259AEA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775E2AF4-F399-4734-A34D-51B2B6C928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11BCA668-A752-4481-BF41-23D7F879024C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2718A40D-4685-44D1-8D33-23D893B43811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90D22BBC-2B7A-48CF-8FD8-105559697B2D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B61D6C12-CCAC-409B-9619-6DEDD3F0125A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5E6458C-A6D1-4481-86AE-0D95E6658DEC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FFE2E832-263A-4F5F-B38D-43D96D9CAABF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482E47C2-E0C1-491E-9B05-FCE7BB719594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B58CA576-0525-4505-9275-51E8664AE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9E44C40E-ADBE-453C-AECB-BAC6F5EDA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34">
              <a:extLst>
                <a:ext uri="{FF2B5EF4-FFF2-40B4-BE49-F238E27FC236}">
                  <a16:creationId xmlns:a16="http://schemas.microsoft.com/office/drawing/2014/main" id="{4AA045FC-82ED-419F-8B78-E1D9E9F056EE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35">
              <a:extLst>
                <a:ext uri="{FF2B5EF4-FFF2-40B4-BE49-F238E27FC236}">
                  <a16:creationId xmlns:a16="http://schemas.microsoft.com/office/drawing/2014/main" id="{865BEA53-2042-484E-9B5B-1DCFD0A9D70C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BA8B971C-814F-4FC1-9F54-3F85B2C384F4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67">
            <a:extLst>
              <a:ext uri="{FF2B5EF4-FFF2-40B4-BE49-F238E27FC236}">
                <a16:creationId xmlns:a16="http://schemas.microsoft.com/office/drawing/2014/main" id="{17FC87C5-75F2-4CF6-8EB9-19C0081B2A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7511" y="1834189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3C9C9D5-43B4-443F-A4C3-8FC9C458F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0A4B1E7-C4D1-4CFD-A0B9-C2FDCD9DCD28}"/>
              </a:ext>
            </a:extLst>
          </p:cNvPr>
          <p:cNvGrpSpPr/>
          <p:nvPr/>
        </p:nvGrpSpPr>
        <p:grpSpPr>
          <a:xfrm>
            <a:off x="460367" y="3102582"/>
            <a:ext cx="5286102" cy="3402766"/>
            <a:chOff x="571204" y="3088728"/>
            <a:chExt cx="5286102" cy="3402766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571204" y="6245273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www.ovalangga.com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571204" y="3088728"/>
              <a:ext cx="528610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id-ID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TANK CLEANING AND SLUDGE REMOVAL</a:t>
              </a:r>
              <a:endPara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id-ID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TANK F - 6</a:t>
              </a:r>
              <a:r>
                <a:rPr lang="en-US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104</a:t>
              </a:r>
              <a:endPara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id-ID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LOCATION : </a:t>
              </a:r>
              <a:r>
                <a:rPr lang="en-GB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Area </a:t>
              </a:r>
              <a:r>
                <a:rPr lang="en-GB" sz="28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Kilang</a:t>
              </a:r>
              <a:r>
                <a:rPr lang="en-GB" sz="2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Arun </a:t>
              </a:r>
              <a:r>
                <a:rPr lang="en-GB" sz="28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Lhokseumawe</a:t>
              </a:r>
              <a:endPara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49DDA0-D191-31E7-9640-B60A9F18EEE4}"/>
              </a:ext>
            </a:extLst>
          </p:cNvPr>
          <p:cNvSpPr txBox="1"/>
          <p:nvPr/>
        </p:nvSpPr>
        <p:spPr>
          <a:xfrm>
            <a:off x="692727" y="3526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PT. OVALANGGA CITRA SAMUDRA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24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B782C96-34B0-48A6-B20A-87DFFE60B965}"/>
              </a:ext>
            </a:extLst>
          </p:cNvPr>
          <p:cNvGrpSpPr/>
          <p:nvPr/>
        </p:nvGrpSpPr>
        <p:grpSpPr>
          <a:xfrm>
            <a:off x="555478" y="465489"/>
            <a:ext cx="3510002" cy="2270665"/>
            <a:chOff x="824606" y="1125559"/>
            <a:chExt cx="3510002" cy="2270665"/>
          </a:xfrm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0036DE23-A8AF-46B7-9618-349A7B8BA920}"/>
                </a:ext>
              </a:extLst>
            </p:cNvPr>
            <p:cNvSpPr/>
            <p:nvPr/>
          </p:nvSpPr>
          <p:spPr>
            <a:xfrm>
              <a:off x="824606" y="1125559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04CACE1F-9992-4748-9AB0-660E5140D324}"/>
                </a:ext>
              </a:extLst>
            </p:cNvPr>
            <p:cNvSpPr/>
            <p:nvPr/>
          </p:nvSpPr>
          <p:spPr>
            <a:xfrm rot="10800000">
              <a:off x="3694712" y="2892917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DC43D-2643-47AA-9844-5CA54BD03384}"/>
                </a:ext>
              </a:extLst>
            </p:cNvPr>
            <p:cNvSpPr txBox="1"/>
            <p:nvPr/>
          </p:nvSpPr>
          <p:spPr>
            <a:xfrm>
              <a:off x="1144554" y="1723366"/>
              <a:ext cx="31900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SAFETY FIRST</a:t>
              </a:r>
              <a:b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NO SHORT CUT</a:t>
              </a:r>
              <a:b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ZERO INCIDENT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04E596-83D6-49B3-B107-442592C5CF19}"/>
              </a:ext>
            </a:extLst>
          </p:cNvPr>
          <p:cNvSpPr txBox="1"/>
          <p:nvPr/>
        </p:nvSpPr>
        <p:spPr>
          <a:xfrm>
            <a:off x="3902599" y="4283813"/>
            <a:ext cx="3053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accent2"/>
                </a:solidFill>
                <a:latin typeface="Adobe Caslon Pro Bold" panose="0205070206050A020403" pitchFamily="18" charset="0"/>
                <a:cs typeface="Arial" pitchFamily="34" charset="0"/>
              </a:rPr>
              <a:t>THANK YOU</a:t>
            </a:r>
            <a:endParaRPr lang="ko-KR" altLang="en-US" sz="2800" dirty="0">
              <a:solidFill>
                <a:schemeClr val="accent2"/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DE676-0E95-4C86-8F58-E596830DE092}"/>
              </a:ext>
            </a:extLst>
          </p:cNvPr>
          <p:cNvSpPr txBox="1"/>
          <p:nvPr/>
        </p:nvSpPr>
        <p:spPr>
          <a:xfrm>
            <a:off x="555478" y="4591590"/>
            <a:ext cx="2280351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PT. OVALANGGA CITRA SAMUDRA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63624" y="1038240"/>
            <a:ext cx="33440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69D9D-AF0B-FFE3-38FB-9467326125A3}"/>
              </a:ext>
            </a:extLst>
          </p:cNvPr>
          <p:cNvSpPr txBox="1"/>
          <p:nvPr/>
        </p:nvSpPr>
        <p:spPr>
          <a:xfrm>
            <a:off x="3162300" y="491048"/>
            <a:ext cx="8763000" cy="619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Tujuan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Prosedur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pembersihan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tangki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miny</a:t>
            </a:r>
            <a:r>
              <a:rPr lang="id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penimbunan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dibuat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panduan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personil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terlibat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kegiatan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menghindari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terluka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sakit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diakibatkan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kegiatan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persiapan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tangki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</a:t>
            </a:r>
            <a:r>
              <a:rPr lang="id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tertutup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terbatas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id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tangki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sangatlah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serius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disemua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sektor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industry gas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minyak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kecelakaan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diminimalisir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pengetahuan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terlibat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diterangkan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prosedur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Pekerja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punya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kompetensi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terlatih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pengetahuan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menganalisa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pencegahan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pengendaliannya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berpengalaman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Ikuti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kebijakan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internasional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52450" lvl="0" algn="just">
              <a:lnSpc>
                <a:spcPct val="150000"/>
              </a:lnSpc>
            </a:pP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50" indent="-342900" algn="just">
              <a:lnSpc>
                <a:spcPct val="150000"/>
              </a:lnSpc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Bahaya-bahaya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timbul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dikendalikan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perencanaan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seksama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pemantauan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terukur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">
            <a:extLst>
              <a:ext uri="{FF2B5EF4-FFF2-40B4-BE49-F238E27FC236}">
                <a16:creationId xmlns:a16="http://schemas.microsoft.com/office/drawing/2014/main" id="{842A15AA-1DA2-4E0C-BB7C-CC450F6CBC6F}"/>
              </a:ext>
            </a:extLst>
          </p:cNvPr>
          <p:cNvSpPr/>
          <p:nvPr/>
        </p:nvSpPr>
        <p:spPr>
          <a:xfrm>
            <a:off x="546432" y="2553801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C60281AA-1431-40E8-BA72-4E9353B08B82}"/>
              </a:ext>
            </a:extLst>
          </p:cNvPr>
          <p:cNvSpPr/>
          <p:nvPr/>
        </p:nvSpPr>
        <p:spPr>
          <a:xfrm>
            <a:off x="546432" y="3679046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DA8DF-62A3-48A4-94E1-D82B853B3783}"/>
              </a:ext>
            </a:extLst>
          </p:cNvPr>
          <p:cNvSpPr txBox="1"/>
          <p:nvPr/>
        </p:nvSpPr>
        <p:spPr>
          <a:xfrm>
            <a:off x="493369" y="30569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 err="1">
                <a:solidFill>
                  <a:schemeClr val="bg1"/>
                </a:solidFill>
                <a:cs typeface="Arial" pitchFamily="34" charset="0"/>
              </a:rPr>
              <a:t>Lingkup</a:t>
            </a:r>
            <a:endParaRPr lang="en-US" altLang="ko-KR" sz="4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34CB6-6051-43B8-B4FD-4C3D54A29341}"/>
              </a:ext>
            </a:extLst>
          </p:cNvPr>
          <p:cNvSpPr txBox="1"/>
          <p:nvPr/>
        </p:nvSpPr>
        <p:spPr>
          <a:xfrm>
            <a:off x="2128838" y="970442"/>
            <a:ext cx="25292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 err="1">
                <a:solidFill>
                  <a:schemeClr val="bg1"/>
                </a:solidFill>
                <a:cs typeface="Arial" pitchFamily="34" charset="0"/>
              </a:rPr>
              <a:t>Kerja</a:t>
            </a:r>
            <a:endParaRPr lang="ko-KR" altLang="en-US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F7DEA63-98A9-4A9F-A70B-142B2A876C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19836-0578-AE39-EE4A-8AA54F44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79" y="9528"/>
            <a:ext cx="12266264" cy="9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37C9D003-6141-9540-ED75-3F219F73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91" y="2521186"/>
            <a:ext cx="54927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pembers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ihan tangki dengan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Area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Lhokseumawe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61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CONDENSAT STORAGE TANK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Kondensat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F-6104,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Lancang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Lhokseumawe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Aceh.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71F27D9-B549-18E5-75F3-1AFA23D8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148" y="3565166"/>
            <a:ext cx="740599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TEKNIS CONDENSAT TANK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61 (CONDENSAT STORAGE UNIT)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F-6104 (CONDENSAT STORAGE TANK)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Size : 72.000 m x 22.600 m High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Type : Floating Roof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Material : Carbon steel, Fe 52 Gr . C . Mod A 283 C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Seal : Foam rubber delta seal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Roof Weight : 490,155 kg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Manufacturer : Tokyo Kanetsu K.K Tokyo, Japan </a:t>
            </a:r>
            <a:endParaRPr kumimoji="0" lang="id-ID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Gross Capasity : 530,000 Bbls. (84,000 m3)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5607" y="681108"/>
            <a:ext cx="425584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Struktur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Organisasi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42B9D03-78CE-77DA-A51D-7BBFAE57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02" y="0"/>
            <a:ext cx="760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5607" y="265610"/>
            <a:ext cx="425584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Rencana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Penempatan</a:t>
            </a:r>
            <a:endParaRPr lang="en-US" altLang="ko-KR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05072-09C4-C776-D82E-C6F195C1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34" y="1205484"/>
            <a:ext cx="8969866" cy="4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5607" y="265610"/>
            <a:ext cx="425584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Pembersihan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Tangki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7BEB-62A4-64D4-AB2F-FF1C0B629481}"/>
              </a:ext>
            </a:extLst>
          </p:cNvPr>
          <p:cNvSpPr txBox="1"/>
          <p:nvPr/>
        </p:nvSpPr>
        <p:spPr>
          <a:xfrm>
            <a:off x="4411493" y="495097"/>
            <a:ext cx="6099242" cy="1842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Pengosongan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Cargo Tanks</a:t>
            </a:r>
            <a:r>
              <a:rPr lang="en-US" sz="11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  <a:tabLst>
                <a:tab pos="1257300" algn="l"/>
                <a:tab pos="1371600" algn="l"/>
              </a:tabLst>
            </a:pP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Pemasangan pompa wilden pump untuk pemompaan ke IBC Tank.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  <a:tabLst>
                <a:tab pos="1257300" algn="l"/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Start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memompa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menggunakan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pompa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Wilden pump sampai seminimum mungkin.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  <a:tabLst>
                <a:tab pos="1257300" algn="l"/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Stop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pengosongan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apabila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sudah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tidak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dipompa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lagi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  <a:tabLst>
                <a:tab pos="1257300" algn="l"/>
                <a:tab pos="13716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/sludge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dibersihkan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diangkat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dasar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FF2B2-3AAA-F39C-1171-8C8B0307CDA5}"/>
              </a:ext>
            </a:extLst>
          </p:cNvPr>
          <p:cNvSpPr txBox="1"/>
          <p:nvPr/>
        </p:nvSpPr>
        <p:spPr>
          <a:xfrm>
            <a:off x="4411493" y="2341830"/>
            <a:ext cx="7444900" cy="412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	Cargo Tank Aerating (Done by PT OCS)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Siapkan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peralatan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seperti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 compressor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blower,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manifold 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saluran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angin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(ducting),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Air Lamp, Water Jetting 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dan lain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lain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Gunakan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kompresoor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kapasitas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655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cfm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dihubungkan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beberapa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blower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disambung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ducting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aerating.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compressor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mempercepat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proses aerating.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Jalankan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compressor dan blower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digerakan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tekanan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hingga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kandungan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gas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mudah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terbakar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beracun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2% L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kandungan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oksigen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20.9%.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angin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selama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proses aerating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melalui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manhole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lobang2 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 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Bila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atmosfer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mencapai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20.9%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kandungan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oksigen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gas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berbahaya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2% LEL, proses aerating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selesai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Jaga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tetap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aliran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dimasukan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menjaga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atmosfer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mencegah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kenaikan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kandungan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gas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berbahaya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karena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penguapan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didinding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maupun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terkandung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didalam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lumpur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Periksa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kondisi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atmosfer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mengeluarkan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PTW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sebelum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pekerja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diijinkan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dikeluarkan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petugas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be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wenang</a:t>
            </a:r>
            <a:r>
              <a: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Sekarang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kargo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siap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aktifitas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pembersihan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pengangkatan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lumpur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36190" y="615805"/>
            <a:ext cx="425584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Pembersihan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Tangki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6E7D4-5ED4-9190-7165-D904817A88AE}"/>
              </a:ext>
            </a:extLst>
          </p:cNvPr>
          <p:cNvSpPr txBox="1"/>
          <p:nvPr/>
        </p:nvSpPr>
        <p:spPr>
          <a:xfrm>
            <a:off x="3197158" y="190982"/>
            <a:ext cx="8806772" cy="5905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Masuk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Kargo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pembersihan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ruang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terbatas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sangat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krusial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mengandung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bahaya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oleh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karena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itu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prosedur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Client/Company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dipatuhi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seksama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Segala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persiapan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sebelum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sesuai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prosedur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ketentuan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K3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dijalankan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benar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amannya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Sebelum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mengeluarkan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entry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permit,Client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Supervisor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meyakinkan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hal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berikut</a:t>
            </a: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algn="just">
              <a:lnSpc>
                <a:spcPct val="150000"/>
              </a:lnSpc>
            </a:pPr>
            <a:r>
              <a:rPr lang="en-US" sz="1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Atmosfer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periksa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seksama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kandungan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O2 - 20.9%, gas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hidrokarbon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2% L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tidak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gas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beracun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lainnya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Ventilasi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udara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tetap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dijalankan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terus-menerus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selama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Peralatan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keselamatan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seperti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pertolongan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keadaan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darurat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disiapkan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dekat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lobang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keluar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Siapkan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IBC tank di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luar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area Bund wall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 – 6104 dan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mudah di jangkau oleh Forklif atau Crane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telah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disetujui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oleh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petugas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Client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dialasi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terpal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dibawahnya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bantu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pernafasan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SCBA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disiapkan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dekat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manhole.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bantu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pernafasan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darurat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ELSA (Emergency Life Support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Aparatus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disiapkan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did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ekat Man Hole Masuk keluar Pekerja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Standby Person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selalu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bertugas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lobang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lengkap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komunikasi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radio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selalu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kontak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Control Room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diperlukan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bantuan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keadaan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darurat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mencatat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keluar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tanggal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jam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keluar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Pengecekan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kondisi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atmosfer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diperiksa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secara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berkala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pengecekan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menyeluruh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diambil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setiap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sehabis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istirahat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tanda-tanda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peringatan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bahaya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barikade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didaerah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area kerja.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  <a:tabLst>
                <a:tab pos="19431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selang-selang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angin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peralatan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area kerja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diatur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rapi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menghindari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bahaya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tersandung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5607" y="265610"/>
            <a:ext cx="425584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Pembersihan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Tangki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AB1A0-0D97-C692-AFC0-FAF6392EF36F}"/>
              </a:ext>
            </a:extLst>
          </p:cNvPr>
          <p:cNvSpPr txBox="1"/>
          <p:nvPr/>
        </p:nvSpPr>
        <p:spPr>
          <a:xfrm>
            <a:off x="4920279" y="265610"/>
            <a:ext cx="6099242" cy="6667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PEMBUANGAN LIMBAH MINYAK (SLUDGE) CAIR MAUPUN PADAT DAN PENCATATAN LUMLAH LIMBAH 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Pembuangan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(sludge)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dihasilkan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proses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pembersihan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mentah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ditampung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dimusnahkan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sesuai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Peraturan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Pemerintah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Indonesia KLH/BAPEDAL,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Marpol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maupun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Prosedur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Managemen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Pengelolaan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Clien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/Perusahaan.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Penanganan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padat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maupun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cair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minyak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cair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dipompa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dimasukan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Truck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apabila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sedang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tidak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tersedia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dimasukan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sementara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IBC Tank.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tangki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diisi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hingga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penuh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langsung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membawa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fasilitas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pengolahan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IBC Tank yang terkumpul di area penampung  akan di awasi dan Tanggung jawab Client.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padat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kedalam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small bag dan di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masukan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kekantong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jumbo,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kapasitas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ton dan di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kumpulkan Diarea yang telah ditentukan oleh Client ( Jika Ada)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Hitung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total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jumlah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IBC Tank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padat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juga cair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selesai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kerjaan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Jumlah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di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buatkan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Berita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acara 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pekerjaan.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Setelah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padat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maupun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cair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sudah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dimuat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truk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pengangkut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manifest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harus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diisi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ditanda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tangani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oleh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perusahaan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pengangkut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Selanjutnya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pengangkut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darat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membawa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limbah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perusahaan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pemanfaatan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akhir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telah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disetujui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oleh KLH</a:t>
            </a:r>
            <a:r>
              <a:rPr lang="id-ID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</a:t>
            </a: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/BAPEDAL.</a:t>
            </a:r>
            <a:endParaRPr lang="en-ID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algn="just">
              <a:lnSpc>
                <a:spcPct val="150000"/>
              </a:lnSpc>
              <a:tabLst>
                <a:tab pos="114300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Pembuangan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limbah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ijin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pemanfaatan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pemusnahan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KLH</a:t>
            </a:r>
            <a:r>
              <a:rPr lang="id-ID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/BAPEDAL.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F7CAC-24DE-0103-26E1-FEB4BA0B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317577"/>
            <a:ext cx="12192000" cy="4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1130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Caslon Pro Bold</vt:lpstr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95</cp:revision>
  <dcterms:created xsi:type="dcterms:W3CDTF">2020-01-20T05:08:25Z</dcterms:created>
  <dcterms:modified xsi:type="dcterms:W3CDTF">2023-11-14T09:43:31Z</dcterms:modified>
</cp:coreProperties>
</file>