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idDmdBXW2N6/9xewhewBRuDr4R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0468ecfb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70468ecfb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e9e87d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17e9e87d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7e9e87d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17e9e87d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e9e87d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17e9e87d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7e9e87d4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7e9e87d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7e9e87d4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17e9e87d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e9e87d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7e9e87d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7e9e87d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17e9e87d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7e9e87d4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17e9e87d4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7e9e87d4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17e9e87d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af77468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8af77468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b0451e0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b0451e0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bdcb2b56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cbdcb2b56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0468ecfb6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70468ecfb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c77e277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dec77e277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f7746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8af7746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af7c8b4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af7c8b4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af77468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8af77468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af7c8b4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8af7c8b4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7e9e87d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7e9e87d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 rot="5400000">
            <a:off x="3828350" y="772125"/>
            <a:ext cx="2975400" cy="2471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/>
          <p:nvPr/>
        </p:nvSpPr>
        <p:spPr>
          <a:xfrm rot="10800000">
            <a:off x="3245000" y="460000"/>
            <a:ext cx="3363000" cy="2793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4B24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4"/>
          <p:cNvSpPr txBox="1"/>
          <p:nvPr>
            <p:ph type="ctrTitle"/>
          </p:nvPr>
        </p:nvSpPr>
        <p:spPr>
          <a:xfrm>
            <a:off x="706508" y="3206425"/>
            <a:ext cx="7731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706500" y="4373120"/>
            <a:ext cx="7731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4"/>
          <p:cNvSpPr/>
          <p:nvPr>
            <p:ph idx="2" type="pic"/>
          </p:nvPr>
        </p:nvSpPr>
        <p:spPr>
          <a:xfrm>
            <a:off x="3454225" y="608380"/>
            <a:ext cx="2945400" cy="25167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17" name="Google Shape;17;p24"/>
          <p:cNvSpPr/>
          <p:nvPr/>
        </p:nvSpPr>
        <p:spPr>
          <a:xfrm rot="5400000">
            <a:off x="2938700" y="1053183"/>
            <a:ext cx="2356800" cy="195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497E1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/>
          <p:nvPr/>
        </p:nvSpPr>
        <p:spPr>
          <a:xfrm rot="5400000">
            <a:off x="2035618" y="222675"/>
            <a:ext cx="1672200" cy="1448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4"/>
          <p:cNvPicPr preferRelativeResize="0"/>
          <p:nvPr/>
        </p:nvPicPr>
        <p:blipFill rotWithShape="1">
          <a:blip r:embed="rId2">
            <a:alphaModFix/>
          </a:blip>
          <a:srcRect b="19997" l="27543" r="28246" t="12007"/>
          <a:stretch/>
        </p:blipFill>
        <p:spPr>
          <a:xfrm>
            <a:off x="2328240" y="310495"/>
            <a:ext cx="1088801" cy="118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6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6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 type="tx">
  <p:cSld name="TITLE_AND_BOD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311700" y="2164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5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00" y="1152250"/>
            <a:ext cx="870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TITLE_AND_BODY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1463ba3fb_0_2865"/>
          <p:cNvSpPr txBox="1"/>
          <p:nvPr>
            <p:ph type="title"/>
          </p:nvPr>
        </p:nvSpPr>
        <p:spPr>
          <a:xfrm>
            <a:off x="311700" y="2164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g281463ba3fb_0_28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g281463ba3fb_0_2865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81463ba3fb_0_2865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81463ba3fb_0_2865"/>
          <p:cNvSpPr txBox="1"/>
          <p:nvPr>
            <p:ph idx="1" type="body"/>
          </p:nvPr>
        </p:nvSpPr>
        <p:spPr>
          <a:xfrm>
            <a:off x="311700" y="1152250"/>
            <a:ext cx="870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o Image">
  <p:cSld name="TITLE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6933075" y="1650150"/>
            <a:ext cx="3030150" cy="397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7397" y="36325"/>
            <a:ext cx="448800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ctrTitle"/>
          </p:nvPr>
        </p:nvSpPr>
        <p:spPr>
          <a:xfrm>
            <a:off x="2720880" y="1650150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720875" y="2816850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16" name="Google Shape;116;p22"/>
          <p:cNvGrpSpPr/>
          <p:nvPr/>
        </p:nvGrpSpPr>
        <p:grpSpPr>
          <a:xfrm>
            <a:off x="858895" y="1423200"/>
            <a:ext cx="1645800" cy="1900200"/>
            <a:chOff x="706495" y="966000"/>
            <a:chExt cx="1645800" cy="1900200"/>
          </a:xfrm>
        </p:grpSpPr>
        <p:sp>
          <p:nvSpPr>
            <p:cNvPr id="117" name="Google Shape;117;p22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400000" dist="19050">
                <a:srgbClr val="000000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22"/>
            <p:cNvPicPr preferRelativeResize="0"/>
            <p:nvPr/>
          </p:nvPicPr>
          <p:blipFill rotWithShape="1">
            <a:blip r:embed="rId5">
              <a:alphaModFix/>
            </a:blip>
            <a:srcRect b="19997" l="27543" r="28246" t="1200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28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8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00" y="-126250"/>
            <a:ext cx="3243526" cy="37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725" y="2017000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075" y="-1243825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700" y="2205150"/>
            <a:ext cx="842727" cy="9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97E1E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30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0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0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4B24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0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30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0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o Image 1">
  <p:cSld name="TITLE_1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cbdcb2b56c_0_13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cbdcb2b56c_0_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2cbdcb2b56c_0_13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2cbdcb2b56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397" y="3577"/>
            <a:ext cx="448800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2cbdcb2b56c_0_13"/>
          <p:cNvPicPr preferRelativeResize="0"/>
          <p:nvPr/>
        </p:nvPicPr>
        <p:blipFill rotWithShape="1">
          <a:blip r:embed="rId4">
            <a:alphaModFix amt="80000"/>
          </a:blip>
          <a:srcRect b="0" l="0" r="50668" t="46097"/>
          <a:stretch/>
        </p:blipFill>
        <p:spPr>
          <a:xfrm>
            <a:off x="7663300" y="2050150"/>
            <a:ext cx="1494800" cy="214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g2cbdcb2b56c_0_13"/>
          <p:cNvPicPr preferRelativeResize="0"/>
          <p:nvPr/>
        </p:nvPicPr>
        <p:blipFill rotWithShape="1">
          <a:blip r:embed="rId4">
            <a:alphaModFix amt="80000"/>
          </a:blip>
          <a:srcRect b="68672" l="38019" r="0" t="0"/>
          <a:stretch/>
        </p:blipFill>
        <p:spPr>
          <a:xfrm>
            <a:off x="6364050" y="4442800"/>
            <a:ext cx="1056601" cy="70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g2cbdcb2b56c_0_13"/>
          <p:cNvGrpSpPr/>
          <p:nvPr/>
        </p:nvGrpSpPr>
        <p:grpSpPr>
          <a:xfrm>
            <a:off x="7021495" y="3118375"/>
            <a:ext cx="1645800" cy="1900200"/>
            <a:chOff x="706495" y="966000"/>
            <a:chExt cx="1645800" cy="1900200"/>
          </a:xfrm>
        </p:grpSpPr>
        <p:sp>
          <p:nvSpPr>
            <p:cNvPr id="45" name="Google Shape;45;g2cbdcb2b56c_0_13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400000" dist="1905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Google Shape;46;g2cbdcb2b56c_0_13"/>
            <p:cNvPicPr preferRelativeResize="0"/>
            <p:nvPr/>
          </p:nvPicPr>
          <p:blipFill rotWithShape="1">
            <a:blip r:embed="rId5">
              <a:alphaModFix/>
            </a:blip>
            <a:srcRect b="19997" l="27543" r="28246" t="1200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g2cbdcb2b56c_0_13"/>
          <p:cNvSpPr txBox="1"/>
          <p:nvPr>
            <p:ph type="ctrTitle"/>
          </p:nvPr>
        </p:nvSpPr>
        <p:spPr>
          <a:xfrm>
            <a:off x="1941305" y="1657375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2cbdcb2b56c_0_13"/>
          <p:cNvSpPr txBox="1"/>
          <p:nvPr>
            <p:ph idx="1" type="subTitle"/>
          </p:nvPr>
        </p:nvSpPr>
        <p:spPr>
          <a:xfrm>
            <a:off x="1941300" y="2824075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27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7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IG_NUMBER">
    <p:bg>
      <p:bgPr>
        <a:solidFill>
          <a:srgbClr val="F5832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31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F58320"/>
              </a:gs>
              <a:gs pos="100000">
                <a:srgbClr val="A2502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1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1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1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1"/>
          <p:cNvSpPr txBox="1"/>
          <p:nvPr>
            <p:ph hasCustomPrompt="1" type="title"/>
          </p:nvPr>
        </p:nvSpPr>
        <p:spPr>
          <a:xfrm>
            <a:off x="2763900" y="1563325"/>
            <a:ext cx="3182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0" y="-5925"/>
            <a:ext cx="9148200" cy="5143500"/>
          </a:xfrm>
          <a:prstGeom prst="rect">
            <a:avLst/>
          </a:prstGeom>
          <a:solidFill>
            <a:srgbClr val="74B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008727" y="927950"/>
            <a:ext cx="4101000" cy="35040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type="ctrTitle"/>
          </p:nvPr>
        </p:nvSpPr>
        <p:spPr>
          <a:xfrm>
            <a:off x="5193879" y="820775"/>
            <a:ext cx="3790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5193875" y="2910325"/>
            <a:ext cx="379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23"/>
          <p:cNvSpPr/>
          <p:nvPr/>
        </p:nvSpPr>
        <p:spPr>
          <a:xfrm rot="5400000">
            <a:off x="806675" y="780070"/>
            <a:ext cx="3724800" cy="2933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F5832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3"/>
          <p:cNvSpPr/>
          <p:nvPr/>
        </p:nvSpPr>
        <p:spPr>
          <a:xfrm rot="5400000">
            <a:off x="123400" y="353500"/>
            <a:ext cx="1527300" cy="1323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3"/>
          <p:cNvPicPr preferRelativeResize="0"/>
          <p:nvPr/>
        </p:nvPicPr>
        <p:blipFill rotWithShape="1">
          <a:blip r:embed="rId2">
            <a:alphaModFix/>
          </a:blip>
          <a:srcRect b="19997" l="27543" r="28246" t="12007"/>
          <a:stretch/>
        </p:blipFill>
        <p:spPr>
          <a:xfrm>
            <a:off x="390737" y="433941"/>
            <a:ext cx="994568" cy="10828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/>
          <p:nvPr/>
        </p:nvSpPr>
        <p:spPr>
          <a:xfrm>
            <a:off x="1762021" y="1803925"/>
            <a:ext cx="3292800" cy="285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3"/>
          <p:cNvSpPr/>
          <p:nvPr/>
        </p:nvSpPr>
        <p:spPr>
          <a:xfrm rot="5400000">
            <a:off x="4471926" y="3785475"/>
            <a:ext cx="683400" cy="59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29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9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9"/>
          <p:cNvSpPr/>
          <p:nvPr/>
        </p:nvSpPr>
        <p:spPr>
          <a:xfrm rot="5400000">
            <a:off x="3042900" y="1261226"/>
            <a:ext cx="3300900" cy="2742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rgbClr val="F583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9"/>
          <p:cNvSpPr/>
          <p:nvPr/>
        </p:nvSpPr>
        <p:spPr>
          <a:xfrm rot="5400000">
            <a:off x="-53408" y="56675"/>
            <a:ext cx="4313100" cy="3582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rgbClr val="497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32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2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28651" cy="42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2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0468ecfb6_3_20"/>
          <p:cNvSpPr txBox="1"/>
          <p:nvPr>
            <p:ph type="ctrTitle"/>
          </p:nvPr>
        </p:nvSpPr>
        <p:spPr>
          <a:xfrm>
            <a:off x="706500" y="3022025"/>
            <a:ext cx="77310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59"/>
              <a:t>Hate Speech Detection Using NLP</a:t>
            </a:r>
            <a:endParaRPr sz="3659"/>
          </a:p>
        </p:txBody>
      </p:sp>
      <p:pic>
        <p:nvPicPr>
          <p:cNvPr id="124" name="Google Shape;124;g270468ecfb6_3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525" y="796675"/>
            <a:ext cx="2610300" cy="2153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125" name="Google Shape;125;g270468ecfb6_3_20"/>
          <p:cNvSpPr txBox="1"/>
          <p:nvPr>
            <p:ph type="ctrTitle"/>
          </p:nvPr>
        </p:nvSpPr>
        <p:spPr>
          <a:xfrm>
            <a:off x="1536325" y="3495925"/>
            <a:ext cx="58860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9"/>
              <a:t>Group 3</a:t>
            </a:r>
            <a:endParaRPr sz="2059"/>
          </a:p>
        </p:txBody>
      </p:sp>
      <p:sp>
        <p:nvSpPr>
          <p:cNvPr id="126" name="Google Shape;126;g270468ecfb6_3_20"/>
          <p:cNvSpPr txBox="1"/>
          <p:nvPr/>
        </p:nvSpPr>
        <p:spPr>
          <a:xfrm>
            <a:off x="7087725" y="4036875"/>
            <a:ext cx="2127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1" i="0" sz="3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Bidash Gurung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Pema Chozom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Dorji Thogmey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e9e87d4e_0_13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Evolution of Hate Speech Detection: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Transition from traditional methods (SVM, Naive Bayes) to deep learning (LSTM, BERT).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Transformer models show improved accuracy in identifying complex linguistic features.</a:t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Real-time Hate Speech Detection: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Focus on efficiency using RNNs and attention mechanisms.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Hybrid models achieve over 85% accuracy.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7e9e87d4e_0_17"/>
          <p:cNvSpPr txBox="1"/>
          <p:nvPr>
            <p:ph type="ctrTitle"/>
          </p:nvPr>
        </p:nvSpPr>
        <p:spPr>
          <a:xfrm>
            <a:off x="2752200" y="1768050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Methodology Overview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7e9e87d4e_0_21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Data Collection: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Use CSV datasets with labeled hate speech from kaggle.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40">
                <a:solidFill>
                  <a:schemeClr val="dk1"/>
                </a:solidFill>
              </a:rPr>
              <a:t>1 - hate comment</a:t>
            </a:r>
            <a:endParaRPr b="0" sz="154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540">
                <a:solidFill>
                  <a:schemeClr val="dk1"/>
                </a:solidFill>
              </a:rPr>
              <a:t>0 - non-hate comment</a:t>
            </a:r>
            <a:endParaRPr b="0" sz="1540">
              <a:solidFill>
                <a:schemeClr val="dk1"/>
              </a:solidFill>
            </a:endParaRPr>
          </a:p>
        </p:txBody>
      </p:sp>
      <p:pic>
        <p:nvPicPr>
          <p:cNvPr id="186" name="Google Shape;186;g317e9e87d4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300" y="1359775"/>
            <a:ext cx="2446964" cy="97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17e9e87d4e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823" y="1234000"/>
            <a:ext cx="2804075" cy="3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7e9e87d4e_0_67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Data Collection: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Further classification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540">
              <a:solidFill>
                <a:schemeClr val="dk1"/>
              </a:solidFill>
            </a:endParaRPr>
          </a:p>
        </p:txBody>
      </p:sp>
      <p:pic>
        <p:nvPicPr>
          <p:cNvPr id="193" name="Google Shape;193;g317e9e87d4e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075" y="1452913"/>
            <a:ext cx="8527859" cy="9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e9e87d4e_0_28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Data Preprocessing: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Clean text, remove non-alphabet characters, and tokenize.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  <p:pic>
        <p:nvPicPr>
          <p:cNvPr id="199" name="Google Shape;199;g317e9e87d4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800" y="1570575"/>
            <a:ext cx="6943824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7e9e87d4e_0_38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Model Training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Utilize LSTM &amp; GRU models for classification.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Lstm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  <p:pic>
        <p:nvPicPr>
          <p:cNvPr id="205" name="Google Shape;205;g317e9e87d4e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26" y="1552776"/>
            <a:ext cx="7918449" cy="26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7e9e87d4e_0_55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Model Training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GRU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  <p:pic>
        <p:nvPicPr>
          <p:cNvPr id="211" name="Google Shape;211;g317e9e87d4e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12" y="1312162"/>
            <a:ext cx="8250775" cy="25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7e9e87d4e_0_42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Evaluation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Measure accuracy, precision, recall, and F1 score.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LSTM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  <p:pic>
        <p:nvPicPr>
          <p:cNvPr id="217" name="Google Shape;217;g317e9e87d4e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00" y="1854975"/>
            <a:ext cx="5078951" cy="27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7e9e87d4e_0_62"/>
          <p:cNvSpPr txBox="1"/>
          <p:nvPr>
            <p:ph type="title"/>
          </p:nvPr>
        </p:nvSpPr>
        <p:spPr>
          <a:xfrm>
            <a:off x="296775" y="351375"/>
            <a:ext cx="8193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Evaluation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GRU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  <p:pic>
        <p:nvPicPr>
          <p:cNvPr id="223" name="Google Shape;223;g317e9e87d4e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850" y="1584546"/>
            <a:ext cx="5665449" cy="26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af7746848_0_8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b0451e029_0_8"/>
          <p:cNvSpPr txBox="1"/>
          <p:nvPr>
            <p:ph type="title"/>
          </p:nvPr>
        </p:nvSpPr>
        <p:spPr>
          <a:xfrm>
            <a:off x="296775" y="301600"/>
            <a:ext cx="2430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9">
                <a:solidFill>
                  <a:schemeClr val="dk1"/>
                </a:solidFill>
              </a:rPr>
              <a:t>Overview</a:t>
            </a:r>
            <a:endParaRPr sz="3119">
              <a:solidFill>
                <a:schemeClr val="dk1"/>
              </a:solidFill>
            </a:endParaRPr>
          </a:p>
        </p:txBody>
      </p:sp>
      <p:sp>
        <p:nvSpPr>
          <p:cNvPr id="132" name="Google Shape;132;g28b0451e029_0_8"/>
          <p:cNvSpPr txBox="1"/>
          <p:nvPr>
            <p:ph type="title"/>
          </p:nvPr>
        </p:nvSpPr>
        <p:spPr>
          <a:xfrm>
            <a:off x="296775" y="1381900"/>
            <a:ext cx="73815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rPr lang="en" sz="2911">
                <a:solidFill>
                  <a:srgbClr val="666666"/>
                </a:solidFill>
              </a:rPr>
              <a:t>Introduction and Problem Statement.</a:t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t/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rPr lang="en" sz="2911">
                <a:solidFill>
                  <a:srgbClr val="666666"/>
                </a:solidFill>
              </a:rPr>
              <a:t>Aims and Objectives.</a:t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t/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rPr lang="en" sz="2911">
                <a:solidFill>
                  <a:srgbClr val="666666"/>
                </a:solidFill>
              </a:rPr>
              <a:t>Model Overview</a:t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t/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rPr lang="en" sz="2911">
                <a:solidFill>
                  <a:srgbClr val="666666"/>
                </a:solidFill>
              </a:rPr>
              <a:t>Demonstration</a:t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186"/>
              <a:buNone/>
            </a:pPr>
            <a:r>
              <a:t/>
            </a:r>
            <a:endParaRPr sz="291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bdcb2b56c_0_46"/>
          <p:cNvSpPr txBox="1"/>
          <p:nvPr>
            <p:ph type="ctrTitle"/>
          </p:nvPr>
        </p:nvSpPr>
        <p:spPr>
          <a:xfrm>
            <a:off x="1941305" y="1657375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0468ecfb6_3_41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Problem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c77e2779_1_23"/>
          <p:cNvSpPr txBox="1"/>
          <p:nvPr>
            <p:ph type="title"/>
          </p:nvPr>
        </p:nvSpPr>
        <p:spPr>
          <a:xfrm>
            <a:off x="289325" y="274600"/>
            <a:ext cx="8052900" cy="4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950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2911">
                <a:solidFill>
                  <a:schemeClr val="dk1"/>
                </a:solidFill>
              </a:rPr>
              <a:t>Advances in social media leads to more forms of hate speech.</a:t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4"/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-3950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2911">
                <a:solidFill>
                  <a:schemeClr val="dk1"/>
                </a:solidFill>
              </a:rPr>
              <a:t>Creates division and incites violence.</a:t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4"/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4"/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4"/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4"/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6874"/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-3950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2911">
                <a:solidFill>
                  <a:schemeClr val="dk1"/>
                </a:solidFill>
              </a:rPr>
              <a:t>Need for Enhanced Detection Methods</a:t>
            </a:r>
            <a:endParaRPr b="0" sz="2911">
              <a:solidFill>
                <a:schemeClr val="dk1"/>
              </a:solidFill>
            </a:endParaRPr>
          </a:p>
        </p:txBody>
      </p:sp>
      <p:pic>
        <p:nvPicPr>
          <p:cNvPr id="143" name="Google Shape;143;g2dec77e2779_1_23"/>
          <p:cNvPicPr preferRelativeResize="0"/>
          <p:nvPr/>
        </p:nvPicPr>
        <p:blipFill rotWithShape="1">
          <a:blip r:embed="rId3">
            <a:alphaModFix/>
          </a:blip>
          <a:srcRect b="0" l="11590" r="0" t="6172"/>
          <a:stretch/>
        </p:blipFill>
        <p:spPr>
          <a:xfrm>
            <a:off x="689275" y="2074977"/>
            <a:ext cx="1702101" cy="16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dec77e2779_1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525" y="2074977"/>
            <a:ext cx="1746903" cy="16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dec77e2779_1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6372" y="2074977"/>
            <a:ext cx="1782897" cy="16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af7746848_0_0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AIMS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af7c8b451_0_10"/>
          <p:cNvSpPr txBox="1"/>
          <p:nvPr>
            <p:ph type="title"/>
          </p:nvPr>
        </p:nvSpPr>
        <p:spPr>
          <a:xfrm>
            <a:off x="309475" y="414875"/>
            <a:ext cx="81936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Develop a Hate Speech Detection System: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Use NLP techniques to identify hate speech on social media.</a:t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Improve Contextual Understanding: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Focus on context-aware models to differentiate between offensive language and indirect hate speech.</a:t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Categorization of Hate Speech:</a:t>
            </a:r>
            <a:endParaRPr b="0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b="0" lang="en" sz="2200">
                <a:solidFill>
                  <a:schemeClr val="dk1"/>
                </a:solidFill>
              </a:rPr>
              <a:t>Classify hate speech into categories like homophobia, racism, sexism, and xenophobia.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af7746848_0_4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af7c8b451_0_16"/>
          <p:cNvSpPr txBox="1"/>
          <p:nvPr>
            <p:ph type="title"/>
          </p:nvPr>
        </p:nvSpPr>
        <p:spPr>
          <a:xfrm>
            <a:off x="309475" y="573325"/>
            <a:ext cx="8193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Develop a robust dataset for hate speech detection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Design and implement a context-aware NLP model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Evaluate model performance on real-world social media data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Design and implement an NLP model for classifying hate speech detected</a:t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e9e87d4e_0_2"/>
          <p:cNvSpPr txBox="1"/>
          <p:nvPr>
            <p:ph type="ctrTitle"/>
          </p:nvPr>
        </p:nvSpPr>
        <p:spPr>
          <a:xfrm>
            <a:off x="2752200" y="1768050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Literature 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CIT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