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9" r:id="rId1"/>
  </p:sldMasterIdLst>
  <p:notesMasterIdLst>
    <p:notesMasterId r:id="rId10"/>
  </p:notesMasterIdLst>
  <p:sldIdLst>
    <p:sldId id="263" r:id="rId2"/>
    <p:sldId id="257" r:id="rId3"/>
    <p:sldId id="258" r:id="rId4"/>
    <p:sldId id="262" r:id="rId5"/>
    <p:sldId id="259" r:id="rId6"/>
    <p:sldId id="260" r:id="rId7"/>
    <p:sldId id="261" r:id="rId8"/>
    <p:sldId id="264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E74D"/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2C199-5BEA-442E-A0A6-7763F1FD0D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66E023-AC94-41F9-80CF-A62B2D6382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To optimize of the usage of shelf space (45 square feet)</a:t>
          </a:r>
        </a:p>
      </dgm:t>
    </dgm:pt>
    <dgm:pt modelId="{83666748-0D89-4C59-9CDD-C96258DD3BED}" type="parTrans" cxnId="{46A6802A-C12A-46AA-95E4-1C1E1A81B3B2}">
      <dgm:prSet/>
      <dgm:spPr/>
      <dgm:t>
        <a:bodyPr/>
        <a:lstStyle/>
        <a:p>
          <a:endParaRPr lang="en-US" sz="2000" b="1"/>
        </a:p>
      </dgm:t>
    </dgm:pt>
    <dgm:pt modelId="{43F554B7-5923-4CC5-936C-5F54F1ECB60C}" type="sibTrans" cxnId="{46A6802A-C12A-46AA-95E4-1C1E1A81B3B2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3AC6DF7E-4B91-4195-9044-3E6A92966C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To maximise profit per item as well as the total profit</a:t>
          </a:r>
        </a:p>
      </dgm:t>
    </dgm:pt>
    <dgm:pt modelId="{B86E677E-3CC1-48F4-8D61-B0C94620F706}" type="parTrans" cxnId="{51680A4B-3544-473D-9702-6EC5FF7EEB04}">
      <dgm:prSet/>
      <dgm:spPr/>
      <dgm:t>
        <a:bodyPr/>
        <a:lstStyle/>
        <a:p>
          <a:endParaRPr lang="en-US" sz="2000" b="1"/>
        </a:p>
      </dgm:t>
    </dgm:pt>
    <dgm:pt modelId="{66BF3D4E-9AD6-439B-9BE3-BBBFA9761B15}" type="sibTrans" cxnId="{51680A4B-3544-473D-9702-6EC5FF7EEB04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BCC18D36-AAE6-4F0E-8901-94A357EC4D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To analyze how three different packs, i.e. singles, 6 packs and twelve packs fare differently in terms of profit</a:t>
          </a:r>
        </a:p>
      </dgm:t>
    </dgm:pt>
    <dgm:pt modelId="{72332C9C-9A8E-422C-87FC-840E651D0ED6}" type="parTrans" cxnId="{CE43C354-2FCE-42A9-A718-E1008A0F4381}">
      <dgm:prSet/>
      <dgm:spPr/>
      <dgm:t>
        <a:bodyPr/>
        <a:lstStyle/>
        <a:p>
          <a:endParaRPr lang="en-US" sz="2000" b="1"/>
        </a:p>
      </dgm:t>
    </dgm:pt>
    <dgm:pt modelId="{6E98A162-08B5-4610-B2E4-E7919E8293C0}" type="sibTrans" cxnId="{CE43C354-2FCE-42A9-A718-E1008A0F4381}">
      <dgm:prSet/>
      <dgm:spPr/>
      <dgm:t>
        <a:bodyPr/>
        <a:lstStyle/>
        <a:p>
          <a:pPr>
            <a:lnSpc>
              <a:spcPct val="100000"/>
            </a:lnSpc>
          </a:pPr>
          <a:endParaRPr lang="en-US" sz="2000" b="1"/>
        </a:p>
      </dgm:t>
    </dgm:pt>
    <dgm:pt modelId="{2714BDA9-C973-400C-B188-43BECDF08C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To understand the impact of space per item on profit (in dollars)</a:t>
          </a:r>
        </a:p>
      </dgm:t>
    </dgm:pt>
    <dgm:pt modelId="{4A876653-2099-4B23-9777-1E97C29971DB}" type="parTrans" cxnId="{8CFBC4AE-0E1C-492B-A802-01F22C813AFC}">
      <dgm:prSet/>
      <dgm:spPr/>
      <dgm:t>
        <a:bodyPr/>
        <a:lstStyle/>
        <a:p>
          <a:endParaRPr lang="en-US" sz="2000" b="1"/>
        </a:p>
      </dgm:t>
    </dgm:pt>
    <dgm:pt modelId="{EB35A8B8-192F-4515-9A33-B52931DF5E28}" type="sibTrans" cxnId="{8CFBC4AE-0E1C-492B-A802-01F22C813AFC}">
      <dgm:prSet/>
      <dgm:spPr/>
      <dgm:t>
        <a:bodyPr/>
        <a:lstStyle/>
        <a:p>
          <a:endParaRPr lang="en-US" sz="2000" b="1"/>
        </a:p>
      </dgm:t>
    </dgm:pt>
    <dgm:pt modelId="{D89A70FF-D45C-452A-8C9E-B0F2246275F4}" type="pres">
      <dgm:prSet presAssocID="{7FA2C199-5BEA-442E-A0A6-7763F1FD0D6F}" presName="root" presStyleCnt="0">
        <dgm:presLayoutVars>
          <dgm:dir/>
          <dgm:resizeHandles val="exact"/>
        </dgm:presLayoutVars>
      </dgm:prSet>
      <dgm:spPr/>
    </dgm:pt>
    <dgm:pt modelId="{61527403-2ADE-4637-A7F6-C36ABBC95A1B}" type="pres">
      <dgm:prSet presAssocID="{7FA2C199-5BEA-442E-A0A6-7763F1FD0D6F}" presName="container" presStyleCnt="0">
        <dgm:presLayoutVars>
          <dgm:dir/>
          <dgm:resizeHandles val="exact"/>
        </dgm:presLayoutVars>
      </dgm:prSet>
      <dgm:spPr/>
    </dgm:pt>
    <dgm:pt modelId="{0B4B219A-0AF4-4493-B62D-09CB167CBE2E}" type="pres">
      <dgm:prSet presAssocID="{7D66E023-AC94-41F9-80CF-A62B2D6382AA}" presName="compNode" presStyleCnt="0"/>
      <dgm:spPr/>
    </dgm:pt>
    <dgm:pt modelId="{AAEC3F47-7129-48E0-9C17-F53F65D74A96}" type="pres">
      <dgm:prSet presAssocID="{7D66E023-AC94-41F9-80CF-A62B2D6382AA}" presName="iconBgRect" presStyleLbl="bgShp" presStyleIdx="0" presStyleCnt="4"/>
      <dgm:spPr/>
    </dgm:pt>
    <dgm:pt modelId="{6CCA5E8D-ABEF-4CA5-A1AB-64E972D3EF8C}" type="pres">
      <dgm:prSet presAssocID="{7D66E023-AC94-41F9-80CF-A62B2D6382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ECD2D356-04DC-41D4-B18C-9D0C2FB8D313}" type="pres">
      <dgm:prSet presAssocID="{7D66E023-AC94-41F9-80CF-A62B2D6382AA}" presName="spaceRect" presStyleCnt="0"/>
      <dgm:spPr/>
    </dgm:pt>
    <dgm:pt modelId="{0925E3F1-25D7-4D60-A536-AF492347B7E0}" type="pres">
      <dgm:prSet presAssocID="{7D66E023-AC94-41F9-80CF-A62B2D6382AA}" presName="textRect" presStyleLbl="revTx" presStyleIdx="0" presStyleCnt="4">
        <dgm:presLayoutVars>
          <dgm:chMax val="1"/>
          <dgm:chPref val="1"/>
        </dgm:presLayoutVars>
      </dgm:prSet>
      <dgm:spPr/>
    </dgm:pt>
    <dgm:pt modelId="{8B0C6696-8604-4D42-ACEF-ADD6201F9F2A}" type="pres">
      <dgm:prSet presAssocID="{43F554B7-5923-4CC5-936C-5F54F1ECB60C}" presName="sibTrans" presStyleLbl="sibTrans2D1" presStyleIdx="0" presStyleCnt="0"/>
      <dgm:spPr/>
    </dgm:pt>
    <dgm:pt modelId="{3FFE58E6-4483-456D-86E3-B95CCADE1B0E}" type="pres">
      <dgm:prSet presAssocID="{3AC6DF7E-4B91-4195-9044-3E6A92966C6B}" presName="compNode" presStyleCnt="0"/>
      <dgm:spPr/>
    </dgm:pt>
    <dgm:pt modelId="{ECD29050-BB89-48C5-B013-5D5EB0882707}" type="pres">
      <dgm:prSet presAssocID="{3AC6DF7E-4B91-4195-9044-3E6A92966C6B}" presName="iconBgRect" presStyleLbl="bgShp" presStyleIdx="1" presStyleCnt="4"/>
      <dgm:spPr/>
    </dgm:pt>
    <dgm:pt modelId="{2E3D0FBF-CD54-4878-B164-0AF5DA26DD5D}" type="pres">
      <dgm:prSet presAssocID="{3AC6DF7E-4B91-4195-9044-3E6A92966C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2A73D28-0AF6-448F-9D78-86C834921EA0}" type="pres">
      <dgm:prSet presAssocID="{3AC6DF7E-4B91-4195-9044-3E6A92966C6B}" presName="spaceRect" presStyleCnt="0"/>
      <dgm:spPr/>
    </dgm:pt>
    <dgm:pt modelId="{BA5D685D-F862-4025-AC52-86FADE6879F6}" type="pres">
      <dgm:prSet presAssocID="{3AC6DF7E-4B91-4195-9044-3E6A92966C6B}" presName="textRect" presStyleLbl="revTx" presStyleIdx="1" presStyleCnt="4">
        <dgm:presLayoutVars>
          <dgm:chMax val="1"/>
          <dgm:chPref val="1"/>
        </dgm:presLayoutVars>
      </dgm:prSet>
      <dgm:spPr/>
    </dgm:pt>
    <dgm:pt modelId="{FDD88523-297A-4828-9CBE-74A87CE54AEB}" type="pres">
      <dgm:prSet presAssocID="{66BF3D4E-9AD6-439B-9BE3-BBBFA9761B15}" presName="sibTrans" presStyleLbl="sibTrans2D1" presStyleIdx="0" presStyleCnt="0"/>
      <dgm:spPr/>
    </dgm:pt>
    <dgm:pt modelId="{AEF2E513-BD96-40DC-AD5E-A0E47A28D076}" type="pres">
      <dgm:prSet presAssocID="{BCC18D36-AAE6-4F0E-8901-94A357EC4D0C}" presName="compNode" presStyleCnt="0"/>
      <dgm:spPr/>
    </dgm:pt>
    <dgm:pt modelId="{BC9D5498-9D4C-43FC-9D85-3F7B462229A9}" type="pres">
      <dgm:prSet presAssocID="{BCC18D36-AAE6-4F0E-8901-94A357EC4D0C}" presName="iconBgRect" presStyleLbl="bgShp" presStyleIdx="2" presStyleCnt="4"/>
      <dgm:spPr/>
    </dgm:pt>
    <dgm:pt modelId="{B5F92394-F636-4523-950E-B476FB7C2AF6}" type="pres">
      <dgm:prSet presAssocID="{BCC18D36-AAE6-4F0E-8901-94A357EC4D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68ECFEE-6ADB-40E4-AA45-1A1A68C46110}" type="pres">
      <dgm:prSet presAssocID="{BCC18D36-AAE6-4F0E-8901-94A357EC4D0C}" presName="spaceRect" presStyleCnt="0"/>
      <dgm:spPr/>
    </dgm:pt>
    <dgm:pt modelId="{49FBD01C-97D9-4C3D-A23F-1D2B14BB95CB}" type="pres">
      <dgm:prSet presAssocID="{BCC18D36-AAE6-4F0E-8901-94A357EC4D0C}" presName="textRect" presStyleLbl="revTx" presStyleIdx="2" presStyleCnt="4">
        <dgm:presLayoutVars>
          <dgm:chMax val="1"/>
          <dgm:chPref val="1"/>
        </dgm:presLayoutVars>
      </dgm:prSet>
      <dgm:spPr/>
    </dgm:pt>
    <dgm:pt modelId="{36BF428F-49D3-422F-AE63-6F4F5F61EF7B}" type="pres">
      <dgm:prSet presAssocID="{6E98A162-08B5-4610-B2E4-E7919E8293C0}" presName="sibTrans" presStyleLbl="sibTrans2D1" presStyleIdx="0" presStyleCnt="0"/>
      <dgm:spPr/>
    </dgm:pt>
    <dgm:pt modelId="{88EC750C-BD52-406C-B135-287EA4B9B823}" type="pres">
      <dgm:prSet presAssocID="{2714BDA9-C973-400C-B188-43BECDF08C9D}" presName="compNode" presStyleCnt="0"/>
      <dgm:spPr/>
    </dgm:pt>
    <dgm:pt modelId="{E98DD131-1F91-4C76-A261-8496D26244ED}" type="pres">
      <dgm:prSet presAssocID="{2714BDA9-C973-400C-B188-43BECDF08C9D}" presName="iconBgRect" presStyleLbl="bgShp" presStyleIdx="3" presStyleCnt="4"/>
      <dgm:spPr/>
    </dgm:pt>
    <dgm:pt modelId="{6BFD3754-7D9F-426A-8860-5E83FBC9C6E0}" type="pres">
      <dgm:prSet presAssocID="{2714BDA9-C973-400C-B188-43BECDF08C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784EE16-0448-4142-B1E0-CA5E02DDB206}" type="pres">
      <dgm:prSet presAssocID="{2714BDA9-C973-400C-B188-43BECDF08C9D}" presName="spaceRect" presStyleCnt="0"/>
      <dgm:spPr/>
    </dgm:pt>
    <dgm:pt modelId="{94FF1302-CCD1-4A9E-9081-94F90F94FA0B}" type="pres">
      <dgm:prSet presAssocID="{2714BDA9-C973-400C-B188-43BECDF08C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81A19-8E02-4249-8BEC-69DC1DBA979B}" type="presOf" srcId="{66BF3D4E-9AD6-439B-9BE3-BBBFA9761B15}" destId="{FDD88523-297A-4828-9CBE-74A87CE54AEB}" srcOrd="0" destOrd="0" presId="urn:microsoft.com/office/officeart/2018/2/layout/IconCircleList"/>
    <dgm:cxn modelId="{46A6802A-C12A-46AA-95E4-1C1E1A81B3B2}" srcId="{7FA2C199-5BEA-442E-A0A6-7763F1FD0D6F}" destId="{7D66E023-AC94-41F9-80CF-A62B2D6382AA}" srcOrd="0" destOrd="0" parTransId="{83666748-0D89-4C59-9CDD-C96258DD3BED}" sibTransId="{43F554B7-5923-4CC5-936C-5F54F1ECB60C}"/>
    <dgm:cxn modelId="{7CCE773F-9028-4F03-9E53-E6A316194FFD}" type="presOf" srcId="{BCC18D36-AAE6-4F0E-8901-94A357EC4D0C}" destId="{49FBD01C-97D9-4C3D-A23F-1D2B14BB95CB}" srcOrd="0" destOrd="0" presId="urn:microsoft.com/office/officeart/2018/2/layout/IconCircleList"/>
    <dgm:cxn modelId="{51680A4B-3544-473D-9702-6EC5FF7EEB04}" srcId="{7FA2C199-5BEA-442E-A0A6-7763F1FD0D6F}" destId="{3AC6DF7E-4B91-4195-9044-3E6A92966C6B}" srcOrd="1" destOrd="0" parTransId="{B86E677E-3CC1-48F4-8D61-B0C94620F706}" sibTransId="{66BF3D4E-9AD6-439B-9BE3-BBBFA9761B15}"/>
    <dgm:cxn modelId="{3B3A9C70-5287-46BA-BEB1-0DD2A8081BF9}" type="presOf" srcId="{2714BDA9-C973-400C-B188-43BECDF08C9D}" destId="{94FF1302-CCD1-4A9E-9081-94F90F94FA0B}" srcOrd="0" destOrd="0" presId="urn:microsoft.com/office/officeart/2018/2/layout/IconCircleList"/>
    <dgm:cxn modelId="{CE43C354-2FCE-42A9-A718-E1008A0F4381}" srcId="{7FA2C199-5BEA-442E-A0A6-7763F1FD0D6F}" destId="{BCC18D36-AAE6-4F0E-8901-94A357EC4D0C}" srcOrd="2" destOrd="0" parTransId="{72332C9C-9A8E-422C-87FC-840E651D0ED6}" sibTransId="{6E98A162-08B5-4610-B2E4-E7919E8293C0}"/>
    <dgm:cxn modelId="{A40B907A-A3D0-4C69-9876-B6B227EBF7FF}" type="presOf" srcId="{6E98A162-08B5-4610-B2E4-E7919E8293C0}" destId="{36BF428F-49D3-422F-AE63-6F4F5F61EF7B}" srcOrd="0" destOrd="0" presId="urn:microsoft.com/office/officeart/2018/2/layout/IconCircleList"/>
    <dgm:cxn modelId="{910F7F7F-537C-4630-A4FB-BC62FB6B00DF}" type="presOf" srcId="{7D66E023-AC94-41F9-80CF-A62B2D6382AA}" destId="{0925E3F1-25D7-4D60-A536-AF492347B7E0}" srcOrd="0" destOrd="0" presId="urn:microsoft.com/office/officeart/2018/2/layout/IconCircleList"/>
    <dgm:cxn modelId="{DA458BAA-B1B5-4204-8E4E-68283CED3A97}" type="presOf" srcId="{3AC6DF7E-4B91-4195-9044-3E6A92966C6B}" destId="{BA5D685D-F862-4025-AC52-86FADE6879F6}" srcOrd="0" destOrd="0" presId="urn:microsoft.com/office/officeart/2018/2/layout/IconCircleList"/>
    <dgm:cxn modelId="{8CFBC4AE-0E1C-492B-A802-01F22C813AFC}" srcId="{7FA2C199-5BEA-442E-A0A6-7763F1FD0D6F}" destId="{2714BDA9-C973-400C-B188-43BECDF08C9D}" srcOrd="3" destOrd="0" parTransId="{4A876653-2099-4B23-9777-1E97C29971DB}" sibTransId="{EB35A8B8-192F-4515-9A33-B52931DF5E28}"/>
    <dgm:cxn modelId="{40A99CDD-E7D7-4A8B-929A-D3B0519758B8}" type="presOf" srcId="{7FA2C199-5BEA-442E-A0A6-7763F1FD0D6F}" destId="{D89A70FF-D45C-452A-8C9E-B0F2246275F4}" srcOrd="0" destOrd="0" presId="urn:microsoft.com/office/officeart/2018/2/layout/IconCircleList"/>
    <dgm:cxn modelId="{0763DFE7-5EF2-4C06-86D1-8406F5B9AED8}" type="presOf" srcId="{43F554B7-5923-4CC5-936C-5F54F1ECB60C}" destId="{8B0C6696-8604-4D42-ACEF-ADD6201F9F2A}" srcOrd="0" destOrd="0" presId="urn:microsoft.com/office/officeart/2018/2/layout/IconCircleList"/>
    <dgm:cxn modelId="{D97653F6-F89C-45D4-A6AA-B8171BEB81D1}" type="presParOf" srcId="{D89A70FF-D45C-452A-8C9E-B0F2246275F4}" destId="{61527403-2ADE-4637-A7F6-C36ABBC95A1B}" srcOrd="0" destOrd="0" presId="urn:microsoft.com/office/officeart/2018/2/layout/IconCircleList"/>
    <dgm:cxn modelId="{AF07FF29-1F4F-4AB8-B7EF-B2D3A254F1E1}" type="presParOf" srcId="{61527403-2ADE-4637-A7F6-C36ABBC95A1B}" destId="{0B4B219A-0AF4-4493-B62D-09CB167CBE2E}" srcOrd="0" destOrd="0" presId="urn:microsoft.com/office/officeart/2018/2/layout/IconCircleList"/>
    <dgm:cxn modelId="{ABBBF44E-E677-498F-A1B9-480B6A465F88}" type="presParOf" srcId="{0B4B219A-0AF4-4493-B62D-09CB167CBE2E}" destId="{AAEC3F47-7129-48E0-9C17-F53F65D74A96}" srcOrd="0" destOrd="0" presId="urn:microsoft.com/office/officeart/2018/2/layout/IconCircleList"/>
    <dgm:cxn modelId="{41117B01-8F26-4C0A-ADE2-8C65BC321D0E}" type="presParOf" srcId="{0B4B219A-0AF4-4493-B62D-09CB167CBE2E}" destId="{6CCA5E8D-ABEF-4CA5-A1AB-64E972D3EF8C}" srcOrd="1" destOrd="0" presId="urn:microsoft.com/office/officeart/2018/2/layout/IconCircleList"/>
    <dgm:cxn modelId="{C7A88996-42D8-4384-AA24-D98906624251}" type="presParOf" srcId="{0B4B219A-0AF4-4493-B62D-09CB167CBE2E}" destId="{ECD2D356-04DC-41D4-B18C-9D0C2FB8D313}" srcOrd="2" destOrd="0" presId="urn:microsoft.com/office/officeart/2018/2/layout/IconCircleList"/>
    <dgm:cxn modelId="{75C73B77-F71B-462A-AA41-C38DDE5141DA}" type="presParOf" srcId="{0B4B219A-0AF4-4493-B62D-09CB167CBE2E}" destId="{0925E3F1-25D7-4D60-A536-AF492347B7E0}" srcOrd="3" destOrd="0" presId="urn:microsoft.com/office/officeart/2018/2/layout/IconCircleList"/>
    <dgm:cxn modelId="{420898A6-E70B-49BC-9283-C02E7C679D28}" type="presParOf" srcId="{61527403-2ADE-4637-A7F6-C36ABBC95A1B}" destId="{8B0C6696-8604-4D42-ACEF-ADD6201F9F2A}" srcOrd="1" destOrd="0" presId="urn:microsoft.com/office/officeart/2018/2/layout/IconCircleList"/>
    <dgm:cxn modelId="{DA352E2F-D077-41B5-B1CA-900BAF743853}" type="presParOf" srcId="{61527403-2ADE-4637-A7F6-C36ABBC95A1B}" destId="{3FFE58E6-4483-456D-86E3-B95CCADE1B0E}" srcOrd="2" destOrd="0" presId="urn:microsoft.com/office/officeart/2018/2/layout/IconCircleList"/>
    <dgm:cxn modelId="{C1D5423F-F68E-4D2E-BA9C-216421C46666}" type="presParOf" srcId="{3FFE58E6-4483-456D-86E3-B95CCADE1B0E}" destId="{ECD29050-BB89-48C5-B013-5D5EB0882707}" srcOrd="0" destOrd="0" presId="urn:microsoft.com/office/officeart/2018/2/layout/IconCircleList"/>
    <dgm:cxn modelId="{6922C97C-3040-4F03-82C3-28885324CF88}" type="presParOf" srcId="{3FFE58E6-4483-456D-86E3-B95CCADE1B0E}" destId="{2E3D0FBF-CD54-4878-B164-0AF5DA26DD5D}" srcOrd="1" destOrd="0" presId="urn:microsoft.com/office/officeart/2018/2/layout/IconCircleList"/>
    <dgm:cxn modelId="{4645FE47-1280-4085-86A7-D653FF54C04B}" type="presParOf" srcId="{3FFE58E6-4483-456D-86E3-B95CCADE1B0E}" destId="{C2A73D28-0AF6-448F-9D78-86C834921EA0}" srcOrd="2" destOrd="0" presId="urn:microsoft.com/office/officeart/2018/2/layout/IconCircleList"/>
    <dgm:cxn modelId="{6B45D3E4-609B-4C7E-A749-57AF5D313F76}" type="presParOf" srcId="{3FFE58E6-4483-456D-86E3-B95CCADE1B0E}" destId="{BA5D685D-F862-4025-AC52-86FADE6879F6}" srcOrd="3" destOrd="0" presId="urn:microsoft.com/office/officeart/2018/2/layout/IconCircleList"/>
    <dgm:cxn modelId="{08ABB8F7-A79F-41E5-A8A7-CEEFECEC1545}" type="presParOf" srcId="{61527403-2ADE-4637-A7F6-C36ABBC95A1B}" destId="{FDD88523-297A-4828-9CBE-74A87CE54AEB}" srcOrd="3" destOrd="0" presId="urn:microsoft.com/office/officeart/2018/2/layout/IconCircleList"/>
    <dgm:cxn modelId="{7767D98F-659C-4110-942E-753E82651BE3}" type="presParOf" srcId="{61527403-2ADE-4637-A7F6-C36ABBC95A1B}" destId="{AEF2E513-BD96-40DC-AD5E-A0E47A28D076}" srcOrd="4" destOrd="0" presId="urn:microsoft.com/office/officeart/2018/2/layout/IconCircleList"/>
    <dgm:cxn modelId="{7694DDF8-EE57-4399-93E0-ED7DEA0335A9}" type="presParOf" srcId="{AEF2E513-BD96-40DC-AD5E-A0E47A28D076}" destId="{BC9D5498-9D4C-43FC-9D85-3F7B462229A9}" srcOrd="0" destOrd="0" presId="urn:microsoft.com/office/officeart/2018/2/layout/IconCircleList"/>
    <dgm:cxn modelId="{145679BE-E9E4-4900-892C-82391E87BBF1}" type="presParOf" srcId="{AEF2E513-BD96-40DC-AD5E-A0E47A28D076}" destId="{B5F92394-F636-4523-950E-B476FB7C2AF6}" srcOrd="1" destOrd="0" presId="urn:microsoft.com/office/officeart/2018/2/layout/IconCircleList"/>
    <dgm:cxn modelId="{6453AECD-35ED-4CF6-8A22-A08E2951D7F6}" type="presParOf" srcId="{AEF2E513-BD96-40DC-AD5E-A0E47A28D076}" destId="{568ECFEE-6ADB-40E4-AA45-1A1A68C46110}" srcOrd="2" destOrd="0" presId="urn:microsoft.com/office/officeart/2018/2/layout/IconCircleList"/>
    <dgm:cxn modelId="{CD0CFF1B-3082-40E9-91C0-02EC3730F3A1}" type="presParOf" srcId="{AEF2E513-BD96-40DC-AD5E-A0E47A28D076}" destId="{49FBD01C-97D9-4C3D-A23F-1D2B14BB95CB}" srcOrd="3" destOrd="0" presId="urn:microsoft.com/office/officeart/2018/2/layout/IconCircleList"/>
    <dgm:cxn modelId="{AB70E75E-6650-49DA-ABAF-B55D82D69B10}" type="presParOf" srcId="{61527403-2ADE-4637-A7F6-C36ABBC95A1B}" destId="{36BF428F-49D3-422F-AE63-6F4F5F61EF7B}" srcOrd="5" destOrd="0" presId="urn:microsoft.com/office/officeart/2018/2/layout/IconCircleList"/>
    <dgm:cxn modelId="{000469D3-4589-4838-A27F-A20D76928DDE}" type="presParOf" srcId="{61527403-2ADE-4637-A7F6-C36ABBC95A1B}" destId="{88EC750C-BD52-406C-B135-287EA4B9B823}" srcOrd="6" destOrd="0" presId="urn:microsoft.com/office/officeart/2018/2/layout/IconCircleList"/>
    <dgm:cxn modelId="{693E03E2-5D90-4124-9970-6F938E8FBA02}" type="presParOf" srcId="{88EC750C-BD52-406C-B135-287EA4B9B823}" destId="{E98DD131-1F91-4C76-A261-8496D26244ED}" srcOrd="0" destOrd="0" presId="urn:microsoft.com/office/officeart/2018/2/layout/IconCircleList"/>
    <dgm:cxn modelId="{F55AE192-AD9D-4724-9C75-BCF30FFAF988}" type="presParOf" srcId="{88EC750C-BD52-406C-B135-287EA4B9B823}" destId="{6BFD3754-7D9F-426A-8860-5E83FBC9C6E0}" srcOrd="1" destOrd="0" presId="urn:microsoft.com/office/officeart/2018/2/layout/IconCircleList"/>
    <dgm:cxn modelId="{DCB7E2D3-1903-404A-99DA-D194DA3414D7}" type="presParOf" srcId="{88EC750C-BD52-406C-B135-287EA4B9B823}" destId="{B784EE16-0448-4142-B1E0-CA5E02DDB206}" srcOrd="2" destOrd="0" presId="urn:microsoft.com/office/officeart/2018/2/layout/IconCircleList"/>
    <dgm:cxn modelId="{9DCEA208-7C7C-4955-884B-B4C7E094E8E3}" type="presParOf" srcId="{88EC750C-BD52-406C-B135-287EA4B9B823}" destId="{94FF1302-CCD1-4A9E-9081-94F90F94FA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2F349-ED88-44DD-9750-6806E44DA9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73508A-3ED2-4F67-AFA9-099D497E9559}">
      <dgm:prSet/>
      <dgm:spPr/>
      <dgm:t>
        <a:bodyPr/>
        <a:lstStyle/>
        <a:p>
          <a:r>
            <a:rPr lang="en-US" b="1" dirty="0"/>
            <a:t>This chart depicts the contribution that different products make to the total profit. </a:t>
          </a:r>
          <a:endParaRPr lang="en-US" dirty="0"/>
        </a:p>
      </dgm:t>
    </dgm:pt>
    <dgm:pt modelId="{20EB6DB5-CE36-43D4-A38F-07BB650D753D}" type="parTrans" cxnId="{DA9DC236-BDB6-42CE-8421-46A81402D3D6}">
      <dgm:prSet/>
      <dgm:spPr/>
      <dgm:t>
        <a:bodyPr/>
        <a:lstStyle/>
        <a:p>
          <a:endParaRPr lang="en-US"/>
        </a:p>
      </dgm:t>
    </dgm:pt>
    <dgm:pt modelId="{28465E9A-193B-4CB6-A378-50867A07FB88}" type="sibTrans" cxnId="{DA9DC236-BDB6-42CE-8421-46A81402D3D6}">
      <dgm:prSet/>
      <dgm:spPr/>
      <dgm:t>
        <a:bodyPr/>
        <a:lstStyle/>
        <a:p>
          <a:endParaRPr lang="en-US"/>
        </a:p>
      </dgm:t>
    </dgm:pt>
    <dgm:pt modelId="{6A5A3FDB-B20B-49DA-8B01-E4441CE85733}">
      <dgm:prSet/>
      <dgm:spPr/>
      <dgm:t>
        <a:bodyPr/>
        <a:lstStyle/>
        <a:p>
          <a:r>
            <a:rPr lang="en-US" b="1" dirty="0"/>
            <a:t>As we can see, contribution from 12-Packs is the highest whereas that from Singles is the lowest.</a:t>
          </a:r>
          <a:endParaRPr lang="en-US" dirty="0"/>
        </a:p>
      </dgm:t>
    </dgm:pt>
    <dgm:pt modelId="{7CE15647-74BF-40F7-9AA0-9708DB4011C0}" type="parTrans" cxnId="{CCCF7D04-5D9C-495A-93F2-E22DF9337BE2}">
      <dgm:prSet/>
      <dgm:spPr/>
      <dgm:t>
        <a:bodyPr/>
        <a:lstStyle/>
        <a:p>
          <a:endParaRPr lang="en-US"/>
        </a:p>
      </dgm:t>
    </dgm:pt>
    <dgm:pt modelId="{6238FFAF-D6EA-4B95-8699-C3A392F56907}" type="sibTrans" cxnId="{CCCF7D04-5D9C-495A-93F2-E22DF9337BE2}">
      <dgm:prSet/>
      <dgm:spPr/>
      <dgm:t>
        <a:bodyPr/>
        <a:lstStyle/>
        <a:p>
          <a:endParaRPr lang="en-US"/>
        </a:p>
      </dgm:t>
    </dgm:pt>
    <dgm:pt modelId="{76F53B97-F4DF-4C11-8ACE-43610B48358A}" type="pres">
      <dgm:prSet presAssocID="{5CD2F349-ED88-44DD-9750-6806E44DA97D}" presName="linear" presStyleCnt="0">
        <dgm:presLayoutVars>
          <dgm:animLvl val="lvl"/>
          <dgm:resizeHandles val="exact"/>
        </dgm:presLayoutVars>
      </dgm:prSet>
      <dgm:spPr/>
    </dgm:pt>
    <dgm:pt modelId="{A457C03A-53BB-41F9-B085-5261F920FDA9}" type="pres">
      <dgm:prSet presAssocID="{ED73508A-3ED2-4F67-AFA9-099D497E95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E4B506-2EE9-4358-89F7-AC6D714E5340}" type="pres">
      <dgm:prSet presAssocID="{28465E9A-193B-4CB6-A378-50867A07FB88}" presName="spacer" presStyleCnt="0"/>
      <dgm:spPr/>
    </dgm:pt>
    <dgm:pt modelId="{DA8FD561-72AB-4956-BFD6-E9B020C4127B}" type="pres">
      <dgm:prSet presAssocID="{6A5A3FDB-B20B-49DA-8B01-E4441CE8573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CCF7D04-5D9C-495A-93F2-E22DF9337BE2}" srcId="{5CD2F349-ED88-44DD-9750-6806E44DA97D}" destId="{6A5A3FDB-B20B-49DA-8B01-E4441CE85733}" srcOrd="1" destOrd="0" parTransId="{7CE15647-74BF-40F7-9AA0-9708DB4011C0}" sibTransId="{6238FFAF-D6EA-4B95-8699-C3A392F56907}"/>
    <dgm:cxn modelId="{BF0EED2F-F799-4ED9-BF40-01B38B95E955}" type="presOf" srcId="{ED73508A-3ED2-4F67-AFA9-099D497E9559}" destId="{A457C03A-53BB-41F9-B085-5261F920FDA9}" srcOrd="0" destOrd="0" presId="urn:microsoft.com/office/officeart/2005/8/layout/vList2"/>
    <dgm:cxn modelId="{6E497230-7D19-4216-ADDD-CCC9F7D0F98C}" type="presOf" srcId="{5CD2F349-ED88-44DD-9750-6806E44DA97D}" destId="{76F53B97-F4DF-4C11-8ACE-43610B48358A}" srcOrd="0" destOrd="0" presId="urn:microsoft.com/office/officeart/2005/8/layout/vList2"/>
    <dgm:cxn modelId="{DA9DC236-BDB6-42CE-8421-46A81402D3D6}" srcId="{5CD2F349-ED88-44DD-9750-6806E44DA97D}" destId="{ED73508A-3ED2-4F67-AFA9-099D497E9559}" srcOrd="0" destOrd="0" parTransId="{20EB6DB5-CE36-43D4-A38F-07BB650D753D}" sibTransId="{28465E9A-193B-4CB6-A378-50867A07FB88}"/>
    <dgm:cxn modelId="{04F42D60-CBF7-42FE-9277-46EBE3BAD0B3}" type="presOf" srcId="{6A5A3FDB-B20B-49DA-8B01-E4441CE85733}" destId="{DA8FD561-72AB-4956-BFD6-E9B020C4127B}" srcOrd="0" destOrd="0" presId="urn:microsoft.com/office/officeart/2005/8/layout/vList2"/>
    <dgm:cxn modelId="{37CD7C1F-B58C-4E5F-873B-6A1CA5B4850D}" type="presParOf" srcId="{76F53B97-F4DF-4C11-8ACE-43610B48358A}" destId="{A457C03A-53BB-41F9-B085-5261F920FDA9}" srcOrd="0" destOrd="0" presId="urn:microsoft.com/office/officeart/2005/8/layout/vList2"/>
    <dgm:cxn modelId="{CE68FFB7-27DF-4275-BD18-3BBF0ADCDDD0}" type="presParOf" srcId="{76F53B97-F4DF-4C11-8ACE-43610B48358A}" destId="{0BE4B506-2EE9-4358-89F7-AC6D714E5340}" srcOrd="1" destOrd="0" presId="urn:microsoft.com/office/officeart/2005/8/layout/vList2"/>
    <dgm:cxn modelId="{88479409-560A-44BA-BABF-2B2BBCF1A42A}" type="presParOf" srcId="{76F53B97-F4DF-4C11-8ACE-43610B48358A}" destId="{DA8FD561-72AB-4956-BFD6-E9B020C412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D4A384-0FCF-48F9-90EA-D1CF646A3D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CD1927-8922-43C2-BC46-8C0573527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This chart depicts the product-wise profit per square foot. </a:t>
          </a:r>
          <a:endParaRPr lang="en-US" dirty="0"/>
        </a:p>
      </dgm:t>
    </dgm:pt>
    <dgm:pt modelId="{B327AA84-BF5F-4A89-AA6A-7BC7A4898382}" type="parTrans" cxnId="{72FF119F-49DC-4D6B-8884-32C420A45B90}">
      <dgm:prSet/>
      <dgm:spPr/>
      <dgm:t>
        <a:bodyPr/>
        <a:lstStyle/>
        <a:p>
          <a:endParaRPr lang="en-US"/>
        </a:p>
      </dgm:t>
    </dgm:pt>
    <dgm:pt modelId="{DF6C6F51-3F2F-439A-A16E-29B0ED51EE38}" type="sibTrans" cxnId="{72FF119F-49DC-4D6B-8884-32C420A45B90}">
      <dgm:prSet/>
      <dgm:spPr/>
      <dgm:t>
        <a:bodyPr/>
        <a:lstStyle/>
        <a:p>
          <a:endParaRPr lang="en-US"/>
        </a:p>
      </dgm:t>
    </dgm:pt>
    <dgm:pt modelId="{2D0306D7-1CC6-43E3-9B46-6A918B18E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As we can see, it is the highest in case of Singles. </a:t>
          </a:r>
          <a:endParaRPr lang="en-US"/>
        </a:p>
      </dgm:t>
    </dgm:pt>
    <dgm:pt modelId="{C68AF576-F1C5-4B11-9596-572AD0CE3477}" type="parTrans" cxnId="{BE421FD0-06A9-4405-8D5D-2481159C5B4D}">
      <dgm:prSet/>
      <dgm:spPr/>
      <dgm:t>
        <a:bodyPr/>
        <a:lstStyle/>
        <a:p>
          <a:endParaRPr lang="en-US"/>
        </a:p>
      </dgm:t>
    </dgm:pt>
    <dgm:pt modelId="{5A6A5D9A-B99B-4148-A490-AA3E9852F679}" type="sibTrans" cxnId="{BE421FD0-06A9-4405-8D5D-2481159C5B4D}">
      <dgm:prSet/>
      <dgm:spPr/>
      <dgm:t>
        <a:bodyPr/>
        <a:lstStyle/>
        <a:p>
          <a:endParaRPr lang="en-US"/>
        </a:p>
      </dgm:t>
    </dgm:pt>
    <dgm:pt modelId="{A567BE37-5499-4A0A-A10B-67369DC05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This means that in terms of space, the company makes more money if Singles are produced and sold more.</a:t>
          </a:r>
          <a:endParaRPr lang="en-US" dirty="0"/>
        </a:p>
      </dgm:t>
    </dgm:pt>
    <dgm:pt modelId="{66EAA8B8-E0D2-4008-B330-7B3E6431DD05}" type="parTrans" cxnId="{3E2D026F-5546-499D-956E-31175083DBDB}">
      <dgm:prSet/>
      <dgm:spPr/>
      <dgm:t>
        <a:bodyPr/>
        <a:lstStyle/>
        <a:p>
          <a:endParaRPr lang="en-US"/>
        </a:p>
      </dgm:t>
    </dgm:pt>
    <dgm:pt modelId="{DB45A1F3-CFAB-4F0C-B55C-39E93245E7F1}" type="sibTrans" cxnId="{3E2D026F-5546-499D-956E-31175083DBDB}">
      <dgm:prSet/>
      <dgm:spPr/>
      <dgm:t>
        <a:bodyPr/>
        <a:lstStyle/>
        <a:p>
          <a:endParaRPr lang="en-US"/>
        </a:p>
      </dgm:t>
    </dgm:pt>
    <dgm:pt modelId="{D1A5446C-2ACB-4CF4-9EE0-BB66850F803F}" type="pres">
      <dgm:prSet presAssocID="{93D4A384-0FCF-48F9-90EA-D1CF646A3D20}" presName="root" presStyleCnt="0">
        <dgm:presLayoutVars>
          <dgm:dir/>
          <dgm:resizeHandles val="exact"/>
        </dgm:presLayoutVars>
      </dgm:prSet>
      <dgm:spPr/>
    </dgm:pt>
    <dgm:pt modelId="{DBA252CC-02A7-4A8B-A436-E8F2BAC652A7}" type="pres">
      <dgm:prSet presAssocID="{FBCD1927-8922-43C2-BC46-8C05735278FB}" presName="compNode" presStyleCnt="0"/>
      <dgm:spPr/>
    </dgm:pt>
    <dgm:pt modelId="{A8D00EC1-0038-494D-9217-9A6BFC2C3C73}" type="pres">
      <dgm:prSet presAssocID="{FBCD1927-8922-43C2-BC46-8C05735278FB}" presName="bgRect" presStyleLbl="bgShp" presStyleIdx="0" presStyleCnt="3"/>
      <dgm:spPr>
        <a:solidFill>
          <a:schemeClr val="accent4"/>
        </a:solidFill>
      </dgm:spPr>
    </dgm:pt>
    <dgm:pt modelId="{965EFA60-0531-4980-8624-AEE7CF202730}" type="pres">
      <dgm:prSet presAssocID="{FBCD1927-8922-43C2-BC46-8C05735278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outline"/>
        </a:ext>
      </dgm:extLst>
    </dgm:pt>
    <dgm:pt modelId="{8109F204-A859-4D5F-9ED4-6240B3FECB80}" type="pres">
      <dgm:prSet presAssocID="{FBCD1927-8922-43C2-BC46-8C05735278FB}" presName="spaceRect" presStyleCnt="0"/>
      <dgm:spPr/>
    </dgm:pt>
    <dgm:pt modelId="{A8C2CC2B-65E8-45CC-85BB-715F82589BAD}" type="pres">
      <dgm:prSet presAssocID="{FBCD1927-8922-43C2-BC46-8C05735278FB}" presName="parTx" presStyleLbl="revTx" presStyleIdx="0" presStyleCnt="3">
        <dgm:presLayoutVars>
          <dgm:chMax val="0"/>
          <dgm:chPref val="0"/>
        </dgm:presLayoutVars>
      </dgm:prSet>
      <dgm:spPr/>
    </dgm:pt>
    <dgm:pt modelId="{4DA0C893-551A-4ED7-B0F2-26C5A9E5B907}" type="pres">
      <dgm:prSet presAssocID="{DF6C6F51-3F2F-439A-A16E-29B0ED51EE38}" presName="sibTrans" presStyleCnt="0"/>
      <dgm:spPr/>
    </dgm:pt>
    <dgm:pt modelId="{F24AF6AD-017A-495F-9729-42E668B8660E}" type="pres">
      <dgm:prSet presAssocID="{2D0306D7-1CC6-43E3-9B46-6A918B18EDCD}" presName="compNode" presStyleCnt="0"/>
      <dgm:spPr/>
    </dgm:pt>
    <dgm:pt modelId="{3354B04E-B88F-47F5-AF61-5B4B8F287EF1}" type="pres">
      <dgm:prSet presAssocID="{2D0306D7-1CC6-43E3-9B46-6A918B18EDCD}" presName="bgRect" presStyleLbl="bgShp" presStyleIdx="1" presStyleCnt="3"/>
      <dgm:spPr>
        <a:solidFill>
          <a:schemeClr val="accent5">
            <a:lumMod val="75000"/>
          </a:schemeClr>
        </a:solidFill>
      </dgm:spPr>
    </dgm:pt>
    <dgm:pt modelId="{CB68E4C8-E01A-4DF8-A803-C0EFF1C5E1B0}" type="pres">
      <dgm:prSet presAssocID="{2D0306D7-1CC6-43E3-9B46-6A918B18EDCD}" presName="iconRect" presStyleLbl="node1" presStyleIdx="1" presStyleCnt="3" custScaleX="128215" custScaleY="111329"/>
      <dgm:spPr>
        <a:prstGeom prst="flowChartAlternate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8C95A224-07E5-4A00-8F33-896D9B0FB24F}" type="pres">
      <dgm:prSet presAssocID="{2D0306D7-1CC6-43E3-9B46-6A918B18EDCD}" presName="spaceRect" presStyleCnt="0"/>
      <dgm:spPr/>
    </dgm:pt>
    <dgm:pt modelId="{7DF48D35-5742-4877-9D66-DCCF08B565F4}" type="pres">
      <dgm:prSet presAssocID="{2D0306D7-1CC6-43E3-9B46-6A918B18EDCD}" presName="parTx" presStyleLbl="revTx" presStyleIdx="1" presStyleCnt="3">
        <dgm:presLayoutVars>
          <dgm:chMax val="0"/>
          <dgm:chPref val="0"/>
        </dgm:presLayoutVars>
      </dgm:prSet>
      <dgm:spPr/>
    </dgm:pt>
    <dgm:pt modelId="{75565B72-97E1-4BDE-82BA-6BDFD4D13C02}" type="pres">
      <dgm:prSet presAssocID="{5A6A5D9A-B99B-4148-A490-AA3E9852F679}" presName="sibTrans" presStyleCnt="0"/>
      <dgm:spPr/>
    </dgm:pt>
    <dgm:pt modelId="{248ABA65-0A22-4EE8-86FC-3AC0751B0A8C}" type="pres">
      <dgm:prSet presAssocID="{A567BE37-5499-4A0A-A10B-67369DC0519F}" presName="compNode" presStyleCnt="0"/>
      <dgm:spPr/>
    </dgm:pt>
    <dgm:pt modelId="{2C36CAE2-1D0F-4254-928D-B013AAEBF038}" type="pres">
      <dgm:prSet presAssocID="{A567BE37-5499-4A0A-A10B-67369DC0519F}" presName="bgRect" presStyleLbl="bgShp" presStyleIdx="2" presStyleCnt="3"/>
      <dgm:spPr>
        <a:solidFill>
          <a:srgbClr val="0070C0"/>
        </a:solidFill>
      </dgm:spPr>
    </dgm:pt>
    <dgm:pt modelId="{DF2CDA9D-F1B3-425A-BE5D-0DDCEFFDD836}" type="pres">
      <dgm:prSet presAssocID="{A567BE37-5499-4A0A-A10B-67369DC051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FC88A8B-F6C2-4AE9-B3AD-B64DC658195D}" type="pres">
      <dgm:prSet presAssocID="{A567BE37-5499-4A0A-A10B-67369DC0519F}" presName="spaceRect" presStyleCnt="0"/>
      <dgm:spPr/>
    </dgm:pt>
    <dgm:pt modelId="{0A439424-7E51-4AC4-9E1A-31BB9D1DC5D6}" type="pres">
      <dgm:prSet presAssocID="{A567BE37-5499-4A0A-A10B-67369DC0519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04636A-F9BE-491F-AE1A-F006968B9EDF}" type="presOf" srcId="{93D4A384-0FCF-48F9-90EA-D1CF646A3D20}" destId="{D1A5446C-2ACB-4CF4-9EE0-BB66850F803F}" srcOrd="0" destOrd="0" presId="urn:microsoft.com/office/officeart/2018/2/layout/IconVerticalSolidList"/>
    <dgm:cxn modelId="{3E2D026F-5546-499D-956E-31175083DBDB}" srcId="{93D4A384-0FCF-48F9-90EA-D1CF646A3D20}" destId="{A567BE37-5499-4A0A-A10B-67369DC0519F}" srcOrd="2" destOrd="0" parTransId="{66EAA8B8-E0D2-4008-B330-7B3E6431DD05}" sibTransId="{DB45A1F3-CFAB-4F0C-B55C-39E93245E7F1}"/>
    <dgm:cxn modelId="{99E46394-6915-4112-999C-78A16BA9E3C0}" type="presOf" srcId="{A567BE37-5499-4A0A-A10B-67369DC0519F}" destId="{0A439424-7E51-4AC4-9E1A-31BB9D1DC5D6}" srcOrd="0" destOrd="0" presId="urn:microsoft.com/office/officeart/2018/2/layout/IconVerticalSolidList"/>
    <dgm:cxn modelId="{72FF119F-49DC-4D6B-8884-32C420A45B90}" srcId="{93D4A384-0FCF-48F9-90EA-D1CF646A3D20}" destId="{FBCD1927-8922-43C2-BC46-8C05735278FB}" srcOrd="0" destOrd="0" parTransId="{B327AA84-BF5F-4A89-AA6A-7BC7A4898382}" sibTransId="{DF6C6F51-3F2F-439A-A16E-29B0ED51EE38}"/>
    <dgm:cxn modelId="{7F03EDC2-E3CB-4544-83EC-869A3650F181}" type="presOf" srcId="{FBCD1927-8922-43C2-BC46-8C05735278FB}" destId="{A8C2CC2B-65E8-45CC-85BB-715F82589BAD}" srcOrd="0" destOrd="0" presId="urn:microsoft.com/office/officeart/2018/2/layout/IconVerticalSolidList"/>
    <dgm:cxn modelId="{BE421FD0-06A9-4405-8D5D-2481159C5B4D}" srcId="{93D4A384-0FCF-48F9-90EA-D1CF646A3D20}" destId="{2D0306D7-1CC6-43E3-9B46-6A918B18EDCD}" srcOrd="1" destOrd="0" parTransId="{C68AF576-F1C5-4B11-9596-572AD0CE3477}" sibTransId="{5A6A5D9A-B99B-4148-A490-AA3E9852F679}"/>
    <dgm:cxn modelId="{D4F36BD7-BA0C-4D3B-8145-24011AD322B0}" type="presOf" srcId="{2D0306D7-1CC6-43E3-9B46-6A918B18EDCD}" destId="{7DF48D35-5742-4877-9D66-DCCF08B565F4}" srcOrd="0" destOrd="0" presId="urn:microsoft.com/office/officeart/2018/2/layout/IconVerticalSolidList"/>
    <dgm:cxn modelId="{094E056F-27E2-4A96-97F0-4E16D405E423}" type="presParOf" srcId="{D1A5446C-2ACB-4CF4-9EE0-BB66850F803F}" destId="{DBA252CC-02A7-4A8B-A436-E8F2BAC652A7}" srcOrd="0" destOrd="0" presId="urn:microsoft.com/office/officeart/2018/2/layout/IconVerticalSolidList"/>
    <dgm:cxn modelId="{F0D67662-A49B-45D7-A470-151EC94CE328}" type="presParOf" srcId="{DBA252CC-02A7-4A8B-A436-E8F2BAC652A7}" destId="{A8D00EC1-0038-494D-9217-9A6BFC2C3C73}" srcOrd="0" destOrd="0" presId="urn:microsoft.com/office/officeart/2018/2/layout/IconVerticalSolidList"/>
    <dgm:cxn modelId="{B04E6CDC-4DCD-4E19-8396-83EDBC1F9979}" type="presParOf" srcId="{DBA252CC-02A7-4A8B-A436-E8F2BAC652A7}" destId="{965EFA60-0531-4980-8624-AEE7CF202730}" srcOrd="1" destOrd="0" presId="urn:microsoft.com/office/officeart/2018/2/layout/IconVerticalSolidList"/>
    <dgm:cxn modelId="{504AC54B-4CAD-42F1-B91B-7F34F1251674}" type="presParOf" srcId="{DBA252CC-02A7-4A8B-A436-E8F2BAC652A7}" destId="{8109F204-A859-4D5F-9ED4-6240B3FECB80}" srcOrd="2" destOrd="0" presId="urn:microsoft.com/office/officeart/2018/2/layout/IconVerticalSolidList"/>
    <dgm:cxn modelId="{290F949E-D865-49FC-9F6E-6B8FB1DE195C}" type="presParOf" srcId="{DBA252CC-02A7-4A8B-A436-E8F2BAC652A7}" destId="{A8C2CC2B-65E8-45CC-85BB-715F82589BAD}" srcOrd="3" destOrd="0" presId="urn:microsoft.com/office/officeart/2018/2/layout/IconVerticalSolidList"/>
    <dgm:cxn modelId="{B3A95362-E609-47EE-8DBE-0010542683F5}" type="presParOf" srcId="{D1A5446C-2ACB-4CF4-9EE0-BB66850F803F}" destId="{4DA0C893-551A-4ED7-B0F2-26C5A9E5B907}" srcOrd="1" destOrd="0" presId="urn:microsoft.com/office/officeart/2018/2/layout/IconVerticalSolidList"/>
    <dgm:cxn modelId="{006346EE-8F00-455E-8011-E8C67EC15440}" type="presParOf" srcId="{D1A5446C-2ACB-4CF4-9EE0-BB66850F803F}" destId="{F24AF6AD-017A-495F-9729-42E668B8660E}" srcOrd="2" destOrd="0" presId="urn:microsoft.com/office/officeart/2018/2/layout/IconVerticalSolidList"/>
    <dgm:cxn modelId="{842D024A-BA49-459E-8734-93A98BA718A9}" type="presParOf" srcId="{F24AF6AD-017A-495F-9729-42E668B8660E}" destId="{3354B04E-B88F-47F5-AF61-5B4B8F287EF1}" srcOrd="0" destOrd="0" presId="urn:microsoft.com/office/officeart/2018/2/layout/IconVerticalSolidList"/>
    <dgm:cxn modelId="{87634E31-51F0-4014-A45E-868612DEEFEB}" type="presParOf" srcId="{F24AF6AD-017A-495F-9729-42E668B8660E}" destId="{CB68E4C8-E01A-4DF8-A803-C0EFF1C5E1B0}" srcOrd="1" destOrd="0" presId="urn:microsoft.com/office/officeart/2018/2/layout/IconVerticalSolidList"/>
    <dgm:cxn modelId="{F40514DC-FB68-4540-BCF8-385735C75900}" type="presParOf" srcId="{F24AF6AD-017A-495F-9729-42E668B8660E}" destId="{8C95A224-07E5-4A00-8F33-896D9B0FB24F}" srcOrd="2" destOrd="0" presId="urn:microsoft.com/office/officeart/2018/2/layout/IconVerticalSolidList"/>
    <dgm:cxn modelId="{5E41FF58-C866-4542-80B4-A9FDEAA8A2A5}" type="presParOf" srcId="{F24AF6AD-017A-495F-9729-42E668B8660E}" destId="{7DF48D35-5742-4877-9D66-DCCF08B565F4}" srcOrd="3" destOrd="0" presId="urn:microsoft.com/office/officeart/2018/2/layout/IconVerticalSolidList"/>
    <dgm:cxn modelId="{5CD77B96-218B-4B43-998A-6455FB3281E8}" type="presParOf" srcId="{D1A5446C-2ACB-4CF4-9EE0-BB66850F803F}" destId="{75565B72-97E1-4BDE-82BA-6BDFD4D13C02}" srcOrd="3" destOrd="0" presId="urn:microsoft.com/office/officeart/2018/2/layout/IconVerticalSolidList"/>
    <dgm:cxn modelId="{AFDE31A4-94AC-4630-AAFB-2EB6F36DC9AD}" type="presParOf" srcId="{D1A5446C-2ACB-4CF4-9EE0-BB66850F803F}" destId="{248ABA65-0A22-4EE8-86FC-3AC0751B0A8C}" srcOrd="4" destOrd="0" presId="urn:microsoft.com/office/officeart/2018/2/layout/IconVerticalSolidList"/>
    <dgm:cxn modelId="{D54D04C8-D369-4CB4-BF8A-E75B0C7F1D1D}" type="presParOf" srcId="{248ABA65-0A22-4EE8-86FC-3AC0751B0A8C}" destId="{2C36CAE2-1D0F-4254-928D-B013AAEBF038}" srcOrd="0" destOrd="0" presId="urn:microsoft.com/office/officeart/2018/2/layout/IconVerticalSolidList"/>
    <dgm:cxn modelId="{7A07BEE3-F123-48D6-8E5F-94280E0A6FFF}" type="presParOf" srcId="{248ABA65-0A22-4EE8-86FC-3AC0751B0A8C}" destId="{DF2CDA9D-F1B3-425A-BE5D-0DDCEFFDD836}" srcOrd="1" destOrd="0" presId="urn:microsoft.com/office/officeart/2018/2/layout/IconVerticalSolidList"/>
    <dgm:cxn modelId="{7D8C2543-F52F-4CAA-88FA-2A2B7DE281E7}" type="presParOf" srcId="{248ABA65-0A22-4EE8-86FC-3AC0751B0A8C}" destId="{1FC88A8B-F6C2-4AE9-B3AD-B64DC658195D}" srcOrd="2" destOrd="0" presId="urn:microsoft.com/office/officeart/2018/2/layout/IconVerticalSolidList"/>
    <dgm:cxn modelId="{D652FC46-7212-4F9D-BFE8-F2ABF3F1C624}" type="presParOf" srcId="{248ABA65-0A22-4EE8-86FC-3AC0751B0A8C}" destId="{0A439424-7E51-4AC4-9E1A-31BB9D1DC5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94838E-40E5-42E9-ACC8-5B47D9088BF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7BB4E7-AF86-4D2D-B512-BF4D6585310F}">
      <dgm:prSet/>
      <dgm:spPr/>
      <dgm:t>
        <a:bodyPr/>
        <a:lstStyle/>
        <a:p>
          <a:r>
            <a:rPr lang="en-US" b="1"/>
            <a:t>This chart compares product-wise profit in scenario one and two. </a:t>
          </a:r>
        </a:p>
      </dgm:t>
    </dgm:pt>
    <dgm:pt modelId="{F941B049-A03D-4DAE-A3E9-4C299A2EE326}" type="parTrans" cxnId="{1107EC4F-C6EC-4557-9295-C833FB0FD58C}">
      <dgm:prSet/>
      <dgm:spPr/>
      <dgm:t>
        <a:bodyPr/>
        <a:lstStyle/>
        <a:p>
          <a:endParaRPr lang="en-US" b="1"/>
        </a:p>
      </dgm:t>
    </dgm:pt>
    <dgm:pt modelId="{538EADED-5988-4DA7-A3A3-F98C7B2370B9}" type="sibTrans" cxnId="{1107EC4F-C6EC-4557-9295-C833FB0FD58C}">
      <dgm:prSet/>
      <dgm:spPr/>
      <dgm:t>
        <a:bodyPr/>
        <a:lstStyle/>
        <a:p>
          <a:endParaRPr lang="en-US" b="1"/>
        </a:p>
      </dgm:t>
    </dgm:pt>
    <dgm:pt modelId="{148E6632-4F07-4DBD-A947-0F750A015E3C}">
      <dgm:prSet/>
      <dgm:spPr/>
      <dgm:t>
        <a:bodyPr/>
        <a:lstStyle/>
        <a:p>
          <a:r>
            <a:rPr lang="en-US" b="1" dirty="0"/>
            <a:t>As we can see, in scenario 1, there is more focus on 12 packs and in scenario 2, there is more focus on 6 packs. </a:t>
          </a:r>
        </a:p>
      </dgm:t>
    </dgm:pt>
    <dgm:pt modelId="{42C568BF-32BE-4D0E-9A63-18F11396D204}" type="parTrans" cxnId="{BEF60107-11FD-46D3-97F4-EEDCB04F28CF}">
      <dgm:prSet/>
      <dgm:spPr/>
      <dgm:t>
        <a:bodyPr/>
        <a:lstStyle/>
        <a:p>
          <a:endParaRPr lang="en-US" b="1"/>
        </a:p>
      </dgm:t>
    </dgm:pt>
    <dgm:pt modelId="{A3E4BDC2-71FF-47A4-94F4-F40B73036EB3}" type="sibTrans" cxnId="{BEF60107-11FD-46D3-97F4-EEDCB04F28CF}">
      <dgm:prSet/>
      <dgm:spPr/>
      <dgm:t>
        <a:bodyPr/>
        <a:lstStyle/>
        <a:p>
          <a:endParaRPr lang="en-US" b="1"/>
        </a:p>
      </dgm:t>
    </dgm:pt>
    <dgm:pt modelId="{20463A11-1772-4808-B0B2-AFEC94D620F5}">
      <dgm:prSet/>
      <dgm:spPr/>
      <dgm:t>
        <a:bodyPr/>
        <a:lstStyle/>
        <a:p>
          <a:r>
            <a:rPr lang="en-US" b="1" dirty="0"/>
            <a:t>In order to make a decision, other factors such as profit per square foot can be considered.</a:t>
          </a:r>
        </a:p>
      </dgm:t>
    </dgm:pt>
    <dgm:pt modelId="{6C6C4C05-CA3E-485F-84DB-FC717D73B80E}" type="parTrans" cxnId="{C44A39AD-4859-4302-B46D-2DB285DAB684}">
      <dgm:prSet/>
      <dgm:spPr/>
      <dgm:t>
        <a:bodyPr/>
        <a:lstStyle/>
        <a:p>
          <a:endParaRPr lang="en-US" b="1"/>
        </a:p>
      </dgm:t>
    </dgm:pt>
    <dgm:pt modelId="{EDFB5915-7593-42A9-B4B6-1DC41DCFA046}" type="sibTrans" cxnId="{C44A39AD-4859-4302-B46D-2DB285DAB684}">
      <dgm:prSet/>
      <dgm:spPr/>
      <dgm:t>
        <a:bodyPr/>
        <a:lstStyle/>
        <a:p>
          <a:endParaRPr lang="en-US" b="1"/>
        </a:p>
      </dgm:t>
    </dgm:pt>
    <dgm:pt modelId="{9828418E-E3AB-47A4-97B1-E0DDC14187DF}" type="pres">
      <dgm:prSet presAssocID="{E494838E-40E5-42E9-ACC8-5B47D9088BF3}" presName="linear" presStyleCnt="0">
        <dgm:presLayoutVars>
          <dgm:animLvl val="lvl"/>
          <dgm:resizeHandles val="exact"/>
        </dgm:presLayoutVars>
      </dgm:prSet>
      <dgm:spPr/>
    </dgm:pt>
    <dgm:pt modelId="{A02AABBF-64C3-4CF7-9CD2-F550D9F9041D}" type="pres">
      <dgm:prSet presAssocID="{3A7BB4E7-AF86-4D2D-B512-BF4D658531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B8EB27-D650-47F4-BE8C-63578F9A896C}" type="pres">
      <dgm:prSet presAssocID="{538EADED-5988-4DA7-A3A3-F98C7B2370B9}" presName="spacer" presStyleCnt="0"/>
      <dgm:spPr/>
    </dgm:pt>
    <dgm:pt modelId="{EF4FDE1E-E63D-4C10-A012-23AC24D2E1F1}" type="pres">
      <dgm:prSet presAssocID="{148E6632-4F07-4DBD-A947-0F750A015E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531E6B-F8EE-44CA-864D-057A86129B41}" type="pres">
      <dgm:prSet presAssocID="{A3E4BDC2-71FF-47A4-94F4-F40B73036EB3}" presName="spacer" presStyleCnt="0"/>
      <dgm:spPr/>
    </dgm:pt>
    <dgm:pt modelId="{EED5704C-985B-4E96-8036-DF87E91893A1}" type="pres">
      <dgm:prSet presAssocID="{20463A11-1772-4808-B0B2-AFEC94D620F5}" presName="parentText" presStyleLbl="node1" presStyleIdx="2" presStyleCnt="3" custLinFactY="8373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BEF60107-11FD-46D3-97F4-EEDCB04F28CF}" srcId="{E494838E-40E5-42E9-ACC8-5B47D9088BF3}" destId="{148E6632-4F07-4DBD-A947-0F750A015E3C}" srcOrd="1" destOrd="0" parTransId="{42C568BF-32BE-4D0E-9A63-18F11396D204}" sibTransId="{A3E4BDC2-71FF-47A4-94F4-F40B73036EB3}"/>
    <dgm:cxn modelId="{B56FFE34-0564-48B0-B2D8-EF01B4E76D5A}" type="presOf" srcId="{20463A11-1772-4808-B0B2-AFEC94D620F5}" destId="{EED5704C-985B-4E96-8036-DF87E91893A1}" srcOrd="0" destOrd="0" presId="urn:microsoft.com/office/officeart/2005/8/layout/vList2"/>
    <dgm:cxn modelId="{1107EC4F-C6EC-4557-9295-C833FB0FD58C}" srcId="{E494838E-40E5-42E9-ACC8-5B47D9088BF3}" destId="{3A7BB4E7-AF86-4D2D-B512-BF4D6585310F}" srcOrd="0" destOrd="0" parTransId="{F941B049-A03D-4DAE-A3E9-4C299A2EE326}" sibTransId="{538EADED-5988-4DA7-A3A3-F98C7B2370B9}"/>
    <dgm:cxn modelId="{61D7907D-7013-480A-8F90-A5C1492EFB41}" type="presOf" srcId="{148E6632-4F07-4DBD-A947-0F750A015E3C}" destId="{EF4FDE1E-E63D-4C10-A012-23AC24D2E1F1}" srcOrd="0" destOrd="0" presId="urn:microsoft.com/office/officeart/2005/8/layout/vList2"/>
    <dgm:cxn modelId="{3065DB85-A484-4129-8E7F-FF4D33B289D8}" type="presOf" srcId="{3A7BB4E7-AF86-4D2D-B512-BF4D6585310F}" destId="{A02AABBF-64C3-4CF7-9CD2-F550D9F9041D}" srcOrd="0" destOrd="0" presId="urn:microsoft.com/office/officeart/2005/8/layout/vList2"/>
    <dgm:cxn modelId="{C44A39AD-4859-4302-B46D-2DB285DAB684}" srcId="{E494838E-40E5-42E9-ACC8-5B47D9088BF3}" destId="{20463A11-1772-4808-B0B2-AFEC94D620F5}" srcOrd="2" destOrd="0" parTransId="{6C6C4C05-CA3E-485F-84DB-FC717D73B80E}" sibTransId="{EDFB5915-7593-42A9-B4B6-1DC41DCFA046}"/>
    <dgm:cxn modelId="{6F2390B1-6FFD-4B33-8974-28B938F06DDC}" type="presOf" srcId="{E494838E-40E5-42E9-ACC8-5B47D9088BF3}" destId="{9828418E-E3AB-47A4-97B1-E0DDC14187DF}" srcOrd="0" destOrd="0" presId="urn:microsoft.com/office/officeart/2005/8/layout/vList2"/>
    <dgm:cxn modelId="{0FB66DCC-868A-4776-A787-E7F70B09A294}" type="presParOf" srcId="{9828418E-E3AB-47A4-97B1-E0DDC14187DF}" destId="{A02AABBF-64C3-4CF7-9CD2-F550D9F9041D}" srcOrd="0" destOrd="0" presId="urn:microsoft.com/office/officeart/2005/8/layout/vList2"/>
    <dgm:cxn modelId="{30B3D12C-31B8-4AB1-9E38-1527EBE3A6C5}" type="presParOf" srcId="{9828418E-E3AB-47A4-97B1-E0DDC14187DF}" destId="{AAB8EB27-D650-47F4-BE8C-63578F9A896C}" srcOrd="1" destOrd="0" presId="urn:microsoft.com/office/officeart/2005/8/layout/vList2"/>
    <dgm:cxn modelId="{8A881BFC-9D3C-45A0-89A9-4FDFC6E0B5DC}" type="presParOf" srcId="{9828418E-E3AB-47A4-97B1-E0DDC14187DF}" destId="{EF4FDE1E-E63D-4C10-A012-23AC24D2E1F1}" srcOrd="2" destOrd="0" presId="urn:microsoft.com/office/officeart/2005/8/layout/vList2"/>
    <dgm:cxn modelId="{1518F07C-9084-4970-8756-CA47A86437C4}" type="presParOf" srcId="{9828418E-E3AB-47A4-97B1-E0DDC14187DF}" destId="{D0531E6B-F8EE-44CA-864D-057A86129B41}" srcOrd="3" destOrd="0" presId="urn:microsoft.com/office/officeart/2005/8/layout/vList2"/>
    <dgm:cxn modelId="{CA2CBE5E-8DD3-4F66-B7E7-1B7E318863C2}" type="presParOf" srcId="{9828418E-E3AB-47A4-97B1-E0DDC14187DF}" destId="{EED5704C-985B-4E96-8036-DF87E91893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E1D674-B895-42B8-9137-65BD36A13EB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CACD38-3B37-45CA-9F00-DFF7E05B92AF}">
      <dgm:prSet/>
      <dgm:spPr/>
      <dgm:t>
        <a:bodyPr/>
        <a:lstStyle/>
        <a:p>
          <a:r>
            <a:rPr lang="en-US" b="1" dirty="0"/>
            <a:t>Look for better alternatives for optimizing each individual item in terms of space taken. </a:t>
          </a:r>
        </a:p>
      </dgm:t>
    </dgm:pt>
    <dgm:pt modelId="{3E79847D-A4A9-478C-8907-6B496F158DE0}" type="parTrans" cxnId="{730EF229-E84C-4B93-8DA3-D20DCCCAA1F8}">
      <dgm:prSet/>
      <dgm:spPr/>
      <dgm:t>
        <a:bodyPr/>
        <a:lstStyle/>
        <a:p>
          <a:endParaRPr lang="en-US"/>
        </a:p>
      </dgm:t>
    </dgm:pt>
    <dgm:pt modelId="{6F863B43-B531-4AC4-8878-8897ADFEFBD8}" type="sibTrans" cxnId="{730EF229-E84C-4B93-8DA3-D20DCCCAA1F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9AE13C0-B88D-4607-8798-5E42125D60B5}">
      <dgm:prSet/>
      <dgm:spPr/>
      <dgm:t>
        <a:bodyPr/>
        <a:lstStyle/>
        <a:p>
          <a:r>
            <a:rPr lang="en-US" b="1" dirty="0"/>
            <a:t>Explore different scenarios for finding more profitable arrangement of individual items in the limited space.</a:t>
          </a:r>
        </a:p>
      </dgm:t>
    </dgm:pt>
    <dgm:pt modelId="{F387BB40-44E4-4FE5-A5F0-C83C44455F98}" type="parTrans" cxnId="{B6D4FF49-2A13-4AB7-B78E-18C8E6C8B849}">
      <dgm:prSet/>
      <dgm:spPr/>
      <dgm:t>
        <a:bodyPr/>
        <a:lstStyle/>
        <a:p>
          <a:endParaRPr lang="en-US"/>
        </a:p>
      </dgm:t>
    </dgm:pt>
    <dgm:pt modelId="{22FBA358-6173-4C02-B5FE-8983AA1340E1}" type="sibTrans" cxnId="{B6D4FF49-2A13-4AB7-B78E-18C8E6C8B84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0353CEE-D211-4C31-BF1A-921D11003F13}">
      <dgm:prSet custT="1"/>
      <dgm:spPr/>
      <dgm:t>
        <a:bodyPr/>
        <a:lstStyle/>
        <a:p>
          <a:pPr algn="l"/>
          <a:r>
            <a:rPr lang="en-US" sz="1200" b="1" dirty="0"/>
            <a:t>Focus on customer preferences (in terms of previous sales) in order to </a:t>
          </a:r>
          <a:r>
            <a:rPr lang="en-US" sz="1400" b="1" dirty="0"/>
            <a:t>decide</a:t>
          </a:r>
          <a:r>
            <a:rPr lang="en-US" sz="1200" b="1" dirty="0"/>
            <a:t> how the space should be utilized. </a:t>
          </a:r>
        </a:p>
        <a:p>
          <a:pPr algn="l"/>
          <a:r>
            <a:rPr lang="en-US" sz="1200" b="1" dirty="0"/>
            <a:t>Company profit and customer welfare should go hand in hand.</a:t>
          </a:r>
        </a:p>
      </dgm:t>
    </dgm:pt>
    <dgm:pt modelId="{2641D1BC-D3D3-4FF5-86C9-443977D589AD}" type="parTrans" cxnId="{27CF19CB-8EDA-407A-AC37-A40EEEF4256B}">
      <dgm:prSet/>
      <dgm:spPr/>
      <dgm:t>
        <a:bodyPr/>
        <a:lstStyle/>
        <a:p>
          <a:endParaRPr lang="en-US"/>
        </a:p>
      </dgm:t>
    </dgm:pt>
    <dgm:pt modelId="{DF05DF59-0703-483B-A044-FB72520A100C}" type="sibTrans" cxnId="{27CF19CB-8EDA-407A-AC37-A40EEEF4256B}">
      <dgm:prSet phldrT="3" phldr="0"/>
      <dgm:spPr/>
      <dgm:t>
        <a:bodyPr/>
        <a:lstStyle/>
        <a:p>
          <a:r>
            <a:rPr lang="en-US"/>
            <a:t>3</a:t>
          </a:r>
          <a:endParaRPr lang="en-US" dirty="0"/>
        </a:p>
      </dgm:t>
    </dgm:pt>
    <dgm:pt modelId="{5459E77E-1A4F-4E70-95EE-23C96ED6B05B}" type="pres">
      <dgm:prSet presAssocID="{A7E1D674-B895-42B8-9137-65BD36A13EB2}" presName="Name0" presStyleCnt="0">
        <dgm:presLayoutVars>
          <dgm:animLvl val="lvl"/>
          <dgm:resizeHandles val="exact"/>
        </dgm:presLayoutVars>
      </dgm:prSet>
      <dgm:spPr/>
    </dgm:pt>
    <dgm:pt modelId="{B5D04EC0-647A-48E3-A1BB-39DD987F3E8B}" type="pres">
      <dgm:prSet presAssocID="{E0CACD38-3B37-45CA-9F00-DFF7E05B92AF}" presName="compositeNode" presStyleCnt="0">
        <dgm:presLayoutVars>
          <dgm:bulletEnabled val="1"/>
        </dgm:presLayoutVars>
      </dgm:prSet>
      <dgm:spPr/>
    </dgm:pt>
    <dgm:pt modelId="{AB4F54C2-39F7-477F-BD9B-C442A9019883}" type="pres">
      <dgm:prSet presAssocID="{E0CACD38-3B37-45CA-9F00-DFF7E05B92AF}" presName="bgRect" presStyleLbl="bgAccFollowNode1" presStyleIdx="0" presStyleCnt="3"/>
      <dgm:spPr/>
    </dgm:pt>
    <dgm:pt modelId="{7CF5A5AC-1872-49C1-AF22-829757B4E6B5}" type="pres">
      <dgm:prSet presAssocID="{6F863B43-B531-4AC4-8878-8897ADFEFB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4EB3F8D-C43B-45DA-9E1D-753D7468934F}" type="pres">
      <dgm:prSet presAssocID="{E0CACD38-3B37-45CA-9F00-DFF7E05B92AF}" presName="bottomLine" presStyleLbl="alignNode1" presStyleIdx="1" presStyleCnt="6">
        <dgm:presLayoutVars/>
      </dgm:prSet>
      <dgm:spPr/>
    </dgm:pt>
    <dgm:pt modelId="{F9511357-7095-47A9-93B9-D1D63DDECA28}" type="pres">
      <dgm:prSet presAssocID="{E0CACD38-3B37-45CA-9F00-DFF7E05B92AF}" presName="nodeText" presStyleLbl="bgAccFollowNode1" presStyleIdx="0" presStyleCnt="3">
        <dgm:presLayoutVars>
          <dgm:bulletEnabled val="1"/>
        </dgm:presLayoutVars>
      </dgm:prSet>
      <dgm:spPr/>
    </dgm:pt>
    <dgm:pt modelId="{5FA78D96-F297-476E-BDBA-3A8918FF02F1}" type="pres">
      <dgm:prSet presAssocID="{6F863B43-B531-4AC4-8878-8897ADFEFBD8}" presName="sibTrans" presStyleCnt="0"/>
      <dgm:spPr/>
    </dgm:pt>
    <dgm:pt modelId="{440357D3-380B-4D4A-800D-BC34D5AA3515}" type="pres">
      <dgm:prSet presAssocID="{19AE13C0-B88D-4607-8798-5E42125D60B5}" presName="compositeNode" presStyleCnt="0">
        <dgm:presLayoutVars>
          <dgm:bulletEnabled val="1"/>
        </dgm:presLayoutVars>
      </dgm:prSet>
      <dgm:spPr/>
    </dgm:pt>
    <dgm:pt modelId="{A4581336-56BF-4162-8CB9-DB813ECC4D47}" type="pres">
      <dgm:prSet presAssocID="{19AE13C0-B88D-4607-8798-5E42125D60B5}" presName="bgRect" presStyleLbl="bgAccFollowNode1" presStyleIdx="1" presStyleCnt="3"/>
      <dgm:spPr/>
    </dgm:pt>
    <dgm:pt modelId="{B1BD05C9-6A93-4A36-8077-D83144BA5627}" type="pres">
      <dgm:prSet presAssocID="{22FBA358-6173-4C02-B5FE-8983AA1340E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B1EBC71-8F13-49D0-BF79-50AC65691113}" type="pres">
      <dgm:prSet presAssocID="{19AE13C0-B88D-4607-8798-5E42125D60B5}" presName="bottomLine" presStyleLbl="alignNode1" presStyleIdx="3" presStyleCnt="6">
        <dgm:presLayoutVars/>
      </dgm:prSet>
      <dgm:spPr/>
    </dgm:pt>
    <dgm:pt modelId="{82B74155-093E-42AA-86EB-A19CC4CD2C40}" type="pres">
      <dgm:prSet presAssocID="{19AE13C0-B88D-4607-8798-5E42125D60B5}" presName="nodeText" presStyleLbl="bgAccFollowNode1" presStyleIdx="1" presStyleCnt="3">
        <dgm:presLayoutVars>
          <dgm:bulletEnabled val="1"/>
        </dgm:presLayoutVars>
      </dgm:prSet>
      <dgm:spPr/>
    </dgm:pt>
    <dgm:pt modelId="{E57915B9-27E3-4CDE-9674-B2CB28D741FE}" type="pres">
      <dgm:prSet presAssocID="{22FBA358-6173-4C02-B5FE-8983AA1340E1}" presName="sibTrans" presStyleCnt="0"/>
      <dgm:spPr/>
    </dgm:pt>
    <dgm:pt modelId="{BDC6C7D3-283B-461F-AA59-4254D881219E}" type="pres">
      <dgm:prSet presAssocID="{70353CEE-D211-4C31-BF1A-921D11003F13}" presName="compositeNode" presStyleCnt="0">
        <dgm:presLayoutVars>
          <dgm:bulletEnabled val="1"/>
        </dgm:presLayoutVars>
      </dgm:prSet>
      <dgm:spPr/>
    </dgm:pt>
    <dgm:pt modelId="{C0E0D4B2-BEB5-405C-A8A7-858A6286F3A3}" type="pres">
      <dgm:prSet presAssocID="{70353CEE-D211-4C31-BF1A-921D11003F13}" presName="bgRect" presStyleLbl="bgAccFollowNode1" presStyleIdx="2" presStyleCnt="3"/>
      <dgm:spPr/>
    </dgm:pt>
    <dgm:pt modelId="{EE37C47A-ECAC-4E3F-B6D6-E7E8D3A6C9F7}" type="pres">
      <dgm:prSet presAssocID="{DF05DF59-0703-483B-A044-FB72520A100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90011A8-7303-4046-96DC-E70D20540493}" type="pres">
      <dgm:prSet presAssocID="{70353CEE-D211-4C31-BF1A-921D11003F13}" presName="bottomLine" presStyleLbl="alignNode1" presStyleIdx="5" presStyleCnt="6">
        <dgm:presLayoutVars/>
      </dgm:prSet>
      <dgm:spPr/>
    </dgm:pt>
    <dgm:pt modelId="{423BAD96-879F-4B5C-87E1-7A39696574E2}" type="pres">
      <dgm:prSet presAssocID="{70353CEE-D211-4C31-BF1A-921D11003F1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41CA601-8D83-4147-8E63-7880A9BCF608}" type="presOf" srcId="{19AE13C0-B88D-4607-8798-5E42125D60B5}" destId="{A4581336-56BF-4162-8CB9-DB813ECC4D47}" srcOrd="0" destOrd="0" presId="urn:microsoft.com/office/officeart/2016/7/layout/BasicLinearProcessNumbered"/>
    <dgm:cxn modelId="{8C2B3003-5066-43C4-B61F-4C04C175C631}" type="presOf" srcId="{E0CACD38-3B37-45CA-9F00-DFF7E05B92AF}" destId="{F9511357-7095-47A9-93B9-D1D63DDECA28}" srcOrd="1" destOrd="0" presId="urn:microsoft.com/office/officeart/2016/7/layout/BasicLinearProcessNumbered"/>
    <dgm:cxn modelId="{730EF229-E84C-4B93-8DA3-D20DCCCAA1F8}" srcId="{A7E1D674-B895-42B8-9137-65BD36A13EB2}" destId="{E0CACD38-3B37-45CA-9F00-DFF7E05B92AF}" srcOrd="0" destOrd="0" parTransId="{3E79847D-A4A9-478C-8907-6B496F158DE0}" sibTransId="{6F863B43-B531-4AC4-8878-8897ADFEFBD8}"/>
    <dgm:cxn modelId="{9AE8012F-57E0-4D6B-914A-CECA8163928C}" type="presOf" srcId="{E0CACD38-3B37-45CA-9F00-DFF7E05B92AF}" destId="{AB4F54C2-39F7-477F-BD9B-C442A9019883}" srcOrd="0" destOrd="0" presId="urn:microsoft.com/office/officeart/2016/7/layout/BasicLinearProcessNumbered"/>
    <dgm:cxn modelId="{29A54F30-E2D2-418F-9AAD-FB3C1D1A903D}" type="presOf" srcId="{19AE13C0-B88D-4607-8798-5E42125D60B5}" destId="{82B74155-093E-42AA-86EB-A19CC4CD2C40}" srcOrd="1" destOrd="0" presId="urn:microsoft.com/office/officeart/2016/7/layout/BasicLinearProcessNumbered"/>
    <dgm:cxn modelId="{9B2EB232-4275-4F77-AE36-7E5DC3B27CAB}" type="presOf" srcId="{A7E1D674-B895-42B8-9137-65BD36A13EB2}" destId="{5459E77E-1A4F-4E70-95EE-23C96ED6B05B}" srcOrd="0" destOrd="0" presId="urn:microsoft.com/office/officeart/2016/7/layout/BasicLinearProcessNumbered"/>
    <dgm:cxn modelId="{DD2DD646-0EE3-4FD9-A017-D0002E479865}" type="presOf" srcId="{22FBA358-6173-4C02-B5FE-8983AA1340E1}" destId="{B1BD05C9-6A93-4A36-8077-D83144BA5627}" srcOrd="0" destOrd="0" presId="urn:microsoft.com/office/officeart/2016/7/layout/BasicLinearProcessNumbered"/>
    <dgm:cxn modelId="{B6D4FF49-2A13-4AB7-B78E-18C8E6C8B849}" srcId="{A7E1D674-B895-42B8-9137-65BD36A13EB2}" destId="{19AE13C0-B88D-4607-8798-5E42125D60B5}" srcOrd="1" destOrd="0" parTransId="{F387BB40-44E4-4FE5-A5F0-C83C44455F98}" sibTransId="{22FBA358-6173-4C02-B5FE-8983AA1340E1}"/>
    <dgm:cxn modelId="{AC913994-3846-4F89-B586-99B0F2852EF9}" type="presOf" srcId="{70353CEE-D211-4C31-BF1A-921D11003F13}" destId="{C0E0D4B2-BEB5-405C-A8A7-858A6286F3A3}" srcOrd="0" destOrd="0" presId="urn:microsoft.com/office/officeart/2016/7/layout/BasicLinearProcessNumbered"/>
    <dgm:cxn modelId="{69C006BB-BF2F-4A3D-93E2-118D50EE024A}" type="presOf" srcId="{6F863B43-B531-4AC4-8878-8897ADFEFBD8}" destId="{7CF5A5AC-1872-49C1-AF22-829757B4E6B5}" srcOrd="0" destOrd="0" presId="urn:microsoft.com/office/officeart/2016/7/layout/BasicLinearProcessNumbered"/>
    <dgm:cxn modelId="{66F862C3-2F83-4E74-8C26-7BE7EA7373C4}" type="presOf" srcId="{DF05DF59-0703-483B-A044-FB72520A100C}" destId="{EE37C47A-ECAC-4E3F-B6D6-E7E8D3A6C9F7}" srcOrd="0" destOrd="0" presId="urn:microsoft.com/office/officeart/2016/7/layout/BasicLinearProcessNumbered"/>
    <dgm:cxn modelId="{27CF19CB-8EDA-407A-AC37-A40EEEF4256B}" srcId="{A7E1D674-B895-42B8-9137-65BD36A13EB2}" destId="{70353CEE-D211-4C31-BF1A-921D11003F13}" srcOrd="2" destOrd="0" parTransId="{2641D1BC-D3D3-4FF5-86C9-443977D589AD}" sibTransId="{DF05DF59-0703-483B-A044-FB72520A100C}"/>
    <dgm:cxn modelId="{3A8E47E4-FDEC-4F13-A841-84ABB31C2640}" type="presOf" srcId="{70353CEE-D211-4C31-BF1A-921D11003F13}" destId="{423BAD96-879F-4B5C-87E1-7A39696574E2}" srcOrd="1" destOrd="0" presId="urn:microsoft.com/office/officeart/2016/7/layout/BasicLinearProcessNumbered"/>
    <dgm:cxn modelId="{7B7D5A9B-0B9F-4165-BD50-52F27E2C7C66}" type="presParOf" srcId="{5459E77E-1A4F-4E70-95EE-23C96ED6B05B}" destId="{B5D04EC0-647A-48E3-A1BB-39DD987F3E8B}" srcOrd="0" destOrd="0" presId="urn:microsoft.com/office/officeart/2016/7/layout/BasicLinearProcessNumbered"/>
    <dgm:cxn modelId="{C2DC7C02-6AC8-4DAF-8859-CFCBB1177D64}" type="presParOf" srcId="{B5D04EC0-647A-48E3-A1BB-39DD987F3E8B}" destId="{AB4F54C2-39F7-477F-BD9B-C442A9019883}" srcOrd="0" destOrd="0" presId="urn:microsoft.com/office/officeart/2016/7/layout/BasicLinearProcessNumbered"/>
    <dgm:cxn modelId="{860DD5F0-4CE7-4F68-92DC-C22003A71B39}" type="presParOf" srcId="{B5D04EC0-647A-48E3-A1BB-39DD987F3E8B}" destId="{7CF5A5AC-1872-49C1-AF22-829757B4E6B5}" srcOrd="1" destOrd="0" presId="urn:microsoft.com/office/officeart/2016/7/layout/BasicLinearProcessNumbered"/>
    <dgm:cxn modelId="{46CE9DBD-D526-41A9-98CE-2A9287CEF252}" type="presParOf" srcId="{B5D04EC0-647A-48E3-A1BB-39DD987F3E8B}" destId="{54EB3F8D-C43B-45DA-9E1D-753D7468934F}" srcOrd="2" destOrd="0" presId="urn:microsoft.com/office/officeart/2016/7/layout/BasicLinearProcessNumbered"/>
    <dgm:cxn modelId="{18750948-0179-41CA-95F5-C6C5D1367CE5}" type="presParOf" srcId="{B5D04EC0-647A-48E3-A1BB-39DD987F3E8B}" destId="{F9511357-7095-47A9-93B9-D1D63DDECA28}" srcOrd="3" destOrd="0" presId="urn:microsoft.com/office/officeart/2016/7/layout/BasicLinearProcessNumbered"/>
    <dgm:cxn modelId="{B3081C85-8EBF-4FE3-B845-7184A1A35F7D}" type="presParOf" srcId="{5459E77E-1A4F-4E70-95EE-23C96ED6B05B}" destId="{5FA78D96-F297-476E-BDBA-3A8918FF02F1}" srcOrd="1" destOrd="0" presId="urn:microsoft.com/office/officeart/2016/7/layout/BasicLinearProcessNumbered"/>
    <dgm:cxn modelId="{E4E139AD-1DDC-4C9A-B614-87D4203EE222}" type="presParOf" srcId="{5459E77E-1A4F-4E70-95EE-23C96ED6B05B}" destId="{440357D3-380B-4D4A-800D-BC34D5AA3515}" srcOrd="2" destOrd="0" presId="urn:microsoft.com/office/officeart/2016/7/layout/BasicLinearProcessNumbered"/>
    <dgm:cxn modelId="{40DEB11F-88F5-4D08-8BFA-563E70D4862E}" type="presParOf" srcId="{440357D3-380B-4D4A-800D-BC34D5AA3515}" destId="{A4581336-56BF-4162-8CB9-DB813ECC4D47}" srcOrd="0" destOrd="0" presId="urn:microsoft.com/office/officeart/2016/7/layout/BasicLinearProcessNumbered"/>
    <dgm:cxn modelId="{33E9CA54-C97E-44C7-81A0-E5EA5A6C7BAB}" type="presParOf" srcId="{440357D3-380B-4D4A-800D-BC34D5AA3515}" destId="{B1BD05C9-6A93-4A36-8077-D83144BA5627}" srcOrd="1" destOrd="0" presId="urn:microsoft.com/office/officeart/2016/7/layout/BasicLinearProcessNumbered"/>
    <dgm:cxn modelId="{E3F8346D-CD54-4D57-AFD8-1AB033814925}" type="presParOf" srcId="{440357D3-380B-4D4A-800D-BC34D5AA3515}" destId="{5B1EBC71-8F13-49D0-BF79-50AC65691113}" srcOrd="2" destOrd="0" presId="urn:microsoft.com/office/officeart/2016/7/layout/BasicLinearProcessNumbered"/>
    <dgm:cxn modelId="{962F201C-3804-4A6E-8904-51F6A47C6AC1}" type="presParOf" srcId="{440357D3-380B-4D4A-800D-BC34D5AA3515}" destId="{82B74155-093E-42AA-86EB-A19CC4CD2C40}" srcOrd="3" destOrd="0" presId="urn:microsoft.com/office/officeart/2016/7/layout/BasicLinearProcessNumbered"/>
    <dgm:cxn modelId="{15A24CC1-C178-4FE5-9E9A-A091F721528A}" type="presParOf" srcId="{5459E77E-1A4F-4E70-95EE-23C96ED6B05B}" destId="{E57915B9-27E3-4CDE-9674-B2CB28D741FE}" srcOrd="3" destOrd="0" presId="urn:microsoft.com/office/officeart/2016/7/layout/BasicLinearProcessNumbered"/>
    <dgm:cxn modelId="{1E21DD8C-1AA4-4C6F-90DA-AA9BBBD3A49A}" type="presParOf" srcId="{5459E77E-1A4F-4E70-95EE-23C96ED6B05B}" destId="{BDC6C7D3-283B-461F-AA59-4254D881219E}" srcOrd="4" destOrd="0" presId="urn:microsoft.com/office/officeart/2016/7/layout/BasicLinearProcessNumbered"/>
    <dgm:cxn modelId="{2FD5DD60-E6F9-47AB-B67E-A4E0D1EF7585}" type="presParOf" srcId="{BDC6C7D3-283B-461F-AA59-4254D881219E}" destId="{C0E0D4B2-BEB5-405C-A8A7-858A6286F3A3}" srcOrd="0" destOrd="0" presId="urn:microsoft.com/office/officeart/2016/7/layout/BasicLinearProcessNumbered"/>
    <dgm:cxn modelId="{97B9DC4A-AC71-429B-B501-FDF3FF1CAD5C}" type="presParOf" srcId="{BDC6C7D3-283B-461F-AA59-4254D881219E}" destId="{EE37C47A-ECAC-4E3F-B6D6-E7E8D3A6C9F7}" srcOrd="1" destOrd="0" presId="urn:microsoft.com/office/officeart/2016/7/layout/BasicLinearProcessNumbered"/>
    <dgm:cxn modelId="{5A6F6938-5DB9-4318-8051-8DF3FDA435A4}" type="presParOf" srcId="{BDC6C7D3-283B-461F-AA59-4254D881219E}" destId="{690011A8-7303-4046-96DC-E70D20540493}" srcOrd="2" destOrd="0" presId="urn:microsoft.com/office/officeart/2016/7/layout/BasicLinearProcessNumbered"/>
    <dgm:cxn modelId="{285A3683-EDF3-4B8D-A2B9-9DE656E97BE9}" type="presParOf" srcId="{BDC6C7D3-283B-461F-AA59-4254D881219E}" destId="{423BAD96-879F-4B5C-87E1-7A39696574E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5C386D-BB7B-43EC-B3CB-222D6B964DA3}" type="doc">
      <dgm:prSet loTypeId="urn:microsoft.com/office/officeart/2005/8/layout/default" loCatId="list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91ED333C-EE1B-4324-ADCC-3AA4DC228DAA}">
      <dgm:prSet/>
      <dgm:spPr/>
      <dgm:t>
        <a:bodyPr/>
        <a:lstStyle/>
        <a:p>
          <a:r>
            <a:rPr lang="en-US" b="1" dirty="0"/>
            <a:t>Michael’s Chocolate sells three configurations of chocolate bars and they plan to expand to a national big box store so as to optimize their self pace while maximizing profit. </a:t>
          </a:r>
        </a:p>
      </dgm:t>
    </dgm:pt>
    <dgm:pt modelId="{3FA360EA-666E-4725-8DCC-322FFA373032}" type="parTrans" cxnId="{E5379AAD-46A3-47A3-8FD1-C6ED330A79EC}">
      <dgm:prSet/>
      <dgm:spPr/>
      <dgm:t>
        <a:bodyPr/>
        <a:lstStyle/>
        <a:p>
          <a:endParaRPr lang="en-US" b="1"/>
        </a:p>
      </dgm:t>
    </dgm:pt>
    <dgm:pt modelId="{CACF8C4D-6077-4542-A5AF-1BE5A937106B}" type="sibTrans" cxnId="{E5379AAD-46A3-47A3-8FD1-C6ED330A79EC}">
      <dgm:prSet/>
      <dgm:spPr/>
      <dgm:t>
        <a:bodyPr/>
        <a:lstStyle/>
        <a:p>
          <a:endParaRPr lang="en-US" b="1"/>
        </a:p>
      </dgm:t>
    </dgm:pt>
    <dgm:pt modelId="{918BB75F-0DCC-445F-A24D-786EFF27F2F9}">
      <dgm:prSet/>
      <dgm:spPr/>
      <dgm:t>
        <a:bodyPr/>
        <a:lstStyle/>
        <a:p>
          <a:r>
            <a:rPr lang="en-US" b="1" dirty="0"/>
            <a:t>From the analysis, we deterred that 12 packs had 51% contribution to profit, singles had the highest profit per square feet of $1.28, with the highest amount in the total profit per item.</a:t>
          </a:r>
        </a:p>
      </dgm:t>
    </dgm:pt>
    <dgm:pt modelId="{BA7B60FA-EAFB-491F-B366-F95874AAB076}" type="parTrans" cxnId="{CF6A65C3-4DF5-4A3E-B79D-AC3146929B33}">
      <dgm:prSet/>
      <dgm:spPr/>
      <dgm:t>
        <a:bodyPr/>
        <a:lstStyle/>
        <a:p>
          <a:endParaRPr lang="en-US" b="1"/>
        </a:p>
      </dgm:t>
    </dgm:pt>
    <dgm:pt modelId="{186F0CCB-1B97-457B-B4CF-2923F7480B29}" type="sibTrans" cxnId="{CF6A65C3-4DF5-4A3E-B79D-AC3146929B33}">
      <dgm:prSet/>
      <dgm:spPr/>
      <dgm:t>
        <a:bodyPr/>
        <a:lstStyle/>
        <a:p>
          <a:endParaRPr lang="en-US" b="1"/>
        </a:p>
      </dgm:t>
    </dgm:pt>
    <dgm:pt modelId="{0E6E1BBE-D676-4B91-A1F1-F5CE40B31597}" type="pres">
      <dgm:prSet presAssocID="{F15C386D-BB7B-43EC-B3CB-222D6B964DA3}" presName="diagram" presStyleCnt="0">
        <dgm:presLayoutVars>
          <dgm:dir/>
          <dgm:resizeHandles val="exact"/>
        </dgm:presLayoutVars>
      </dgm:prSet>
      <dgm:spPr/>
    </dgm:pt>
    <dgm:pt modelId="{1B32C203-3B1F-49BE-AFE7-2F5C4A051434}" type="pres">
      <dgm:prSet presAssocID="{91ED333C-EE1B-4324-ADCC-3AA4DC228DAA}" presName="node" presStyleLbl="node1" presStyleIdx="0" presStyleCnt="2">
        <dgm:presLayoutVars>
          <dgm:bulletEnabled val="1"/>
        </dgm:presLayoutVars>
      </dgm:prSet>
      <dgm:spPr/>
    </dgm:pt>
    <dgm:pt modelId="{D83724E3-9AD4-4971-93A3-719E1CAD8423}" type="pres">
      <dgm:prSet presAssocID="{CACF8C4D-6077-4542-A5AF-1BE5A937106B}" presName="sibTrans" presStyleCnt="0"/>
      <dgm:spPr/>
    </dgm:pt>
    <dgm:pt modelId="{471DE1FE-D792-4509-93C7-39180620028C}" type="pres">
      <dgm:prSet presAssocID="{918BB75F-0DCC-445F-A24D-786EFF27F2F9}" presName="node" presStyleLbl="node1" presStyleIdx="1" presStyleCnt="2">
        <dgm:presLayoutVars>
          <dgm:bulletEnabled val="1"/>
        </dgm:presLayoutVars>
      </dgm:prSet>
      <dgm:spPr/>
    </dgm:pt>
  </dgm:ptLst>
  <dgm:cxnLst>
    <dgm:cxn modelId="{C89EED0B-48D0-48C9-AFB2-CF11DF8BDFB3}" type="presOf" srcId="{F15C386D-BB7B-43EC-B3CB-222D6B964DA3}" destId="{0E6E1BBE-D676-4B91-A1F1-F5CE40B31597}" srcOrd="0" destOrd="0" presId="urn:microsoft.com/office/officeart/2005/8/layout/default"/>
    <dgm:cxn modelId="{8C962335-30FD-4C25-A0B9-9DE4158EE973}" type="presOf" srcId="{918BB75F-0DCC-445F-A24D-786EFF27F2F9}" destId="{471DE1FE-D792-4509-93C7-39180620028C}" srcOrd="0" destOrd="0" presId="urn:microsoft.com/office/officeart/2005/8/layout/default"/>
    <dgm:cxn modelId="{24F5E18E-FEC7-4D70-AC9D-2ECD4FAE676B}" type="presOf" srcId="{91ED333C-EE1B-4324-ADCC-3AA4DC228DAA}" destId="{1B32C203-3B1F-49BE-AFE7-2F5C4A051434}" srcOrd="0" destOrd="0" presId="urn:microsoft.com/office/officeart/2005/8/layout/default"/>
    <dgm:cxn modelId="{E5379AAD-46A3-47A3-8FD1-C6ED330A79EC}" srcId="{F15C386D-BB7B-43EC-B3CB-222D6B964DA3}" destId="{91ED333C-EE1B-4324-ADCC-3AA4DC228DAA}" srcOrd="0" destOrd="0" parTransId="{3FA360EA-666E-4725-8DCC-322FFA373032}" sibTransId="{CACF8C4D-6077-4542-A5AF-1BE5A937106B}"/>
    <dgm:cxn modelId="{CF6A65C3-4DF5-4A3E-B79D-AC3146929B33}" srcId="{F15C386D-BB7B-43EC-B3CB-222D6B964DA3}" destId="{918BB75F-0DCC-445F-A24D-786EFF27F2F9}" srcOrd="1" destOrd="0" parTransId="{BA7B60FA-EAFB-491F-B366-F95874AAB076}" sibTransId="{186F0CCB-1B97-457B-B4CF-2923F7480B29}"/>
    <dgm:cxn modelId="{47BC8784-FA8C-49B9-BF91-FE96E31D8320}" type="presParOf" srcId="{0E6E1BBE-D676-4B91-A1F1-F5CE40B31597}" destId="{1B32C203-3B1F-49BE-AFE7-2F5C4A051434}" srcOrd="0" destOrd="0" presId="urn:microsoft.com/office/officeart/2005/8/layout/default"/>
    <dgm:cxn modelId="{33B09AF5-B494-452E-87E9-EB3A26730356}" type="presParOf" srcId="{0E6E1BBE-D676-4B91-A1F1-F5CE40B31597}" destId="{D83724E3-9AD4-4971-93A3-719E1CAD8423}" srcOrd="1" destOrd="0" presId="urn:microsoft.com/office/officeart/2005/8/layout/default"/>
    <dgm:cxn modelId="{790695C3-F3B0-4DCE-8628-2806C4F59EB9}" type="presParOf" srcId="{0E6E1BBE-D676-4B91-A1F1-F5CE40B31597}" destId="{471DE1FE-D792-4509-93C7-39180620028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C3F47-7129-48E0-9C17-F53F65D74A96}">
      <dsp:nvSpPr>
        <dsp:cNvPr id="0" name=""/>
        <dsp:cNvSpPr/>
      </dsp:nvSpPr>
      <dsp:spPr>
        <a:xfrm>
          <a:off x="99144" y="67422"/>
          <a:ext cx="992000" cy="992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A5E8D-ABEF-4CA5-A1AB-64E972D3EF8C}">
      <dsp:nvSpPr>
        <dsp:cNvPr id="0" name=""/>
        <dsp:cNvSpPr/>
      </dsp:nvSpPr>
      <dsp:spPr>
        <a:xfrm>
          <a:off x="307464" y="275742"/>
          <a:ext cx="575360" cy="57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5E3F1-25D7-4D60-A536-AF492347B7E0}">
      <dsp:nvSpPr>
        <dsp:cNvPr id="0" name=""/>
        <dsp:cNvSpPr/>
      </dsp:nvSpPr>
      <dsp:spPr>
        <a:xfrm>
          <a:off x="1303716" y="67422"/>
          <a:ext cx="2338287" cy="9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 optimize of the usage of shelf space (45 square feet)</a:t>
          </a:r>
        </a:p>
      </dsp:txBody>
      <dsp:txXfrm>
        <a:off x="1303716" y="67422"/>
        <a:ext cx="2338287" cy="992000"/>
      </dsp:txXfrm>
    </dsp:sp>
    <dsp:sp modelId="{ECD29050-BB89-48C5-B013-5D5EB0882707}">
      <dsp:nvSpPr>
        <dsp:cNvPr id="0" name=""/>
        <dsp:cNvSpPr/>
      </dsp:nvSpPr>
      <dsp:spPr>
        <a:xfrm>
          <a:off x="4049432" y="67422"/>
          <a:ext cx="992000" cy="992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D0FBF-CD54-4878-B164-0AF5DA26DD5D}">
      <dsp:nvSpPr>
        <dsp:cNvPr id="0" name=""/>
        <dsp:cNvSpPr/>
      </dsp:nvSpPr>
      <dsp:spPr>
        <a:xfrm>
          <a:off x="4257753" y="275742"/>
          <a:ext cx="575360" cy="57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D685D-F862-4025-AC52-86FADE6879F6}">
      <dsp:nvSpPr>
        <dsp:cNvPr id="0" name=""/>
        <dsp:cNvSpPr/>
      </dsp:nvSpPr>
      <dsp:spPr>
        <a:xfrm>
          <a:off x="5254005" y="67422"/>
          <a:ext cx="2338287" cy="9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 maximise profit per item as well as the total profit</a:t>
          </a:r>
        </a:p>
      </dsp:txBody>
      <dsp:txXfrm>
        <a:off x="5254005" y="67422"/>
        <a:ext cx="2338287" cy="992000"/>
      </dsp:txXfrm>
    </dsp:sp>
    <dsp:sp modelId="{BC9D5498-9D4C-43FC-9D85-3F7B462229A9}">
      <dsp:nvSpPr>
        <dsp:cNvPr id="0" name=""/>
        <dsp:cNvSpPr/>
      </dsp:nvSpPr>
      <dsp:spPr>
        <a:xfrm>
          <a:off x="99144" y="1493403"/>
          <a:ext cx="992000" cy="992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92394-F636-4523-950E-B476FB7C2AF6}">
      <dsp:nvSpPr>
        <dsp:cNvPr id="0" name=""/>
        <dsp:cNvSpPr/>
      </dsp:nvSpPr>
      <dsp:spPr>
        <a:xfrm>
          <a:off x="307464" y="1701723"/>
          <a:ext cx="575360" cy="57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D01C-97D9-4C3D-A23F-1D2B14BB95CB}">
      <dsp:nvSpPr>
        <dsp:cNvPr id="0" name=""/>
        <dsp:cNvSpPr/>
      </dsp:nvSpPr>
      <dsp:spPr>
        <a:xfrm>
          <a:off x="1303716" y="1493403"/>
          <a:ext cx="2338287" cy="9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 analyze how three different packs, i.e. singles, 6 packs and twelve packs fare differently in terms of profit</a:t>
          </a:r>
        </a:p>
      </dsp:txBody>
      <dsp:txXfrm>
        <a:off x="1303716" y="1493403"/>
        <a:ext cx="2338287" cy="992000"/>
      </dsp:txXfrm>
    </dsp:sp>
    <dsp:sp modelId="{E98DD131-1F91-4C76-A261-8496D26244ED}">
      <dsp:nvSpPr>
        <dsp:cNvPr id="0" name=""/>
        <dsp:cNvSpPr/>
      </dsp:nvSpPr>
      <dsp:spPr>
        <a:xfrm>
          <a:off x="4049432" y="1493403"/>
          <a:ext cx="992000" cy="992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D3754-7D9F-426A-8860-5E83FBC9C6E0}">
      <dsp:nvSpPr>
        <dsp:cNvPr id="0" name=""/>
        <dsp:cNvSpPr/>
      </dsp:nvSpPr>
      <dsp:spPr>
        <a:xfrm>
          <a:off x="4257753" y="1701723"/>
          <a:ext cx="575360" cy="57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F1302-CCD1-4A9E-9081-94F90F94FA0B}">
      <dsp:nvSpPr>
        <dsp:cNvPr id="0" name=""/>
        <dsp:cNvSpPr/>
      </dsp:nvSpPr>
      <dsp:spPr>
        <a:xfrm>
          <a:off x="5254005" y="1493403"/>
          <a:ext cx="2338287" cy="9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 understand the impact of space per item on profit (in dollars)</a:t>
          </a:r>
        </a:p>
      </dsp:txBody>
      <dsp:txXfrm>
        <a:off x="5254005" y="1493403"/>
        <a:ext cx="2338287" cy="992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7C03A-53BB-41F9-B085-5261F920FDA9}">
      <dsp:nvSpPr>
        <dsp:cNvPr id="0" name=""/>
        <dsp:cNvSpPr/>
      </dsp:nvSpPr>
      <dsp:spPr>
        <a:xfrm>
          <a:off x="0" y="307330"/>
          <a:ext cx="3967140" cy="101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This chart depicts the contribution that different products make to the total profit. </a:t>
          </a:r>
          <a:endParaRPr lang="en-US" sz="1800" kern="1200" dirty="0"/>
        </a:p>
      </dsp:txBody>
      <dsp:txXfrm>
        <a:off x="49347" y="356677"/>
        <a:ext cx="3868446" cy="912186"/>
      </dsp:txXfrm>
    </dsp:sp>
    <dsp:sp modelId="{DA8FD561-72AB-4956-BFD6-E9B020C4127B}">
      <dsp:nvSpPr>
        <dsp:cNvPr id="0" name=""/>
        <dsp:cNvSpPr/>
      </dsp:nvSpPr>
      <dsp:spPr>
        <a:xfrm>
          <a:off x="0" y="1370049"/>
          <a:ext cx="3967140" cy="101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As we can see, contribution from 12-Packs is the highest whereas that from Singles is the lowest.</a:t>
          </a:r>
          <a:endParaRPr lang="en-US" sz="1800" kern="1200" dirty="0"/>
        </a:p>
      </dsp:txBody>
      <dsp:txXfrm>
        <a:off x="49347" y="1419396"/>
        <a:ext cx="3868446" cy="912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00EC1-0038-494D-9217-9A6BFC2C3C73}">
      <dsp:nvSpPr>
        <dsp:cNvPr id="0" name=""/>
        <dsp:cNvSpPr/>
      </dsp:nvSpPr>
      <dsp:spPr>
        <a:xfrm>
          <a:off x="0" y="1656"/>
          <a:ext cx="4069615" cy="92833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FA60-0531-4980-8624-AEE7CF202730}">
      <dsp:nvSpPr>
        <dsp:cNvPr id="0" name=""/>
        <dsp:cNvSpPr/>
      </dsp:nvSpPr>
      <dsp:spPr>
        <a:xfrm>
          <a:off x="280821" y="210531"/>
          <a:ext cx="511082" cy="510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2CC2B-65E8-45CC-85BB-715F82589BAD}">
      <dsp:nvSpPr>
        <dsp:cNvPr id="0" name=""/>
        <dsp:cNvSpPr/>
      </dsp:nvSpPr>
      <dsp:spPr>
        <a:xfrm>
          <a:off x="1072725" y="1656"/>
          <a:ext cx="2897734" cy="92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45" tIns="98345" rIns="98345" bIns="983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This chart depicts the product-wise profit per square foot. </a:t>
          </a:r>
          <a:endParaRPr lang="en-US" sz="1400" kern="1200" dirty="0"/>
        </a:p>
      </dsp:txBody>
      <dsp:txXfrm>
        <a:off x="1072725" y="1656"/>
        <a:ext cx="2897734" cy="929241"/>
      </dsp:txXfrm>
    </dsp:sp>
    <dsp:sp modelId="{3354B04E-B88F-47F5-AF61-5B4B8F287EF1}">
      <dsp:nvSpPr>
        <dsp:cNvPr id="0" name=""/>
        <dsp:cNvSpPr/>
      </dsp:nvSpPr>
      <dsp:spPr>
        <a:xfrm>
          <a:off x="0" y="1131815"/>
          <a:ext cx="4069615" cy="928334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8E4C8-E01A-4DF8-A803-C0EFF1C5E1B0}">
      <dsp:nvSpPr>
        <dsp:cNvPr id="0" name=""/>
        <dsp:cNvSpPr/>
      </dsp:nvSpPr>
      <dsp:spPr>
        <a:xfrm>
          <a:off x="208720" y="1311768"/>
          <a:ext cx="655284" cy="568427"/>
        </a:xfrm>
        <a:prstGeom prst="flowChartAlternate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8D35-5742-4877-9D66-DCCF08B565F4}">
      <dsp:nvSpPr>
        <dsp:cNvPr id="0" name=""/>
        <dsp:cNvSpPr/>
      </dsp:nvSpPr>
      <dsp:spPr>
        <a:xfrm>
          <a:off x="1072725" y="1131815"/>
          <a:ext cx="2897734" cy="92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45" tIns="98345" rIns="98345" bIns="983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As we can see, it is the highest in case of Singles. </a:t>
          </a:r>
          <a:endParaRPr lang="en-US" sz="1400" kern="1200"/>
        </a:p>
      </dsp:txBody>
      <dsp:txXfrm>
        <a:off x="1072725" y="1131815"/>
        <a:ext cx="2897734" cy="929241"/>
      </dsp:txXfrm>
    </dsp:sp>
    <dsp:sp modelId="{2C36CAE2-1D0F-4254-928D-B013AAEBF038}">
      <dsp:nvSpPr>
        <dsp:cNvPr id="0" name=""/>
        <dsp:cNvSpPr/>
      </dsp:nvSpPr>
      <dsp:spPr>
        <a:xfrm>
          <a:off x="0" y="2261973"/>
          <a:ext cx="4069615" cy="928334"/>
        </a:xfrm>
        <a:prstGeom prst="roundRect">
          <a:avLst>
            <a:gd name="adj" fmla="val 1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CDA9D-F1B3-425A-BE5D-0DDCEFFDD836}">
      <dsp:nvSpPr>
        <dsp:cNvPr id="0" name=""/>
        <dsp:cNvSpPr/>
      </dsp:nvSpPr>
      <dsp:spPr>
        <a:xfrm>
          <a:off x="281095" y="2470849"/>
          <a:ext cx="511082" cy="510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39424-7E51-4AC4-9E1A-31BB9D1DC5D6}">
      <dsp:nvSpPr>
        <dsp:cNvPr id="0" name=""/>
        <dsp:cNvSpPr/>
      </dsp:nvSpPr>
      <dsp:spPr>
        <a:xfrm>
          <a:off x="1073274" y="2261973"/>
          <a:ext cx="2897734" cy="929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345" tIns="98345" rIns="98345" bIns="983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This means that in terms of space, the company makes more money if Singles are produced and sold more.</a:t>
          </a:r>
          <a:endParaRPr lang="en-US" sz="1400" kern="1200" dirty="0"/>
        </a:p>
      </dsp:txBody>
      <dsp:txXfrm>
        <a:off x="1073274" y="2261973"/>
        <a:ext cx="2897734" cy="929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AABBF-64C3-4CF7-9CD2-F550D9F9041D}">
      <dsp:nvSpPr>
        <dsp:cNvPr id="0" name=""/>
        <dsp:cNvSpPr/>
      </dsp:nvSpPr>
      <dsp:spPr>
        <a:xfrm>
          <a:off x="0" y="265072"/>
          <a:ext cx="3665599" cy="7831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This chart compares product-wise profit in scenario one and two. </a:t>
          </a:r>
        </a:p>
      </dsp:txBody>
      <dsp:txXfrm>
        <a:off x="38231" y="303303"/>
        <a:ext cx="3589137" cy="706706"/>
      </dsp:txXfrm>
    </dsp:sp>
    <dsp:sp modelId="{EF4FDE1E-E63D-4C10-A012-23AC24D2E1F1}">
      <dsp:nvSpPr>
        <dsp:cNvPr id="0" name=""/>
        <dsp:cNvSpPr/>
      </dsp:nvSpPr>
      <dsp:spPr>
        <a:xfrm>
          <a:off x="0" y="1088561"/>
          <a:ext cx="3665599" cy="783168"/>
        </a:xfrm>
        <a:prstGeom prst="roundRect">
          <a:avLst/>
        </a:prstGeom>
        <a:gradFill rotWithShape="0">
          <a:gsLst>
            <a:gs pos="0">
              <a:schemeClr val="accent2">
                <a:hueOff val="-4377215"/>
                <a:satOff val="-3950"/>
                <a:lumOff val="-881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4377215"/>
                <a:satOff val="-3950"/>
                <a:lumOff val="-881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As we can see, in scenario 1, there is more focus on 12 packs and in scenario 2, there is more focus on 6 packs. </a:t>
          </a:r>
        </a:p>
      </dsp:txBody>
      <dsp:txXfrm>
        <a:off x="38231" y="1126792"/>
        <a:ext cx="3589137" cy="706706"/>
      </dsp:txXfrm>
    </dsp:sp>
    <dsp:sp modelId="{EED5704C-985B-4E96-8036-DF87E91893A1}">
      <dsp:nvSpPr>
        <dsp:cNvPr id="0" name=""/>
        <dsp:cNvSpPr/>
      </dsp:nvSpPr>
      <dsp:spPr>
        <a:xfrm>
          <a:off x="0" y="2017945"/>
          <a:ext cx="3665599" cy="783168"/>
        </a:xfrm>
        <a:prstGeom prst="roundRect">
          <a:avLst/>
        </a:prstGeom>
        <a:gradFill rotWithShape="0">
          <a:gsLst>
            <a:gs pos="0">
              <a:schemeClr val="accent2">
                <a:hueOff val="-8754431"/>
                <a:satOff val="-7900"/>
                <a:lumOff val="-176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-8754431"/>
                <a:satOff val="-7900"/>
                <a:lumOff val="-176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 order to make a decision, other factors such as profit per square foot can be considered.</a:t>
          </a:r>
        </a:p>
      </dsp:txBody>
      <dsp:txXfrm>
        <a:off x="38231" y="2056176"/>
        <a:ext cx="3589137" cy="706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F54C2-39F7-477F-BD9B-C442A9019883}">
      <dsp:nvSpPr>
        <dsp:cNvPr id="0" name=""/>
        <dsp:cNvSpPr/>
      </dsp:nvSpPr>
      <dsp:spPr>
        <a:xfrm>
          <a:off x="0" y="0"/>
          <a:ext cx="2532434" cy="312939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8" tIns="330200" rIns="19743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Look for better alternatives for optimizing each individual item in terms of space taken. </a:t>
          </a:r>
        </a:p>
      </dsp:txBody>
      <dsp:txXfrm>
        <a:off x="0" y="1189171"/>
        <a:ext cx="2532434" cy="1877638"/>
      </dsp:txXfrm>
    </dsp:sp>
    <dsp:sp modelId="{7CF5A5AC-1872-49C1-AF22-829757B4E6B5}">
      <dsp:nvSpPr>
        <dsp:cNvPr id="0" name=""/>
        <dsp:cNvSpPr/>
      </dsp:nvSpPr>
      <dsp:spPr>
        <a:xfrm>
          <a:off x="796807" y="312939"/>
          <a:ext cx="938819" cy="9388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94" tIns="12700" rIns="7319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934294" y="450426"/>
        <a:ext cx="663845" cy="663845"/>
      </dsp:txXfrm>
    </dsp:sp>
    <dsp:sp modelId="{54EB3F8D-C43B-45DA-9E1D-753D7468934F}">
      <dsp:nvSpPr>
        <dsp:cNvPr id="0" name=""/>
        <dsp:cNvSpPr/>
      </dsp:nvSpPr>
      <dsp:spPr>
        <a:xfrm>
          <a:off x="0" y="3129326"/>
          <a:ext cx="2532434" cy="72"/>
        </a:xfrm>
        <a:prstGeom prst="rect">
          <a:avLst/>
        </a:prstGeom>
        <a:solidFill>
          <a:schemeClr val="accent5">
            <a:hueOff val="4030852"/>
            <a:satOff val="-1883"/>
            <a:lumOff val="-2117"/>
            <a:alphaOff val="0"/>
          </a:schemeClr>
        </a:solidFill>
        <a:ln w="15875" cap="rnd" cmpd="sng" algn="ctr">
          <a:solidFill>
            <a:schemeClr val="accent5">
              <a:hueOff val="4030852"/>
              <a:satOff val="-1883"/>
              <a:lumOff val="-2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81336-56BF-4162-8CB9-DB813ECC4D47}">
      <dsp:nvSpPr>
        <dsp:cNvPr id="0" name=""/>
        <dsp:cNvSpPr/>
      </dsp:nvSpPr>
      <dsp:spPr>
        <a:xfrm>
          <a:off x="2785678" y="0"/>
          <a:ext cx="2532434" cy="3129398"/>
        </a:xfrm>
        <a:prstGeom prst="rect">
          <a:avLst/>
        </a:prstGeom>
        <a:solidFill>
          <a:schemeClr val="accent5">
            <a:tint val="40000"/>
            <a:alpha val="90000"/>
            <a:hueOff val="10367925"/>
            <a:satOff val="-13722"/>
            <a:lumOff val="-127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10367925"/>
              <a:satOff val="-13722"/>
              <a:lumOff val="-12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8" tIns="330200" rIns="19743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Explore different scenarios for finding more profitable arrangement of individual items in the limited space.</a:t>
          </a:r>
        </a:p>
      </dsp:txBody>
      <dsp:txXfrm>
        <a:off x="2785678" y="1189171"/>
        <a:ext cx="2532434" cy="1877638"/>
      </dsp:txXfrm>
    </dsp:sp>
    <dsp:sp modelId="{B1BD05C9-6A93-4A36-8077-D83144BA5627}">
      <dsp:nvSpPr>
        <dsp:cNvPr id="0" name=""/>
        <dsp:cNvSpPr/>
      </dsp:nvSpPr>
      <dsp:spPr>
        <a:xfrm>
          <a:off x="3582485" y="312939"/>
          <a:ext cx="938819" cy="938819"/>
        </a:xfrm>
        <a:prstGeom prst="ellipse">
          <a:avLst/>
        </a:prstGeom>
        <a:solidFill>
          <a:schemeClr val="accent5">
            <a:hueOff val="8061703"/>
            <a:satOff val="-3767"/>
            <a:lumOff val="-4235"/>
            <a:alphaOff val="0"/>
          </a:schemeClr>
        </a:solidFill>
        <a:ln w="15875" cap="rnd" cmpd="sng" algn="ctr">
          <a:solidFill>
            <a:schemeClr val="accent5">
              <a:hueOff val="8061703"/>
              <a:satOff val="-3767"/>
              <a:lumOff val="-4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94" tIns="12700" rIns="7319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719972" y="450426"/>
        <a:ext cx="663845" cy="663845"/>
      </dsp:txXfrm>
    </dsp:sp>
    <dsp:sp modelId="{5B1EBC71-8F13-49D0-BF79-50AC65691113}">
      <dsp:nvSpPr>
        <dsp:cNvPr id="0" name=""/>
        <dsp:cNvSpPr/>
      </dsp:nvSpPr>
      <dsp:spPr>
        <a:xfrm>
          <a:off x="2785678" y="3129326"/>
          <a:ext cx="2532434" cy="72"/>
        </a:xfrm>
        <a:prstGeom prst="rect">
          <a:avLst/>
        </a:prstGeom>
        <a:solidFill>
          <a:schemeClr val="accent5">
            <a:hueOff val="12092555"/>
            <a:satOff val="-5650"/>
            <a:lumOff val="-6352"/>
            <a:alphaOff val="0"/>
          </a:schemeClr>
        </a:solidFill>
        <a:ln w="15875" cap="rnd" cmpd="sng" algn="ctr">
          <a:solidFill>
            <a:schemeClr val="accent5">
              <a:hueOff val="12092555"/>
              <a:satOff val="-5650"/>
              <a:lumOff val="-6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0D4B2-BEB5-405C-A8A7-858A6286F3A3}">
      <dsp:nvSpPr>
        <dsp:cNvPr id="0" name=""/>
        <dsp:cNvSpPr/>
      </dsp:nvSpPr>
      <dsp:spPr>
        <a:xfrm>
          <a:off x="5571356" y="0"/>
          <a:ext cx="2532434" cy="3129398"/>
        </a:xfrm>
        <a:prstGeom prst="rect">
          <a:avLst/>
        </a:prstGeom>
        <a:solidFill>
          <a:schemeClr val="accent5">
            <a:tint val="40000"/>
            <a:alpha val="90000"/>
            <a:hueOff val="20735850"/>
            <a:satOff val="-27444"/>
            <a:lumOff val="-2555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20735850"/>
              <a:satOff val="-27444"/>
              <a:lumOff val="-25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38" tIns="330200" rIns="19743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Focus on customer preferences (in terms of previous sales) in order to </a:t>
          </a:r>
          <a:r>
            <a:rPr lang="en-US" sz="1400" b="1" kern="1200" dirty="0"/>
            <a:t>decide</a:t>
          </a:r>
          <a:r>
            <a:rPr lang="en-US" sz="1200" b="1" kern="1200" dirty="0"/>
            <a:t> how the space should be utilized.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Company profit and customer welfare should go hand in hand.</a:t>
          </a:r>
        </a:p>
      </dsp:txBody>
      <dsp:txXfrm>
        <a:off x="5571356" y="1189171"/>
        <a:ext cx="2532434" cy="1877638"/>
      </dsp:txXfrm>
    </dsp:sp>
    <dsp:sp modelId="{EE37C47A-ECAC-4E3F-B6D6-E7E8D3A6C9F7}">
      <dsp:nvSpPr>
        <dsp:cNvPr id="0" name=""/>
        <dsp:cNvSpPr/>
      </dsp:nvSpPr>
      <dsp:spPr>
        <a:xfrm>
          <a:off x="6368163" y="312939"/>
          <a:ext cx="938819" cy="938819"/>
        </a:xfrm>
        <a:prstGeom prst="ellipse">
          <a:avLst/>
        </a:prstGeom>
        <a:solidFill>
          <a:schemeClr val="accent5">
            <a:hueOff val="16123407"/>
            <a:satOff val="-7534"/>
            <a:lumOff val="-8470"/>
            <a:alphaOff val="0"/>
          </a:schemeClr>
        </a:solidFill>
        <a:ln w="15875" cap="rnd" cmpd="sng" algn="ctr">
          <a:solidFill>
            <a:schemeClr val="accent5">
              <a:hueOff val="16123407"/>
              <a:satOff val="-7534"/>
              <a:lumOff val="-8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194" tIns="12700" rIns="73194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  <a:endParaRPr lang="en-US" sz="4500" kern="1200" dirty="0"/>
        </a:p>
      </dsp:txBody>
      <dsp:txXfrm>
        <a:off x="6505650" y="450426"/>
        <a:ext cx="663845" cy="663845"/>
      </dsp:txXfrm>
    </dsp:sp>
    <dsp:sp modelId="{690011A8-7303-4046-96DC-E70D20540493}">
      <dsp:nvSpPr>
        <dsp:cNvPr id="0" name=""/>
        <dsp:cNvSpPr/>
      </dsp:nvSpPr>
      <dsp:spPr>
        <a:xfrm>
          <a:off x="5571356" y="3129326"/>
          <a:ext cx="2532434" cy="72"/>
        </a:xfrm>
        <a:prstGeom prst="rect">
          <a:avLst/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15875" cap="rnd" cmpd="sng" algn="ctr">
          <a:solidFill>
            <a:schemeClr val="accent5">
              <a:hueOff val="20154258"/>
              <a:satOff val="-9417"/>
              <a:lumOff val="-105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2C203-3B1F-49BE-AFE7-2F5C4A051434}">
      <dsp:nvSpPr>
        <dsp:cNvPr id="0" name=""/>
        <dsp:cNvSpPr/>
      </dsp:nvSpPr>
      <dsp:spPr>
        <a:xfrm>
          <a:off x="990" y="196481"/>
          <a:ext cx="3863484" cy="23180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Michael’s Chocolate sells three configurations of chocolate bars and they plan to expand to a national big box store so as to optimize their self pace while maximizing profit. </a:t>
          </a:r>
        </a:p>
      </dsp:txBody>
      <dsp:txXfrm>
        <a:off x="990" y="196481"/>
        <a:ext cx="3863484" cy="2318090"/>
      </dsp:txXfrm>
    </dsp:sp>
    <dsp:sp modelId="{471DE1FE-D792-4509-93C7-39180620028C}">
      <dsp:nvSpPr>
        <dsp:cNvPr id="0" name=""/>
        <dsp:cNvSpPr/>
      </dsp:nvSpPr>
      <dsp:spPr>
        <a:xfrm>
          <a:off x="4250823" y="196481"/>
          <a:ext cx="3863484" cy="2318090"/>
        </a:xfrm>
        <a:prstGeom prst="rect">
          <a:avLst/>
        </a:prstGeom>
        <a:solidFill>
          <a:schemeClr val="accent4">
            <a:hueOff val="-3650173"/>
            <a:satOff val="12174"/>
            <a:lumOff val="19216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From the analysis, we deterred that 12 packs had 51% contribution to profit, singles had the highest profit per square feet of $1.28, with the highest amount in the total profit per item.</a:t>
          </a:r>
        </a:p>
      </dsp:txBody>
      <dsp:txXfrm>
        <a:off x="4250823" y="196481"/>
        <a:ext cx="3863484" cy="2318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a6c86439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a6c86439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a6c8643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a6c8643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a6c8643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a6c8643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3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5f2cbf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e5f2cbf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a6c8643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a6c8643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a6c86439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a6c86439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686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80610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90643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1810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94834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68636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70163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23679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15587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19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87362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20493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7177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32797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9157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69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95796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31905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47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9D45E0D-6FB0-42E9-A95D-C35C3B5B6664}"/>
              </a:ext>
            </a:extLst>
          </p:cNvPr>
          <p:cNvSpPr txBox="1"/>
          <p:nvPr/>
        </p:nvSpPr>
        <p:spPr>
          <a:xfrm>
            <a:off x="832485" y="661782"/>
            <a:ext cx="7475220" cy="2194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all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The Optimal Product Mix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39784-57C2-4981-8ADA-77F647406023}"/>
              </a:ext>
            </a:extLst>
          </p:cNvPr>
          <p:cNvSpPr txBox="1"/>
          <p:nvPr/>
        </p:nvSpPr>
        <p:spPr>
          <a:xfrm>
            <a:off x="1034097" y="2942921"/>
            <a:ext cx="6575895" cy="95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defTabSz="914400">
              <a:lnSpc>
                <a:spcPct val="90000"/>
              </a:lnSpc>
              <a:spcBef>
                <a:spcPts val="14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Deck Assignment 3</a:t>
            </a:r>
          </a:p>
          <a:p>
            <a:pPr lvl="0" algn="ctr" defTabSz="914400">
              <a:lnSpc>
                <a:spcPct val="90000"/>
              </a:lnSpc>
              <a:spcBef>
                <a:spcPts val="14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Group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70C66-D3A7-4053-8935-7E21D1BA3F60}"/>
              </a:ext>
            </a:extLst>
          </p:cNvPr>
          <p:cNvSpPr txBox="1"/>
          <p:nvPr/>
        </p:nvSpPr>
        <p:spPr>
          <a:xfrm>
            <a:off x="1034097" y="4019661"/>
            <a:ext cx="7652653" cy="46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</a:pPr>
            <a:r>
              <a:rPr lang="en-US" sz="1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Sanya</a:t>
            </a:r>
            <a:r>
              <a:rPr lang="en-US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Ahuja, </a:t>
            </a:r>
            <a:r>
              <a:rPr lang="en-US" sz="1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Kushaagr</a:t>
            </a:r>
            <a:r>
              <a:rPr lang="en-US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Chawla, </a:t>
            </a:r>
            <a:r>
              <a:rPr lang="en-US" sz="1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Tingting</a:t>
            </a:r>
            <a:r>
              <a:rPr lang="en-US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Chen, Ruth </a:t>
            </a:r>
            <a:r>
              <a:rPr lang="en-US" sz="1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Ohobi</a:t>
            </a:r>
            <a:r>
              <a:rPr lang="en-US" sz="1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, Pema Singye, Kathy Young</a:t>
            </a:r>
          </a:p>
        </p:txBody>
      </p:sp>
    </p:spTree>
    <p:extLst>
      <p:ext uri="{BB962C8B-B14F-4D97-AF65-F5344CB8AC3E}">
        <p14:creationId xmlns:p14="http://schemas.microsoft.com/office/powerpoint/2010/main" val="303380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13159" y="3599257"/>
            <a:ext cx="6952059" cy="866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4000" b="1" kern="1200" cap="all" dirty="0">
                <a:ln w="3175" cmpd="sng"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95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3429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Google Shape;64;p14">
            <a:extLst>
              <a:ext uri="{FF2B5EF4-FFF2-40B4-BE49-F238E27FC236}">
                <a16:creationId xmlns:a16="http://schemas.microsoft.com/office/drawing/2014/main" id="{15FC8025-A915-4713-8839-73CC1F8E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388324"/>
              </p:ext>
            </p:extLst>
          </p:nvPr>
        </p:nvGraphicFramePr>
        <p:xfrm>
          <a:off x="723900" y="482204"/>
          <a:ext cx="7691437" cy="255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Rectangle 165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67889" y="-7276"/>
            <a:ext cx="3153752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Data Support</a:t>
            </a:r>
          </a:p>
        </p:txBody>
      </p:sp>
      <p:pic>
        <p:nvPicPr>
          <p:cNvPr id="71" name="Google Shape;71;p15" descr="Chart&#10;&#10;Description automatically generated"/>
          <p:cNvPicPr preferRelativeResize="0"/>
          <p:nvPr/>
        </p:nvPicPr>
        <p:blipFill rotWithShape="1">
          <a:blip r:embed="rId3"/>
          <a:srcRect l="9626" r="14448" b="-3"/>
          <a:stretch/>
        </p:blipFill>
        <p:spPr>
          <a:xfrm>
            <a:off x="381599" y="1040431"/>
            <a:ext cx="3967141" cy="3443636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89" name="Group 167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Google Shape;72;p15">
            <a:extLst>
              <a:ext uri="{FF2B5EF4-FFF2-40B4-BE49-F238E27FC236}">
                <a16:creationId xmlns:a16="http://schemas.microsoft.com/office/drawing/2014/main" id="{9AAA5892-989F-44E2-A5EA-F73A3D3BF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469899"/>
              </p:ext>
            </p:extLst>
          </p:nvPr>
        </p:nvGraphicFramePr>
        <p:xfrm>
          <a:off x="4862909" y="1317600"/>
          <a:ext cx="3967140" cy="2688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89159" y="22783"/>
            <a:ext cx="4248229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FFFF00"/>
                </a:solidFill>
              </a:rPr>
              <a:t>Data Support</a:t>
            </a: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205" y="1153083"/>
            <a:ext cx="4248229" cy="2864517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aphicFrame>
        <p:nvGraphicFramePr>
          <p:cNvPr id="113" name="Google Shape;73;p15">
            <a:extLst>
              <a:ext uri="{FF2B5EF4-FFF2-40B4-BE49-F238E27FC236}">
                <a16:creationId xmlns:a16="http://schemas.microsoft.com/office/drawing/2014/main" id="{D98535C7-B708-44C9-B5AC-1649F596A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742012"/>
              </p:ext>
            </p:extLst>
          </p:nvPr>
        </p:nvGraphicFramePr>
        <p:xfrm>
          <a:off x="4885226" y="960028"/>
          <a:ext cx="4069615" cy="3192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363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95884" y="43258"/>
            <a:ext cx="3665599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00"/>
                </a:solidFill>
              </a:rPr>
              <a:t>Data Support</a:t>
            </a:r>
          </a:p>
        </p:txBody>
      </p:sp>
      <p:pic>
        <p:nvPicPr>
          <p:cNvPr id="78" name="Google Shape;78;p16" descr="Chart, bar chart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39713" y="1173558"/>
            <a:ext cx="4440237" cy="3125392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2" name="Google Shape;79;p16">
            <a:extLst>
              <a:ext uri="{FF2B5EF4-FFF2-40B4-BE49-F238E27FC236}">
                <a16:creationId xmlns:a16="http://schemas.microsoft.com/office/drawing/2014/main" id="{81DCC9BF-3038-49F1-8A9A-C00FBFDF6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4383852"/>
              </p:ext>
            </p:extLst>
          </p:nvPr>
        </p:nvGraphicFramePr>
        <p:xfrm>
          <a:off x="4987132" y="1173558"/>
          <a:ext cx="3665599" cy="2960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513159" y="3788711"/>
            <a:ext cx="6952059" cy="866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kern="1200" cap="all" dirty="0">
                <a:ln w="3175" cmpd="sng"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22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3429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Google Shape;86;p17">
            <a:extLst>
              <a:ext uri="{FF2B5EF4-FFF2-40B4-BE49-F238E27FC236}">
                <a16:creationId xmlns:a16="http://schemas.microsoft.com/office/drawing/2014/main" id="{D2B83769-B11B-445A-95CB-668399A8E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897797"/>
              </p:ext>
            </p:extLst>
          </p:nvPr>
        </p:nvGraphicFramePr>
        <p:xfrm>
          <a:off x="513158" y="299602"/>
          <a:ext cx="8103791" cy="312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kern="1200" cap="all" dirty="0">
                <a:ln w="3175" cmpd="sng">
                  <a:noFill/>
                </a:ln>
                <a:solidFill>
                  <a:srgbClr val="FFFF00"/>
                </a:solidFill>
                <a:effectLst/>
                <a:latin typeface="+mj-lt"/>
                <a:ea typeface="+mj-ea"/>
                <a:cs typeface="+mj-cs"/>
              </a:rPr>
              <a:t>Executive Summary</a:t>
            </a:r>
          </a:p>
        </p:txBody>
      </p:sp>
      <p:graphicFrame>
        <p:nvGraphicFramePr>
          <p:cNvPr id="94" name="Google Shape;92;p18">
            <a:extLst>
              <a:ext uri="{FF2B5EF4-FFF2-40B4-BE49-F238E27FC236}">
                <a16:creationId xmlns:a16="http://schemas.microsoft.com/office/drawing/2014/main" id="{F64B7A35-5A75-4B44-8910-9983DF1E9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397969"/>
              </p:ext>
            </p:extLst>
          </p:nvPr>
        </p:nvGraphicFramePr>
        <p:xfrm>
          <a:off x="513159" y="514350"/>
          <a:ext cx="8115299" cy="2711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81127" y="68658"/>
            <a:ext cx="4560491" cy="4560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26868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01877" y="24208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84069" y="457200"/>
            <a:ext cx="3257549" cy="325755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B453B-8F8E-4BAE-BD2B-09267CA87AD9}"/>
              </a:ext>
            </a:extLst>
          </p:cNvPr>
          <p:cNvSpPr txBox="1"/>
          <p:nvPr/>
        </p:nvSpPr>
        <p:spPr>
          <a:xfrm>
            <a:off x="3870533" y="849287"/>
            <a:ext cx="4776644" cy="22717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1" cap="all" dirty="0">
                <a:ln w="3175" cmpd="sng">
                  <a:noFill/>
                </a:ln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34" name="Graphic 33" descr="Smiling Face with No Fill">
            <a:extLst>
              <a:ext uri="{FF2B5EF4-FFF2-40B4-BE49-F238E27FC236}">
                <a16:creationId xmlns:a16="http://schemas.microsoft.com/office/drawing/2014/main" id="{0CE61171-BC0C-475A-8C54-4583166F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974" y="948311"/>
            <a:ext cx="3003367" cy="300336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52084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373</Words>
  <Application>Microsoft Office PowerPoint</Application>
  <PresentationFormat>On-screen Show (16:9)</PresentationFormat>
  <Paragraphs>32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 3</vt:lpstr>
      <vt:lpstr>Century Gothic</vt:lpstr>
      <vt:lpstr>Slice</vt:lpstr>
      <vt:lpstr>PowerPoint Presentation</vt:lpstr>
      <vt:lpstr>Objectives</vt:lpstr>
      <vt:lpstr>Data Support</vt:lpstr>
      <vt:lpstr>Data Support</vt:lpstr>
      <vt:lpstr>Data Support</vt:lpstr>
      <vt:lpstr>Recommendations</vt:lpstr>
      <vt:lpstr>Executive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Optimal Product Mix</dc:title>
  <dc:creator>Pema Singye</dc:creator>
  <cp:lastModifiedBy>Pema Singye</cp:lastModifiedBy>
  <cp:revision>3</cp:revision>
  <dcterms:modified xsi:type="dcterms:W3CDTF">2021-04-04T03:10:09Z</dcterms:modified>
</cp:coreProperties>
</file>