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Assistant"/>
      <p:regular r:id="rId18"/>
      <p:bold r:id="rId19"/>
    </p:embeddedFon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ssistant-bold.fntdata"/><Relationship Id="rId6" Type="http://schemas.openxmlformats.org/officeDocument/2006/relationships/slide" Target="slides/slide1.xml"/><Relationship Id="rId18" Type="http://schemas.openxmlformats.org/officeDocument/2006/relationships/font" Target="fonts/Assistan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a1837ca4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a1837ca4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a1837ca4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a1837ca4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a1837ca43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a1837ca43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a1837ca43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a1837ca43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a1837ca43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a1837ca43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a1837ca43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a1837ca43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a1837ca43_0_1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ea1837ca43_0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Analysis of Lego Dataset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1297500" y="209850"/>
            <a:ext cx="70389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structure of the dataset “Lego”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712025"/>
            <a:ext cx="7710300" cy="3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750" y="756575"/>
            <a:ext cx="7228350" cy="3966100"/>
          </a:xfrm>
          <a:prstGeom prst="rect">
            <a:avLst/>
          </a:prstGeom>
          <a:noFill/>
          <a:ln cap="flat" cmpd="sng" w="38100">
            <a:solidFill>
              <a:srgbClr val="EA5B2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389750"/>
            <a:ext cx="75057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dk2"/>
                </a:solidFill>
              </a:rPr>
              <a:t>Question: What is the overall trend in average set values from 1949 to 2024?</a:t>
            </a:r>
            <a:endParaRPr b="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311700" y="1349125"/>
            <a:ext cx="2974800" cy="3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rgbClr val="FF00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rgbClr val="FF00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67D6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b="1" sz="1200">
              <a:solidFill>
                <a:srgbClr val="3367D6"/>
              </a:solidFill>
              <a:highlight>
                <a:schemeClr val="lt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A474E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200">
                <a:solidFill>
                  <a:srgbClr val="000000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year</a:t>
            </a:r>
            <a:r>
              <a:rPr b="1" lang="en" sz="1200">
                <a:solidFill>
                  <a:srgbClr val="3A474E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1" sz="1200">
              <a:solidFill>
                <a:srgbClr val="3A474E"/>
              </a:solidFill>
              <a:highlight>
                <a:schemeClr val="lt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A474E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200">
                <a:solidFill>
                  <a:srgbClr val="3367D6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b="1" lang="en" sz="1200">
                <a:solidFill>
                  <a:srgbClr val="37474F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200">
                <a:solidFill>
                  <a:srgbClr val="3367D6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b="1" lang="en" sz="1200">
                <a:solidFill>
                  <a:srgbClr val="37474F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200">
                <a:solidFill>
                  <a:srgbClr val="000000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num_parts</a:t>
            </a:r>
            <a:r>
              <a:rPr b="1" lang="en" sz="1200">
                <a:solidFill>
                  <a:srgbClr val="37474F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b="1" lang="en" sz="1200">
                <a:solidFill>
                  <a:srgbClr val="3A474E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3367D6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b="1" lang="en" sz="1200">
                <a:solidFill>
                  <a:srgbClr val="3A474E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00000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averagebyset</a:t>
            </a:r>
            <a:endParaRPr b="1" sz="1200">
              <a:solidFill>
                <a:srgbClr val="000000"/>
              </a:solidFill>
              <a:highlight>
                <a:schemeClr val="lt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67D6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endParaRPr b="1" sz="1200">
              <a:solidFill>
                <a:srgbClr val="3367D6"/>
              </a:solidFill>
              <a:highlight>
                <a:schemeClr val="lt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A474E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200">
                <a:solidFill>
                  <a:srgbClr val="0D904F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`lego-june2024.lego_dataset.sets`</a:t>
            </a:r>
            <a:endParaRPr b="1" sz="1200">
              <a:solidFill>
                <a:srgbClr val="0D904F"/>
              </a:solidFill>
              <a:highlight>
                <a:schemeClr val="lt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67D6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b="1" lang="en" sz="1200">
                <a:solidFill>
                  <a:srgbClr val="3A474E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3367D6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endParaRPr b="1" sz="1200">
              <a:solidFill>
                <a:srgbClr val="3367D6"/>
              </a:solidFill>
              <a:highlight>
                <a:schemeClr val="lt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A474E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200">
                <a:solidFill>
                  <a:srgbClr val="000000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year</a:t>
            </a:r>
            <a:endParaRPr b="1" sz="1200">
              <a:solidFill>
                <a:srgbClr val="000000"/>
              </a:solidFill>
              <a:highlight>
                <a:schemeClr val="lt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chemeClr val="lt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425" y="1627325"/>
            <a:ext cx="5535498" cy="2923201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472200"/>
            <a:ext cx="7505700" cy="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1E1E1E"/>
                </a:solidFill>
                <a:highlight>
                  <a:schemeClr val="dk1"/>
                </a:highlight>
              </a:rPr>
              <a:t>Which year had the lowest average set values and why?</a:t>
            </a:r>
            <a:endParaRPr b="0">
              <a:solidFill>
                <a:srgbClr val="1E1E1E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311700" y="1409100"/>
            <a:ext cx="2974800" cy="30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b="1" lang="en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b="1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year</a:t>
            </a:r>
            <a:r>
              <a:rPr b="1" lang="en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1" lang="en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b="1" lang="en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set_num</a:t>
            </a:r>
            <a:r>
              <a:rPr b="1" lang="en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num_parts</a:t>
            </a:r>
            <a:endParaRPr b="1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b="1" lang="en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`lego-june2024.lego_dataset.sets`</a:t>
            </a:r>
            <a:endParaRPr b="1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b="1" lang="en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year</a:t>
            </a:r>
            <a:r>
              <a:rPr b="1" lang="en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1" lang="en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1950</a:t>
            </a:r>
            <a:endParaRPr b="1">
              <a:solidFill>
                <a:srgbClr val="F4511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9900" y="1881450"/>
            <a:ext cx="5129300" cy="19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958950" y="220400"/>
            <a:ext cx="7365900" cy="15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accent4"/>
                </a:solidFill>
                <a:highlight>
                  <a:schemeClr val="lt1"/>
                </a:highlight>
              </a:rPr>
              <a:t>Diversity of Themes Over Time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445575" y="1104250"/>
            <a:ext cx="2557200" cy="30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032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b="1" sz="1032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032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032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t.name</a:t>
            </a:r>
            <a:r>
              <a:rPr b="1" lang="en" sz="1032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032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b="1" lang="en" sz="1032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032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theme_name</a:t>
            </a:r>
            <a:r>
              <a:rPr b="1" lang="en" sz="1032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1" sz="1032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032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032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b="1" lang="en" sz="1032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032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s.set_num</a:t>
            </a:r>
            <a:r>
              <a:rPr b="1" lang="en" sz="1032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032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032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b="1" lang="en" sz="1032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032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number_of_sets</a:t>
            </a:r>
            <a:endParaRPr b="1" sz="1032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032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endParaRPr b="1" sz="1032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032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032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`lego-june2024.lego_dataset.sets`</a:t>
            </a:r>
            <a:r>
              <a:rPr b="1" lang="en" sz="1032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032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</a:t>
            </a:r>
            <a:endParaRPr b="1" sz="1032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032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endParaRPr b="1" sz="1032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032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032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`lego-june2024.lego_dataset.themes`</a:t>
            </a:r>
            <a:r>
              <a:rPr b="1" lang="en" sz="1032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032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</a:t>
            </a:r>
            <a:endParaRPr b="1" sz="1032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032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endParaRPr b="1" sz="1032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032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032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s.theme_id</a:t>
            </a:r>
            <a:r>
              <a:rPr b="1" lang="en" sz="1032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1" lang="en" sz="1032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t.id</a:t>
            </a:r>
            <a:endParaRPr b="1" sz="1032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032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b="1" lang="en" sz="1032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032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endParaRPr b="1" sz="1032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032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032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theme_name</a:t>
            </a:r>
            <a:endParaRPr b="1" sz="1032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032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b="1" lang="en" sz="1032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032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endParaRPr b="1" sz="1032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032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032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number_of_sets</a:t>
            </a:r>
            <a:r>
              <a:rPr b="1" lang="en" sz="1032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032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endParaRPr b="1" sz="1032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032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LIMIT</a:t>
            </a:r>
            <a:r>
              <a:rPr b="1" lang="en" sz="1032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032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b="1" lang="en" sz="1032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032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b="1" sz="1495"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962" y="915600"/>
            <a:ext cx="2155874" cy="218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3700" y="2968075"/>
            <a:ext cx="2724725" cy="18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9349" y="915600"/>
            <a:ext cx="2423750" cy="39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741650" y="249300"/>
            <a:ext cx="75057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700">
                <a:solidFill>
                  <a:schemeClr val="accent4"/>
                </a:solidFill>
                <a:highlight>
                  <a:schemeClr val="lt1"/>
                </a:highlight>
              </a:rPr>
              <a:t>We also can see the distribution of </a:t>
            </a:r>
            <a:r>
              <a:rPr b="0" i="1" lang="en" sz="1700">
                <a:solidFill>
                  <a:schemeClr val="accent4"/>
                </a:solidFill>
                <a:highlight>
                  <a:schemeClr val="lt1"/>
                </a:highlight>
              </a:rPr>
              <a:t>rare LEGO parts</a:t>
            </a:r>
            <a:r>
              <a:rPr b="0" lang="en" sz="1700">
                <a:solidFill>
                  <a:schemeClr val="accent4"/>
                </a:solidFill>
                <a:highlight>
                  <a:schemeClr val="lt1"/>
                </a:highlight>
              </a:rPr>
              <a:t> across different themes</a:t>
            </a:r>
            <a:endParaRPr sz="1700"/>
          </a:p>
        </p:txBody>
      </p:sp>
      <p:sp>
        <p:nvSpPr>
          <p:cNvPr id="164" name="Google Shape;164;p18"/>
          <p:cNvSpPr txBox="1"/>
          <p:nvPr/>
        </p:nvSpPr>
        <p:spPr>
          <a:xfrm>
            <a:off x="568825" y="738950"/>
            <a:ext cx="3509100" cy="4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RareParts</a:t>
            </a: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b="1" sz="5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5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b="1" sz="5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en" sz="5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part_num</a:t>
            </a: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1" sz="5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en" sz="5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b="1" lang="en" sz="5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5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DISTINCT</a:t>
            </a: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inventory_id</a:t>
            </a:r>
            <a:r>
              <a:rPr b="1" lang="en" sz="5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set_count</a:t>
            </a:r>
            <a:endParaRPr b="1" sz="5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5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endParaRPr b="1" sz="5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en" sz="5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`lego-june2024.lego_dataset.inventory_parts`</a:t>
            </a:r>
            <a:endParaRPr b="1" sz="5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5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endParaRPr b="1" sz="5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en" sz="5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part_num</a:t>
            </a:r>
            <a:endParaRPr b="1" sz="5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5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HAVING</a:t>
            </a:r>
            <a:endParaRPr b="1" sz="5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en" sz="5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set_count</a:t>
            </a: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b="1" sz="500">
              <a:solidFill>
                <a:srgbClr val="F4511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1" sz="5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b="1" sz="5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5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t.name</a:t>
            </a: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theme_name</a:t>
            </a: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1" sz="5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5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b="1" lang="en" sz="5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5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DISTINCT</a:t>
            </a: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s.set_num</a:t>
            </a:r>
            <a:r>
              <a:rPr b="1" lang="en" sz="5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number_of_rare_sets</a:t>
            </a:r>
            <a:endParaRPr b="1" sz="5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endParaRPr b="1" sz="5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5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`lego-june2024.lego_dataset.sets`</a:t>
            </a: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</a:t>
            </a:r>
            <a:endParaRPr b="1" sz="5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endParaRPr b="1" sz="5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5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`lego-june2024.lego_dataset.inventory_sets`</a:t>
            </a: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inv_set</a:t>
            </a:r>
            <a:endParaRPr b="1" sz="5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endParaRPr b="1" sz="5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5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s.set_num</a:t>
            </a: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1" lang="en" sz="5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inv_set.set_num</a:t>
            </a:r>
            <a:endParaRPr b="1" sz="5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endParaRPr b="1" sz="5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5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`lego-june2024.lego_dataset.inventory_parts`</a:t>
            </a: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ip</a:t>
            </a:r>
            <a:endParaRPr b="1" sz="5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endParaRPr b="1" sz="5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5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inv_set.inventory_id</a:t>
            </a: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1" lang="en" sz="5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ip.inventory_id</a:t>
            </a:r>
            <a:endParaRPr b="1" sz="5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endParaRPr b="1" sz="5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5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RareParts</a:t>
            </a: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rp</a:t>
            </a:r>
            <a:endParaRPr b="1" sz="5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endParaRPr b="1" sz="5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5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ip.part_num</a:t>
            </a: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1" lang="en" sz="5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rp.part_num</a:t>
            </a:r>
            <a:endParaRPr b="1" sz="5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endParaRPr b="1" sz="5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5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`lego-june2024.lego_dataset.themes`</a:t>
            </a: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</a:t>
            </a:r>
            <a:endParaRPr b="1" sz="5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endParaRPr b="1" sz="5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5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s.theme_id</a:t>
            </a: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1" lang="en" sz="5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t.id</a:t>
            </a:r>
            <a:endParaRPr b="1" sz="5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endParaRPr b="1" sz="5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5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t.name</a:t>
            </a:r>
            <a:endParaRPr b="1" sz="5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endParaRPr b="1" sz="5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5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number_of_rare_sets</a:t>
            </a: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r>
              <a:rPr b="1" lang="en" sz="5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5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1537150" y="4471000"/>
            <a:ext cx="2121000" cy="3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803" y="1749100"/>
            <a:ext cx="2232700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 rotWithShape="1">
          <a:blip r:embed="rId4">
            <a:alphaModFix/>
          </a:blip>
          <a:srcRect b="0" l="-13009" r="13010" t="0"/>
          <a:stretch/>
        </p:blipFill>
        <p:spPr>
          <a:xfrm>
            <a:off x="6499600" y="1628875"/>
            <a:ext cx="2605375" cy="241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19150" y="472725"/>
            <a:ext cx="75057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0" lang="en" sz="1920">
                <a:solidFill>
                  <a:srgbClr val="1E1E1E"/>
                </a:solidFill>
                <a:highlight>
                  <a:schemeClr val="dk1"/>
                </a:highlight>
              </a:rPr>
              <a:t>What is the most popular color of lego in terms of parts produced</a:t>
            </a:r>
            <a:endParaRPr b="0" sz="1920">
              <a:solidFill>
                <a:srgbClr val="1E1E1E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20"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311700" y="1084725"/>
            <a:ext cx="8520600" cy="35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470"/>
              <a:buFont typeface="Arial"/>
              <a:buNone/>
            </a:pPr>
            <a:r>
              <a:rPr b="1" lang="en" sz="361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61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color_name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361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b="1" lang="en" sz="361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361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quantity</a:t>
            </a:r>
            <a:r>
              <a:rPr b="1" lang="en" sz="361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61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61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total_quantity</a:t>
            </a:r>
            <a:endParaRPr b="1" sz="361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470"/>
              <a:buFont typeface="Arial"/>
              <a:buNone/>
            </a:pPr>
            <a:r>
              <a:rPr b="1" lang="en" sz="361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61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b="1" sz="361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470"/>
              <a:buFont typeface="Arial"/>
              <a:buNone/>
            </a:pP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361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b="1" sz="361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470"/>
              <a:buFont typeface="Arial"/>
              <a:buNone/>
            </a:pP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1" lang="en" sz="361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ip.color_id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1" sz="361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470"/>
              <a:buFont typeface="Arial"/>
              <a:buNone/>
            </a:pP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1" lang="en" sz="361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ip.inventory_id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1" sz="361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470"/>
              <a:buFont typeface="Arial"/>
              <a:buNone/>
            </a:pP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1" lang="en" sz="361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ip.part_num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1" sz="361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470"/>
              <a:buFont typeface="Arial"/>
              <a:buNone/>
            </a:pP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1" lang="en" sz="361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CAST</a:t>
            </a:r>
            <a:r>
              <a:rPr b="1" lang="en" sz="361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361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ip.quantity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61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61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numeric</a:t>
            </a:r>
            <a:r>
              <a:rPr b="1" lang="en" sz="361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61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61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quantity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1" sz="361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470"/>
              <a:buFont typeface="Arial"/>
              <a:buNone/>
            </a:pP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1" lang="en" sz="361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ip.is_spare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1" sz="361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470"/>
              <a:buFont typeface="Arial"/>
              <a:buNone/>
            </a:pP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1" lang="en" sz="361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c.name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61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61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color_name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1" sz="361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470"/>
              <a:buFont typeface="Arial"/>
              <a:buNone/>
            </a:pP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1" lang="en" sz="361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c.rgb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1" sz="361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470"/>
              <a:buFont typeface="Arial"/>
              <a:buNone/>
            </a:pP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1" lang="en" sz="361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p.name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61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61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part_name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1" sz="361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470"/>
              <a:buFont typeface="Arial"/>
              <a:buNone/>
            </a:pP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1" lang="en" sz="361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p.part_material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1" sz="361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470"/>
              <a:buFont typeface="Arial"/>
              <a:buNone/>
            </a:pP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1" lang="en" sz="361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pc.name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61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61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category_name</a:t>
            </a:r>
            <a:endParaRPr b="1" sz="361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470"/>
              <a:buFont typeface="Arial"/>
              <a:buNone/>
            </a:pP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361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61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redi-demo.Rebrickable.inventory_parts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61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ip</a:t>
            </a:r>
            <a:endParaRPr b="1" sz="361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470"/>
              <a:buFont typeface="Arial"/>
              <a:buNone/>
            </a:pP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361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INNER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61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61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redi-demo.Rebrickable.colors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61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61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61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ip.color_id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1" lang="en" sz="361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c.id</a:t>
            </a:r>
            <a:endParaRPr b="1" sz="361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470"/>
              <a:buFont typeface="Arial"/>
              <a:buNone/>
            </a:pP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361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INNER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61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61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redi-demo.Rebrickable.parts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61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61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61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ip.part_num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1" lang="en" sz="361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p.part_num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361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470"/>
              <a:buFont typeface="Arial"/>
              <a:buNone/>
            </a:pP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361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INNER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61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61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redi-demo.Rebrickable.part_categories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61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pc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61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61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p.part_cat_id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1" lang="en" sz="361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pc.id</a:t>
            </a:r>
            <a:endParaRPr b="1" sz="361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470"/>
              <a:buFont typeface="Arial"/>
              <a:buNone/>
            </a:pPr>
            <a:r>
              <a:rPr b="1" lang="en" sz="361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61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61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inventories</a:t>
            </a:r>
            <a:endParaRPr b="1" sz="361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470"/>
              <a:buFont typeface="Arial"/>
              <a:buNone/>
            </a:pPr>
            <a:r>
              <a:rPr b="1" lang="en" sz="361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61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61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inventories.color_name</a:t>
            </a:r>
            <a:endParaRPr b="1" sz="361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470"/>
              <a:buFont typeface="Arial"/>
              <a:buNone/>
            </a:pPr>
            <a:r>
              <a:rPr b="1" lang="en" sz="361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61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61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total_quantity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61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endParaRPr b="1" sz="361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470"/>
              <a:buFont typeface="Arial"/>
              <a:buNone/>
            </a:pPr>
            <a:r>
              <a:rPr b="1" lang="en" sz="361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LIMIT</a:t>
            </a:r>
            <a:r>
              <a:rPr b="1" lang="en" sz="361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361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b="1" sz="3610">
              <a:solidFill>
                <a:srgbClr val="F4511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875" y="1278600"/>
            <a:ext cx="2780025" cy="30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 flipH="1" rot="-1649">
            <a:off x="816874" y="321039"/>
            <a:ext cx="7505701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20">
                <a:solidFill>
                  <a:schemeClr val="accent4"/>
                </a:solidFill>
                <a:highlight>
                  <a:schemeClr val="dk1"/>
                </a:highlight>
              </a:rPr>
              <a:t>How many sets were created in each century? 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309425" y="84755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b="1" sz="11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Century</a:t>
            </a:r>
            <a:r>
              <a:rPr b="1" lang="en" sz="11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1" sz="11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11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b="1" lang="en" sz="11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set_num</a:t>
            </a:r>
            <a:r>
              <a:rPr b="1" lang="en" sz="11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1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b="1" lang="en" sz="11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total_set_num</a:t>
            </a:r>
            <a:endParaRPr b="1" sz="11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endParaRPr b="1" sz="11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11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b="1" sz="11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b="1" lang="en" sz="11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b="1" sz="11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s.set_num</a:t>
            </a:r>
            <a:r>
              <a:rPr b="1" lang="en" sz="11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b="1" sz="11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</a:t>
            </a:r>
            <a:r>
              <a:rPr b="1" lang="en" sz="11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endParaRPr b="1" sz="11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b="1" lang="en" sz="11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WHEN</a:t>
            </a:r>
            <a:r>
              <a:rPr b="1" lang="en" sz="11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s.year</a:t>
            </a:r>
            <a:r>
              <a:rPr b="1" lang="en" sz="11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BETWEEN</a:t>
            </a:r>
            <a:r>
              <a:rPr b="1" lang="en" sz="11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1901</a:t>
            </a:r>
            <a:r>
              <a:rPr b="1" lang="en" sz="11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b="1" lang="en" sz="11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2000</a:t>
            </a:r>
            <a:r>
              <a:rPr b="1" lang="en" sz="11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b="1" lang="en" sz="11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'20th_Century'</a:t>
            </a:r>
            <a:endParaRPr b="1" sz="11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b="1" lang="en" sz="11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WHEN</a:t>
            </a:r>
            <a:r>
              <a:rPr b="1" lang="en" sz="11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s.year</a:t>
            </a:r>
            <a:r>
              <a:rPr b="1" lang="en" sz="11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BETWEEN</a:t>
            </a:r>
            <a:r>
              <a:rPr b="1" lang="en" sz="11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2001</a:t>
            </a:r>
            <a:r>
              <a:rPr b="1" lang="en" sz="11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b="1" lang="en" sz="11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2100</a:t>
            </a:r>
            <a:r>
              <a:rPr b="1" lang="en" sz="11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b="1" lang="en" sz="11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'21st_Century'</a:t>
            </a:r>
            <a:endParaRPr b="1" sz="1100"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b="1" lang="en" sz="11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b="1" lang="en" sz="11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b="1" lang="en" sz="11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Century</a:t>
            </a:r>
            <a:endParaRPr b="1" sz="11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1" lang="en" sz="11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endParaRPr b="1" sz="11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</a:t>
            </a:r>
            <a:r>
              <a:rPr b="1"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redi-demo.Rebrickable.sets</a:t>
            </a:r>
            <a:r>
              <a:rPr b="1" lang="en" sz="11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</a:t>
            </a:r>
            <a:endParaRPr b="1" sz="11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11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11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b="1" lang="en" sz="11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sets_by_century</a:t>
            </a:r>
            <a:endParaRPr b="1" sz="11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b="1" lang="en" sz="11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endParaRPr b="1" sz="11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en" sz="11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Century</a:t>
            </a:r>
            <a:r>
              <a:rPr b="1" lang="en" sz="11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1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400" y="1176350"/>
            <a:ext cx="3400426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