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486" r:id="rId4"/>
    <p:sldId id="258" r:id="rId5"/>
    <p:sldId id="259" r:id="rId6"/>
    <p:sldId id="516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81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0504" y="1952244"/>
            <a:ext cx="8659368" cy="1066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72730" y="1985382"/>
            <a:ext cx="8564245" cy="0"/>
          </a:xfrm>
          <a:custGeom>
            <a:avLst/>
            <a:gdLst/>
            <a:ahLst/>
            <a:cxnLst/>
            <a:rect l="l" t="t" r="r" b="b"/>
            <a:pathLst>
              <a:path w="8564245">
                <a:moveTo>
                  <a:pt x="0" y="0"/>
                </a:moveTo>
                <a:lnTo>
                  <a:pt x="8563730" y="0"/>
                </a:lnTo>
              </a:path>
            </a:pathLst>
          </a:custGeom>
          <a:ln w="25117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7530" y="938783"/>
            <a:ext cx="7303134" cy="7081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7844" y="2055368"/>
            <a:ext cx="7941945" cy="3796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14654" y="6854116"/>
            <a:ext cx="243292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te.lannan@okstate.edu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1762" y="2286000"/>
            <a:ext cx="6059531" cy="136768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84480" marR="5080" indent="-272415">
              <a:lnSpc>
                <a:spcPts val="5210"/>
              </a:lnSpc>
              <a:spcBef>
                <a:spcPts val="265"/>
              </a:spcBef>
            </a:pPr>
            <a:r>
              <a:rPr dirty="0"/>
              <a:t>LAB</a:t>
            </a:r>
            <a:r>
              <a:rPr spc="-110" dirty="0"/>
              <a:t> </a:t>
            </a:r>
            <a:r>
              <a:rPr lang="en-US" spc="-110" dirty="0"/>
              <a:t>1</a:t>
            </a:r>
            <a:r>
              <a:rPr dirty="0"/>
              <a:t>:</a:t>
            </a:r>
            <a:r>
              <a:rPr spc="-90" dirty="0"/>
              <a:t> </a:t>
            </a:r>
            <a:r>
              <a:rPr lang="en-US" dirty="0"/>
              <a:t>Using Testbenches More Effectively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706" y="721359"/>
            <a:ext cx="1356360" cy="13563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06856" y="4300728"/>
            <a:ext cx="5189344" cy="179638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05"/>
              </a:spcBef>
            </a:pPr>
            <a:r>
              <a:rPr lang="en-US" sz="2000" dirty="0">
                <a:latin typeface="Calibri"/>
                <a:cs typeface="Calibri"/>
              </a:rPr>
              <a:t>Nate Lannan</a:t>
            </a:r>
          </a:p>
          <a:p>
            <a:pPr marL="1905" algn="ctr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Calibri"/>
                <a:cs typeface="Calibri"/>
              </a:rPr>
              <a:t>Oklahoma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State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University</a:t>
            </a:r>
            <a:endParaRPr sz="2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2000" dirty="0">
                <a:latin typeface="Calibri"/>
                <a:cs typeface="Calibri"/>
              </a:rPr>
              <a:t>Electrical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Engineering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Department</a:t>
            </a:r>
            <a:endParaRPr sz="2000" dirty="0">
              <a:latin typeface="Calibri"/>
              <a:cs typeface="Calibri"/>
            </a:endParaRPr>
          </a:p>
          <a:p>
            <a:pPr marL="1226185" marR="1216660" indent="-635" algn="ctr">
              <a:lnSpc>
                <a:spcPts val="2900"/>
              </a:lnSpc>
              <a:spcBef>
                <a:spcPts val="15"/>
              </a:spcBef>
            </a:pPr>
            <a:r>
              <a:rPr sz="2000" spc="-25" dirty="0">
                <a:latin typeface="Calibri"/>
                <a:cs typeface="Calibri"/>
              </a:rPr>
              <a:t>Stillwater,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OK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74078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USA </a:t>
            </a:r>
            <a:r>
              <a:rPr lang="en-US"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nate.lannan@okstate.edu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291" y="938783"/>
            <a:ext cx="6916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Tasks: Ripple Carry Adder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3B335-7CCB-585D-2988-7F8E3DE4B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2" t="23065" r="17424" b="9595"/>
          <a:stretch/>
        </p:blipFill>
        <p:spPr>
          <a:xfrm>
            <a:off x="685800" y="2133600"/>
            <a:ext cx="8366028" cy="47000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1" y="950976"/>
            <a:ext cx="5638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Creating a 4-bit RCA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BF92E7-D45F-80CB-2DC8-D1C1F0F2F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6" t="23064" r="17424" b="14983"/>
          <a:stretch/>
        </p:blipFill>
        <p:spPr>
          <a:xfrm>
            <a:off x="762000" y="2133600"/>
            <a:ext cx="8214691" cy="43434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Implementation</a:t>
            </a:r>
            <a:r>
              <a:rPr spc="-90" dirty="0"/>
              <a:t> </a:t>
            </a:r>
            <a:r>
              <a:rPr dirty="0"/>
              <a:t>on</a:t>
            </a:r>
            <a:r>
              <a:rPr spc="-90" dirty="0"/>
              <a:t> </a:t>
            </a:r>
            <a:r>
              <a:rPr spc="-20" dirty="0"/>
              <a:t>DSDB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0054" y="6846823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CD13F5-7BF8-5104-E6E8-4431BB2F4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7" t="23417" r="15083" b="8094"/>
          <a:stretch/>
        </p:blipFill>
        <p:spPr>
          <a:xfrm>
            <a:off x="762000" y="2209799"/>
            <a:ext cx="8274136" cy="462381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4627" y="950976"/>
            <a:ext cx="4890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Extra Credit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BA403A-9AA0-A2CE-8F2D-E6012BA83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t="24411" r="19697" b="8249"/>
          <a:stretch/>
        </p:blipFill>
        <p:spPr>
          <a:xfrm>
            <a:off x="838199" y="2209800"/>
            <a:ext cx="7772401" cy="46264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762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Objective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37844" y="2020823"/>
            <a:ext cx="7963534" cy="178318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1155" algn="l"/>
                <a:tab pos="351790" algn="l"/>
              </a:tabLst>
            </a:pPr>
            <a:r>
              <a:rPr lang="en-US" sz="2000" dirty="0">
                <a:latin typeface="Calibri"/>
                <a:cs typeface="Calibri"/>
              </a:rPr>
              <a:t>This lab has one </a:t>
            </a:r>
            <a:r>
              <a:rPr sz="2000" dirty="0">
                <a:latin typeface="Calibri"/>
                <a:cs typeface="Calibri"/>
              </a:rPr>
              <a:t>main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objective:</a:t>
            </a:r>
            <a:endParaRPr sz="2000" dirty="0">
              <a:latin typeface="Calibri"/>
              <a:cs typeface="Calibri"/>
            </a:endParaRPr>
          </a:p>
          <a:p>
            <a:pPr marL="746760" marR="231140" lvl="1" indent="-282575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46760" algn="l"/>
                <a:tab pos="747395" algn="l"/>
              </a:tabLst>
            </a:pPr>
            <a:r>
              <a:rPr lang="en-US" sz="2000" dirty="0">
                <a:latin typeface="Calibri"/>
                <a:cs typeface="Calibri"/>
              </a:rPr>
              <a:t>Learn how powerful testbenches are and how they are constructed</a:t>
            </a:r>
            <a:endParaRPr sz="2000" dirty="0">
              <a:latin typeface="Calibri"/>
              <a:cs typeface="Calibri"/>
            </a:endParaRPr>
          </a:p>
          <a:p>
            <a:pPr marL="351155" marR="5080" indent="-338455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1155" algn="l"/>
                <a:tab pos="351790" algn="l"/>
              </a:tabLst>
            </a:pPr>
            <a:r>
              <a:rPr lang="en-US" sz="200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ou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cannot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lab </a:t>
            </a:r>
            <a:r>
              <a:rPr sz="2000" spc="-10" dirty="0">
                <a:latin typeface="Calibri"/>
                <a:cs typeface="Calibri"/>
              </a:rPr>
              <a:t>overnight,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forewarned.</a:t>
            </a:r>
            <a:endParaRPr sz="2000" dirty="0">
              <a:latin typeface="Calibri"/>
              <a:cs typeface="Calibri"/>
            </a:endParaRPr>
          </a:p>
          <a:p>
            <a:pPr marL="746760" lvl="1" indent="-282575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746760" algn="l"/>
                <a:tab pos="747395" algn="l"/>
              </a:tabLst>
            </a:pPr>
            <a:r>
              <a:rPr lang="en-US" sz="2000" spc="-10" dirty="0">
                <a:latin typeface="Calibri"/>
                <a:cs typeface="Calibri"/>
              </a:rPr>
              <a:t>Don’t wait for your lab partner to start.  Jump in and compare your work.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E6B3-5779-5B47-9791-39B40CE3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530" y="938783"/>
            <a:ext cx="7303134" cy="677108"/>
          </a:xfrm>
        </p:spPr>
        <p:txBody>
          <a:bodyPr/>
          <a:lstStyle/>
          <a:p>
            <a:pPr algn="ctr"/>
            <a:r>
              <a:rPr lang="en-US" dirty="0"/>
              <a:t>Testbenches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2C52-CDCB-1F41-8B9A-801590AA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17" y="2236425"/>
            <a:ext cx="9052560" cy="25145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Always use a testbench to simulate your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 or </a:t>
            </a:r>
            <a:r>
              <a:rPr lang="en-US" dirty="0" err="1"/>
              <a:t>Tcl</a:t>
            </a:r>
            <a:r>
              <a:rPr lang="en-US" dirty="0"/>
              <a:t> file will help run the simulation through MGC </a:t>
            </a:r>
            <a:r>
              <a:rPr lang="en-US" dirty="0" err="1"/>
              <a:t>ModelSim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latin typeface="Courier" pitchFamily="2" charset="0"/>
              </a:rPr>
              <a:t>vsim</a:t>
            </a:r>
            <a:r>
              <a:rPr lang="en-US" dirty="0">
                <a:latin typeface="Courier" pitchFamily="2" charset="0"/>
              </a:rPr>
              <a:t> –do </a:t>
            </a:r>
            <a:r>
              <a:rPr lang="en-US" dirty="0" err="1">
                <a:latin typeface="Courier" pitchFamily="2" charset="0"/>
              </a:rPr>
              <a:t>file.do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vsim</a:t>
            </a:r>
            <a:r>
              <a:rPr lang="en-US" dirty="0">
                <a:latin typeface="Courier" pitchFamily="2" charset="0"/>
              </a:rPr>
              <a:t> –do file.do –c </a:t>
            </a:r>
            <a:r>
              <a:rPr lang="en-US" dirty="0"/>
              <a:t>(runs without GUI)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0440F-7F5C-1D4F-8801-72618AF2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3668-E756-4AF5-8027-6D071A299BA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39B69-87EB-5346-A2FF-995FE3593D91}"/>
              </a:ext>
            </a:extLst>
          </p:cNvPr>
          <p:cNvSpPr/>
          <p:nvPr/>
        </p:nvSpPr>
        <p:spPr>
          <a:xfrm>
            <a:off x="2011680" y="4808220"/>
            <a:ext cx="2011680" cy="1844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0677D1-6F49-6441-AA72-726650323119}"/>
              </a:ext>
            </a:extLst>
          </p:cNvPr>
          <p:cNvSpPr/>
          <p:nvPr/>
        </p:nvSpPr>
        <p:spPr>
          <a:xfrm>
            <a:off x="5699760" y="4808220"/>
            <a:ext cx="2011680" cy="1844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0093CD-4B1D-8B40-B669-1AFA0F90529A}"/>
              </a:ext>
            </a:extLst>
          </p:cNvPr>
          <p:cNvCxnSpPr/>
          <p:nvPr/>
        </p:nvCxnSpPr>
        <p:spPr>
          <a:xfrm>
            <a:off x="4023360" y="531114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D19EF7-F082-134B-B193-09D1A468063A}"/>
              </a:ext>
            </a:extLst>
          </p:cNvPr>
          <p:cNvCxnSpPr>
            <a:cxnSpLocks/>
          </p:cNvCxnSpPr>
          <p:nvPr/>
        </p:nvCxnSpPr>
        <p:spPr>
          <a:xfrm flipH="1">
            <a:off x="4023360" y="59817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BFCBA2-7A00-8248-8EEB-FBB9E560D606}"/>
              </a:ext>
            </a:extLst>
          </p:cNvPr>
          <p:cNvSpPr txBox="1"/>
          <p:nvPr/>
        </p:nvSpPr>
        <p:spPr>
          <a:xfrm>
            <a:off x="2174982" y="5222409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HDL or Device</a:t>
            </a:r>
          </a:p>
          <a:p>
            <a:pPr algn="ctr"/>
            <a:r>
              <a:rPr lang="en-US" dirty="0"/>
              <a:t>Under Test</a:t>
            </a:r>
          </a:p>
          <a:p>
            <a:pPr algn="ctr"/>
            <a:r>
              <a:rPr lang="en-US" dirty="0"/>
              <a:t>(DUT)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06B03A-73CA-624D-9228-8F994A3D1BFE}"/>
              </a:ext>
            </a:extLst>
          </p:cNvPr>
          <p:cNvSpPr txBox="1"/>
          <p:nvPr/>
        </p:nvSpPr>
        <p:spPr>
          <a:xfrm>
            <a:off x="6081567" y="550907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Testbench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77D2F-67AC-EE4C-8DB4-F0844C248FB8}"/>
              </a:ext>
            </a:extLst>
          </p:cNvPr>
          <p:cNvSpPr txBox="1"/>
          <p:nvPr/>
        </p:nvSpPr>
        <p:spPr>
          <a:xfrm>
            <a:off x="4377392" y="603493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35D61F-7631-2647-8A5E-C297327160B5}"/>
              </a:ext>
            </a:extLst>
          </p:cNvPr>
          <p:cNvSpPr txBox="1"/>
          <p:nvPr/>
        </p:nvSpPr>
        <p:spPr>
          <a:xfrm>
            <a:off x="4364034" y="490487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94311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530" y="938783"/>
            <a:ext cx="6242470" cy="708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6965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DO File</a:t>
            </a:r>
            <a:endParaRPr spc="-2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37844" y="2020823"/>
            <a:ext cx="7573645" cy="54636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1155" algn="l"/>
                <a:tab pos="351790" algn="l"/>
              </a:tabLst>
            </a:pPr>
            <a:r>
              <a:rPr lang="en-US" sz="2000" dirty="0">
                <a:latin typeface="Calibri"/>
                <a:cs typeface="Calibri"/>
              </a:rPr>
              <a:t>TCL script that runs 4 things that you could run from the </a:t>
            </a:r>
            <a:r>
              <a:rPr lang="en-US" sz="2000" dirty="0" err="1">
                <a:latin typeface="Calibri"/>
                <a:cs typeface="Calibri"/>
              </a:rPr>
              <a:t>cmd</a:t>
            </a:r>
            <a:r>
              <a:rPr lang="en-US" sz="2000" dirty="0">
                <a:latin typeface="Calibri"/>
                <a:cs typeface="Calibri"/>
              </a:rPr>
              <a:t> prompt but is much more tedious since you will be doing them each time you want to simulate</a:t>
            </a: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Font typeface="+mj-lt"/>
              <a:buAutoNum type="arabicPeriod"/>
              <a:tabLst>
                <a:tab pos="351155" algn="l"/>
                <a:tab pos="351790" algn="l"/>
              </a:tabLst>
            </a:pPr>
            <a:r>
              <a:rPr lang="en-US" dirty="0">
                <a:latin typeface="Calibri"/>
                <a:cs typeface="Calibri"/>
              </a:rPr>
              <a:t>Sets up your work environment: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if [file exists work] {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	</a:t>
            </a:r>
            <a:r>
              <a:rPr lang="en-US" dirty="0" err="1">
                <a:latin typeface="Calibri"/>
                <a:cs typeface="Calibri"/>
              </a:rPr>
              <a:t>vdel</a:t>
            </a:r>
            <a:r>
              <a:rPr lang="en-US" dirty="0">
                <a:latin typeface="Calibri"/>
                <a:cs typeface="Calibri"/>
              </a:rPr>
              <a:t> -all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}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 err="1">
                <a:latin typeface="Calibri"/>
                <a:cs typeface="Calibri"/>
              </a:rPr>
              <a:t>vlib</a:t>
            </a:r>
            <a:r>
              <a:rPr lang="en-US" dirty="0">
                <a:latin typeface="Calibri"/>
                <a:cs typeface="Calibri"/>
              </a:rPr>
              <a:t> work</a:t>
            </a: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Font typeface="+mj-lt"/>
              <a:buAutoNum type="arabicPeriod"/>
              <a:tabLst>
                <a:tab pos="351155" algn="l"/>
                <a:tab pos="351790" algn="l"/>
              </a:tabLst>
            </a:pPr>
            <a:r>
              <a:rPr lang="en-US" dirty="0">
                <a:latin typeface="Calibri"/>
                <a:cs typeface="Calibri"/>
              </a:rPr>
              <a:t>Compiles all of your .</a:t>
            </a:r>
            <a:r>
              <a:rPr lang="en-US" dirty="0" err="1">
                <a:latin typeface="Calibri"/>
                <a:cs typeface="Calibri"/>
              </a:rPr>
              <a:t>sv</a:t>
            </a:r>
            <a:r>
              <a:rPr lang="en-US" dirty="0">
                <a:latin typeface="Calibri"/>
                <a:cs typeface="Calibri"/>
              </a:rPr>
              <a:t> files: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vlog rca4.sv fulladder.sv test_rca4.sv</a:t>
            </a: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Font typeface="+mj-lt"/>
              <a:buAutoNum type="arabicPeriod"/>
              <a:tabLst>
                <a:tab pos="351155" algn="l"/>
                <a:tab pos="351790" algn="l"/>
              </a:tabLst>
            </a:pPr>
            <a:r>
              <a:rPr lang="en-US" dirty="0">
                <a:latin typeface="Calibri"/>
                <a:cs typeface="Calibri"/>
              </a:rPr>
              <a:t>Runs a simulation and verifies with a test bench: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 err="1">
                <a:latin typeface="Calibri"/>
                <a:cs typeface="Calibri"/>
              </a:rPr>
              <a:t>vsim</a:t>
            </a:r>
            <a:r>
              <a:rPr lang="en-US" dirty="0">
                <a:latin typeface="Calibri"/>
                <a:cs typeface="Calibri"/>
              </a:rPr>
              <a:t> -</a:t>
            </a:r>
            <a:r>
              <a:rPr lang="en-US" dirty="0" err="1">
                <a:latin typeface="Calibri"/>
                <a:cs typeface="Calibri"/>
              </a:rPr>
              <a:t>voptargs</a:t>
            </a:r>
            <a:r>
              <a:rPr lang="en-US" dirty="0">
                <a:latin typeface="Calibri"/>
                <a:cs typeface="Calibri"/>
              </a:rPr>
              <a:t>=+acc </a:t>
            </a:r>
            <a:r>
              <a:rPr lang="en-US" dirty="0" err="1">
                <a:latin typeface="Calibri"/>
                <a:cs typeface="Calibri"/>
              </a:rPr>
              <a:t>work.stimulus</a:t>
            </a:r>
            <a:endParaRPr lang="en-US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Font typeface="+mj-lt"/>
              <a:buAutoNum type="arabicPeriod"/>
              <a:tabLst>
                <a:tab pos="351155" algn="l"/>
                <a:tab pos="351790" algn="l"/>
              </a:tabLst>
            </a:pPr>
            <a:r>
              <a:rPr lang="en-US" dirty="0">
                <a:latin typeface="Calibri"/>
                <a:cs typeface="Calibri"/>
              </a:rPr>
              <a:t>Configures your GUI environment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view list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view wave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add wave -hex -r /stimulus/*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add list -hex -r /stimulus/*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add log -r /*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950976"/>
            <a:ext cx="742035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Basic</a:t>
            </a:r>
            <a:r>
              <a:rPr lang="en-US" spc="-10" dirty="0"/>
              <a:t> structure of testbench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98481" y="2209800"/>
            <a:ext cx="3716274" cy="239873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1155" algn="l"/>
                <a:tab pos="351790" algn="l"/>
              </a:tabLst>
            </a:pPr>
            <a:r>
              <a:rPr lang="en-US" sz="2000" dirty="0">
                <a:latin typeface="Calibri"/>
                <a:cs typeface="Calibri"/>
              </a:rPr>
              <a:t>Testbenches have 3 main elements</a:t>
            </a:r>
            <a:endParaRPr sz="2000" dirty="0">
              <a:latin typeface="Calibri"/>
              <a:cs typeface="Calibri"/>
            </a:endParaRPr>
          </a:p>
          <a:p>
            <a:pPr marL="469900" marR="386715" indent="-45720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tabLst>
                <a:tab pos="351155" algn="l"/>
                <a:tab pos="351790" algn="l"/>
              </a:tabLst>
            </a:pPr>
            <a:r>
              <a:rPr lang="en-US" sz="2000" spc="-10" dirty="0">
                <a:latin typeface="Calibri"/>
                <a:cs typeface="Calibri"/>
              </a:rPr>
              <a:t>Internal declarations (no inputs and outputs)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09"/>
              </a:spcBef>
              <a:buFont typeface="+mj-lt"/>
              <a:buAutoNum type="arabicPeriod"/>
              <a:tabLst>
                <a:tab pos="351155" algn="l"/>
                <a:tab pos="351790" algn="l"/>
              </a:tabLst>
            </a:pPr>
            <a:r>
              <a:rPr lang="en-US" sz="2000" dirty="0">
                <a:latin typeface="Calibri"/>
                <a:cs typeface="Calibri"/>
              </a:rPr>
              <a:t>Instantiation of the Device Under Test</a:t>
            </a:r>
            <a:endParaRPr sz="2000" dirty="0">
              <a:latin typeface="Calibri"/>
              <a:cs typeface="Calibri"/>
            </a:endParaRPr>
          </a:p>
          <a:p>
            <a:pPr marL="469900" marR="130175" indent="-457200">
              <a:lnSpc>
                <a:spcPct val="100000"/>
              </a:lnSpc>
              <a:spcBef>
                <a:spcPts val="405"/>
              </a:spcBef>
              <a:buFont typeface="+mj-lt"/>
              <a:buAutoNum type="arabicPeriod"/>
              <a:tabLst>
                <a:tab pos="351155" algn="l"/>
                <a:tab pos="351790" algn="l"/>
              </a:tabLst>
            </a:pPr>
            <a:r>
              <a:rPr lang="en-US" sz="2000" dirty="0">
                <a:latin typeface="Calibri"/>
                <a:cs typeface="Calibri"/>
              </a:rPr>
              <a:t>Generation of test vectors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77CE0-2AFD-2E76-29C6-D10C721D73FF}"/>
              </a:ext>
            </a:extLst>
          </p:cNvPr>
          <p:cNvSpPr txBox="1"/>
          <p:nvPr/>
        </p:nvSpPr>
        <p:spPr>
          <a:xfrm>
            <a:off x="1000454" y="2362200"/>
            <a:ext cx="50292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tb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logic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a,b,c,y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logic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logic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errors;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logic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vectornum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silly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dut1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a,b,c,y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#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~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#0 a = $random;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#0 b = $random;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#0 c = $random;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5DA0B2-0567-FE2E-98E3-386459ECBAEA}"/>
              </a:ext>
            </a:extLst>
          </p:cNvPr>
          <p:cNvCxnSpPr/>
          <p:nvPr/>
        </p:nvCxnSpPr>
        <p:spPr>
          <a:xfrm flipH="1" flipV="1">
            <a:off x="3515054" y="3124200"/>
            <a:ext cx="280954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FB7475-EA37-EEC7-0B54-9F63C003F12C}"/>
              </a:ext>
            </a:extLst>
          </p:cNvPr>
          <p:cNvCxnSpPr/>
          <p:nvPr/>
        </p:nvCxnSpPr>
        <p:spPr>
          <a:xfrm flipH="1">
            <a:off x="4059920" y="3886200"/>
            <a:ext cx="218848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830E21-08E7-28ED-027F-FF476184EBA6}"/>
              </a:ext>
            </a:extLst>
          </p:cNvPr>
          <p:cNvCxnSpPr/>
          <p:nvPr/>
        </p:nvCxnSpPr>
        <p:spPr>
          <a:xfrm flipH="1">
            <a:off x="3515054" y="4419601"/>
            <a:ext cx="2885746" cy="16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5C79-DA5E-0441-2BE9-3BA55407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530" y="938783"/>
            <a:ext cx="7303134" cy="677108"/>
          </a:xfrm>
        </p:spPr>
        <p:txBody>
          <a:bodyPr/>
          <a:lstStyle/>
          <a:p>
            <a:pPr algn="ctr"/>
            <a:r>
              <a:rPr lang="en-US" dirty="0"/>
              <a:t>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9249-4FBE-FA54-21FF-244EF4BA1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81864"/>
            <a:ext cx="9052560" cy="2933698"/>
          </a:xfrm>
        </p:spPr>
        <p:txBody>
          <a:bodyPr>
            <a:normAutofit/>
          </a:bodyPr>
          <a:lstStyle/>
          <a:p>
            <a:r>
              <a:rPr lang="en-US" sz="1980" dirty="0"/>
              <a:t>What is a clock?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80" dirty="0"/>
              <a:t>A clock is used to synchronize signals.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80" dirty="0"/>
              <a:t>It is basically a digital signal that goes up to Logic 1, down to Logic 0, and repeats.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80" dirty="0"/>
              <a:t>Most digital systems have external clocks that provides accurate </a:t>
            </a:r>
            <a:r>
              <a:rPr lang="en-US" sz="1980" dirty="0" err="1"/>
              <a:t>sunchronization</a:t>
            </a:r>
            <a:endParaRPr lang="en-US" sz="198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80" dirty="0"/>
              <a:t>Testbenches can use clocks to synchronize when devices are tested even if they do not use a clock.</a:t>
            </a:r>
          </a:p>
          <a:p>
            <a:pPr lvl="1"/>
            <a:endParaRPr lang="en-US" sz="198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73D88-2A22-9FCA-2A8F-319765BC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3668-E756-4AF5-8027-6D071A299BA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F47420E-DE3B-CCA2-5B4E-99E5DA34783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011680" y="5115562"/>
          <a:ext cx="536448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437920" imgH="905040" progId="Visio.Drawing.6">
                  <p:embed/>
                </p:oleObj>
              </mc:Choice>
              <mc:Fallback>
                <p:oleObj name="VISIO" r:id="rId3" imgW="2437920" imgH="905040" progId="Visio.Drawing.6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1F47420E-DE3B-CCA2-5B4E-99E5DA3478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680" y="5115562"/>
                        <a:ext cx="5364480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27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object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25" dirty="0"/>
              <a:t>Example Code</a:t>
            </a:r>
            <a:endParaRPr spc="-40" dirty="0"/>
          </a:p>
        </p:txBody>
      </p:sp>
      <p:sp>
        <p:nvSpPr>
          <p:cNvPr id="237" name="object 237"/>
          <p:cNvSpPr txBox="1"/>
          <p:nvPr/>
        </p:nvSpPr>
        <p:spPr>
          <a:xfrm>
            <a:off x="990600" y="2057400"/>
            <a:ext cx="6629400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200" b="0" i="0" u="none" strike="noStrike" baseline="0" dirty="0">
                <a:latin typeface="F47"/>
              </a:rPr>
              <a:t>integer handle3;</a:t>
            </a:r>
          </a:p>
          <a:p>
            <a:pPr algn="l"/>
            <a:r>
              <a:rPr lang="en-US" sz="1200" b="0" i="0" u="none" strike="noStrike" baseline="0" dirty="0">
                <a:latin typeface="F47"/>
              </a:rPr>
              <a:t>integer desc3;</a:t>
            </a:r>
          </a:p>
          <a:p>
            <a:pPr algn="l"/>
            <a:r>
              <a:rPr lang="en-US" sz="1200" b="0" i="0" u="none" strike="noStrike" baseline="0" dirty="0">
                <a:latin typeface="F47"/>
              </a:rPr>
              <a:t>integer </a:t>
            </a:r>
            <a:r>
              <a:rPr lang="en-US" sz="1200" b="0" i="0" u="none" strike="noStrike" baseline="0" dirty="0" err="1">
                <a:latin typeface="F47"/>
              </a:rPr>
              <a:t>i</a:t>
            </a:r>
            <a:r>
              <a:rPr lang="en-US" sz="1200" b="0" i="0" u="none" strike="noStrike" baseline="0" dirty="0">
                <a:latin typeface="F47"/>
              </a:rPr>
              <a:t>;</a:t>
            </a:r>
          </a:p>
          <a:p>
            <a:pPr algn="l"/>
            <a:endParaRPr lang="en-US" sz="1200" b="0" i="0" u="none" strike="noStrike" baseline="0" dirty="0">
              <a:latin typeface="F47"/>
            </a:endParaRPr>
          </a:p>
          <a:p>
            <a:pPr algn="l"/>
            <a:r>
              <a:rPr lang="en-US" sz="1200" b="0" i="0" u="none" strike="noStrike" baseline="0" dirty="0">
                <a:latin typeface="F47"/>
              </a:rPr>
              <a:t>initial</a:t>
            </a:r>
          </a:p>
          <a:p>
            <a:pPr algn="l"/>
            <a:r>
              <a:rPr lang="en-US" sz="1200" dirty="0">
                <a:latin typeface="F47"/>
              </a:rPr>
              <a:t>   </a:t>
            </a:r>
            <a:r>
              <a:rPr lang="en-US" sz="1200" b="0" i="0" u="none" strike="noStrike" baseline="0" dirty="0">
                <a:latin typeface="F47"/>
              </a:rPr>
              <a:t>begin</a:t>
            </a:r>
          </a:p>
          <a:p>
            <a:pPr algn="l"/>
            <a:r>
              <a:rPr lang="en-US" sz="1200" b="0" i="0" u="none" strike="noStrike" baseline="0" dirty="0">
                <a:latin typeface="F47"/>
              </a:rPr>
              <a:t>      handle3 = $</a:t>
            </a:r>
            <a:r>
              <a:rPr lang="en-US" sz="1200" b="0" i="0" u="none" strike="noStrike" baseline="0" dirty="0" err="1">
                <a:latin typeface="F47"/>
              </a:rPr>
              <a:t>fopen</a:t>
            </a:r>
            <a:r>
              <a:rPr lang="en-US" sz="1200" b="0" i="0" u="none" strike="noStrike" baseline="0" dirty="0">
                <a:latin typeface="F47"/>
              </a:rPr>
              <a:t>("</a:t>
            </a:r>
            <a:r>
              <a:rPr lang="en-US" sz="1200" b="0" i="0" u="none" strike="noStrike" baseline="0" dirty="0" err="1">
                <a:latin typeface="F47"/>
              </a:rPr>
              <a:t>rca.out</a:t>
            </a:r>
            <a:r>
              <a:rPr lang="en-US" sz="1200" b="0" i="0" u="none" strike="noStrike" baseline="0" dirty="0">
                <a:latin typeface="F47"/>
              </a:rPr>
              <a:t>");</a:t>
            </a:r>
          </a:p>
          <a:p>
            <a:pPr algn="l"/>
            <a:r>
              <a:rPr lang="en-US" sz="1200" b="0" i="0" u="none" strike="noStrike" baseline="0" dirty="0">
                <a:latin typeface="F47"/>
              </a:rPr>
              <a:t>      desc3 = handle3;</a:t>
            </a:r>
          </a:p>
          <a:p>
            <a:pPr algn="l"/>
            <a:r>
              <a:rPr lang="en-US" sz="1200" b="0" i="0" u="none" strike="noStrike" baseline="0" dirty="0">
                <a:latin typeface="F47"/>
              </a:rPr>
              <a:t>      #1250 $finish;</a:t>
            </a:r>
          </a:p>
          <a:p>
            <a:pPr algn="l"/>
            <a:r>
              <a:rPr lang="en-US" sz="1200" b="0" i="0" u="none" strike="noStrike" baseline="0" dirty="0">
                <a:latin typeface="F47"/>
              </a:rPr>
              <a:t>   end</a:t>
            </a:r>
          </a:p>
          <a:p>
            <a:pPr algn="l"/>
            <a:endParaRPr lang="en-US" sz="1200" b="0" i="0" u="none" strike="noStrike" baseline="0" dirty="0">
              <a:latin typeface="F47"/>
            </a:endParaRPr>
          </a:p>
          <a:p>
            <a:pPr algn="l"/>
            <a:r>
              <a:rPr lang="en-US" sz="1200" b="0" i="0" u="none" strike="noStrike" baseline="0" dirty="0">
                <a:latin typeface="F47"/>
              </a:rPr>
              <a:t>initial</a:t>
            </a:r>
          </a:p>
          <a:p>
            <a:pPr algn="l"/>
            <a:r>
              <a:rPr lang="en-US" sz="1200" b="0" i="0" u="none" strike="noStrike" baseline="0" dirty="0">
                <a:latin typeface="F47"/>
              </a:rPr>
              <a:t>   begin</a:t>
            </a:r>
          </a:p>
          <a:p>
            <a:pPr algn="l"/>
            <a:r>
              <a:rPr lang="nn-NO" sz="1200" b="0" i="0" u="none" strike="noStrike" baseline="0" dirty="0">
                <a:latin typeface="F47"/>
              </a:rPr>
              <a:t>      for (i=0; i &lt; 128; i=i+1)</a:t>
            </a:r>
          </a:p>
          <a:p>
            <a:pPr algn="l"/>
            <a:r>
              <a:rPr lang="en-US" sz="1200" b="0" i="0" u="none" strike="noStrike" baseline="0" dirty="0">
                <a:latin typeface="F47"/>
              </a:rPr>
              <a:t>         begin</a:t>
            </a:r>
          </a:p>
          <a:p>
            <a:pPr algn="l"/>
            <a:r>
              <a:rPr lang="en-US" sz="1200" b="0" i="0" u="none" strike="noStrike" baseline="0" dirty="0">
                <a:latin typeface="F47"/>
              </a:rPr>
              <a:t>            // Put vectors before beginning of </a:t>
            </a:r>
            <a:r>
              <a:rPr lang="en-US" sz="1200" b="0" i="0" u="none" strike="noStrike" baseline="0" dirty="0" err="1">
                <a:latin typeface="F47"/>
              </a:rPr>
              <a:t>clk</a:t>
            </a:r>
            <a:endParaRPr lang="en-US" sz="1200" b="0" i="0" u="none" strike="noStrike" baseline="0" dirty="0">
              <a:latin typeface="F47"/>
            </a:endParaRPr>
          </a:p>
          <a:p>
            <a:pPr algn="l"/>
            <a:r>
              <a:rPr lang="en-US" sz="1200" b="0" i="0" u="none" strike="noStrike" baseline="0" dirty="0">
                <a:latin typeface="F47"/>
              </a:rPr>
              <a:t>           @(posedge </a:t>
            </a:r>
            <a:r>
              <a:rPr lang="en-US" sz="1200" b="0" i="0" u="none" strike="noStrike" baseline="0" dirty="0" err="1">
                <a:latin typeface="F47"/>
              </a:rPr>
              <a:t>clk</a:t>
            </a:r>
            <a:r>
              <a:rPr lang="en-US" sz="1200" b="0" i="0" u="none" strike="noStrike" baseline="0" dirty="0">
                <a:latin typeface="F47"/>
              </a:rPr>
              <a:t>)</a:t>
            </a:r>
          </a:p>
          <a:p>
            <a:pPr algn="l"/>
            <a:r>
              <a:rPr lang="en-US" sz="1200" b="0" i="0" u="none" strike="noStrike" baseline="0" dirty="0">
                <a:latin typeface="F47"/>
              </a:rPr>
              <a:t>               begin</a:t>
            </a:r>
          </a:p>
          <a:p>
            <a:pPr algn="l"/>
            <a:r>
              <a:rPr lang="en-US" sz="1200" b="0" i="0" u="none" strike="noStrike" baseline="0" dirty="0">
                <a:latin typeface="F47"/>
              </a:rPr>
              <a:t>                  A = $random;</a:t>
            </a:r>
          </a:p>
          <a:p>
            <a:pPr algn="l"/>
            <a:r>
              <a:rPr lang="en-US" sz="1200" b="0" i="0" u="none" strike="noStrike" baseline="0" dirty="0">
                <a:latin typeface="F47"/>
              </a:rPr>
              <a:t>                  B = $random;</a:t>
            </a:r>
          </a:p>
          <a:p>
            <a:pPr algn="l"/>
            <a:r>
              <a:rPr lang="en-US" sz="1200" b="0" i="0" u="none" strike="noStrike" baseline="0" dirty="0">
                <a:latin typeface="F47"/>
              </a:rPr>
              <a:t>               end</a:t>
            </a:r>
          </a:p>
          <a:p>
            <a:pPr algn="l"/>
            <a:r>
              <a:rPr lang="en-US" sz="1200" b="0" i="0" u="none" strike="noStrike" baseline="0" dirty="0">
                <a:latin typeface="F47"/>
              </a:rPr>
              <a:t>           @(negedge </a:t>
            </a:r>
            <a:r>
              <a:rPr lang="en-US" sz="1200" b="0" i="0" u="none" strike="noStrike" baseline="0" dirty="0" err="1">
                <a:latin typeface="F47"/>
              </a:rPr>
              <a:t>clk</a:t>
            </a:r>
            <a:r>
              <a:rPr lang="en-US" sz="1200" b="0" i="0" u="none" strike="noStrike" baseline="0" dirty="0">
                <a:latin typeface="F47"/>
              </a:rPr>
              <a:t>)</a:t>
            </a:r>
          </a:p>
          <a:p>
            <a:pPr algn="l"/>
            <a:r>
              <a:rPr lang="en-US" sz="1200" b="0" i="0" u="none" strike="noStrike" baseline="0" dirty="0">
                <a:latin typeface="F47"/>
              </a:rPr>
              <a:t>               begin</a:t>
            </a:r>
          </a:p>
          <a:p>
            <a:pPr algn="l"/>
            <a:r>
              <a:rPr lang="pt-BR" sz="1200" b="0" i="0" u="none" strike="noStrike" baseline="0" dirty="0">
                <a:latin typeface="F47"/>
              </a:rPr>
              <a:t>                  $fdisplay(desc3, "%h %h || %h | %h | %b", A, B, Sum, Sum_correct, (Sum == Sum_corr));</a:t>
            </a:r>
          </a:p>
          <a:p>
            <a:pPr algn="l"/>
            <a:r>
              <a:rPr lang="en-US" sz="1200" b="0" i="0" u="none" strike="noStrike" baseline="0" dirty="0">
                <a:latin typeface="F47"/>
              </a:rPr>
              <a:t>               end</a:t>
            </a:r>
          </a:p>
          <a:p>
            <a:pPr algn="l"/>
            <a:r>
              <a:rPr lang="en-US" sz="1200" b="0" i="0" u="none" strike="noStrike" baseline="0" dirty="0">
                <a:latin typeface="F47"/>
              </a:rPr>
              <a:t>           end // @(negedge </a:t>
            </a:r>
            <a:r>
              <a:rPr lang="en-US" sz="1200" b="0" i="0" u="none" strike="noStrike" baseline="0" dirty="0" err="1">
                <a:latin typeface="F47"/>
              </a:rPr>
              <a:t>clk</a:t>
            </a:r>
            <a:r>
              <a:rPr lang="en-US" sz="1200" b="0" i="0" u="none" strike="noStrike" baseline="0" dirty="0">
                <a:latin typeface="F47"/>
              </a:rPr>
              <a:t>)</a:t>
            </a:r>
          </a:p>
          <a:p>
            <a:pPr algn="l"/>
            <a:r>
              <a:rPr lang="en-US" sz="1200" b="0" i="0" u="none" strike="noStrike" baseline="0" dirty="0">
                <a:latin typeface="F47"/>
              </a:rPr>
              <a:t>end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28174EA-DD31-F169-9867-D0319E692E1A}"/>
              </a:ext>
            </a:extLst>
          </p:cNvPr>
          <p:cNvSpPr txBox="1"/>
          <p:nvPr/>
        </p:nvSpPr>
        <p:spPr>
          <a:xfrm>
            <a:off x="3670842" y="2209800"/>
            <a:ext cx="5244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testbench outputs data to a file called </a:t>
            </a:r>
            <a:r>
              <a:rPr lang="en-US" dirty="0" err="1"/>
              <a:t>rca.out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output file will be created in your directory after you run your DO file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DD91EDC-7A59-E3B7-2E16-86002551D533}"/>
              </a:ext>
            </a:extLst>
          </p:cNvPr>
          <p:cNvSpPr/>
          <p:nvPr/>
        </p:nvSpPr>
        <p:spPr>
          <a:xfrm>
            <a:off x="1143000" y="5029200"/>
            <a:ext cx="6248400" cy="16002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950976"/>
            <a:ext cx="5943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90" dirty="0"/>
              <a:t>Self Validating Testbench</a:t>
            </a:r>
            <a:endParaRPr spc="-9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12444" y="2030983"/>
            <a:ext cx="8360156" cy="42306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76555" indent="-33845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lang="en-US" sz="2400" dirty="0">
                <a:latin typeface="Calibri"/>
                <a:cs typeface="Calibri"/>
              </a:rPr>
              <a:t>Almost all testbenches verify against “known” results (golden vectors)</a:t>
            </a:r>
            <a:endParaRPr sz="2400" dirty="0">
              <a:latin typeface="Calibri"/>
              <a:cs typeface="Calibri"/>
            </a:endParaRPr>
          </a:p>
          <a:p>
            <a:pPr marL="376555" indent="-33845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lang="en-US" sz="2400" spc="-10" dirty="0">
                <a:latin typeface="Calibri"/>
                <a:cs typeface="Calibri"/>
              </a:rPr>
              <a:t>Golden vectors can be generated or imported via a file</a:t>
            </a:r>
            <a:endParaRPr sz="2400" dirty="0">
              <a:latin typeface="Courier New"/>
              <a:cs typeface="Courier New"/>
            </a:endParaRPr>
          </a:p>
          <a:p>
            <a:pPr marL="323850" lvl="1" indent="-285750"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376555" algn="l"/>
                <a:tab pos="377190" algn="l"/>
              </a:tabLst>
            </a:pPr>
            <a:r>
              <a:rPr lang="en-US" sz="2400" spc="-10" dirty="0">
                <a:latin typeface="Calibri"/>
                <a:cs typeface="Calibri"/>
              </a:rPr>
              <a:t>Generating golden vectors using common coding constructs within the testbench is common practice</a:t>
            </a:r>
            <a:br>
              <a:rPr lang="en-US" sz="2400" spc="-10" dirty="0">
                <a:latin typeface="Calibri"/>
                <a:cs typeface="Calibri"/>
              </a:rPr>
            </a:br>
            <a:r>
              <a:rPr lang="en-US" sz="2400" spc="-10" dirty="0">
                <a:latin typeface="Calibri"/>
                <a:cs typeface="Calibri"/>
              </a:rPr>
              <a:t>assign </a:t>
            </a:r>
            <a:r>
              <a:rPr lang="en-US" sz="2400" spc="-10" dirty="0" err="1">
                <a:latin typeface="Calibri"/>
                <a:cs typeface="Calibri"/>
              </a:rPr>
              <a:t>sum_correct</a:t>
            </a:r>
            <a:r>
              <a:rPr lang="en-US" sz="2400" spc="-10" dirty="0">
                <a:latin typeface="Calibri"/>
                <a:cs typeface="Calibri"/>
              </a:rPr>
              <a:t> = </a:t>
            </a:r>
            <a:r>
              <a:rPr lang="en-US" sz="2400" spc="-10" dirty="0" err="1">
                <a:latin typeface="Calibri"/>
                <a:cs typeface="Calibri"/>
              </a:rPr>
              <a:t>A+B+Cin</a:t>
            </a:r>
            <a:r>
              <a:rPr lang="en-US" sz="2400" spc="-10" dirty="0">
                <a:latin typeface="Calibri"/>
                <a:cs typeface="Calibri"/>
              </a:rPr>
              <a:t> (this generates the sum of 3 values A,B, and </a:t>
            </a:r>
            <a:r>
              <a:rPr lang="en-US" sz="2400" spc="-10" dirty="0" err="1">
                <a:latin typeface="Calibri"/>
                <a:cs typeface="Calibri"/>
              </a:rPr>
              <a:t>Cin</a:t>
            </a:r>
            <a:r>
              <a:rPr lang="en-US" sz="2400" spc="-10" dirty="0">
                <a:latin typeface="Calibri"/>
                <a:cs typeface="Calibri"/>
              </a:rPr>
              <a:t>)</a:t>
            </a:r>
          </a:p>
          <a:p>
            <a:pPr marL="323850" lvl="1" indent="-285750"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376555" algn="l"/>
                <a:tab pos="377190" algn="l"/>
              </a:tabLst>
            </a:pPr>
            <a:r>
              <a:rPr lang="en-US" sz="2400" spc="-10" dirty="0">
                <a:latin typeface="Calibri"/>
                <a:cs typeface="Calibri"/>
              </a:rPr>
              <a:t>Another common practice is to create an alert when there is an error so that you don’t need to sift through all of your vectors.</a:t>
            </a:r>
            <a:br>
              <a:rPr lang="en-US" sz="2400" spc="-10" dirty="0">
                <a:latin typeface="Calibri"/>
                <a:cs typeface="Calibri"/>
              </a:rPr>
            </a:br>
            <a:r>
              <a:rPr lang="en-US" sz="2400" spc="-10" dirty="0">
                <a:latin typeface="Calibri"/>
                <a:cs typeface="Calibri"/>
              </a:rPr>
              <a:t>assign error = </a:t>
            </a:r>
            <a:r>
              <a:rPr lang="en-US" sz="2400" spc="-10" dirty="0" err="1">
                <a:latin typeface="Calibri"/>
                <a:cs typeface="Calibri"/>
              </a:rPr>
              <a:t>Y_out</a:t>
            </a:r>
            <a:r>
              <a:rPr lang="en-US" sz="2400" spc="-10" dirty="0">
                <a:latin typeface="Calibri"/>
                <a:cs typeface="Calibri"/>
              </a:rPr>
              <a:t> != </a:t>
            </a:r>
            <a:r>
              <a:rPr lang="en-US" sz="2400" spc="-10" dirty="0" err="1">
                <a:latin typeface="Calibri"/>
                <a:cs typeface="Calibri"/>
              </a:rPr>
              <a:t>Y_correct</a:t>
            </a:r>
            <a:r>
              <a:rPr lang="en-US" sz="2400" spc="-10" dirty="0">
                <a:latin typeface="Calibri"/>
                <a:cs typeface="Calibri"/>
              </a:rPr>
              <a:t>;</a:t>
            </a:r>
            <a:br>
              <a:rPr lang="en-US" spc="-10" dirty="0">
                <a:latin typeface="Calibri"/>
                <a:cs typeface="Calibri"/>
              </a:rPr>
            </a:br>
            <a:endParaRPr lang="en-US" spc="-1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466" y="914400"/>
            <a:ext cx="79188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3670" algn="l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Idea of Self –Validating TB</a:t>
            </a:r>
            <a:endParaRPr spc="-2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3ED03F-C006-2995-1796-AD230F664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79" t="25758" r="13637" b="1515"/>
          <a:stretch/>
        </p:blipFill>
        <p:spPr>
          <a:xfrm>
            <a:off x="837645" y="2362200"/>
            <a:ext cx="8077755" cy="44968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50E4A3-2339-AA02-F398-692420F5F5DF}"/>
              </a:ext>
            </a:extLst>
          </p:cNvPr>
          <p:cNvSpPr/>
          <p:nvPr/>
        </p:nvSpPr>
        <p:spPr>
          <a:xfrm>
            <a:off x="8229600" y="6477000"/>
            <a:ext cx="442508" cy="377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3030</TotalTime>
  <Words>751</Words>
  <Application>Microsoft Office PowerPoint</Application>
  <PresentationFormat>Custom</PresentationFormat>
  <Paragraphs>106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Courier</vt:lpstr>
      <vt:lpstr>Courier New</vt:lpstr>
      <vt:lpstr>F47</vt:lpstr>
      <vt:lpstr>Office Theme</vt:lpstr>
      <vt:lpstr>VISIO</vt:lpstr>
      <vt:lpstr>LAB 1: Using Testbenches More Effectively</vt:lpstr>
      <vt:lpstr>Objective</vt:lpstr>
      <vt:lpstr>Testbenches</vt:lpstr>
      <vt:lpstr>DO File</vt:lpstr>
      <vt:lpstr>Basic structure of testbench</vt:lpstr>
      <vt:lpstr>Clock</vt:lpstr>
      <vt:lpstr>Example Code</vt:lpstr>
      <vt:lpstr>Self Validating Testbench</vt:lpstr>
      <vt:lpstr>Idea of Self –Validating TB</vt:lpstr>
      <vt:lpstr>Tasks: Ripple Carry Adder</vt:lpstr>
      <vt:lpstr>Creating a 4-bit RCA</vt:lpstr>
      <vt:lpstr>Implementation on DSDB</vt:lpstr>
      <vt:lpstr>Extra Credit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lab0_review</dc:title>
  <dc:creator>James Stine</dc:creator>
  <cp:lastModifiedBy>Lannan, Nate</cp:lastModifiedBy>
  <cp:revision>2</cp:revision>
  <dcterms:created xsi:type="dcterms:W3CDTF">2023-01-23T03:37:36Z</dcterms:created>
  <dcterms:modified xsi:type="dcterms:W3CDTF">2023-02-03T06:46:07Z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2022-08-24T00:00:00Z</vt:filetime>
  </property>
  <property fmtid="{D5CDD505-2E9C-101B-9397-08002B2CF9AE}" pid="3" name="Creator">
    <vt:lpwstr>PowerPoint</vt:lpwstr>
  </property>
  <property fmtid="{D5CDD505-2E9C-101B-9397-08002B2CF9AE}" pid="4" name="LastSaved">
    <vt:filetime>2023-01-23T00:00:00Z</vt:filetime>
  </property>
  <property fmtid="{D5CDD505-2E9C-101B-9397-08002B2CF9AE}" pid="5" name="Producer">
    <vt:lpwstr>macOS Version 12.5.1 (Build 21G83) Quartz PDFContext</vt:lpwstr>
  </property>
</Properties>
</file>