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2640013" y="484479"/>
            <a:ext cx="691197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640013" y="3799133"/>
            <a:ext cx="6911974" cy="1969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518094" y="-1161256"/>
            <a:ext cx="3132137" cy="1072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8354663" y="2505824"/>
            <a:ext cx="50489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672158" y="-1220319"/>
            <a:ext cx="5048975" cy="8929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619200"/>
            <a:ext cx="10728326" cy="28797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19910" y="3858924"/>
            <a:ext cx="10728326" cy="19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00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458400" y="2541600"/>
            <a:ext cx="5003801" cy="3234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00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720000" y="2541600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4584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4584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619200"/>
            <a:ext cx="310746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48188" y="584662"/>
            <a:ext cx="6911974" cy="5184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720000" y="2541600"/>
            <a:ext cx="3107463" cy="32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indent="0" lvl="1" marL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indent="0" lvl="2" marL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indent="0" lvl="3" marL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indent="0" lvl="4" marL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indent="0" lvl="5" marL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indent="0" lvl="6" marL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indent="0" lvl="7" marL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indent="0" lvl="8" marL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3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0" spcFirstLastPara="1" rIns="0" wrap="square" tIns="180000">
            <a:noAutofit/>
          </a:bodyPr>
          <a:lstStyle>
            <a:lvl1pPr indent="0" lvl="0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2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teejmahal20/airline-passenger-satisfaction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720000" y="720000"/>
            <a:ext cx="5015638" cy="28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/>
              <a:t>Used Car Price Prediction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0000" y="3830399"/>
            <a:ext cx="5015638" cy="19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By: Patricia Miranda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22494" r="22494" t="0"/>
          <a:stretch/>
        </p:blipFill>
        <p:spPr>
          <a:xfrm>
            <a:off x="6529067" y="10"/>
            <a:ext cx="5662935" cy="6858000"/>
          </a:xfrm>
          <a:custGeom>
            <a:rect b="b" l="l" r="r" t="t"/>
            <a:pathLst>
              <a:path extrusionOk="0" h="6858000" w="5662935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3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720000" y="728663"/>
            <a:ext cx="5015638" cy="2795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 sz="5600"/>
              <a:t>The Problem: 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0000" y="3830398"/>
            <a:ext cx="5015638" cy="2298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How to predict the prices of used cars in today’s economy? 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17715" r="17722" t="0"/>
          <a:stretch/>
        </p:blipFill>
        <p:spPr>
          <a:xfrm>
            <a:off x="6288276" y="10"/>
            <a:ext cx="5903725" cy="6858000"/>
          </a:xfrm>
          <a:custGeom>
            <a:rect b="b" l="l" r="r" t="t"/>
            <a:pathLst>
              <a:path extrusionOk="0" h="6858000" w="5903725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720000" y="619200"/>
            <a:ext cx="499196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The Solution: 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0000" y="2541600"/>
            <a:ext cx="4991962" cy="3216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Identify determining factors for predicting the prices of used cars for 2024 and onwards with </a:t>
            </a:r>
            <a:r>
              <a:rPr lang="en-US"/>
              <a:t>predictive models. 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22459" r="22465" t="0"/>
          <a:stretch/>
        </p:blipFill>
        <p:spPr>
          <a:xfrm>
            <a:off x="6529065" y="10"/>
            <a:ext cx="5662937" cy="6858000"/>
          </a:xfrm>
          <a:custGeom>
            <a:rect b="b" l="l" r="r" t="t"/>
            <a:pathLst>
              <a:path extrusionOk="0" h="6858000" w="5662937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20000" y="619201"/>
            <a:ext cx="309562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The Dataset: </a:t>
            </a:r>
            <a:endParaRPr/>
          </a:p>
        </p:txBody>
      </p:sp>
      <p:sp>
        <p:nvSpPr>
          <p:cNvPr id="114" name="Google Shape;114;p16">
            <a:hlinkClick r:id="rId3"/>
          </p:cNvPr>
          <p:cNvSpPr txBox="1"/>
          <p:nvPr/>
        </p:nvSpPr>
        <p:spPr>
          <a:xfrm>
            <a:off x="4548188" y="633600"/>
            <a:ext cx="6900137" cy="1282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Used Car</a:t>
            </a:r>
            <a:r>
              <a:rPr b="0" i="0" lang="en-US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Data: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678" y="1654325"/>
            <a:ext cx="7931850" cy="48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720000" y="619200"/>
            <a:ext cx="3107463" cy="55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Data Wrangling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382978" y="0"/>
            <a:ext cx="7809022" cy="6858000"/>
          </a:xfrm>
          <a:custGeom>
            <a:rect b="b" l="l" r="r" t="t"/>
            <a:pathLst>
              <a:path extrusionOk="0" h="6858000" w="7809022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5260361" y="729324"/>
            <a:ext cx="6188689" cy="5408015"/>
            <a:chOff x="0" y="660"/>
            <a:chExt cx="6188689" cy="5408015"/>
          </a:xfrm>
        </p:grpSpPr>
        <p:sp>
          <p:nvSpPr>
            <p:cNvPr id="125" name="Google Shape;125;p17"/>
            <p:cNvSpPr/>
            <p:nvPr/>
          </p:nvSpPr>
          <p:spPr>
            <a:xfrm>
              <a:off x="0" y="660"/>
              <a:ext cx="6188689" cy="1545147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67407" y="348318"/>
              <a:ext cx="849830" cy="849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784645" y="660"/>
              <a:ext cx="4404043" cy="154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1784645" y="660"/>
              <a:ext cx="4404043" cy="154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25" lIns="163525" spcFirstLastPara="1" rIns="163525" wrap="square" tIns="163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Analyze data types and identify missing values </a:t>
              </a:r>
              <a:endParaRPr b="0" i="0" sz="2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0" y="1932094"/>
              <a:ext cx="6188689" cy="1545147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67407" y="2279752"/>
              <a:ext cx="849830" cy="849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784645" y="1932094"/>
              <a:ext cx="4404043" cy="154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1784645" y="1932094"/>
              <a:ext cx="4404043" cy="154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25" lIns="163525" spcFirstLastPara="1" rIns="163525" wrap="square" tIns="163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Drop rows with null values in </a:t>
              </a:r>
              <a:r>
                <a:rPr lang="en-US" sz="2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all columns [Mileage, Fuel Type]</a:t>
              </a:r>
              <a:endParaRPr b="0" i="0" sz="2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0" y="3863528"/>
              <a:ext cx="6188689" cy="1545147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67407" y="4211186"/>
              <a:ext cx="849830" cy="849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784645" y="3863528"/>
              <a:ext cx="4404043" cy="154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1784645" y="3863528"/>
              <a:ext cx="4404043" cy="154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25" lIns="163525" spcFirstLastPara="1" rIns="163525" wrap="square" tIns="163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venir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Target value: ‘</a:t>
              </a:r>
              <a:r>
                <a:rPr lang="en-US" sz="2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Prices</a:t>
              </a:r>
              <a:r>
                <a:rPr b="0" i="0" lang="en-US" sz="25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’</a:t>
              </a:r>
              <a:endParaRPr b="0" i="0" sz="2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3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720000" y="1140661"/>
            <a:ext cx="501563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 sz="5600"/>
              <a:t>Exploratory Data Analysis:</a:t>
            </a:r>
            <a:endParaRPr/>
          </a:p>
        </p:txBody>
      </p:sp>
      <p:grpSp>
        <p:nvGrpSpPr>
          <p:cNvPr id="145" name="Google Shape;145;p18"/>
          <p:cNvGrpSpPr/>
          <p:nvPr/>
        </p:nvGrpSpPr>
        <p:grpSpPr>
          <a:xfrm>
            <a:off x="1925914" y="105778"/>
            <a:ext cx="2172608" cy="771782"/>
            <a:chOff x="4475991" y="462098"/>
            <a:chExt cx="3102496" cy="1102109"/>
          </a:xfrm>
        </p:grpSpPr>
        <p:sp>
          <p:nvSpPr>
            <p:cNvPr id="146" name="Google Shape;146;p18"/>
            <p:cNvSpPr/>
            <p:nvPr/>
          </p:nvSpPr>
          <p:spPr>
            <a:xfrm rot="600114">
              <a:off x="4532666" y="754398"/>
              <a:ext cx="694205" cy="713383"/>
            </a:xfrm>
            <a:custGeom>
              <a:rect b="b" l="l" r="r" t="t"/>
              <a:pathLst>
                <a:path extrusionOk="0" h="60" w="58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600114">
              <a:off x="5791465" y="505937"/>
              <a:ext cx="587404" cy="943792"/>
            </a:xfrm>
            <a:custGeom>
              <a:rect b="b" l="l" r="r" t="t"/>
              <a:pathLst>
                <a:path extrusionOk="0" h="79" w="4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 rot="600114">
              <a:off x="7087193" y="757585"/>
              <a:ext cx="427203" cy="775416"/>
            </a:xfrm>
            <a:custGeom>
              <a:rect b="b" l="l" r="r" t="t"/>
              <a:pathLst>
                <a:path extrusionOk="0" h="65" w="36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1965598" y="5593528"/>
            <a:ext cx="2218352" cy="641300"/>
            <a:chOff x="4475992" y="5003195"/>
            <a:chExt cx="3167821" cy="915780"/>
          </a:xfrm>
        </p:grpSpPr>
        <p:sp>
          <p:nvSpPr>
            <p:cNvPr id="150" name="Google Shape;150;p18"/>
            <p:cNvSpPr/>
            <p:nvPr/>
          </p:nvSpPr>
          <p:spPr>
            <a:xfrm rot="5400000">
              <a:off x="5690691" y="5352589"/>
              <a:ext cx="749228" cy="383544"/>
            </a:xfrm>
            <a:custGeom>
              <a:rect b="b" l="l" r="r" t="t"/>
              <a:pathLst>
                <a:path extrusionOk="0" h="34" w="66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 rot="6274527">
              <a:off x="6910134" y="5062687"/>
              <a:ext cx="647637" cy="678578"/>
            </a:xfrm>
            <a:custGeom>
              <a:rect b="b" l="l" r="r" t="t"/>
              <a:pathLst>
                <a:path extrusionOk="0" h="60" w="57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 rot="4430858">
              <a:off x="4571743" y="5071596"/>
              <a:ext cx="626472" cy="670149"/>
            </a:xfrm>
            <a:custGeom>
              <a:rect b="b" l="l" r="r" t="t"/>
              <a:pathLst>
                <a:path extrusionOk="0" h="59" w="55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500" y="150725"/>
            <a:ext cx="4829526" cy="26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8504" y="3278775"/>
            <a:ext cx="4829523" cy="2956175"/>
          </a:xfrm>
          <a:prstGeom prst="rect">
            <a:avLst/>
          </a:prstGeom>
          <a:solidFill>
            <a:srgbClr val="2B374C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/>
              <a:t>Takeaways: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836952" y="2885973"/>
            <a:ext cx="10703419" cy="2538628"/>
            <a:chOff x="12452" y="344373"/>
            <a:chExt cx="10703419" cy="2538628"/>
          </a:xfrm>
        </p:grpSpPr>
        <p:sp>
          <p:nvSpPr>
            <p:cNvPr id="161" name="Google Shape;161;p19"/>
            <p:cNvSpPr/>
            <p:nvPr/>
          </p:nvSpPr>
          <p:spPr>
            <a:xfrm>
              <a:off x="891091" y="344373"/>
              <a:ext cx="1437772" cy="14377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2452" y="2163001"/>
              <a:ext cx="31950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12452" y="2163001"/>
              <a:ext cx="31950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venir"/>
                <a:buNone/>
              </a:pPr>
              <a:r>
                <a:rPr lang="en-US" sz="1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RandomForestClassifier</a:t>
              </a:r>
              <a:r>
                <a:rPr lang="en-US" sz="1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was the most accurate model</a:t>
              </a:r>
              <a:endParaRPr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4645276" y="344373"/>
              <a:ext cx="1437772" cy="14377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766637" y="2163001"/>
              <a:ext cx="31950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3766637" y="2163001"/>
              <a:ext cx="31950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venir"/>
                <a:buNone/>
              </a:pPr>
              <a:r>
                <a:rPr lang="en-US" sz="15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Most features are not important (Only used certain columns for analysis)</a:t>
              </a:r>
              <a:endParaRPr sz="1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520821" y="2163001"/>
              <a:ext cx="31950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720000" y="619200"/>
            <a:ext cx="499196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Future Analysis: 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720000" y="2541600"/>
            <a:ext cx="4991962" cy="3216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more data from different car sale sources, specifically ones in US markets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other models for prediction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Obtain/use more recent datasets</a:t>
            </a:r>
            <a:endParaRPr/>
          </a:p>
        </p:txBody>
      </p:sp>
      <p:pic>
        <p:nvPicPr>
          <p:cNvPr descr="Graph"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18563" r="29828" t="0"/>
          <a:stretch/>
        </p:blipFill>
        <p:spPr>
          <a:xfrm>
            <a:off x="6529065" y="10"/>
            <a:ext cx="5662937" cy="6857990"/>
          </a:xfrm>
          <a:custGeom>
            <a:rect b="b" l="l" r="r" t="t"/>
            <a:pathLst>
              <a:path extrusionOk="0" h="6858000" w="5662937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3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3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3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0" y="0"/>
            <a:ext cx="7760324" cy="6434340"/>
          </a:xfrm>
          <a:custGeom>
            <a:rect b="b" l="l" r="r" t="t"/>
            <a:pathLst>
              <a:path extrusionOk="0" h="6434340" w="7760324">
                <a:moveTo>
                  <a:pt x="0" y="0"/>
                </a:moveTo>
                <a:lnTo>
                  <a:pt x="7193558" y="0"/>
                </a:lnTo>
                <a:lnTo>
                  <a:pt x="7270378" y="141666"/>
                </a:lnTo>
                <a:cubicBezTo>
                  <a:pt x="7374759" y="354823"/>
                  <a:pt x="7479140" y="567979"/>
                  <a:pt x="7477890" y="744772"/>
                </a:cubicBezTo>
                <a:cubicBezTo>
                  <a:pt x="7860620" y="1526346"/>
                  <a:pt x="7854369" y="2410310"/>
                  <a:pt x="7459137" y="3396664"/>
                </a:cubicBezTo>
                <a:cubicBezTo>
                  <a:pt x="7063906" y="4383018"/>
                  <a:pt x="6458662" y="5119852"/>
                  <a:pt x="5749038" y="5643529"/>
                </a:cubicBezTo>
                <a:cubicBezTo>
                  <a:pt x="5571320" y="5818646"/>
                  <a:pt x="5358807" y="5922711"/>
                  <a:pt x="5004621" y="6096153"/>
                </a:cubicBezTo>
                <a:cubicBezTo>
                  <a:pt x="4508758" y="6338972"/>
                  <a:pt x="3978103" y="6510739"/>
                  <a:pt x="3484742" y="6399972"/>
                </a:cubicBezTo>
                <a:cubicBezTo>
                  <a:pt x="2955337" y="6394946"/>
                  <a:pt x="2250713" y="6211452"/>
                  <a:pt x="1300034" y="5884178"/>
                </a:cubicBezTo>
                <a:cubicBezTo>
                  <a:pt x="904856" y="5615219"/>
                  <a:pt x="554416" y="5336740"/>
                  <a:pt x="248715" y="5048740"/>
                </a:cubicBezTo>
                <a:lnTo>
                  <a:pt x="0" y="479969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720000" y="720000"/>
            <a:ext cx="5015638" cy="3136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 sz="5600"/>
              <a:t>Questions?</a:t>
            </a:r>
            <a:endParaRPr/>
          </a:p>
        </p:txBody>
      </p:sp>
      <p:grpSp>
        <p:nvGrpSpPr>
          <p:cNvPr id="186" name="Google Shape;186;p21"/>
          <p:cNvGrpSpPr/>
          <p:nvPr/>
        </p:nvGrpSpPr>
        <p:grpSpPr>
          <a:xfrm>
            <a:off x="6435063" y="1460855"/>
            <a:ext cx="4904299" cy="5511445"/>
            <a:chOff x="6435063" y="1460855"/>
            <a:chExt cx="4904299" cy="5511445"/>
          </a:xfrm>
        </p:grpSpPr>
        <p:sp>
          <p:nvSpPr>
            <p:cNvPr id="187" name="Google Shape;187;p21"/>
            <p:cNvSpPr/>
            <p:nvPr/>
          </p:nvSpPr>
          <p:spPr>
            <a:xfrm rot="10800000">
              <a:off x="10671651" y="5894855"/>
              <a:ext cx="667711" cy="1077445"/>
            </a:xfrm>
            <a:custGeom>
              <a:rect b="b" l="l" r="r" t="t"/>
              <a:pathLst>
                <a:path extrusionOk="0" h="79" w="4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 rot="10800000">
              <a:off x="6435063" y="3856192"/>
              <a:ext cx="895341" cy="460318"/>
            </a:xfrm>
            <a:custGeom>
              <a:rect b="b" l="l" r="r" t="t"/>
              <a:pathLst>
                <a:path extrusionOk="0" h="34" w="66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 rot="10800000">
              <a:off x="10755114" y="1460855"/>
              <a:ext cx="500784" cy="910515"/>
            </a:xfrm>
            <a:custGeom>
              <a:rect b="b" l="l" r="r" t="t"/>
              <a:pathLst>
                <a:path extrusionOk="0" h="67" w="37">
                  <a:moveTo>
                    <a:pt x="3" y="28"/>
                  </a:moveTo>
                  <a:cubicBezTo>
                    <a:pt x="3" y="25"/>
                    <a:pt x="4" y="20"/>
                    <a:pt x="4" y="19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6"/>
                    <a:pt x="10" y="3"/>
                    <a:pt x="13" y="1"/>
                  </a:cubicBezTo>
                  <a:cubicBezTo>
                    <a:pt x="16" y="0"/>
                    <a:pt x="20" y="0"/>
                    <a:pt x="25" y="1"/>
                  </a:cubicBezTo>
                  <a:cubicBezTo>
                    <a:pt x="30" y="2"/>
                    <a:pt x="34" y="4"/>
                    <a:pt x="35" y="7"/>
                  </a:cubicBezTo>
                  <a:cubicBezTo>
                    <a:pt x="37" y="11"/>
                    <a:pt x="33" y="43"/>
                    <a:pt x="33" y="47"/>
                  </a:cubicBezTo>
                  <a:cubicBezTo>
                    <a:pt x="32" y="57"/>
                    <a:pt x="30" y="63"/>
                    <a:pt x="24" y="65"/>
                  </a:cubicBezTo>
                  <a:cubicBezTo>
                    <a:pt x="21" y="67"/>
                    <a:pt x="17" y="67"/>
                    <a:pt x="13" y="66"/>
                  </a:cubicBezTo>
                  <a:cubicBezTo>
                    <a:pt x="8" y="66"/>
                    <a:pt x="4" y="64"/>
                    <a:pt x="2" y="60"/>
                  </a:cubicBezTo>
                  <a:cubicBezTo>
                    <a:pt x="1" y="57"/>
                    <a:pt x="0" y="53"/>
                    <a:pt x="1" y="48"/>
                  </a:cubicBezTo>
                  <a:cubicBezTo>
                    <a:pt x="1" y="48"/>
                    <a:pt x="3" y="30"/>
                    <a:pt x="3" y="28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 rot="10800000">
              <a:off x="8963820" y="1482445"/>
              <a:ext cx="515958" cy="910515"/>
            </a:xfrm>
            <a:custGeom>
              <a:rect b="b" l="l" r="r" t="t"/>
              <a:pathLst>
                <a:path extrusionOk="0" h="67" w="38">
                  <a:moveTo>
                    <a:pt x="36" y="58"/>
                  </a:moveTo>
                  <a:cubicBezTo>
                    <a:pt x="35" y="60"/>
                    <a:pt x="34" y="62"/>
                    <a:pt x="33" y="63"/>
                  </a:cubicBezTo>
                  <a:cubicBezTo>
                    <a:pt x="31" y="64"/>
                    <a:pt x="29" y="64"/>
                    <a:pt x="27" y="65"/>
                  </a:cubicBezTo>
                  <a:cubicBezTo>
                    <a:pt x="26" y="65"/>
                    <a:pt x="25" y="66"/>
                    <a:pt x="24" y="66"/>
                  </a:cubicBezTo>
                  <a:cubicBezTo>
                    <a:pt x="21" y="67"/>
                    <a:pt x="18" y="67"/>
                    <a:pt x="16" y="65"/>
                  </a:cubicBezTo>
                  <a:cubicBezTo>
                    <a:pt x="13" y="64"/>
                    <a:pt x="11" y="62"/>
                    <a:pt x="9" y="59"/>
                  </a:cubicBezTo>
                  <a:cubicBezTo>
                    <a:pt x="7" y="56"/>
                    <a:pt x="6" y="52"/>
                    <a:pt x="6" y="4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3" y="5"/>
                    <a:pt x="7" y="1"/>
                    <a:pt x="13" y="1"/>
                  </a:cubicBezTo>
                  <a:cubicBezTo>
                    <a:pt x="18" y="0"/>
                    <a:pt x="21" y="2"/>
                    <a:pt x="23" y="2"/>
                  </a:cubicBezTo>
                  <a:cubicBezTo>
                    <a:pt x="25" y="3"/>
                    <a:pt x="26" y="4"/>
                    <a:pt x="28" y="6"/>
                  </a:cubicBezTo>
                  <a:cubicBezTo>
                    <a:pt x="29" y="8"/>
                    <a:pt x="30" y="10"/>
                    <a:pt x="32" y="14"/>
                  </a:cubicBezTo>
                  <a:cubicBezTo>
                    <a:pt x="33" y="18"/>
                    <a:pt x="37" y="46"/>
                    <a:pt x="37" y="46"/>
                  </a:cubicBezTo>
                  <a:cubicBezTo>
                    <a:pt x="38" y="52"/>
                    <a:pt x="37" y="56"/>
                    <a:pt x="36" y="58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 rot="10800000">
              <a:off x="7185417" y="5361771"/>
              <a:ext cx="773940" cy="814407"/>
            </a:xfrm>
            <a:custGeom>
              <a:rect b="b" l="l" r="r" t="t"/>
              <a:pathLst>
                <a:path extrusionOk="0" h="60" w="57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 rot="10800000">
              <a:off x="8879512" y="5973150"/>
              <a:ext cx="485608" cy="885225"/>
            </a:xfrm>
            <a:custGeom>
              <a:rect b="b" l="l" r="r" t="t"/>
              <a:pathLst>
                <a:path extrusionOk="0" h="65" w="36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 rot="10800000">
              <a:off x="7232755" y="2056731"/>
              <a:ext cx="748646" cy="804290"/>
            </a:xfrm>
            <a:custGeom>
              <a:rect b="b" l="l" r="r" t="t"/>
              <a:pathLst>
                <a:path extrusionOk="0" h="59" w="55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b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1"/>
      </a:lt2>
      <a:accent1>
        <a:srgbClr val="C34DAE"/>
      </a:accent1>
      <a:accent2>
        <a:srgbClr val="953BB1"/>
      </a:accent2>
      <a:accent3>
        <a:srgbClr val="764DC3"/>
      </a:accent3>
      <a:accent4>
        <a:srgbClr val="3E46B2"/>
      </a:accent4>
      <a:accent5>
        <a:srgbClr val="4D87C3"/>
      </a:accent5>
      <a:accent6>
        <a:srgbClr val="3BA6B1"/>
      </a:accent6>
      <a:hlink>
        <a:srgbClr val="3F68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