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84" r:id="rId2"/>
    <p:sldId id="485" r:id="rId3"/>
    <p:sldId id="495" r:id="rId4"/>
    <p:sldId id="494" r:id="rId5"/>
    <p:sldId id="497" r:id="rId6"/>
    <p:sldId id="487" r:id="rId7"/>
    <p:sldId id="500" r:id="rId8"/>
    <p:sldId id="501" r:id="rId9"/>
    <p:sldId id="488" r:id="rId10"/>
    <p:sldId id="496" r:id="rId11"/>
    <p:sldId id="489" r:id="rId12"/>
    <p:sldId id="490" r:id="rId13"/>
    <p:sldId id="477" r:id="rId14"/>
    <p:sldId id="491" r:id="rId15"/>
    <p:sldId id="493" r:id="rId16"/>
    <p:sldId id="492" r:id="rId17"/>
    <p:sldId id="499" r:id="rId18"/>
    <p:sldId id="498" r:id="rId19"/>
  </p:sldIdLst>
  <p:sldSz cx="10287000" cy="6858000" type="35mm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527517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1055035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582552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2110069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637587" algn="l" defTabSz="1055035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3165104" algn="l" defTabSz="1055035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692622" algn="l" defTabSz="1055035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4220139" algn="l" defTabSz="1055035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D87E"/>
    <a:srgbClr val="66D0DF"/>
    <a:srgbClr val="8BB2E9"/>
    <a:srgbClr val="D6718B"/>
    <a:srgbClr val="69BE28"/>
    <a:srgbClr val="00B0CA"/>
    <a:srgbClr val="F4D070"/>
    <a:srgbClr val="AEAE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30" autoAdjust="0"/>
    <p:restoredTop sz="90929"/>
  </p:normalViewPr>
  <p:slideViewPr>
    <p:cSldViewPr snapToGrid="0">
      <p:cViewPr varScale="1">
        <p:scale>
          <a:sx n="138" d="100"/>
          <a:sy n="138" d="100"/>
        </p:scale>
        <p:origin x="840" y="114"/>
      </p:cViewPr>
      <p:guideLst>
        <p:guide orient="horz" pos="2160"/>
        <p:guide pos="32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ED0434-3A6D-4D50-8809-5F4DD035CF79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956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62000" y="228600"/>
            <a:ext cx="2971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/>
            </a:lvl1pPr>
          </a:lstStyle>
          <a:p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91000" y="228600"/>
            <a:ext cx="152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endParaRPr lang="pt-B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6250" y="685800"/>
            <a:ext cx="51435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2000" y="4572000"/>
            <a:ext cx="4953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62000" y="8686800"/>
            <a:ext cx="2971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182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/>
            </a:lvl1pPr>
          </a:lstStyle>
          <a:p>
            <a:fld id="{4CF76746-C14F-4D3A-83DA-70F70549B890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200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0345" indent="-170345" algn="l" rtl="0" fontAlgn="base">
      <a:spcBef>
        <a:spcPct val="30000"/>
      </a:spcBef>
      <a:spcAft>
        <a:spcPct val="0"/>
      </a:spcAft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329698" indent="-157523" algn="l" rtl="0" fontAlgn="base">
      <a:spcBef>
        <a:spcPct val="30000"/>
      </a:spcBef>
      <a:spcAft>
        <a:spcPct val="0"/>
      </a:spcAft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489053" indent="-157523" algn="l" rtl="0" fontAlgn="base">
      <a:spcBef>
        <a:spcPct val="30000"/>
      </a:spcBef>
      <a:spcAft>
        <a:spcPct val="0"/>
      </a:spcAft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626427" indent="-135543" algn="l" rtl="0" fontAlgn="base">
      <a:spcBef>
        <a:spcPct val="30000"/>
      </a:spcBef>
      <a:spcAft>
        <a:spcPct val="0"/>
      </a:spcAft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763802" indent="-135543" algn="l" rtl="0" fontAlgn="base">
      <a:spcBef>
        <a:spcPct val="30000"/>
      </a:spcBef>
      <a:spcAft>
        <a:spcPct val="0"/>
      </a:spcAft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63758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937C96-D12F-4943-84C7-CCC920BAC2AA}" type="slidenum">
              <a:rPr lang="pt-BR"/>
              <a:pPr/>
              <a:t>12</a:t>
            </a:fld>
            <a:endParaRPr lang="pt-BR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0" y="685800"/>
            <a:ext cx="5143500" cy="3429000"/>
          </a:xfrm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034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9347" y="3076576"/>
            <a:ext cx="5973962" cy="588964"/>
          </a:xfrm>
        </p:spPr>
        <p:txBody>
          <a:bodyPr/>
          <a:lstStyle>
            <a:lvl1pPr>
              <a:lnSpc>
                <a:spcPct val="50000"/>
              </a:lnSpc>
              <a:spcBef>
                <a:spcPct val="60000"/>
              </a:spcBef>
              <a:defRPr sz="160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19502" name="Rectangle 46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793875"/>
            <a:ext cx="8743950" cy="1143000"/>
          </a:xfrm>
        </p:spPr>
        <p:txBody>
          <a:bodyPr/>
          <a:lstStyle>
            <a:lvl1pPr>
              <a:defRPr sz="5300" b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89349" y="422276"/>
            <a:ext cx="1418034" cy="30956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pic>
        <p:nvPicPr>
          <p:cNvPr id="19509" name="Picture 53" descr="vale_c_s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6638" y="280988"/>
            <a:ext cx="2694980" cy="1222375"/>
          </a:xfrm>
          <a:prstGeom prst="rect">
            <a:avLst/>
          </a:prstGeom>
          <a:noFill/>
        </p:spPr>
      </p:pic>
      <p:pic>
        <p:nvPicPr>
          <p:cNvPr id="19511" name="Picture 55" descr="Vale_L_A_light_gree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892551"/>
            <a:ext cx="10288787" cy="233997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FF1DB7-D200-4BE7-AFB0-DB50589BE00D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Título da apresentação – 01/12/2010 (opcional)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470577" y="115889"/>
            <a:ext cx="2327076" cy="60547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89347" y="115889"/>
            <a:ext cx="6809780" cy="60547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0FBACDD-4EEF-4065-BE2D-BF8D2D575E1E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Título da apresentação – 01/12/2010 (opcional)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E8E1C81-46EA-432E-AD0E-A3844816348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300"/>
            </a:lvl1pPr>
            <a:lvl2pPr marL="527517" indent="0">
              <a:buNone/>
              <a:defRPr sz="2100"/>
            </a:lvl2pPr>
            <a:lvl3pPr marL="1055035" indent="0">
              <a:buNone/>
              <a:defRPr sz="1800"/>
            </a:lvl3pPr>
            <a:lvl4pPr marL="1582552" indent="0">
              <a:buNone/>
              <a:defRPr sz="1600"/>
            </a:lvl4pPr>
            <a:lvl5pPr marL="2110069" indent="0">
              <a:buNone/>
              <a:defRPr sz="1600"/>
            </a:lvl5pPr>
            <a:lvl6pPr marL="2637587" indent="0">
              <a:buNone/>
              <a:defRPr sz="1600"/>
            </a:lvl6pPr>
            <a:lvl7pPr marL="3165104" indent="0">
              <a:buNone/>
              <a:defRPr sz="1600"/>
            </a:lvl7pPr>
            <a:lvl8pPr marL="3692622" indent="0">
              <a:buNone/>
              <a:defRPr sz="1600"/>
            </a:lvl8pPr>
            <a:lvl9pPr marL="4220139" indent="0">
              <a:buNone/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EFF0D6-8895-453B-9E52-B4D1255C5BF4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Título da apresentação – 01/12/2010 (opcional)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89349" y="1143000"/>
            <a:ext cx="4568428" cy="502761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29227" y="1143000"/>
            <a:ext cx="4568428" cy="502761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58B069-EA94-4237-A380-1F7C7AC8F295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Título da apresentação – 01/12/2010 (opcional)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14350" y="1535114"/>
            <a:ext cx="4545212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225655" y="1535114"/>
            <a:ext cx="4546997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225655" y="2174875"/>
            <a:ext cx="4546997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4EDB871-AFFA-486D-A0A5-344F0F2CB47C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Título da apresentação – 01/12/2010 (opcional)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7B17F06-E8BB-4CAD-A730-5F602DBEBB84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Título da apresentação – 01/12/2010 (opcional)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DE5FA4A-37D1-41DD-AF81-07799A07F563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Título da apresentação – 01/12/2010 (opcional)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4352" y="273051"/>
            <a:ext cx="3384352" cy="1162050"/>
          </a:xfrm>
        </p:spPr>
        <p:txBody>
          <a:bodyPr/>
          <a:lstStyle>
            <a:lvl1pPr algn="l">
              <a:defRPr sz="23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21931" y="273050"/>
            <a:ext cx="5750719" cy="585311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14352" y="1435101"/>
            <a:ext cx="3384352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9B711A-FE16-4CD5-93B2-AE741EDF09E5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Título da apresentação – 01/12/2010 (opcional)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/>
          <a:lstStyle>
            <a:lvl1pPr algn="l">
              <a:defRPr sz="23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/>
          <a:lstStyle>
            <a:lvl1pPr marL="0" indent="0">
              <a:buNone/>
              <a:defRPr sz="3700"/>
            </a:lvl1pPr>
            <a:lvl2pPr marL="527517" indent="0">
              <a:buNone/>
              <a:defRPr sz="3200"/>
            </a:lvl2pPr>
            <a:lvl3pPr marL="1055035" indent="0">
              <a:buNone/>
              <a:defRPr sz="2800"/>
            </a:lvl3pPr>
            <a:lvl4pPr marL="1582552" indent="0">
              <a:buNone/>
              <a:defRPr sz="2300"/>
            </a:lvl4pPr>
            <a:lvl5pPr marL="2110069" indent="0">
              <a:buNone/>
              <a:defRPr sz="2300"/>
            </a:lvl5pPr>
            <a:lvl6pPr marL="2637587" indent="0">
              <a:buNone/>
              <a:defRPr sz="2300"/>
            </a:lvl6pPr>
            <a:lvl7pPr marL="3165104" indent="0">
              <a:buNone/>
              <a:defRPr sz="2300"/>
            </a:lvl7pPr>
            <a:lvl8pPr marL="3692622" indent="0">
              <a:buNone/>
              <a:defRPr sz="2300"/>
            </a:lvl8pPr>
            <a:lvl9pPr marL="4220139" indent="0">
              <a:buNone/>
              <a:defRPr sz="23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02FE21-084F-4091-A112-E8125D19D046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Título da apresentação – 01/12/2010 (opcional)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9347" y="115889"/>
            <a:ext cx="9308306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9347" y="1143000"/>
            <a:ext cx="9308306" cy="5027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9347" y="6556376"/>
            <a:ext cx="3286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rgbClr val="747678"/>
                </a:solidFill>
              </a:defRPr>
            </a:lvl1pPr>
          </a:lstStyle>
          <a:p>
            <a:fld id="{A1BAF68E-C483-4A78-8995-5899201F5C2C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081" name="Rectangle 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60822" y="6556376"/>
            <a:ext cx="3534371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747678"/>
                </a:solidFill>
              </a:defRPr>
            </a:lvl1pPr>
          </a:lstStyle>
          <a:p>
            <a:r>
              <a:rPr lang="pt-BR"/>
              <a:t>Título da apresentação – 01/12/2010 (opcional)</a:t>
            </a:r>
          </a:p>
        </p:txBody>
      </p:sp>
      <p:pic>
        <p:nvPicPr>
          <p:cNvPr id="1098" name="Picture 74" descr="vale_c_sm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593933" y="6234113"/>
            <a:ext cx="1346597" cy="6111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300" b="1">
          <a:solidFill>
            <a:srgbClr val="007E7A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300" b="1">
          <a:solidFill>
            <a:srgbClr val="007E7A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300" b="1">
          <a:solidFill>
            <a:srgbClr val="007E7A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300" b="1">
          <a:solidFill>
            <a:srgbClr val="007E7A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300" b="1">
          <a:solidFill>
            <a:srgbClr val="007E7A"/>
          </a:solidFill>
          <a:latin typeface="Arial" charset="0"/>
        </a:defRPr>
      </a:lvl5pPr>
      <a:lvl6pPr marL="527517" algn="l" rtl="0" eaLnBrk="1" fontAlgn="base" hangingPunct="1">
        <a:spcBef>
          <a:spcPct val="0"/>
        </a:spcBef>
        <a:spcAft>
          <a:spcPct val="0"/>
        </a:spcAft>
        <a:defRPr sz="2300" b="1">
          <a:solidFill>
            <a:srgbClr val="007E7A"/>
          </a:solidFill>
          <a:latin typeface="Arial" charset="0"/>
        </a:defRPr>
      </a:lvl6pPr>
      <a:lvl7pPr marL="1055035" algn="l" rtl="0" eaLnBrk="1" fontAlgn="base" hangingPunct="1">
        <a:spcBef>
          <a:spcPct val="0"/>
        </a:spcBef>
        <a:spcAft>
          <a:spcPct val="0"/>
        </a:spcAft>
        <a:defRPr sz="2300" b="1">
          <a:solidFill>
            <a:srgbClr val="007E7A"/>
          </a:solidFill>
          <a:latin typeface="Arial" charset="0"/>
        </a:defRPr>
      </a:lvl7pPr>
      <a:lvl8pPr marL="1582552" algn="l" rtl="0" eaLnBrk="1" fontAlgn="base" hangingPunct="1">
        <a:spcBef>
          <a:spcPct val="0"/>
        </a:spcBef>
        <a:spcAft>
          <a:spcPct val="0"/>
        </a:spcAft>
        <a:defRPr sz="2300" b="1">
          <a:solidFill>
            <a:srgbClr val="007E7A"/>
          </a:solidFill>
          <a:latin typeface="Arial" charset="0"/>
        </a:defRPr>
      </a:lvl8pPr>
      <a:lvl9pPr marL="2110069" algn="l" rtl="0" eaLnBrk="1" fontAlgn="base" hangingPunct="1">
        <a:spcBef>
          <a:spcPct val="0"/>
        </a:spcBef>
        <a:spcAft>
          <a:spcPct val="0"/>
        </a:spcAft>
        <a:defRPr sz="2300" b="1">
          <a:solidFill>
            <a:srgbClr val="007E7A"/>
          </a:solidFill>
          <a:latin typeface="Arial" charset="0"/>
        </a:defRPr>
      </a:lvl9pPr>
    </p:titleStyle>
    <p:bodyStyle>
      <a:lvl1pPr algn="l" rtl="0" eaLnBrk="1" fontAlgn="base" hangingPunct="1">
        <a:spcBef>
          <a:spcPct val="65000"/>
        </a:spcBef>
        <a:spcAft>
          <a:spcPct val="0"/>
        </a:spcAft>
        <a:buFont typeface="Times" pitchFamily="-32" charset="0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395638" indent="-263759" algn="l" rtl="0" eaLnBrk="1" fontAlgn="base" hangingPunct="1">
        <a:spcBef>
          <a:spcPct val="20000"/>
        </a:spcBef>
        <a:spcAft>
          <a:spcPct val="0"/>
        </a:spcAft>
        <a:buFont typeface="Times" pitchFamily="-32" charset="0"/>
        <a:buChar char="•"/>
        <a:defRPr>
          <a:solidFill>
            <a:schemeClr val="tx1"/>
          </a:solidFill>
          <a:latin typeface="+mn-lt"/>
        </a:defRPr>
      </a:lvl2pPr>
      <a:lvl3pPr marL="796772" indent="-269254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3pPr>
      <a:lvl4pPr marL="1188746" indent="-260095" algn="l" rtl="0" eaLnBrk="1" fontAlgn="base" hangingPunct="1">
        <a:spcBef>
          <a:spcPct val="2000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</a:defRPr>
      </a:lvl4pPr>
      <a:lvl5pPr marL="1501959" indent="-181335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029477" indent="-181335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556994" indent="-181335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084511" indent="-181335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12029" indent="-181335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VALE </a:t>
            </a:r>
            <a:r>
              <a:rPr lang="pt-BR" dirty="0" smtClean="0"/>
              <a:t>– Recursos Minerais Ferrosos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 sz="quarter"/>
          </p:nvPr>
        </p:nvSpPr>
        <p:spPr>
          <a:xfrm>
            <a:off x="457200" y="1793875"/>
            <a:ext cx="9274029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Manual da interface EXE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argumento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Existem vários tipo de dado que podem ser especificados, tais como um valor qualquer, um arquivo, uma variável de um arquivo, uma </a:t>
            </a:r>
            <a:r>
              <a:rPr lang="pt-BR" dirty="0" err="1" smtClean="0"/>
              <a:t>checkbox</a:t>
            </a:r>
            <a:r>
              <a:rPr lang="pt-BR" dirty="0" smtClean="0"/>
              <a:t>, uma lista de valores predefinidos ou uma tabela.</a:t>
            </a:r>
          </a:p>
          <a:p>
            <a:r>
              <a:rPr lang="pt-BR" dirty="0" smtClean="0"/>
              <a:t>Cada um desses tipos de dado é definido utilizando um caractere especial.</a:t>
            </a:r>
          </a:p>
          <a:p>
            <a:r>
              <a:rPr lang="pt-BR" dirty="0" smtClean="0"/>
              <a:t>Ex.:</a:t>
            </a:r>
          </a:p>
          <a:p>
            <a:r>
              <a:rPr lang="sv-SE" dirty="0" smtClean="0"/>
              <a:t>usage: $0 block_model</a:t>
            </a:r>
            <a:r>
              <a:rPr lang="sv-SE" b="1" dirty="0" smtClean="0">
                <a:solidFill>
                  <a:srgbClr val="FF0000"/>
                </a:solidFill>
              </a:rPr>
              <a:t>*</a:t>
            </a:r>
            <a:r>
              <a:rPr lang="sv-SE" dirty="0" smtClean="0"/>
              <a:t>bmf variable</a:t>
            </a:r>
            <a:r>
              <a:rPr lang="sv-SE" b="1" dirty="0" smtClean="0">
                <a:solidFill>
                  <a:srgbClr val="FF0000"/>
                </a:solidFill>
              </a:rPr>
              <a:t>:</a:t>
            </a:r>
            <a:r>
              <a:rPr lang="sv-SE" dirty="0" smtClean="0"/>
              <a:t>block_model </a:t>
            </a:r>
            <a:r>
              <a:rPr lang="sv-SE" dirty="0" smtClean="0"/>
              <a:t>output</a:t>
            </a:r>
            <a:r>
              <a:rPr lang="sv-SE" b="1" dirty="0" smtClean="0">
                <a:solidFill>
                  <a:srgbClr val="FF0000"/>
                </a:solidFill>
              </a:rPr>
              <a:t>*</a:t>
            </a:r>
            <a:r>
              <a:rPr lang="sv-SE" dirty="0" smtClean="0"/>
              <a:t>csv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5FA4A-37D1-41DD-AF81-07799A07F563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controle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89347" y="1151092"/>
            <a:ext cx="9308306" cy="5027614"/>
          </a:xfrm>
        </p:spPr>
        <p:txBody>
          <a:bodyPr/>
          <a:lstStyle/>
          <a:p>
            <a:r>
              <a:rPr lang="pt-BR" sz="1600" dirty="0" smtClean="0"/>
              <a:t>Estão implementados os seguintes tipo de controle: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* - Buscador de arquivo, com filtro de tipo</a:t>
            </a:r>
          </a:p>
          <a:p>
            <a:r>
              <a:rPr lang="pt-BR" dirty="0" smtClean="0"/>
              <a:t>Ex.: </a:t>
            </a:r>
            <a:r>
              <a:rPr lang="pt-BR" dirty="0" err="1" smtClean="0"/>
              <a:t>block_model</a:t>
            </a:r>
            <a:r>
              <a:rPr lang="pt-BR" dirty="0" smtClean="0"/>
              <a:t>*</a:t>
            </a:r>
            <a:r>
              <a:rPr lang="pt-BR" dirty="0" err="1" smtClean="0"/>
              <a:t>bmf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: - Seletor baseado em arquivo especificado em outro controle</a:t>
            </a:r>
          </a:p>
          <a:p>
            <a:r>
              <a:rPr lang="pt-BR" dirty="0" smtClean="0"/>
              <a:t>Ex.: </a:t>
            </a:r>
            <a:r>
              <a:rPr lang="pt-BR" dirty="0" err="1" smtClean="0"/>
              <a:t>variable</a:t>
            </a:r>
            <a:r>
              <a:rPr lang="pt-BR" dirty="0" smtClean="0"/>
              <a:t>:</a:t>
            </a:r>
            <a:r>
              <a:rPr lang="pt-BR" dirty="0" err="1" smtClean="0"/>
              <a:t>block_model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= - Lista de opções fixa</a:t>
            </a:r>
          </a:p>
          <a:p>
            <a:r>
              <a:rPr lang="pt-BR" dirty="0" smtClean="0"/>
              <a:t>Ex.: </a:t>
            </a:r>
            <a:r>
              <a:rPr lang="pt-BR" dirty="0" err="1" smtClean="0"/>
              <a:t>method</a:t>
            </a:r>
            <a:r>
              <a:rPr lang="pt-BR" dirty="0" smtClean="0"/>
              <a:t>=</a:t>
            </a:r>
            <a:r>
              <a:rPr lang="pt-BR" dirty="0" err="1" smtClean="0"/>
              <a:t>simple</a:t>
            </a:r>
            <a:r>
              <a:rPr lang="pt-BR" dirty="0" smtClean="0"/>
              <a:t>,</a:t>
            </a:r>
            <a:r>
              <a:rPr lang="pt-BR" dirty="0" err="1" smtClean="0"/>
              <a:t>krig</a:t>
            </a:r>
            <a:r>
              <a:rPr lang="pt-BR" dirty="0" smtClean="0"/>
              <a:t>,</a:t>
            </a:r>
            <a:r>
              <a:rPr lang="pt-BR" dirty="0" err="1" smtClean="0"/>
              <a:t>inverse</a:t>
            </a:r>
            <a:r>
              <a:rPr lang="pt-BR" dirty="0" smtClean="0"/>
              <a:t>,</a:t>
            </a:r>
            <a:r>
              <a:rPr lang="pt-BR" dirty="0" err="1" smtClean="0"/>
              <a:t>gauss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@ - Caixa lógica 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checkbox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pt-BR" dirty="0" smtClean="0"/>
              <a:t>Ex.: </a:t>
            </a:r>
            <a:r>
              <a:rPr lang="pt-BR" dirty="0" err="1" smtClean="0"/>
              <a:t>generate_report</a:t>
            </a:r>
            <a:r>
              <a:rPr lang="pt-BR" dirty="0" smtClean="0"/>
              <a:t>@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# - Tabela usando qualquer dos outros controles</a:t>
            </a:r>
          </a:p>
          <a:p>
            <a:r>
              <a:rPr lang="pt-BR" sz="1600" dirty="0" smtClean="0"/>
              <a:t>Ex.: </a:t>
            </a:r>
            <a:r>
              <a:rPr lang="pt-BR" sz="1600" dirty="0" err="1" smtClean="0"/>
              <a:t>grid</a:t>
            </a:r>
            <a:r>
              <a:rPr lang="pt-BR" sz="1600" dirty="0" smtClean="0"/>
              <a:t>#</a:t>
            </a:r>
            <a:r>
              <a:rPr lang="pt-BR" sz="1600" dirty="0" err="1" smtClean="0"/>
              <a:t>triangulation</a:t>
            </a:r>
            <a:r>
              <a:rPr lang="pt-BR" sz="1600" dirty="0" smtClean="0"/>
              <a:t>*00t#</a:t>
            </a:r>
            <a:r>
              <a:rPr lang="pt-BR" sz="1600" dirty="0" err="1" smtClean="0"/>
              <a:t>type</a:t>
            </a:r>
            <a:r>
              <a:rPr lang="pt-BR" sz="1600" dirty="0" smtClean="0"/>
              <a:t>=</a:t>
            </a:r>
            <a:r>
              <a:rPr lang="pt-BR" sz="1600" dirty="0" err="1" smtClean="0"/>
              <a:t>solid</a:t>
            </a:r>
            <a:r>
              <a:rPr lang="pt-BR" sz="1600" dirty="0" smtClean="0"/>
              <a:t>,</a:t>
            </a:r>
            <a:r>
              <a:rPr lang="pt-BR" sz="1600" dirty="0" err="1" smtClean="0"/>
              <a:t>surface</a:t>
            </a:r>
            <a:endParaRPr lang="pt-BR" sz="1600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5FA4A-37D1-41DD-AF81-07799A07F563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Cabeçalho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89347" y="1151092"/>
            <a:ext cx="9308306" cy="5027614"/>
          </a:xfrm>
        </p:spPr>
        <p:txBody>
          <a:bodyPr/>
          <a:lstStyle/>
          <a:p>
            <a:r>
              <a:rPr lang="pt-BR" sz="1600" dirty="0" smtClean="0"/>
              <a:t>A interface extrai do script cliente as linhas de </a:t>
            </a:r>
            <a:r>
              <a:rPr lang="pt-BR" sz="1600" dirty="0" err="1" smtClean="0"/>
              <a:t>cabeçado</a:t>
            </a:r>
            <a:r>
              <a:rPr lang="pt-BR" sz="1600" dirty="0" smtClean="0"/>
              <a:t>, que estiverem comentadas com o </a:t>
            </a:r>
            <a:r>
              <a:rPr lang="pt-BR" sz="1600" dirty="0" err="1" smtClean="0"/>
              <a:t>caracter</a:t>
            </a:r>
            <a:r>
              <a:rPr lang="pt-BR" sz="1600" dirty="0" smtClean="0"/>
              <a:t> #.</a:t>
            </a:r>
          </a:p>
          <a:p>
            <a:r>
              <a:rPr lang="pt-BR" sz="1600" dirty="0" smtClean="0"/>
              <a:t>Esse texto é na parte superior da janela com os controles.</a:t>
            </a:r>
          </a:p>
          <a:p>
            <a:r>
              <a:rPr lang="pt-BR" sz="1600" dirty="0" smtClean="0"/>
              <a:t>Ex.:</a:t>
            </a:r>
          </a:p>
          <a:p>
            <a:endParaRPr lang="pt-BR" sz="1600" dirty="0" smtClean="0"/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#!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perl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 this is a sample interface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 create by XXXXXXXXXXXXXXXX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 v1.0 01/01/2001 XXXXXXXXXX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5FA4A-37D1-41DD-AF81-07799A07F563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3525" y="1571625"/>
            <a:ext cx="721995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Buscador de arquivo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89347" y="1151092"/>
            <a:ext cx="9308306" cy="5027614"/>
          </a:xfrm>
        </p:spPr>
        <p:txBody>
          <a:bodyPr/>
          <a:lstStyle/>
          <a:p>
            <a:r>
              <a:rPr lang="pt-BR" sz="1600" dirty="0" smtClean="0"/>
              <a:t>Este controle permite que o usuário selecione um arquivo usando a caixa de diálogo padrão do </a:t>
            </a:r>
            <a:r>
              <a:rPr lang="pt-BR" sz="1600" dirty="0" err="1" smtClean="0"/>
              <a:t>windows</a:t>
            </a:r>
            <a:r>
              <a:rPr lang="pt-BR" sz="1600" dirty="0" smtClean="0"/>
              <a:t>. É possível especificar um ou mais tipo de arquivo que serão mostrados inicialmente, separados por vírgula</a:t>
            </a:r>
          </a:p>
          <a:p>
            <a:endParaRPr lang="pt-BR" sz="1600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5FA4A-37D1-41DD-AF81-07799A07F563}" type="slidenum">
              <a:rPr lang="pt-BR" smtClean="0"/>
              <a:pPr/>
              <a:t>13</a:t>
            </a:fld>
            <a:endParaRPr lang="pt-B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2079" y="2073753"/>
            <a:ext cx="5362575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89347" y="1151092"/>
            <a:ext cx="9308306" cy="5027614"/>
          </a:xfrm>
        </p:spPr>
        <p:txBody>
          <a:bodyPr/>
          <a:lstStyle/>
          <a:p>
            <a:r>
              <a:rPr lang="pt-BR" sz="1600" dirty="0" smtClean="0"/>
              <a:t>Este é na verdade um agregador de vários controles, cada um em uma coluna separada. Permite também várias linha de dados, efetivamente criando uma tabela de entrada.</a:t>
            </a:r>
          </a:p>
          <a:p>
            <a:r>
              <a:rPr lang="pt-BR" sz="1600" dirty="0" smtClean="0"/>
              <a:t>Um ou mais tipo de controle podem ser especificados, bastando apenas utilizar o caractere # para separar cada uma das colunas.</a:t>
            </a:r>
          </a:p>
          <a:p>
            <a:r>
              <a:rPr lang="pt-BR" sz="1600" dirty="0" smtClean="0"/>
              <a:t>Ex.:</a:t>
            </a:r>
          </a:p>
          <a:p>
            <a:r>
              <a:rPr lang="pt-BR" sz="1600" dirty="0" smtClean="0"/>
              <a:t>#col1</a:t>
            </a:r>
          </a:p>
          <a:p>
            <a:endParaRPr lang="pt-BR" sz="1600" dirty="0" smtClean="0"/>
          </a:p>
          <a:p>
            <a:r>
              <a:rPr lang="pt-BR" sz="1600" dirty="0" smtClean="0"/>
              <a:t>#col1#col2</a:t>
            </a:r>
          </a:p>
          <a:p>
            <a:endParaRPr lang="pt-BR" sz="1600" dirty="0" smtClean="0"/>
          </a:p>
          <a:p>
            <a:r>
              <a:rPr lang="pt-BR" sz="1600" dirty="0" smtClean="0"/>
              <a:t>#tri*00t</a:t>
            </a:r>
          </a:p>
          <a:p>
            <a:endParaRPr lang="pt-BR" sz="1600" dirty="0" smtClean="0"/>
          </a:p>
          <a:p>
            <a:r>
              <a:rPr lang="pt-BR" sz="1600" dirty="0" smtClean="0"/>
              <a:t>#option1@#option2@#option3@</a:t>
            </a:r>
          </a:p>
          <a:p>
            <a:endParaRPr lang="pt-BR" sz="1600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5FA4A-37D1-41DD-AF81-07799A07F563}" type="slidenum">
              <a:rPr lang="pt-BR" smtClean="0"/>
              <a:pPr/>
              <a:t>14</a:t>
            </a:fld>
            <a:endParaRPr lang="pt-BR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 t="13929" r="17512" b="4089"/>
          <a:stretch>
            <a:fillRect/>
          </a:stretch>
        </p:blipFill>
        <p:spPr bwMode="auto">
          <a:xfrm>
            <a:off x="4216120" y="2662280"/>
            <a:ext cx="3973020" cy="3125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seletor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89347" y="1151092"/>
            <a:ext cx="9308306" cy="5027614"/>
          </a:xfrm>
        </p:spPr>
        <p:txBody>
          <a:bodyPr/>
          <a:lstStyle/>
          <a:p>
            <a:r>
              <a:rPr lang="pt-BR" sz="1600" dirty="0" smtClean="0"/>
              <a:t>O controle de seletor gera uma lista de valores baseado em um arquivo que é definido em um outro controle. Este outro controle é nomeado após o caractere que define este tipo de controle (“:”).</a:t>
            </a:r>
          </a:p>
          <a:p>
            <a:r>
              <a:rPr lang="pt-BR" sz="1600" dirty="0" smtClean="0"/>
              <a:t>Se este outro controle apontar para um caminho de arquivo com uma das extensões de arquivo reconhecidas uma lista de </a:t>
            </a:r>
            <a:r>
              <a:rPr lang="pt-BR" sz="1600" dirty="0" err="1" smtClean="0"/>
              <a:t>opçõs</a:t>
            </a:r>
            <a:r>
              <a:rPr lang="pt-BR" sz="1600" dirty="0" smtClean="0"/>
              <a:t> será gerada.</a:t>
            </a:r>
          </a:p>
          <a:p>
            <a:r>
              <a:rPr lang="pt-BR" sz="1600" dirty="0" smtClean="0"/>
              <a:t>Os seguintes tipos de arquivo para a interface de seletor estão implementados:</a:t>
            </a:r>
          </a:p>
          <a:p>
            <a:endParaRPr lang="pt-BR" sz="1600" dirty="0" smtClean="0"/>
          </a:p>
          <a:p>
            <a:r>
              <a:rPr lang="pt-BR" sz="1600" dirty="0" smtClean="0"/>
              <a:t>*</a:t>
            </a:r>
            <a:r>
              <a:rPr lang="pt-BR" sz="1600" dirty="0" err="1" smtClean="0"/>
              <a:t>csv</a:t>
            </a:r>
            <a:r>
              <a:rPr lang="pt-BR" sz="1600" dirty="0" smtClean="0"/>
              <a:t> – Tabela CSV, lista de variáveis na primeira linha</a:t>
            </a:r>
          </a:p>
          <a:p>
            <a:r>
              <a:rPr lang="pt-BR" sz="1600" dirty="0" smtClean="0"/>
              <a:t>*</a:t>
            </a:r>
            <a:r>
              <a:rPr lang="pt-BR" sz="1600" dirty="0" err="1" smtClean="0"/>
              <a:t>xls</a:t>
            </a:r>
            <a:r>
              <a:rPr lang="pt-BR" sz="1600" dirty="0" smtClean="0"/>
              <a:t> – Planilha </a:t>
            </a:r>
            <a:r>
              <a:rPr lang="pt-BR" sz="1600" dirty="0" err="1" smtClean="0"/>
              <a:t>excel</a:t>
            </a:r>
            <a:r>
              <a:rPr lang="pt-BR" sz="1600" dirty="0" smtClean="0"/>
              <a:t>, lista de variáveis na primeira linha da planilha ativa</a:t>
            </a:r>
          </a:p>
          <a:p>
            <a:r>
              <a:rPr lang="pt-BR" sz="1600" dirty="0" smtClean="0"/>
              <a:t>*</a:t>
            </a:r>
            <a:r>
              <a:rPr lang="pt-BR" sz="1600" dirty="0" err="1" smtClean="0"/>
              <a:t>dm</a:t>
            </a:r>
            <a:r>
              <a:rPr lang="pt-BR" sz="1600" dirty="0" smtClean="0"/>
              <a:t> – Tabela </a:t>
            </a:r>
            <a:r>
              <a:rPr lang="pt-BR" sz="1600" dirty="0" err="1" smtClean="0"/>
              <a:t>Datamine</a:t>
            </a:r>
            <a:r>
              <a:rPr lang="pt-BR" sz="1600" dirty="0" smtClean="0"/>
              <a:t>, lista de variáveis</a:t>
            </a:r>
          </a:p>
          <a:p>
            <a:r>
              <a:rPr lang="pt-BR" sz="1600" dirty="0" smtClean="0"/>
              <a:t>*</a:t>
            </a:r>
            <a:r>
              <a:rPr lang="pt-BR" sz="1600" dirty="0" err="1" smtClean="0"/>
              <a:t>bmf</a:t>
            </a:r>
            <a:r>
              <a:rPr lang="pt-BR" sz="1600" dirty="0" smtClean="0"/>
              <a:t> – Modelo de blocos Vulcan, lista de variáveis</a:t>
            </a:r>
          </a:p>
          <a:p>
            <a:r>
              <a:rPr lang="pt-BR" sz="1600" dirty="0" smtClean="0"/>
              <a:t>*</a:t>
            </a:r>
            <a:r>
              <a:rPr lang="pt-BR" sz="1600" dirty="0" err="1" smtClean="0"/>
              <a:t>dgd</a:t>
            </a:r>
            <a:r>
              <a:rPr lang="pt-BR" sz="1600" dirty="0" smtClean="0"/>
              <a:t>.</a:t>
            </a:r>
            <a:r>
              <a:rPr lang="pt-BR" sz="1600" dirty="0" err="1" smtClean="0"/>
              <a:t>isis</a:t>
            </a:r>
            <a:r>
              <a:rPr lang="pt-BR" sz="1600" dirty="0" smtClean="0"/>
              <a:t> – DGD </a:t>
            </a:r>
            <a:r>
              <a:rPr lang="pt-BR" sz="1600" dirty="0" err="1" smtClean="0"/>
              <a:t>vulcan</a:t>
            </a:r>
            <a:r>
              <a:rPr lang="pt-BR" sz="1600" dirty="0" smtClean="0"/>
              <a:t>, lista de </a:t>
            </a:r>
            <a:r>
              <a:rPr lang="pt-BR" sz="1600" dirty="0" err="1" smtClean="0"/>
              <a:t>layers</a:t>
            </a:r>
            <a:endParaRPr lang="pt-BR" sz="1600" dirty="0" smtClean="0"/>
          </a:p>
          <a:p>
            <a:r>
              <a:rPr lang="pt-BR" sz="1600" dirty="0" smtClean="0"/>
              <a:t>*</a:t>
            </a:r>
            <a:r>
              <a:rPr lang="pt-BR" sz="1600" dirty="0" err="1" smtClean="0"/>
              <a:t>isis</a:t>
            </a:r>
            <a:r>
              <a:rPr lang="pt-BR" sz="1600" dirty="0" smtClean="0"/>
              <a:t> – Banco de dados Vulcan, lista de variáveis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5FA4A-37D1-41DD-AF81-07799A07F563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pt-BR" dirty="0" smtClean="0"/>
              <a:t>Apêndice I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0" y="6556375"/>
            <a:ext cx="328613" cy="215900"/>
          </a:xfrm>
        </p:spPr>
        <p:txBody>
          <a:bodyPr/>
          <a:lstStyle/>
          <a:p>
            <a:fld id="{AE8E1C81-46EA-432E-AD0E-A3844816348C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Codigo</a:t>
            </a:r>
            <a:r>
              <a:rPr lang="pt-BR" dirty="0" smtClean="0"/>
              <a:t> de inicialização para scripts CSH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#!/bin/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csh</a:t>
            </a: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#--------------#</a:t>
            </a:r>
          </a:p>
          <a:p>
            <a:pPr>
              <a:spcBef>
                <a:spcPts val="0"/>
              </a:spcBef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# STARTUP CODE #</a:t>
            </a:r>
          </a:p>
          <a:p>
            <a:pPr>
              <a:spcBef>
                <a:spcPts val="0"/>
              </a:spcBef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#--------------#</a:t>
            </a:r>
          </a:p>
          <a:p>
            <a:pPr>
              <a:spcBef>
                <a:spcPts val="0"/>
              </a:spcBef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dont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change anything in this section unless you know what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youre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doing</a:t>
            </a:r>
          </a:p>
          <a:p>
            <a:pPr>
              <a:spcBef>
                <a:spcPts val="0"/>
              </a:spcBef>
            </a:pP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# check if we have all needed arguments</a:t>
            </a:r>
          </a:p>
          <a:p>
            <a:pPr>
              <a:spcBef>
                <a:spcPts val="0"/>
              </a:spcBef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if ( $# == 0 ) then</a:t>
            </a:r>
          </a:p>
          <a:p>
            <a:pPr>
              <a:spcBef>
                <a:spcPts val="0"/>
              </a:spcBef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 # the token defined here will be created as variables for use in this script</a:t>
            </a:r>
          </a:p>
          <a:p>
            <a:pPr>
              <a:spcBef>
                <a:spcPts val="0"/>
              </a:spcBef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 echo "usage: $0 input*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output*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spcBef>
                <a:spcPts val="0"/>
              </a:spcBef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 exit</a:t>
            </a:r>
          </a:p>
          <a:p>
            <a:pPr>
              <a:spcBef>
                <a:spcPts val="0"/>
              </a:spcBef>
            </a:pP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endif</a:t>
            </a: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# set variables from the usage line and the argument list</a:t>
            </a:r>
          </a:p>
          <a:p>
            <a:pPr>
              <a:spcBef>
                <a:spcPts val="0"/>
              </a:spcBef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@ c = 1</a:t>
            </a:r>
          </a:p>
          <a:p>
            <a:pPr>
              <a:spcBef>
                <a:spcPts val="0"/>
              </a:spcBef>
            </a:pP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(`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perl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-n -e 'print join(" ",($1 =~ /(\w+)\S*/g)) if (/usage:\s+\S+([^"]+)/)' &lt; $0`)</a:t>
            </a:r>
          </a:p>
          <a:p>
            <a:pPr>
              <a:spcBef>
                <a:spcPts val="0"/>
              </a:spcBef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 if ( $c &lt;= $# ) set $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="$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[$c]"</a:t>
            </a:r>
          </a:p>
          <a:p>
            <a:pPr>
              <a:spcBef>
                <a:spcPts val="0"/>
              </a:spcBef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 @ c += 1</a:t>
            </a:r>
          </a:p>
          <a:p>
            <a:pPr>
              <a:spcBef>
                <a:spcPts val="0"/>
              </a:spcBef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spcBef>
                <a:spcPts val="0"/>
              </a:spcBef>
            </a:pP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date +"%x %R start"</a:t>
            </a:r>
          </a:p>
          <a:p>
            <a:pPr>
              <a:spcBef>
                <a:spcPts val="0"/>
              </a:spcBef>
            </a:pP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#-----------#</a:t>
            </a:r>
          </a:p>
          <a:p>
            <a:pPr>
              <a:spcBef>
                <a:spcPts val="0"/>
              </a:spcBef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# MAIN CODE #</a:t>
            </a:r>
          </a:p>
          <a:p>
            <a:pPr>
              <a:spcBef>
                <a:spcPts val="0"/>
              </a:spcBef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#-----------#</a:t>
            </a:r>
          </a:p>
          <a:p>
            <a:pPr>
              <a:spcBef>
                <a:spcPts val="0"/>
              </a:spcBef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# actual code goes after this line</a:t>
            </a:r>
            <a:endParaRPr lang="pt-BR" sz="11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5FA4A-37D1-41DD-AF81-07799A07F563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interface EXE é um executável genérico que permite ao usuário selecionar </a:t>
            </a:r>
            <a:r>
              <a:rPr lang="pt-BR" dirty="0" err="1" smtClean="0"/>
              <a:t>parametros</a:t>
            </a:r>
            <a:r>
              <a:rPr lang="pt-BR" dirty="0" smtClean="0"/>
              <a:t> de scripts que rodam na linha de comando de forma gráfica e intuitiva.</a:t>
            </a:r>
          </a:p>
          <a:p>
            <a:r>
              <a:rPr lang="pt-BR" dirty="0" smtClean="0"/>
              <a:t>Tem como objetivo principal servir de interface para os scripts </a:t>
            </a:r>
            <a:r>
              <a:rPr lang="pt-BR" dirty="0" err="1" smtClean="0"/>
              <a:t>shell</a:t>
            </a:r>
            <a:r>
              <a:rPr lang="pt-BR" dirty="0" smtClean="0"/>
              <a:t> (CSH) usados na </a:t>
            </a:r>
            <a:r>
              <a:rPr lang="pt-BR" dirty="0" err="1" smtClean="0"/>
              <a:t>geoestatística</a:t>
            </a:r>
            <a:r>
              <a:rPr lang="pt-BR" dirty="0" smtClean="0"/>
              <a:t> mas pode ser usado para outros tipos de scripts.</a:t>
            </a:r>
          </a:p>
          <a:p>
            <a:r>
              <a:rPr lang="pt-BR" dirty="0" smtClean="0"/>
              <a:t>Na presente versão os seguintes scripts são suportados:</a:t>
            </a:r>
          </a:p>
          <a:p>
            <a:r>
              <a:rPr lang="pt-BR" dirty="0" smtClean="0"/>
              <a:t>Shell (.</a:t>
            </a:r>
            <a:r>
              <a:rPr lang="pt-BR" dirty="0" err="1" smtClean="0"/>
              <a:t>csh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Lavascript</a:t>
            </a:r>
            <a:r>
              <a:rPr lang="pt-BR" dirty="0" smtClean="0"/>
              <a:t> (.lava)</a:t>
            </a:r>
          </a:p>
          <a:p>
            <a:r>
              <a:rPr lang="pt-BR" dirty="0" smtClean="0"/>
              <a:t>Perl (.</a:t>
            </a:r>
            <a:r>
              <a:rPr lang="pt-BR" dirty="0" err="1" smtClean="0"/>
              <a:t>pl</a:t>
            </a:r>
            <a:r>
              <a:rPr lang="pt-BR" dirty="0" smtClean="0"/>
              <a:t>)</a:t>
            </a:r>
          </a:p>
          <a:p>
            <a:r>
              <a:rPr lang="pt-BR" dirty="0" smtClean="0"/>
              <a:t>Windows </a:t>
            </a:r>
            <a:r>
              <a:rPr lang="pt-BR" dirty="0" err="1" smtClean="0"/>
              <a:t>Command</a:t>
            </a:r>
            <a:r>
              <a:rPr lang="pt-BR" dirty="0" smtClean="0"/>
              <a:t> (.</a:t>
            </a:r>
            <a:r>
              <a:rPr lang="pt-BR" dirty="0" err="1" smtClean="0"/>
              <a:t>bat</a:t>
            </a:r>
            <a:r>
              <a:rPr lang="pt-BR" dirty="0" smtClean="0"/>
              <a:t>, .cmd)</a:t>
            </a:r>
          </a:p>
          <a:p>
            <a:r>
              <a:rPr lang="pt-BR" dirty="0" smtClean="0"/>
              <a:t>Windows </a:t>
            </a:r>
            <a:r>
              <a:rPr lang="pt-BR" dirty="0" err="1" smtClean="0"/>
              <a:t>scripting</a:t>
            </a:r>
            <a:r>
              <a:rPr lang="pt-BR" dirty="0" smtClean="0"/>
              <a:t> host (.</a:t>
            </a:r>
            <a:r>
              <a:rPr lang="pt-BR" dirty="0" err="1" smtClean="0"/>
              <a:t>vbs</a:t>
            </a:r>
            <a:r>
              <a:rPr lang="pt-BR" dirty="0" smtClean="0"/>
              <a:t>, .</a:t>
            </a:r>
            <a:r>
              <a:rPr lang="pt-BR" dirty="0" err="1" smtClean="0"/>
              <a:t>js</a:t>
            </a:r>
            <a:r>
              <a:rPr lang="pt-BR" dirty="0" smtClean="0"/>
              <a:t>)</a:t>
            </a:r>
          </a:p>
          <a:p>
            <a:endParaRPr 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5FA4A-37D1-41DD-AF81-07799A07F563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Copy</a:t>
            </a:r>
            <a:r>
              <a:rPr lang="pt-BR" dirty="0" smtClean="0"/>
              <a:t> </a:t>
            </a:r>
            <a:r>
              <a:rPr lang="pt-BR" dirty="0" err="1" smtClean="0"/>
              <a:t>Command</a:t>
            </a:r>
            <a:r>
              <a:rPr lang="pt-BR" dirty="0" smtClean="0"/>
              <a:t> </a:t>
            </a:r>
            <a:r>
              <a:rPr lang="pt-BR" dirty="0" err="1" smtClean="0"/>
              <a:t>Line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89347" y="1151092"/>
            <a:ext cx="9308306" cy="5027614"/>
          </a:xfrm>
        </p:spPr>
        <p:txBody>
          <a:bodyPr/>
          <a:lstStyle/>
          <a:p>
            <a:r>
              <a:rPr lang="pt-BR" sz="1600" dirty="0" smtClean="0"/>
              <a:t>Ao clicar no botão        será copiado para a área de </a:t>
            </a:r>
            <a:r>
              <a:rPr lang="pt-BR" sz="1600" dirty="0" err="1" smtClean="0"/>
              <a:t>transferencia</a:t>
            </a:r>
            <a:r>
              <a:rPr lang="pt-BR" sz="1600" dirty="0" smtClean="0"/>
              <a:t> do </a:t>
            </a:r>
            <a:r>
              <a:rPr lang="pt-BR" sz="1600" dirty="0" err="1" smtClean="0"/>
              <a:t>windows</a:t>
            </a:r>
            <a:r>
              <a:rPr lang="pt-BR" sz="1600" dirty="0" smtClean="0"/>
              <a:t> uma linha de comando completa para rodar o script atual. Esse código é adequado para ser colado em scripts CSH ou em uma tela do TSHELL.</a:t>
            </a:r>
          </a:p>
          <a:p>
            <a:r>
              <a:rPr lang="pt-BR" sz="1600" dirty="0" smtClean="0"/>
              <a:t>Ex.:</a:t>
            </a:r>
          </a:p>
          <a:p>
            <a:endParaRPr lang="pt-BR" sz="1600" dirty="0" smtClean="0"/>
          </a:p>
          <a:p>
            <a:endParaRPr lang="pt-BR" sz="1600" dirty="0" smtClean="0"/>
          </a:p>
          <a:p>
            <a:endParaRPr lang="pt-BR" sz="1600" dirty="0" smtClean="0"/>
          </a:p>
          <a:p>
            <a:endParaRPr lang="pt-BR" sz="1600" dirty="0" smtClean="0"/>
          </a:p>
          <a:p>
            <a:endParaRPr lang="pt-BR" sz="1600" dirty="0" smtClean="0"/>
          </a:p>
          <a:p>
            <a:endParaRPr lang="pt-BR" sz="1600" dirty="0" smtClean="0"/>
          </a:p>
          <a:p>
            <a:endParaRPr lang="pt-BR" sz="1600" dirty="0" smtClean="0"/>
          </a:p>
          <a:p>
            <a:endParaRPr lang="pt-BR" sz="1600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5FA4A-37D1-41DD-AF81-07799A07F563}" type="slidenum">
              <a:rPr lang="pt-BR" smtClean="0"/>
              <a:pPr/>
              <a:t>2</a:t>
            </a:fld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0785" y="1146962"/>
            <a:ext cx="3333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6296" y="2288950"/>
            <a:ext cx="5482270" cy="284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o explicativo retangular 9"/>
          <p:cNvSpPr/>
          <p:nvPr/>
        </p:nvSpPr>
        <p:spPr bwMode="auto">
          <a:xfrm rot="16200000" flipH="1" flipV="1">
            <a:off x="7392075" y="740422"/>
            <a:ext cx="906308" cy="4086476"/>
          </a:xfrm>
          <a:prstGeom prst="wedgeRectCallou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perl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convert_coordinates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.lava "mmish_0605.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dgd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isis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" "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convert_coordinates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xls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" "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aboboras_local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" "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aboboras_utm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" "0" "1" "CONVERT"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Redefinir, abrir e salvar </a:t>
            </a:r>
            <a:r>
              <a:rPr lang="pt-BR" dirty="0" err="1" smtClean="0"/>
              <a:t>parametros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Utilizando a caixa de armazenagem de </a:t>
            </a:r>
            <a:r>
              <a:rPr lang="pt-BR" dirty="0" err="1" smtClean="0"/>
              <a:t>parametros</a:t>
            </a:r>
            <a:r>
              <a:rPr lang="pt-BR" dirty="0" smtClean="0"/>
              <a:t> é possível redefinir, abrir e salvar os </a:t>
            </a:r>
            <a:r>
              <a:rPr lang="pt-BR" dirty="0" err="1" smtClean="0"/>
              <a:t>parametros</a:t>
            </a:r>
            <a:r>
              <a:rPr lang="pt-BR" dirty="0" smtClean="0"/>
              <a:t> padrão do painel ou de um identificador definido pelo usuário.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5FA4A-37D1-41DD-AF81-07799A07F563}" type="slidenum">
              <a:rPr lang="pt-BR" smtClean="0"/>
              <a:pPr/>
              <a:t>3</a:t>
            </a:fld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2841" y="1798539"/>
            <a:ext cx="12001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o Explicativo 1 7"/>
          <p:cNvSpPr/>
          <p:nvPr/>
        </p:nvSpPr>
        <p:spPr bwMode="auto">
          <a:xfrm>
            <a:off x="6028566" y="1739787"/>
            <a:ext cx="3074973" cy="663547"/>
          </a:xfrm>
          <a:prstGeom prst="borderCallout1">
            <a:avLst>
              <a:gd name="adj1" fmla="val 48018"/>
              <a:gd name="adj2" fmla="val 160"/>
              <a:gd name="adj3" fmla="val 45427"/>
              <a:gd name="adj4" fmla="val -4127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Identificador.</a:t>
            </a:r>
            <a:r>
              <a:rPr kumimoji="0" lang="pt-BR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Deixe em branco para </a:t>
            </a:r>
            <a:r>
              <a:rPr lang="pt-BR" sz="1800" dirty="0" smtClean="0">
                <a:solidFill>
                  <a:schemeClr val="tx1"/>
                </a:solidFill>
                <a:latin typeface="Arial" charset="0"/>
              </a:rPr>
              <a:t>usar o padrão.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o Explicativo 1 8"/>
          <p:cNvSpPr/>
          <p:nvPr/>
        </p:nvSpPr>
        <p:spPr bwMode="auto">
          <a:xfrm>
            <a:off x="6002941" y="2490998"/>
            <a:ext cx="3074973" cy="663547"/>
          </a:xfrm>
          <a:prstGeom prst="borderCallout1">
            <a:avLst>
              <a:gd name="adj1" fmla="val 50457"/>
              <a:gd name="adj2" fmla="val 160"/>
              <a:gd name="adj3" fmla="val -24086"/>
              <a:gd name="adj4" fmla="val -4180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Salvar usando</a:t>
            </a:r>
            <a:r>
              <a:rPr kumimoji="0" lang="pt-BR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o identificador atual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o Explicativo 1 9"/>
          <p:cNvSpPr/>
          <p:nvPr/>
        </p:nvSpPr>
        <p:spPr bwMode="auto">
          <a:xfrm>
            <a:off x="6009684" y="3234117"/>
            <a:ext cx="3074973" cy="663547"/>
          </a:xfrm>
          <a:prstGeom prst="borderCallout1">
            <a:avLst>
              <a:gd name="adj1" fmla="val 50457"/>
              <a:gd name="adj2" fmla="val 160"/>
              <a:gd name="adj3" fmla="val -136281"/>
              <a:gd name="adj4" fmla="val -5338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Carregar usando</a:t>
            </a:r>
            <a:r>
              <a:rPr kumimoji="0" lang="pt-BR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o identificador atual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o Explicativo 1 10"/>
          <p:cNvSpPr/>
          <p:nvPr/>
        </p:nvSpPr>
        <p:spPr bwMode="auto">
          <a:xfrm>
            <a:off x="6009685" y="3954307"/>
            <a:ext cx="3074973" cy="663547"/>
          </a:xfrm>
          <a:prstGeom prst="borderCallout1">
            <a:avLst>
              <a:gd name="adj1" fmla="val 50457"/>
              <a:gd name="adj2" fmla="val 160"/>
              <a:gd name="adj3" fmla="val -243598"/>
              <a:gd name="adj4" fmla="val -6601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800" dirty="0" smtClean="0">
                <a:solidFill>
                  <a:schemeClr val="tx1"/>
                </a:solidFill>
                <a:latin typeface="Arial" charset="0"/>
              </a:rPr>
              <a:t>Redefinir</a:t>
            </a:r>
            <a:r>
              <a: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usando</a:t>
            </a:r>
            <a:r>
              <a:rPr kumimoji="0" lang="pt-BR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o identificador atual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Run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Ao clicar no botão “</a:t>
            </a:r>
            <a:r>
              <a:rPr lang="pt-BR" dirty="0" err="1" smtClean="0"/>
              <a:t>Run</a:t>
            </a:r>
            <a:r>
              <a:rPr lang="pt-BR" dirty="0" smtClean="0"/>
              <a:t>” a interface irá executar o script cliente.</a:t>
            </a:r>
          </a:p>
          <a:p>
            <a:r>
              <a:rPr lang="pt-BR" dirty="0" smtClean="0"/>
              <a:t>Se for a primeira vez que esse script é executado, irá demorar alguns minutos até que a interface detecte as instalações dos softwares utilizados, como Vulcan, Excel e </a:t>
            </a:r>
            <a:r>
              <a:rPr lang="pt-BR" dirty="0" err="1" smtClean="0"/>
              <a:t>datamine</a:t>
            </a:r>
            <a:r>
              <a:rPr lang="pt-BR" dirty="0" smtClean="0"/>
              <a:t>.</a:t>
            </a:r>
          </a:p>
          <a:p>
            <a:r>
              <a:rPr lang="pt-BR" dirty="0" smtClean="0"/>
              <a:t>Essa demora é normal, e o script será executado automaticamente depois desse tempo.</a:t>
            </a:r>
          </a:p>
          <a:p>
            <a:r>
              <a:rPr lang="pt-BR" dirty="0" smtClean="0"/>
              <a:t>É possível acompanhar o processo pela tela de console que é aberta junto com a interface: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5FA4A-37D1-41DD-AF81-07799A07F563}" type="slidenum">
              <a:rPr lang="pt-BR" smtClean="0"/>
              <a:pPr/>
              <a:t>4</a:t>
            </a:fld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106" y="4013440"/>
            <a:ext cx="1944995" cy="566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8071" y="3098787"/>
            <a:ext cx="5560967" cy="2767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Seta para a direita 13"/>
          <p:cNvSpPr/>
          <p:nvPr/>
        </p:nvSpPr>
        <p:spPr bwMode="auto">
          <a:xfrm>
            <a:off x="2621820" y="3965098"/>
            <a:ext cx="1521303" cy="69591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Preparação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interface é gerada de forma dinâmica a partir de uma única linha com as especificações que deve estar presente no script cliente.</a:t>
            </a:r>
          </a:p>
          <a:p>
            <a:r>
              <a:rPr lang="pt-BR" dirty="0" smtClean="0"/>
              <a:t>Essa especificação consiste em uma linha que contenha a palavra “</a:t>
            </a:r>
            <a:r>
              <a:rPr lang="pt-BR" dirty="0" err="1" smtClean="0"/>
              <a:t>usage</a:t>
            </a:r>
            <a:r>
              <a:rPr lang="pt-BR" dirty="0" smtClean="0"/>
              <a:t>:” seguida do nome do script e dos seus argumentos. Muitos scripts já contém algo parecido, que é a linha de instruções quando o comando é chamado sem </a:t>
            </a:r>
            <a:r>
              <a:rPr lang="pt-BR" dirty="0" err="1" smtClean="0"/>
              <a:t>parametros</a:t>
            </a:r>
            <a:r>
              <a:rPr lang="pt-BR" dirty="0" smtClean="0"/>
              <a:t>.</a:t>
            </a:r>
          </a:p>
          <a:p>
            <a:r>
              <a:rPr lang="pt-BR" dirty="0" smtClean="0"/>
              <a:t>Para obter toda a funcionalidade fornecida pela interface EXE é necessário fazer algumas modificações para especificar o tipo de dado de cada </a:t>
            </a:r>
            <a:r>
              <a:rPr lang="pt-BR" dirty="0" err="1" smtClean="0"/>
              <a:t>parametro</a:t>
            </a:r>
            <a:r>
              <a:rPr lang="pt-BR" dirty="0" smtClean="0"/>
              <a:t>.</a:t>
            </a:r>
          </a:p>
          <a:p>
            <a:r>
              <a:rPr lang="pt-BR" dirty="0" smtClean="0"/>
              <a:t>Ex.: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bin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csh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($# == 0)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then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“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usage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$0 input*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output*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exit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endif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endParaRPr 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5FA4A-37D1-41DD-AF81-07799A07F563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Preparação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Essa linha de </a:t>
            </a:r>
            <a:r>
              <a:rPr lang="pt-BR" dirty="0" err="1" smtClean="0"/>
              <a:t>parametros</a:t>
            </a:r>
            <a:r>
              <a:rPr lang="pt-BR" dirty="0" smtClean="0"/>
              <a:t> (“</a:t>
            </a:r>
            <a:r>
              <a:rPr lang="pt-BR" dirty="0" err="1" smtClean="0"/>
              <a:t>usage</a:t>
            </a:r>
            <a:r>
              <a:rPr lang="pt-BR" dirty="0" smtClean="0"/>
              <a:t>:”) pode estar em uma mensagem impressa na tela com o comando “</a:t>
            </a:r>
            <a:r>
              <a:rPr lang="pt-BR" dirty="0" err="1" smtClean="0"/>
              <a:t>echo</a:t>
            </a:r>
            <a:r>
              <a:rPr lang="pt-BR" dirty="0" smtClean="0"/>
              <a:t>”, que é mostrada quando o script é chamado sem </a:t>
            </a:r>
            <a:r>
              <a:rPr lang="pt-BR" dirty="0" err="1" smtClean="0"/>
              <a:t>parametros</a:t>
            </a:r>
            <a:r>
              <a:rPr lang="pt-BR" dirty="0" smtClean="0"/>
              <a:t>:</a:t>
            </a:r>
          </a:p>
          <a:p>
            <a:r>
              <a:rPr lang="pt-BR" dirty="0" smtClean="0"/>
              <a:t>Ex.: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bin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csh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($# == 0)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then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“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usage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$0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input*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output*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exit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endif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endParaRPr 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5FA4A-37D1-41DD-AF81-07799A07F563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Preparação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“</a:t>
            </a:r>
            <a:r>
              <a:rPr lang="pt-BR" dirty="0" err="1" smtClean="0"/>
              <a:t>usage</a:t>
            </a:r>
            <a:r>
              <a:rPr lang="pt-BR" dirty="0" smtClean="0"/>
              <a:t>:” pode também ser um comentário, geralmente bem sinalizado em uma parte específica do script.</a:t>
            </a:r>
          </a:p>
          <a:p>
            <a:r>
              <a:rPr lang="pt-BR" dirty="0" smtClean="0"/>
              <a:t>Ex.:</a:t>
            </a:r>
          </a:p>
          <a:p>
            <a:endParaRPr lang="pt-BR" dirty="0" smtClean="0"/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#-------#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 USAGE #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#-------#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 the tokens defined here will be created as controls in the exe interface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 and will be defined as variables with the same name on the script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 edit the following comment line:</a:t>
            </a:r>
          </a:p>
          <a:p>
            <a:pPr>
              <a:spcBef>
                <a:spcPts val="0"/>
              </a:spcBef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 usage: $0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bmf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bmf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isis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isis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topo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*00t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variable:bmf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5FA4A-37D1-41DD-AF81-07799A07F563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Depois de criar a linha “</a:t>
            </a:r>
            <a:r>
              <a:rPr lang="pt-BR" dirty="0" err="1" smtClean="0"/>
              <a:t>usage</a:t>
            </a:r>
            <a:r>
              <a:rPr lang="pt-BR" dirty="0" smtClean="0"/>
              <a:t>:” em algum lugar do script cliente, basta copiar um arquivo existente da interface EXE e renomear para que tenha o mesmo nome do script cliente.</a:t>
            </a:r>
          </a:p>
          <a:p>
            <a:r>
              <a:rPr lang="pt-BR" dirty="0" smtClean="0"/>
              <a:t>Por exemplo, se o script chama “cubagem.</a:t>
            </a:r>
            <a:r>
              <a:rPr lang="pt-BR" dirty="0" err="1" smtClean="0"/>
              <a:t>csh</a:t>
            </a:r>
            <a:r>
              <a:rPr lang="pt-BR" dirty="0" smtClean="0"/>
              <a:t>”, basta copiar um </a:t>
            </a:r>
            <a:r>
              <a:rPr lang="pt-BR" dirty="0" err="1" smtClean="0"/>
              <a:t>exe</a:t>
            </a:r>
            <a:r>
              <a:rPr lang="pt-BR" dirty="0" smtClean="0"/>
              <a:t> existente e </a:t>
            </a:r>
            <a:r>
              <a:rPr lang="pt-BR" dirty="0" err="1" smtClean="0"/>
              <a:t>renomea-lo</a:t>
            </a:r>
            <a:r>
              <a:rPr lang="pt-BR" dirty="0" smtClean="0"/>
              <a:t> para “cubagem.exe”. </a:t>
            </a:r>
          </a:p>
          <a:p>
            <a:r>
              <a:rPr lang="pt-BR" dirty="0" smtClean="0"/>
              <a:t>Para executar o usuário vai clicar no arquivo EXE, que vai mostrar a interface gráfica e chamará o script cliente quando o usuário clicar no botão “</a:t>
            </a:r>
            <a:r>
              <a:rPr lang="pt-BR" dirty="0" err="1" smtClean="0"/>
              <a:t>Run</a:t>
            </a:r>
            <a:r>
              <a:rPr lang="pt-BR" dirty="0" smtClean="0"/>
              <a:t>”.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5FA4A-37D1-41DD-AF81-07799A07F563}" type="slidenum">
              <a:rPr lang="pt-BR" smtClean="0"/>
              <a:pPr/>
              <a:t>8</a:t>
            </a:fld>
            <a:endParaRPr lang="pt-BR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9406" y="4018160"/>
            <a:ext cx="6772275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ale_PPT_template_A">
  <a:themeElements>
    <a:clrScheme name="">
      <a:dk1>
        <a:srgbClr val="474747"/>
      </a:dk1>
      <a:lt1>
        <a:srgbClr val="FFFFFF"/>
      </a:lt1>
      <a:dk2>
        <a:srgbClr val="007E7A"/>
      </a:dk2>
      <a:lt2>
        <a:srgbClr val="808080"/>
      </a:lt2>
      <a:accent1>
        <a:srgbClr val="EDB111"/>
      </a:accent1>
      <a:accent2>
        <a:srgbClr val="E37222"/>
      </a:accent2>
      <a:accent3>
        <a:srgbClr val="FFFFFF"/>
      </a:accent3>
      <a:accent4>
        <a:srgbClr val="3B3B3B"/>
      </a:accent4>
      <a:accent5>
        <a:srgbClr val="F4D5AA"/>
      </a:accent5>
      <a:accent6>
        <a:srgbClr val="CE671E"/>
      </a:accent6>
      <a:hlink>
        <a:srgbClr val="BB133E"/>
      </a:hlink>
      <a:folHlink>
        <a:srgbClr val="3D7EDB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767878"/>
        </a:dk1>
        <a:lt1>
          <a:srgbClr val="FFFFFF"/>
        </a:lt1>
        <a:dk2>
          <a:srgbClr val="919191"/>
        </a:dk2>
        <a:lt2>
          <a:srgbClr val="A09A34"/>
        </a:lt2>
        <a:accent1>
          <a:srgbClr val="E3DE2B"/>
        </a:accent1>
        <a:accent2>
          <a:srgbClr val="EDB111"/>
        </a:accent2>
        <a:accent3>
          <a:srgbClr val="FFFFFF"/>
        </a:accent3>
        <a:accent4>
          <a:srgbClr val="646565"/>
        </a:accent4>
        <a:accent5>
          <a:srgbClr val="EFECAC"/>
        </a:accent5>
        <a:accent6>
          <a:srgbClr val="D7A00E"/>
        </a:accent6>
        <a:hlink>
          <a:srgbClr val="808E60"/>
        </a:hlink>
        <a:folHlink>
          <a:srgbClr val="005F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</TotalTime>
  <Words>1248</Words>
  <Application>Microsoft Office PowerPoint</Application>
  <PresentationFormat>Slides de 35 mm</PresentationFormat>
  <Paragraphs>163</Paragraphs>
  <Slides>18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Courier New</vt:lpstr>
      <vt:lpstr>Times</vt:lpstr>
      <vt:lpstr>Vale_PPT_template_A</vt:lpstr>
      <vt:lpstr>Manual da interface EXE</vt:lpstr>
      <vt:lpstr>Objetivo</vt:lpstr>
      <vt:lpstr>Copy Command Line</vt:lpstr>
      <vt:lpstr>Redefinir, abrir e salvar parametros</vt:lpstr>
      <vt:lpstr>Run</vt:lpstr>
      <vt:lpstr>Preparação</vt:lpstr>
      <vt:lpstr>Preparação</vt:lpstr>
      <vt:lpstr>Preparação</vt:lpstr>
      <vt:lpstr>Utilização</vt:lpstr>
      <vt:lpstr>Tipos de argumento</vt:lpstr>
      <vt:lpstr>Tipos de controle</vt:lpstr>
      <vt:lpstr>Cabeçalho</vt:lpstr>
      <vt:lpstr>Apresentação do PowerPoint</vt:lpstr>
      <vt:lpstr>Buscador de arquivo</vt:lpstr>
      <vt:lpstr>Tabela</vt:lpstr>
      <vt:lpstr>Controle seletor</vt:lpstr>
      <vt:lpstr>Apêndice I</vt:lpstr>
      <vt:lpstr>Codigo de inicialização para scripts CSH</vt:lpstr>
    </vt:vector>
  </TitlesOfParts>
  <Company>Companhia Vale do Rio Doce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CVRD</dc:creator>
  <cp:lastModifiedBy>Paulo Ernesto</cp:lastModifiedBy>
  <cp:revision>42</cp:revision>
  <cp:lastPrinted>2008-11-17T18:06:56Z</cp:lastPrinted>
  <dcterms:created xsi:type="dcterms:W3CDTF">2012-07-20T17:51:35Z</dcterms:created>
  <dcterms:modified xsi:type="dcterms:W3CDTF">2017-08-02T18:41:28Z</dcterms:modified>
</cp:coreProperties>
</file>