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Lst>
  <p:sldSz cy="6858000" cx="9144000"/>
  <p:notesSz cx="6858000" cy="9144000"/>
  <p:embeddedFontLst>
    <p:embeddedFont>
      <p:font typeface="Tahoma"/>
      <p:regular r:id="rId174"/>
      <p:bold r:id="rId1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76" roundtripDataSignature="AMtx7mjxU9VEgX+3EUPoCgGud5O5o38J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0B99AE-502D-41B1-9F39-27C7B6F1F582}">
  <a:tblStyle styleId="{940B99AE-502D-41B1-9F39-27C7B6F1F58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176" Type="http://customschemas.google.com/relationships/presentationmetadata" Target="metadata"/><Relationship Id="rId36" Type="http://schemas.openxmlformats.org/officeDocument/2006/relationships/slide" Target="slides/slide29.xml"/><Relationship Id="rId175" Type="http://schemas.openxmlformats.org/officeDocument/2006/relationships/font" Target="fonts/Tahoma-bold.fntdata"/><Relationship Id="rId39" Type="http://schemas.openxmlformats.org/officeDocument/2006/relationships/slide" Target="slides/slide32.xml"/><Relationship Id="rId174" Type="http://schemas.openxmlformats.org/officeDocument/2006/relationships/font" Target="fonts/Tahoma-regular.fntdata"/><Relationship Id="rId38" Type="http://schemas.openxmlformats.org/officeDocument/2006/relationships/slide" Target="slides/slide31.xml"/><Relationship Id="rId173" Type="http://schemas.openxmlformats.org/officeDocument/2006/relationships/slide" Target="slides/slide166.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150" Type="http://schemas.openxmlformats.org/officeDocument/2006/relationships/slide" Target="slides/slide143.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2.xml"/><Relationship Id="rId4" Type="http://schemas.openxmlformats.org/officeDocument/2006/relationships/tableStyles" Target="tableStyles.xml"/><Relationship Id="rId148" Type="http://schemas.openxmlformats.org/officeDocument/2006/relationships/slide" Target="slides/slide141.xml"/><Relationship Id="rId9" Type="http://schemas.openxmlformats.org/officeDocument/2006/relationships/slide" Target="slides/slide2.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5" Type="http://schemas.openxmlformats.org/officeDocument/2006/relationships/slideMaster" Target="slideMasters/slideMaster1.xml"/><Relationship Id="rId147" Type="http://schemas.openxmlformats.org/officeDocument/2006/relationships/slide" Target="slides/slide140.xml"/><Relationship Id="rId6" Type="http://schemas.openxmlformats.org/officeDocument/2006/relationships/slideMaster" Target="slideMasters/slideMaster2.xml"/><Relationship Id="rId146" Type="http://schemas.openxmlformats.org/officeDocument/2006/relationships/slide" Target="slides/slide139.xml"/><Relationship Id="rId7" Type="http://schemas.openxmlformats.org/officeDocument/2006/relationships/notesMaster" Target="notesMasters/notesMaster1.xml"/><Relationship Id="rId145" Type="http://schemas.openxmlformats.org/officeDocument/2006/relationships/slide" Target="slides/slide138.xml"/><Relationship Id="rId8" Type="http://schemas.openxmlformats.org/officeDocument/2006/relationships/slide" Target="slides/slide1.xml"/><Relationship Id="rId144" Type="http://schemas.openxmlformats.org/officeDocument/2006/relationships/slide" Target="slides/slide137.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172" Type="http://schemas.openxmlformats.org/officeDocument/2006/relationships/slide" Target="slides/slide165.xml"/><Relationship Id="rId65" Type="http://schemas.openxmlformats.org/officeDocument/2006/relationships/slide" Target="slides/slide58.xml"/><Relationship Id="rId171" Type="http://schemas.openxmlformats.org/officeDocument/2006/relationships/slide" Target="slides/slide164.xml"/><Relationship Id="rId68" Type="http://schemas.openxmlformats.org/officeDocument/2006/relationships/slide" Target="slides/slide61.xml"/><Relationship Id="rId170" Type="http://schemas.openxmlformats.org/officeDocument/2006/relationships/slide" Target="slides/slide163.xml"/><Relationship Id="rId67" Type="http://schemas.openxmlformats.org/officeDocument/2006/relationships/slide" Target="slides/slide60.xml"/><Relationship Id="rId60" Type="http://schemas.openxmlformats.org/officeDocument/2006/relationships/slide" Target="slides/slide53.xml"/><Relationship Id="rId165" Type="http://schemas.openxmlformats.org/officeDocument/2006/relationships/slide" Target="slides/slide158.xml"/><Relationship Id="rId69" Type="http://schemas.openxmlformats.org/officeDocument/2006/relationships/slide" Target="slides/slide62.xml"/><Relationship Id="rId164" Type="http://schemas.openxmlformats.org/officeDocument/2006/relationships/slide" Target="slides/slide157.xml"/><Relationship Id="rId163" Type="http://schemas.openxmlformats.org/officeDocument/2006/relationships/slide" Target="slides/slide156.xml"/><Relationship Id="rId162" Type="http://schemas.openxmlformats.org/officeDocument/2006/relationships/slide" Target="slides/slide155.xml"/><Relationship Id="rId169" Type="http://schemas.openxmlformats.org/officeDocument/2006/relationships/slide" Target="slides/slide162.xml"/><Relationship Id="rId168" Type="http://schemas.openxmlformats.org/officeDocument/2006/relationships/slide" Target="slides/slide161.xml"/><Relationship Id="rId167" Type="http://schemas.openxmlformats.org/officeDocument/2006/relationships/slide" Target="slides/slide160.xml"/><Relationship Id="rId166" Type="http://schemas.openxmlformats.org/officeDocument/2006/relationships/slide" Target="slides/slide159.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161" Type="http://schemas.openxmlformats.org/officeDocument/2006/relationships/slide" Target="slides/slide154.xml"/><Relationship Id="rId54" Type="http://schemas.openxmlformats.org/officeDocument/2006/relationships/slide" Target="slides/slide47.xml"/><Relationship Id="rId160" Type="http://schemas.openxmlformats.org/officeDocument/2006/relationships/slide" Target="slides/slide153.xml"/><Relationship Id="rId57" Type="http://schemas.openxmlformats.org/officeDocument/2006/relationships/slide" Target="slides/slide50.xml"/><Relationship Id="rId56" Type="http://schemas.openxmlformats.org/officeDocument/2006/relationships/slide" Target="slides/slide49.xml"/><Relationship Id="rId159" Type="http://schemas.openxmlformats.org/officeDocument/2006/relationships/slide" Target="slides/slide152.xml"/><Relationship Id="rId59" Type="http://schemas.openxmlformats.org/officeDocument/2006/relationships/slide" Target="slides/slide52.xml"/><Relationship Id="rId154" Type="http://schemas.openxmlformats.org/officeDocument/2006/relationships/slide" Target="slides/slide147.xml"/><Relationship Id="rId58" Type="http://schemas.openxmlformats.org/officeDocument/2006/relationships/slide" Target="slides/slide51.xml"/><Relationship Id="rId153" Type="http://schemas.openxmlformats.org/officeDocument/2006/relationships/slide" Target="slides/slide146.xml"/><Relationship Id="rId152" Type="http://schemas.openxmlformats.org/officeDocument/2006/relationships/slide" Target="slides/slide145.xml"/><Relationship Id="rId151" Type="http://schemas.openxmlformats.org/officeDocument/2006/relationships/slide" Target="slides/slide144.xml"/><Relationship Id="rId158" Type="http://schemas.openxmlformats.org/officeDocument/2006/relationships/slide" Target="slides/slide151.xml"/><Relationship Id="rId157" Type="http://schemas.openxmlformats.org/officeDocument/2006/relationships/slide" Target="slides/slide150.xml"/><Relationship Id="rId156" Type="http://schemas.openxmlformats.org/officeDocument/2006/relationships/slide" Target="slides/slide149.xml"/><Relationship Id="rId155"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1" name="Google Shape;1001;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7" name="Google Shape;1007;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3" name="Google Shape;1013;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9" name="Google Shape;1019;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5" name="Google Shape;1025;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8" name="Google Shape;1038;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1" name="Google Shape;1051;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7" name="Google Shape;1057;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3" name="Google Shape;1063;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8" name="Google Shape;1068;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4" name="Google Shape;1074;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1" name="Google Shape;1081;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3" name="Google Shape;1093;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9" name="Google Shape;1099;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p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4" name="Google Shape;1154;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0" name="Google Shape;1160;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6" name="Google Shape;1166;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2" name="Google Shape;1172;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p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8" name="Google Shape;1178;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9" name="Google Shape;1189;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7" name="Google Shape;1197;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0" name="Google Shape;1240;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6" name="Google Shape;1246;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p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2" name="Google Shape;1252;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8" name="Google Shape;1258;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p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8" name="Google Shape;1318;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p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7" name="Google Shape;1327;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p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5" name="Google Shape;1335;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2" name="Google Shape;1342;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p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2" name="Google Shape;1352;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8" name="Google Shape;1358;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p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4" name="Google Shape;1364;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0" name="Google Shape;1370;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p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7" name="Google Shape;1377;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p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3" name="Google Shape;1383;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9" name="Google Shape;1389;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1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7" name="Google Shape;1437;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1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3" name="Google Shape;1443;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9" name="Google Shape;1449;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p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5" name="Google Shape;1455;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p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1" name="Google Shape;1461;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p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7" name="Google Shape;1467;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p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3" name="Google Shape;1473;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p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9" name="Google Shape;1479;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p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5" name="Google Shape;1485;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p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1" name="Google Shape;1491;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p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7" name="Google Shape;1497;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p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3" name="Google Shape;1503;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p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9" name="Google Shape;1509;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p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5" name="Google Shape;1515;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p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1" name="Google Shape;1521;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p1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7" name="Google Shape;1527;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p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3" name="Google Shape;1533;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p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9" name="Google Shape;1539;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p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5" name="Google Shape;1545;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p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1" name="Google Shape;1551;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p1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7" name="Google Shape;1557;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p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3" name="Google Shape;1563;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a:solidFill>
                  <a:srgbClr val="000000"/>
                </a:solidFill>
                <a:latin typeface="Gulim"/>
                <a:ea typeface="Gulim"/>
                <a:cs typeface="Gulim"/>
                <a:sym typeface="Gulim"/>
              </a:rPr>
              <a:t>‹#›</a:t>
            </a:fld>
            <a:endParaRPr/>
          </a:p>
        </p:txBody>
      </p:sp>
      <p:sp>
        <p:nvSpPr>
          <p:cNvPr id="130" name="Google Shape;13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2" name="Google Shape;872;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0" name="Google Shape;890;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4" name="Google Shape;924;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8" name="Google Shape;938;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3" name="Google Shape;953;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168"/>
          <p:cNvSpPr txBox="1"/>
          <p:nvPr>
            <p:ph type="ctrTitle"/>
          </p:nvPr>
        </p:nvSpPr>
        <p:spPr>
          <a:xfrm>
            <a:off x="990600" y="17526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27" name="Google Shape;27;p168"/>
          <p:cNvSpPr txBox="1"/>
          <p:nvPr>
            <p:ph idx="1" type="subTitle"/>
          </p:nvPr>
        </p:nvSpPr>
        <p:spPr>
          <a:xfrm>
            <a:off x="990600" y="3309938"/>
            <a:ext cx="6400800" cy="1752600"/>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264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p:txBody>
      </p:sp>
      <p:sp>
        <p:nvSpPr>
          <p:cNvPr id="28" name="Google Shape;28;p168"/>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8"/>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8" name="Shape 98"/>
        <p:cNvGrpSpPr/>
        <p:nvPr/>
      </p:nvGrpSpPr>
      <p:grpSpPr>
        <a:xfrm>
          <a:off x="0" y="0"/>
          <a:ext cx="0" cy="0"/>
          <a:chOff x="0" y="0"/>
          <a:chExt cx="0" cy="0"/>
        </a:xfrm>
      </p:grpSpPr>
      <p:sp>
        <p:nvSpPr>
          <p:cNvPr id="99" name="Google Shape;99;p178"/>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8"/>
          <p:cNvSpPr txBox="1"/>
          <p:nvPr>
            <p:ph idx="1" type="body"/>
          </p:nvPr>
        </p:nvSpPr>
        <p:spPr>
          <a:xfrm>
            <a:off x="838200" y="1447800"/>
            <a:ext cx="3810000" cy="4572000"/>
          </a:xfrm>
          <a:prstGeom prst="rect">
            <a:avLst/>
          </a:prstGeom>
          <a:noFill/>
          <a:ln>
            <a:noFill/>
          </a:ln>
        </p:spPr>
        <p:txBody>
          <a:bodyPr anchorCtr="0" anchor="t" bIns="45700" lIns="91425" spcFirstLastPara="1" rIns="91425" wrap="square" tIns="45700">
            <a:noAutofit/>
          </a:bodyPr>
          <a:lstStyle>
            <a:lvl1pPr indent="-424180" lvl="0" marL="457200" algn="l">
              <a:spcBef>
                <a:spcPts val="560"/>
              </a:spcBef>
              <a:spcAft>
                <a:spcPts val="0"/>
              </a:spcAft>
              <a:buSzPts val="30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101" name="Google Shape;101;p178"/>
          <p:cNvSpPr txBox="1"/>
          <p:nvPr>
            <p:ph idx="2" type="body"/>
          </p:nvPr>
        </p:nvSpPr>
        <p:spPr>
          <a:xfrm>
            <a:off x="4800600" y="1447800"/>
            <a:ext cx="3810000" cy="4572000"/>
          </a:xfrm>
          <a:prstGeom prst="rect">
            <a:avLst/>
          </a:prstGeom>
          <a:noFill/>
          <a:ln>
            <a:noFill/>
          </a:ln>
        </p:spPr>
        <p:txBody>
          <a:bodyPr anchorCtr="0" anchor="t" bIns="45700" lIns="91425" spcFirstLastPara="1" rIns="91425" wrap="square" tIns="45700">
            <a:noAutofit/>
          </a:bodyPr>
          <a:lstStyle>
            <a:lvl1pPr indent="-424180" lvl="0" marL="457200" algn="l">
              <a:spcBef>
                <a:spcPts val="560"/>
              </a:spcBef>
              <a:spcAft>
                <a:spcPts val="0"/>
              </a:spcAft>
              <a:buSzPts val="30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102" name="Google Shape;102;p178"/>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7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78"/>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p17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7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200"/>
              <a:buNone/>
              <a:defRPr sz="2000"/>
            </a:lvl1pPr>
            <a:lvl2pPr indent="-228600" lvl="1" marL="914400" algn="l">
              <a:spcBef>
                <a:spcPts val="360"/>
              </a:spcBef>
              <a:spcAft>
                <a:spcPts val="0"/>
              </a:spcAft>
              <a:buSzPts val="1080"/>
              <a:buNone/>
              <a:defRPr sz="1800"/>
            </a:lvl2pPr>
            <a:lvl3pPr indent="-228600" lvl="2" marL="1371600" algn="l">
              <a:spcBef>
                <a:spcPts val="320"/>
              </a:spcBef>
              <a:spcAft>
                <a:spcPts val="0"/>
              </a:spcAft>
              <a:buSzPts val="1520"/>
              <a:buNone/>
              <a:defRPr sz="1600"/>
            </a:lvl3pPr>
            <a:lvl4pPr indent="-228600" lvl="3" marL="1828800" algn="l">
              <a:spcBef>
                <a:spcPts val="280"/>
              </a:spcBef>
              <a:spcAft>
                <a:spcPts val="0"/>
              </a:spcAft>
              <a:buSzPts val="910"/>
              <a:buNone/>
              <a:defRPr sz="1400"/>
            </a:lvl4pPr>
            <a:lvl5pPr indent="-228600" lvl="4" marL="2286000" algn="l">
              <a:spcBef>
                <a:spcPts val="280"/>
              </a:spcBef>
              <a:spcAft>
                <a:spcPts val="0"/>
              </a:spcAft>
              <a:buSzPts val="840"/>
              <a:buNone/>
              <a:defRPr sz="1400"/>
            </a:lvl5pPr>
            <a:lvl6pPr indent="-228600" lvl="5" marL="2743200" algn="l">
              <a:spcBef>
                <a:spcPts val="280"/>
              </a:spcBef>
              <a:spcAft>
                <a:spcPts val="0"/>
              </a:spcAft>
              <a:buSzPts val="840"/>
              <a:buNone/>
              <a:defRPr sz="1400"/>
            </a:lvl6pPr>
            <a:lvl7pPr indent="-228600" lvl="6" marL="3200400" algn="l">
              <a:spcBef>
                <a:spcPts val="280"/>
              </a:spcBef>
              <a:spcAft>
                <a:spcPts val="0"/>
              </a:spcAft>
              <a:buSzPts val="840"/>
              <a:buNone/>
              <a:defRPr sz="1400"/>
            </a:lvl7pPr>
            <a:lvl8pPr indent="-228600" lvl="7" marL="3657600" algn="l">
              <a:spcBef>
                <a:spcPts val="280"/>
              </a:spcBef>
              <a:spcAft>
                <a:spcPts val="0"/>
              </a:spcAft>
              <a:buSzPts val="840"/>
              <a:buNone/>
              <a:defRPr sz="1400"/>
            </a:lvl8pPr>
            <a:lvl9pPr indent="-228600" lvl="8" marL="4114800" algn="l">
              <a:spcBef>
                <a:spcPts val="280"/>
              </a:spcBef>
              <a:spcAft>
                <a:spcPts val="0"/>
              </a:spcAft>
              <a:buSzPts val="840"/>
              <a:buNone/>
              <a:defRPr sz="1400"/>
            </a:lvl9pPr>
          </a:lstStyle>
          <a:p/>
        </p:txBody>
      </p:sp>
      <p:sp>
        <p:nvSpPr>
          <p:cNvPr id="108" name="Google Shape;108;p179"/>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7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79"/>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p170"/>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0"/>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51" name="Google Shape;51;p170"/>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0"/>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4" name="Shape 54"/>
        <p:cNvGrpSpPr/>
        <p:nvPr/>
      </p:nvGrpSpPr>
      <p:grpSpPr>
        <a:xfrm>
          <a:off x="0" y="0"/>
          <a:ext cx="0" cy="0"/>
          <a:chOff x="0" y="0"/>
          <a:chExt cx="0" cy="0"/>
        </a:xfrm>
      </p:grpSpPr>
      <p:sp>
        <p:nvSpPr>
          <p:cNvPr id="55" name="Google Shape;55;p171"/>
          <p:cNvSpPr txBox="1"/>
          <p:nvPr>
            <p:ph type="title"/>
          </p:nvPr>
        </p:nvSpPr>
        <p:spPr>
          <a:xfrm rot="5400000">
            <a:off x="4905375" y="2314575"/>
            <a:ext cx="5410200" cy="2000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1"/>
          <p:cNvSpPr txBox="1"/>
          <p:nvPr>
            <p:ph idx="1" type="body"/>
          </p:nvPr>
        </p:nvSpPr>
        <p:spPr>
          <a:xfrm rot="5400000">
            <a:off x="828675" y="390525"/>
            <a:ext cx="5410200" cy="584835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57" name="Google Shape;57;p17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172"/>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2"/>
          <p:cNvSpPr txBox="1"/>
          <p:nvPr>
            <p:ph idx="1" type="body"/>
          </p:nvPr>
        </p:nvSpPr>
        <p:spPr>
          <a:xfrm rot="5400000">
            <a:off x="2438400" y="-152400"/>
            <a:ext cx="4572000" cy="77724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63" name="Google Shape;63;p172"/>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2"/>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7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3"/>
          <p:cNvSpPr/>
          <p:nvPr>
            <p:ph idx="2" type="pic"/>
          </p:nvPr>
        </p:nvSpPr>
        <p:spPr>
          <a:xfrm>
            <a:off x="1792288" y="612775"/>
            <a:ext cx="5486400" cy="4114800"/>
          </a:xfrm>
          <a:prstGeom prst="rect">
            <a:avLst/>
          </a:prstGeom>
          <a:noFill/>
          <a:ln>
            <a:noFill/>
          </a:ln>
        </p:spPr>
      </p:sp>
      <p:sp>
        <p:nvSpPr>
          <p:cNvPr id="69" name="Google Shape;69;p17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54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9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40"/>
              <a:buNone/>
              <a:defRPr sz="900"/>
            </a:lvl5pPr>
            <a:lvl6pPr indent="-228600" lvl="5" marL="2743200" algn="l">
              <a:spcBef>
                <a:spcPts val="180"/>
              </a:spcBef>
              <a:spcAft>
                <a:spcPts val="0"/>
              </a:spcAft>
              <a:buSzPts val="540"/>
              <a:buNone/>
              <a:defRPr sz="900"/>
            </a:lvl6pPr>
            <a:lvl7pPr indent="-228600" lvl="6" marL="3200400" algn="l">
              <a:spcBef>
                <a:spcPts val="180"/>
              </a:spcBef>
              <a:spcAft>
                <a:spcPts val="0"/>
              </a:spcAft>
              <a:buSzPts val="540"/>
              <a:buNone/>
              <a:defRPr sz="900"/>
            </a:lvl7pPr>
            <a:lvl8pPr indent="-228600" lvl="7" marL="3657600" algn="l">
              <a:spcBef>
                <a:spcPts val="180"/>
              </a:spcBef>
              <a:spcAft>
                <a:spcPts val="0"/>
              </a:spcAft>
              <a:buSzPts val="540"/>
              <a:buNone/>
              <a:defRPr sz="900"/>
            </a:lvl8pPr>
            <a:lvl9pPr indent="-228600" lvl="8" marL="4114800" algn="l">
              <a:spcBef>
                <a:spcPts val="180"/>
              </a:spcBef>
              <a:spcAft>
                <a:spcPts val="0"/>
              </a:spcAft>
              <a:buSzPts val="540"/>
              <a:buNone/>
              <a:defRPr sz="900"/>
            </a:lvl9pPr>
          </a:lstStyle>
          <a:p/>
        </p:txBody>
      </p:sp>
      <p:sp>
        <p:nvSpPr>
          <p:cNvPr id="70" name="Google Shape;70;p173"/>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3"/>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7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52119" lvl="0" marL="457200" algn="l">
              <a:spcBef>
                <a:spcPts val="640"/>
              </a:spcBef>
              <a:spcAft>
                <a:spcPts val="0"/>
              </a:spcAft>
              <a:buSzPts val="3520"/>
              <a:buChar char="•"/>
              <a:defRPr sz="3200"/>
            </a:lvl1pPr>
            <a:lvl2pPr indent="-335280" lvl="1" marL="914400" algn="l">
              <a:spcBef>
                <a:spcPts val="560"/>
              </a:spcBef>
              <a:spcAft>
                <a:spcPts val="0"/>
              </a:spcAft>
              <a:buSzPts val="1680"/>
              <a:buChar char="■"/>
              <a:defRPr sz="2800"/>
            </a:lvl2pPr>
            <a:lvl3pPr indent="-373380" lvl="2" marL="1371600" algn="l">
              <a:spcBef>
                <a:spcPts val="480"/>
              </a:spcBef>
              <a:spcAft>
                <a:spcPts val="0"/>
              </a:spcAft>
              <a:buSzPts val="2280"/>
              <a:buChar char="⬥"/>
              <a:defRPr sz="2400"/>
            </a:lvl3pPr>
            <a:lvl4pPr indent="-311150" lvl="3" marL="1828800" algn="l">
              <a:spcBef>
                <a:spcPts val="400"/>
              </a:spcBef>
              <a:spcAft>
                <a:spcPts val="0"/>
              </a:spcAft>
              <a:buSzPts val="1300"/>
              <a:buChar char="■"/>
              <a:defRPr sz="2000"/>
            </a:lvl4pPr>
            <a:lvl5pPr indent="-304800" lvl="4" marL="2286000" algn="l">
              <a:spcBef>
                <a:spcPts val="400"/>
              </a:spcBef>
              <a:spcAft>
                <a:spcPts val="0"/>
              </a:spcAft>
              <a:buSzPts val="1200"/>
              <a:buChar char="■"/>
              <a:defRPr sz="2000"/>
            </a:lvl5pPr>
            <a:lvl6pPr indent="-304800" lvl="5" marL="2743200" algn="l">
              <a:spcBef>
                <a:spcPts val="400"/>
              </a:spcBef>
              <a:spcAft>
                <a:spcPts val="0"/>
              </a:spcAft>
              <a:buSzPts val="1200"/>
              <a:buChar char="■"/>
              <a:defRPr sz="2000"/>
            </a:lvl6pPr>
            <a:lvl7pPr indent="-304800" lvl="6" marL="3200400" algn="l">
              <a:spcBef>
                <a:spcPts val="400"/>
              </a:spcBef>
              <a:spcAft>
                <a:spcPts val="0"/>
              </a:spcAft>
              <a:buSzPts val="1200"/>
              <a:buChar char="■"/>
              <a:defRPr sz="2000"/>
            </a:lvl7pPr>
            <a:lvl8pPr indent="-304800" lvl="7" marL="3657600" algn="l">
              <a:spcBef>
                <a:spcPts val="400"/>
              </a:spcBef>
              <a:spcAft>
                <a:spcPts val="0"/>
              </a:spcAft>
              <a:buSzPts val="1200"/>
              <a:buChar char="■"/>
              <a:defRPr sz="2000"/>
            </a:lvl8pPr>
            <a:lvl9pPr indent="-304800" lvl="8" marL="4114800" algn="l">
              <a:spcBef>
                <a:spcPts val="400"/>
              </a:spcBef>
              <a:spcAft>
                <a:spcPts val="0"/>
              </a:spcAft>
              <a:buSzPts val="1200"/>
              <a:buChar char="■"/>
              <a:defRPr sz="2000"/>
            </a:lvl9pPr>
          </a:lstStyle>
          <a:p/>
        </p:txBody>
      </p:sp>
      <p:sp>
        <p:nvSpPr>
          <p:cNvPr id="76" name="Google Shape;76;p17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54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9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40"/>
              <a:buNone/>
              <a:defRPr sz="900"/>
            </a:lvl5pPr>
            <a:lvl6pPr indent="-228600" lvl="5" marL="2743200" algn="l">
              <a:spcBef>
                <a:spcPts val="180"/>
              </a:spcBef>
              <a:spcAft>
                <a:spcPts val="0"/>
              </a:spcAft>
              <a:buSzPts val="540"/>
              <a:buNone/>
              <a:defRPr sz="900"/>
            </a:lvl6pPr>
            <a:lvl7pPr indent="-228600" lvl="6" marL="3200400" algn="l">
              <a:spcBef>
                <a:spcPts val="180"/>
              </a:spcBef>
              <a:spcAft>
                <a:spcPts val="0"/>
              </a:spcAft>
              <a:buSzPts val="540"/>
              <a:buNone/>
              <a:defRPr sz="900"/>
            </a:lvl7pPr>
            <a:lvl8pPr indent="-228600" lvl="7" marL="3657600" algn="l">
              <a:spcBef>
                <a:spcPts val="180"/>
              </a:spcBef>
              <a:spcAft>
                <a:spcPts val="0"/>
              </a:spcAft>
              <a:buSzPts val="540"/>
              <a:buNone/>
              <a:defRPr sz="900"/>
            </a:lvl8pPr>
            <a:lvl9pPr indent="-228600" lvl="8" marL="4114800" algn="l">
              <a:spcBef>
                <a:spcPts val="180"/>
              </a:spcBef>
              <a:spcAft>
                <a:spcPts val="0"/>
              </a:spcAft>
              <a:buSzPts val="540"/>
              <a:buNone/>
              <a:defRPr sz="900"/>
            </a:lvl9pPr>
          </a:lstStyle>
          <a:p/>
        </p:txBody>
      </p:sp>
      <p:sp>
        <p:nvSpPr>
          <p:cNvPr id="77" name="Google Shape;77;p174"/>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4"/>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75"/>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5"/>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76"/>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6"/>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7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76"/>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17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7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71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960"/>
              <a:buNone/>
              <a:defRPr b="1" sz="1600"/>
            </a:lvl5pPr>
            <a:lvl6pPr indent="-228600" lvl="5" marL="2743200" algn="l">
              <a:spcBef>
                <a:spcPts val="320"/>
              </a:spcBef>
              <a:spcAft>
                <a:spcPts val="0"/>
              </a:spcAft>
              <a:buSzPts val="960"/>
              <a:buNone/>
              <a:defRPr b="1" sz="1600"/>
            </a:lvl6pPr>
            <a:lvl7pPr indent="-228600" lvl="6" marL="3200400" algn="l">
              <a:spcBef>
                <a:spcPts val="320"/>
              </a:spcBef>
              <a:spcAft>
                <a:spcPts val="0"/>
              </a:spcAft>
              <a:buSzPts val="960"/>
              <a:buNone/>
              <a:defRPr b="1" sz="1600"/>
            </a:lvl7pPr>
            <a:lvl8pPr indent="-228600" lvl="7" marL="3657600" algn="l">
              <a:spcBef>
                <a:spcPts val="320"/>
              </a:spcBef>
              <a:spcAft>
                <a:spcPts val="0"/>
              </a:spcAft>
              <a:buSzPts val="960"/>
              <a:buNone/>
              <a:defRPr b="1" sz="1600"/>
            </a:lvl8pPr>
            <a:lvl9pPr indent="-228600" lvl="8" marL="4114800" algn="l">
              <a:spcBef>
                <a:spcPts val="320"/>
              </a:spcBef>
              <a:spcAft>
                <a:spcPts val="0"/>
              </a:spcAft>
              <a:buSzPts val="960"/>
              <a:buNone/>
              <a:defRPr b="1" sz="1600"/>
            </a:lvl9pPr>
          </a:lstStyle>
          <a:p/>
        </p:txBody>
      </p:sp>
      <p:sp>
        <p:nvSpPr>
          <p:cNvPr id="92" name="Google Shape;92;p17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sz="2400"/>
            </a:lvl1pPr>
            <a:lvl2pPr indent="-304800" lvl="1" marL="914400" algn="l">
              <a:spcBef>
                <a:spcPts val="400"/>
              </a:spcBef>
              <a:spcAft>
                <a:spcPts val="0"/>
              </a:spcAft>
              <a:buSzPts val="1200"/>
              <a:buChar char="■"/>
              <a:defRPr sz="2000"/>
            </a:lvl2pPr>
            <a:lvl3pPr indent="-337185" lvl="2" marL="1371600" algn="l">
              <a:spcBef>
                <a:spcPts val="360"/>
              </a:spcBef>
              <a:spcAft>
                <a:spcPts val="0"/>
              </a:spcAft>
              <a:buSzPts val="1710"/>
              <a:buChar char="⬥"/>
              <a:defRPr sz="1800"/>
            </a:lvl3pPr>
            <a:lvl4pPr indent="-294639" lvl="3" marL="1828800" algn="l">
              <a:spcBef>
                <a:spcPts val="320"/>
              </a:spcBef>
              <a:spcAft>
                <a:spcPts val="0"/>
              </a:spcAft>
              <a:buSzPts val="1040"/>
              <a:buChar char="■"/>
              <a:defRPr sz="1600"/>
            </a:lvl4pPr>
            <a:lvl5pPr indent="-289560" lvl="4" marL="2286000" algn="l">
              <a:spcBef>
                <a:spcPts val="320"/>
              </a:spcBef>
              <a:spcAft>
                <a:spcPts val="0"/>
              </a:spcAft>
              <a:buSzPts val="960"/>
              <a:buChar char="■"/>
              <a:defRPr sz="1600"/>
            </a:lvl5pPr>
            <a:lvl6pPr indent="-289560" lvl="5" marL="2743200" algn="l">
              <a:spcBef>
                <a:spcPts val="320"/>
              </a:spcBef>
              <a:spcAft>
                <a:spcPts val="0"/>
              </a:spcAft>
              <a:buSzPts val="960"/>
              <a:buChar char="■"/>
              <a:defRPr sz="1600"/>
            </a:lvl6pPr>
            <a:lvl7pPr indent="-289560" lvl="6" marL="3200400" algn="l">
              <a:spcBef>
                <a:spcPts val="320"/>
              </a:spcBef>
              <a:spcAft>
                <a:spcPts val="0"/>
              </a:spcAft>
              <a:buSzPts val="960"/>
              <a:buChar char="■"/>
              <a:defRPr sz="1600"/>
            </a:lvl7pPr>
            <a:lvl8pPr indent="-289559" lvl="7" marL="3657600" algn="l">
              <a:spcBef>
                <a:spcPts val="320"/>
              </a:spcBef>
              <a:spcAft>
                <a:spcPts val="0"/>
              </a:spcAft>
              <a:buSzPts val="960"/>
              <a:buChar char="■"/>
              <a:defRPr sz="1600"/>
            </a:lvl8pPr>
            <a:lvl9pPr indent="-289559" lvl="8" marL="4114800" algn="l">
              <a:spcBef>
                <a:spcPts val="320"/>
              </a:spcBef>
              <a:spcAft>
                <a:spcPts val="0"/>
              </a:spcAft>
              <a:buSzPts val="960"/>
              <a:buChar char="■"/>
              <a:defRPr sz="1600"/>
            </a:lvl9pPr>
          </a:lstStyle>
          <a:p/>
        </p:txBody>
      </p:sp>
      <p:sp>
        <p:nvSpPr>
          <p:cNvPr id="93" name="Google Shape;93;p17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71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960"/>
              <a:buNone/>
              <a:defRPr b="1" sz="1600"/>
            </a:lvl5pPr>
            <a:lvl6pPr indent="-228600" lvl="5" marL="2743200" algn="l">
              <a:spcBef>
                <a:spcPts val="320"/>
              </a:spcBef>
              <a:spcAft>
                <a:spcPts val="0"/>
              </a:spcAft>
              <a:buSzPts val="960"/>
              <a:buNone/>
              <a:defRPr b="1" sz="1600"/>
            </a:lvl6pPr>
            <a:lvl7pPr indent="-228600" lvl="6" marL="3200400" algn="l">
              <a:spcBef>
                <a:spcPts val="320"/>
              </a:spcBef>
              <a:spcAft>
                <a:spcPts val="0"/>
              </a:spcAft>
              <a:buSzPts val="960"/>
              <a:buNone/>
              <a:defRPr b="1" sz="1600"/>
            </a:lvl7pPr>
            <a:lvl8pPr indent="-228600" lvl="7" marL="3657600" algn="l">
              <a:spcBef>
                <a:spcPts val="320"/>
              </a:spcBef>
              <a:spcAft>
                <a:spcPts val="0"/>
              </a:spcAft>
              <a:buSzPts val="960"/>
              <a:buNone/>
              <a:defRPr b="1" sz="1600"/>
            </a:lvl8pPr>
            <a:lvl9pPr indent="-228600" lvl="8" marL="4114800" algn="l">
              <a:spcBef>
                <a:spcPts val="320"/>
              </a:spcBef>
              <a:spcAft>
                <a:spcPts val="0"/>
              </a:spcAft>
              <a:buSzPts val="960"/>
              <a:buNone/>
              <a:defRPr b="1" sz="1600"/>
            </a:lvl9pPr>
          </a:lstStyle>
          <a:p/>
        </p:txBody>
      </p:sp>
      <p:sp>
        <p:nvSpPr>
          <p:cNvPr id="94" name="Google Shape;94;p17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sz="2400"/>
            </a:lvl1pPr>
            <a:lvl2pPr indent="-304800" lvl="1" marL="914400" algn="l">
              <a:spcBef>
                <a:spcPts val="400"/>
              </a:spcBef>
              <a:spcAft>
                <a:spcPts val="0"/>
              </a:spcAft>
              <a:buSzPts val="1200"/>
              <a:buChar char="■"/>
              <a:defRPr sz="2000"/>
            </a:lvl2pPr>
            <a:lvl3pPr indent="-337185" lvl="2" marL="1371600" algn="l">
              <a:spcBef>
                <a:spcPts val="360"/>
              </a:spcBef>
              <a:spcAft>
                <a:spcPts val="0"/>
              </a:spcAft>
              <a:buSzPts val="1710"/>
              <a:buChar char="⬥"/>
              <a:defRPr sz="1800"/>
            </a:lvl3pPr>
            <a:lvl4pPr indent="-294639" lvl="3" marL="1828800" algn="l">
              <a:spcBef>
                <a:spcPts val="320"/>
              </a:spcBef>
              <a:spcAft>
                <a:spcPts val="0"/>
              </a:spcAft>
              <a:buSzPts val="1040"/>
              <a:buChar char="■"/>
              <a:defRPr sz="1600"/>
            </a:lvl4pPr>
            <a:lvl5pPr indent="-289560" lvl="4" marL="2286000" algn="l">
              <a:spcBef>
                <a:spcPts val="320"/>
              </a:spcBef>
              <a:spcAft>
                <a:spcPts val="0"/>
              </a:spcAft>
              <a:buSzPts val="960"/>
              <a:buChar char="■"/>
              <a:defRPr sz="1600"/>
            </a:lvl5pPr>
            <a:lvl6pPr indent="-289560" lvl="5" marL="2743200" algn="l">
              <a:spcBef>
                <a:spcPts val="320"/>
              </a:spcBef>
              <a:spcAft>
                <a:spcPts val="0"/>
              </a:spcAft>
              <a:buSzPts val="960"/>
              <a:buChar char="■"/>
              <a:defRPr sz="1600"/>
            </a:lvl6pPr>
            <a:lvl7pPr indent="-289560" lvl="6" marL="3200400" algn="l">
              <a:spcBef>
                <a:spcPts val="320"/>
              </a:spcBef>
              <a:spcAft>
                <a:spcPts val="0"/>
              </a:spcAft>
              <a:buSzPts val="960"/>
              <a:buChar char="■"/>
              <a:defRPr sz="1600"/>
            </a:lvl7pPr>
            <a:lvl8pPr indent="-289559" lvl="7" marL="3657600" algn="l">
              <a:spcBef>
                <a:spcPts val="320"/>
              </a:spcBef>
              <a:spcAft>
                <a:spcPts val="0"/>
              </a:spcAft>
              <a:buSzPts val="960"/>
              <a:buChar char="■"/>
              <a:defRPr sz="1600"/>
            </a:lvl8pPr>
            <a:lvl9pPr indent="-289559" lvl="8" marL="4114800" algn="l">
              <a:spcBef>
                <a:spcPts val="320"/>
              </a:spcBef>
              <a:spcAft>
                <a:spcPts val="0"/>
              </a:spcAft>
              <a:buSzPts val="960"/>
              <a:buChar char="■"/>
              <a:defRPr sz="1600"/>
            </a:lvl9pPr>
          </a:lstStyle>
          <a:p/>
        </p:txBody>
      </p:sp>
      <p:sp>
        <p:nvSpPr>
          <p:cNvPr id="95" name="Google Shape;95;p177"/>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7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7"/>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67"/>
          <p:cNvGrpSpPr/>
          <p:nvPr/>
        </p:nvGrpSpPr>
        <p:grpSpPr>
          <a:xfrm>
            <a:off x="609600" y="887412"/>
            <a:ext cx="6049962" cy="2851150"/>
            <a:chOff x="384" y="559"/>
            <a:chExt cx="3811" cy="1796"/>
          </a:xfrm>
        </p:grpSpPr>
        <p:cxnSp>
          <p:nvCxnSpPr>
            <p:cNvPr id="11" name="Google Shape;11;p167"/>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12" name="Google Shape;12;p167"/>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sp>
          <p:nvSpPr>
            <p:cNvPr id="13" name="Google Shape;13;p167"/>
            <p:cNvSpPr/>
            <p:nvPr/>
          </p:nvSpPr>
          <p:spPr>
            <a:xfrm flipH="1" rot="-5400000">
              <a:off x="425" y="860"/>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 name="Google Shape;14;p167"/>
          <p:cNvGrpSpPr/>
          <p:nvPr/>
        </p:nvGrpSpPr>
        <p:grpSpPr>
          <a:xfrm>
            <a:off x="2349500" y="3098800"/>
            <a:ext cx="6045200" cy="2876550"/>
            <a:chOff x="1480" y="1952"/>
            <a:chExt cx="3808" cy="1812"/>
          </a:xfrm>
        </p:grpSpPr>
        <p:cxnSp>
          <p:nvCxnSpPr>
            <p:cNvPr id="15" name="Google Shape;15;p167"/>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6" name="Google Shape;16;p167"/>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sp>
          <p:nvSpPr>
            <p:cNvPr id="17" name="Google Shape;17;p167"/>
            <p:cNvSpPr/>
            <p:nvPr/>
          </p:nvSpPr>
          <p:spPr>
            <a:xfrm rot="5400000">
              <a:off x="5096" y="3347"/>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pic>
        <p:nvPicPr>
          <p:cNvPr descr="logo" id="18" name="Google Shape;18;p167"/>
          <p:cNvPicPr preferRelativeResize="0"/>
          <p:nvPr/>
        </p:nvPicPr>
        <p:blipFill rotWithShape="1">
          <a:blip r:embed="rId1">
            <a:alphaModFix/>
          </a:blip>
          <a:srcRect b="0" l="0" r="0" t="0"/>
          <a:stretch/>
        </p:blipFill>
        <p:spPr>
          <a:xfrm>
            <a:off x="7315200" y="381000"/>
            <a:ext cx="1336675" cy="936625"/>
          </a:xfrm>
          <a:prstGeom prst="rect">
            <a:avLst/>
          </a:prstGeom>
          <a:noFill/>
          <a:ln>
            <a:noFill/>
          </a:ln>
        </p:spPr>
      </p:pic>
      <p:sp>
        <p:nvSpPr>
          <p:cNvPr id="19" name="Google Shape;19;p167"/>
          <p:cNvSpPr txBox="1"/>
          <p:nvPr/>
        </p:nvSpPr>
        <p:spPr>
          <a:xfrm>
            <a:off x="7086600" y="1279525"/>
            <a:ext cx="1739900"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Gulim"/>
              <a:buNone/>
            </a:pPr>
            <a:r>
              <a:rPr b="0" i="0" lang="en-US" sz="1000" u="none">
                <a:solidFill>
                  <a:schemeClr val="dk1"/>
                </a:solidFill>
                <a:latin typeface="Gulim"/>
                <a:ea typeface="Gulim"/>
                <a:cs typeface="Gulim"/>
                <a:sym typeface="Gulim"/>
              </a:rPr>
              <a:t>http://tolerance.ajou.ac.kr</a:t>
            </a:r>
            <a:endParaRPr/>
          </a:p>
        </p:txBody>
      </p:sp>
      <p:sp>
        <p:nvSpPr>
          <p:cNvPr id="20" name="Google Shape;20;p167"/>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2800" u="none" cap="none" strike="noStrike">
                <a:solidFill>
                  <a:schemeClr val="dk2"/>
                </a:solidFill>
                <a:latin typeface="Gulim"/>
                <a:ea typeface="Gulim"/>
                <a:cs typeface="Gulim"/>
                <a:sym typeface="Gulim"/>
              </a:defRPr>
            </a:lvl1pPr>
            <a:lvl2pPr lvl="1" marR="0" rtl="0" algn="l">
              <a:spcBef>
                <a:spcPts val="0"/>
              </a:spcBef>
              <a:spcAft>
                <a:spcPts val="0"/>
              </a:spcAft>
              <a:buSzPts val="1400"/>
              <a:buNone/>
              <a:defRPr b="0" i="0" sz="2800" u="none" cap="none" strike="noStrike">
                <a:solidFill>
                  <a:schemeClr val="dk2"/>
                </a:solidFill>
                <a:latin typeface="Gulim"/>
                <a:ea typeface="Gulim"/>
                <a:cs typeface="Gulim"/>
                <a:sym typeface="Gulim"/>
              </a:defRPr>
            </a:lvl2pPr>
            <a:lvl3pPr lvl="2" marR="0" rtl="0" algn="l">
              <a:spcBef>
                <a:spcPts val="0"/>
              </a:spcBef>
              <a:spcAft>
                <a:spcPts val="0"/>
              </a:spcAft>
              <a:buSzPts val="1400"/>
              <a:buNone/>
              <a:defRPr b="0" i="0" sz="2800" u="none" cap="none" strike="noStrike">
                <a:solidFill>
                  <a:schemeClr val="dk2"/>
                </a:solidFill>
                <a:latin typeface="Gulim"/>
                <a:ea typeface="Gulim"/>
                <a:cs typeface="Gulim"/>
                <a:sym typeface="Gulim"/>
              </a:defRPr>
            </a:lvl3pPr>
            <a:lvl4pPr lvl="3" marR="0" rtl="0" algn="l">
              <a:spcBef>
                <a:spcPts val="0"/>
              </a:spcBef>
              <a:spcAft>
                <a:spcPts val="0"/>
              </a:spcAft>
              <a:buSzPts val="1400"/>
              <a:buNone/>
              <a:defRPr b="0" i="0" sz="2800" u="none" cap="none" strike="noStrike">
                <a:solidFill>
                  <a:schemeClr val="dk2"/>
                </a:solidFill>
                <a:latin typeface="Gulim"/>
                <a:ea typeface="Gulim"/>
                <a:cs typeface="Gulim"/>
                <a:sym typeface="Gulim"/>
              </a:defRPr>
            </a:lvl4pPr>
            <a:lvl5pPr lvl="4" marR="0" rtl="0" algn="l">
              <a:spcBef>
                <a:spcPts val="0"/>
              </a:spcBef>
              <a:spcAft>
                <a:spcPts val="0"/>
              </a:spcAft>
              <a:buSzPts val="1400"/>
              <a:buNone/>
              <a:defRPr b="0" i="0" sz="2800" u="none" cap="none" strike="noStrike">
                <a:solidFill>
                  <a:schemeClr val="dk2"/>
                </a:solidFill>
                <a:latin typeface="Gulim"/>
                <a:ea typeface="Gulim"/>
                <a:cs typeface="Gulim"/>
                <a:sym typeface="Gulim"/>
              </a:defRPr>
            </a:lvl5pPr>
            <a:lvl6pPr lvl="5" marR="0" rtl="0" algn="l">
              <a:spcBef>
                <a:spcPts val="0"/>
              </a:spcBef>
              <a:spcAft>
                <a:spcPts val="0"/>
              </a:spcAft>
              <a:buSzPts val="1400"/>
              <a:buNone/>
              <a:defRPr b="0" i="0" sz="2800" u="none" cap="none" strike="noStrike">
                <a:solidFill>
                  <a:schemeClr val="dk2"/>
                </a:solidFill>
                <a:latin typeface="Gulim"/>
                <a:ea typeface="Gulim"/>
                <a:cs typeface="Gulim"/>
                <a:sym typeface="Gulim"/>
              </a:defRPr>
            </a:lvl6pPr>
            <a:lvl7pPr lvl="6" marR="0" rtl="0" algn="l">
              <a:spcBef>
                <a:spcPts val="0"/>
              </a:spcBef>
              <a:spcAft>
                <a:spcPts val="0"/>
              </a:spcAft>
              <a:buSzPts val="1400"/>
              <a:buNone/>
              <a:defRPr b="0" i="0" sz="2800" u="none" cap="none" strike="noStrike">
                <a:solidFill>
                  <a:schemeClr val="dk2"/>
                </a:solidFill>
                <a:latin typeface="Gulim"/>
                <a:ea typeface="Gulim"/>
                <a:cs typeface="Gulim"/>
                <a:sym typeface="Gulim"/>
              </a:defRPr>
            </a:lvl7pPr>
            <a:lvl8pPr lvl="7" marR="0" rtl="0" algn="l">
              <a:spcBef>
                <a:spcPts val="0"/>
              </a:spcBef>
              <a:spcAft>
                <a:spcPts val="0"/>
              </a:spcAft>
              <a:buSzPts val="1400"/>
              <a:buNone/>
              <a:defRPr b="0" i="0" sz="2800" u="none" cap="none" strike="noStrike">
                <a:solidFill>
                  <a:schemeClr val="dk2"/>
                </a:solidFill>
                <a:latin typeface="Gulim"/>
                <a:ea typeface="Gulim"/>
                <a:cs typeface="Gulim"/>
                <a:sym typeface="Gulim"/>
              </a:defRPr>
            </a:lvl8pPr>
            <a:lvl9pPr lvl="8" marR="0" rtl="0" algn="l">
              <a:spcBef>
                <a:spcPts val="0"/>
              </a:spcBef>
              <a:spcAft>
                <a:spcPts val="0"/>
              </a:spcAft>
              <a:buSzPts val="1400"/>
              <a:buNone/>
              <a:defRPr b="0" i="0" sz="2800" u="none" cap="none" strike="noStrike">
                <a:solidFill>
                  <a:schemeClr val="dk2"/>
                </a:solidFill>
                <a:latin typeface="Gulim"/>
                <a:ea typeface="Gulim"/>
                <a:cs typeface="Gulim"/>
                <a:sym typeface="Gulim"/>
              </a:defRPr>
            </a:lvl9pPr>
          </a:lstStyle>
          <a:p/>
        </p:txBody>
      </p:sp>
      <p:sp>
        <p:nvSpPr>
          <p:cNvPr descr="Rectangle: Click to edit Master text styles &#10;Second level &#10;Third level &#10;Fourth level &#10;Fifth level" id="21" name="Google Shape;21;p167"/>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Gulim"/>
                <a:ea typeface="Gulim"/>
                <a:cs typeface="Gulim"/>
                <a:sym typeface="Gulim"/>
              </a:defRPr>
            </a:lvl1pPr>
            <a:lvl2pPr indent="-304800" lvl="1" marL="914400" marR="0" rtl="0" algn="l">
              <a:spcBef>
                <a:spcPts val="400"/>
              </a:spcBef>
              <a:spcAft>
                <a:spcPts val="0"/>
              </a:spcAft>
              <a:buClr>
                <a:schemeClr val="dk1"/>
              </a:buClr>
              <a:buSzPts val="1200"/>
              <a:buFont typeface="Noto Sans Symbols"/>
              <a:buChar char="■"/>
              <a:defRPr b="0" i="0" sz="2000" u="none" cap="none" strike="noStrike">
                <a:solidFill>
                  <a:schemeClr val="dk1"/>
                </a:solidFill>
                <a:latin typeface="Gulim"/>
                <a:ea typeface="Gulim"/>
                <a:cs typeface="Gulim"/>
                <a:sym typeface="Gulim"/>
              </a:defRPr>
            </a:lvl2pPr>
            <a:lvl3pPr indent="-373380" lvl="2" marL="1371600"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Gulim"/>
                <a:ea typeface="Gulim"/>
                <a:cs typeface="Gulim"/>
                <a:sym typeface="Gulim"/>
              </a:defRPr>
            </a:lvl3pPr>
            <a:lvl4pPr indent="-294639" lvl="3" marL="18288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Gulim"/>
                <a:ea typeface="Gulim"/>
                <a:cs typeface="Gulim"/>
                <a:sym typeface="Gulim"/>
              </a:defRPr>
            </a:lvl4pPr>
            <a:lvl5pPr indent="-281939" lvl="4" marL="22860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Gulim"/>
                <a:ea typeface="Gulim"/>
                <a:cs typeface="Gulim"/>
                <a:sym typeface="Gulim"/>
              </a:defRPr>
            </a:lvl5pPr>
            <a:lvl6pPr indent="-281939" lvl="5" marL="27432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Gulim"/>
                <a:ea typeface="Gulim"/>
                <a:cs typeface="Gulim"/>
                <a:sym typeface="Gulim"/>
              </a:defRPr>
            </a:lvl6pPr>
            <a:lvl7pPr indent="-281939" lvl="6" marL="32004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Gulim"/>
                <a:ea typeface="Gulim"/>
                <a:cs typeface="Gulim"/>
                <a:sym typeface="Gulim"/>
              </a:defRPr>
            </a:lvl7pPr>
            <a:lvl8pPr indent="-281940" lvl="7" marL="36576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Gulim"/>
                <a:ea typeface="Gulim"/>
                <a:cs typeface="Gulim"/>
                <a:sym typeface="Gulim"/>
              </a:defRPr>
            </a:lvl8pPr>
            <a:lvl9pPr indent="-281940" lvl="8" marL="41148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Gulim"/>
                <a:ea typeface="Gulim"/>
                <a:cs typeface="Gulim"/>
                <a:sym typeface="Gulim"/>
              </a:defRPr>
            </a:lvl9pPr>
          </a:lstStyle>
          <a:p/>
        </p:txBody>
      </p:sp>
      <p:sp>
        <p:nvSpPr>
          <p:cNvPr id="22" name="Google Shape;22;p167"/>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3" name="Google Shape;23;p16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4" name="Google Shape;24;p167"/>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descr="60%" id="32" name="Google Shape;32;p169"/>
          <p:cNvSpPr txBox="1"/>
          <p:nvPr/>
        </p:nvSpPr>
        <p:spPr>
          <a:xfrm>
            <a:off x="3352800" y="0"/>
            <a:ext cx="5791200"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 name="Google Shape;33;p169"/>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2800" u="none" cap="none" strike="noStrike">
                <a:solidFill>
                  <a:schemeClr val="dk2"/>
                </a:solidFill>
                <a:latin typeface="Gulim"/>
                <a:ea typeface="Gulim"/>
                <a:cs typeface="Gulim"/>
                <a:sym typeface="Gulim"/>
              </a:defRPr>
            </a:lvl1pPr>
            <a:lvl2pPr lvl="1" marR="0" rtl="0" algn="l">
              <a:spcBef>
                <a:spcPts val="0"/>
              </a:spcBef>
              <a:spcAft>
                <a:spcPts val="0"/>
              </a:spcAft>
              <a:buSzPts val="1400"/>
              <a:buNone/>
              <a:defRPr b="0" i="0" sz="2800" u="none" cap="none" strike="noStrike">
                <a:solidFill>
                  <a:schemeClr val="dk2"/>
                </a:solidFill>
                <a:latin typeface="Gulim"/>
                <a:ea typeface="Gulim"/>
                <a:cs typeface="Gulim"/>
                <a:sym typeface="Gulim"/>
              </a:defRPr>
            </a:lvl2pPr>
            <a:lvl3pPr lvl="2" marR="0" rtl="0" algn="l">
              <a:spcBef>
                <a:spcPts val="0"/>
              </a:spcBef>
              <a:spcAft>
                <a:spcPts val="0"/>
              </a:spcAft>
              <a:buSzPts val="1400"/>
              <a:buNone/>
              <a:defRPr b="0" i="0" sz="2800" u="none" cap="none" strike="noStrike">
                <a:solidFill>
                  <a:schemeClr val="dk2"/>
                </a:solidFill>
                <a:latin typeface="Gulim"/>
                <a:ea typeface="Gulim"/>
                <a:cs typeface="Gulim"/>
                <a:sym typeface="Gulim"/>
              </a:defRPr>
            </a:lvl3pPr>
            <a:lvl4pPr lvl="3" marR="0" rtl="0" algn="l">
              <a:spcBef>
                <a:spcPts val="0"/>
              </a:spcBef>
              <a:spcAft>
                <a:spcPts val="0"/>
              </a:spcAft>
              <a:buSzPts val="1400"/>
              <a:buNone/>
              <a:defRPr b="0" i="0" sz="2800" u="none" cap="none" strike="noStrike">
                <a:solidFill>
                  <a:schemeClr val="dk2"/>
                </a:solidFill>
                <a:latin typeface="Gulim"/>
                <a:ea typeface="Gulim"/>
                <a:cs typeface="Gulim"/>
                <a:sym typeface="Gulim"/>
              </a:defRPr>
            </a:lvl4pPr>
            <a:lvl5pPr lvl="4" marR="0" rtl="0" algn="l">
              <a:spcBef>
                <a:spcPts val="0"/>
              </a:spcBef>
              <a:spcAft>
                <a:spcPts val="0"/>
              </a:spcAft>
              <a:buSzPts val="1400"/>
              <a:buNone/>
              <a:defRPr b="0" i="0" sz="2800" u="none" cap="none" strike="noStrike">
                <a:solidFill>
                  <a:schemeClr val="dk2"/>
                </a:solidFill>
                <a:latin typeface="Gulim"/>
                <a:ea typeface="Gulim"/>
                <a:cs typeface="Gulim"/>
                <a:sym typeface="Gulim"/>
              </a:defRPr>
            </a:lvl5pPr>
            <a:lvl6pPr lvl="5" marR="0" rtl="0" algn="l">
              <a:spcBef>
                <a:spcPts val="0"/>
              </a:spcBef>
              <a:spcAft>
                <a:spcPts val="0"/>
              </a:spcAft>
              <a:buSzPts val="1400"/>
              <a:buNone/>
              <a:defRPr b="0" i="0" sz="2800" u="none" cap="none" strike="noStrike">
                <a:solidFill>
                  <a:schemeClr val="dk2"/>
                </a:solidFill>
                <a:latin typeface="Gulim"/>
                <a:ea typeface="Gulim"/>
                <a:cs typeface="Gulim"/>
                <a:sym typeface="Gulim"/>
              </a:defRPr>
            </a:lvl6pPr>
            <a:lvl7pPr lvl="6" marR="0" rtl="0" algn="l">
              <a:spcBef>
                <a:spcPts val="0"/>
              </a:spcBef>
              <a:spcAft>
                <a:spcPts val="0"/>
              </a:spcAft>
              <a:buSzPts val="1400"/>
              <a:buNone/>
              <a:defRPr b="0" i="0" sz="2800" u="none" cap="none" strike="noStrike">
                <a:solidFill>
                  <a:schemeClr val="dk2"/>
                </a:solidFill>
                <a:latin typeface="Gulim"/>
                <a:ea typeface="Gulim"/>
                <a:cs typeface="Gulim"/>
                <a:sym typeface="Gulim"/>
              </a:defRPr>
            </a:lvl7pPr>
            <a:lvl8pPr lvl="7" marR="0" rtl="0" algn="l">
              <a:spcBef>
                <a:spcPts val="0"/>
              </a:spcBef>
              <a:spcAft>
                <a:spcPts val="0"/>
              </a:spcAft>
              <a:buSzPts val="1400"/>
              <a:buNone/>
              <a:defRPr b="0" i="0" sz="2800" u="none" cap="none" strike="noStrike">
                <a:solidFill>
                  <a:schemeClr val="dk2"/>
                </a:solidFill>
                <a:latin typeface="Gulim"/>
                <a:ea typeface="Gulim"/>
                <a:cs typeface="Gulim"/>
                <a:sym typeface="Gulim"/>
              </a:defRPr>
            </a:lvl8pPr>
            <a:lvl9pPr lvl="8" marR="0" rtl="0" algn="l">
              <a:spcBef>
                <a:spcPts val="0"/>
              </a:spcBef>
              <a:spcAft>
                <a:spcPts val="0"/>
              </a:spcAft>
              <a:buSzPts val="1400"/>
              <a:buNone/>
              <a:defRPr b="0" i="0" sz="2800" u="none" cap="none" strike="noStrike">
                <a:solidFill>
                  <a:schemeClr val="dk2"/>
                </a:solidFill>
                <a:latin typeface="Gulim"/>
                <a:ea typeface="Gulim"/>
                <a:cs typeface="Gulim"/>
                <a:sym typeface="Gulim"/>
              </a:defRPr>
            </a:lvl9pPr>
          </a:lstStyle>
          <a:p/>
        </p:txBody>
      </p:sp>
      <p:sp>
        <p:nvSpPr>
          <p:cNvPr descr="Rectangle: Click to edit Master text styles &#10;Second level &#10;Third level &#10;Fourth level &#10;Fifth level" id="34" name="Google Shape;34;p169"/>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Gulim"/>
                <a:ea typeface="Gulim"/>
                <a:cs typeface="Gulim"/>
                <a:sym typeface="Gulim"/>
              </a:defRPr>
            </a:lvl1pPr>
            <a:lvl2pPr indent="-304800" lvl="1" marL="914400" marR="0" rtl="0" algn="l">
              <a:spcBef>
                <a:spcPts val="400"/>
              </a:spcBef>
              <a:spcAft>
                <a:spcPts val="0"/>
              </a:spcAft>
              <a:buClr>
                <a:schemeClr val="dk1"/>
              </a:buClr>
              <a:buSzPts val="1200"/>
              <a:buFont typeface="Noto Sans Symbols"/>
              <a:buChar char="■"/>
              <a:defRPr b="0" i="0" sz="2000" u="none" cap="none" strike="noStrike">
                <a:solidFill>
                  <a:schemeClr val="dk1"/>
                </a:solidFill>
                <a:latin typeface="Gulim"/>
                <a:ea typeface="Gulim"/>
                <a:cs typeface="Gulim"/>
                <a:sym typeface="Gulim"/>
              </a:defRPr>
            </a:lvl2pPr>
            <a:lvl3pPr indent="-373380" lvl="2" marL="1371600"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Gulim"/>
                <a:ea typeface="Gulim"/>
                <a:cs typeface="Gulim"/>
                <a:sym typeface="Gulim"/>
              </a:defRPr>
            </a:lvl3pPr>
            <a:lvl4pPr indent="-294639" lvl="3" marL="18288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Gulim"/>
                <a:ea typeface="Gulim"/>
                <a:cs typeface="Gulim"/>
                <a:sym typeface="Gulim"/>
              </a:defRPr>
            </a:lvl4pPr>
            <a:lvl5pPr indent="-281939" lvl="4" marL="22860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Gulim"/>
                <a:ea typeface="Gulim"/>
                <a:cs typeface="Gulim"/>
                <a:sym typeface="Gulim"/>
              </a:defRPr>
            </a:lvl5pPr>
            <a:lvl6pPr indent="-281939" lvl="5" marL="27432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Gulim"/>
                <a:ea typeface="Gulim"/>
                <a:cs typeface="Gulim"/>
                <a:sym typeface="Gulim"/>
              </a:defRPr>
            </a:lvl6pPr>
            <a:lvl7pPr indent="-281939" lvl="6" marL="32004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Gulim"/>
                <a:ea typeface="Gulim"/>
                <a:cs typeface="Gulim"/>
                <a:sym typeface="Gulim"/>
              </a:defRPr>
            </a:lvl7pPr>
            <a:lvl8pPr indent="-281940" lvl="7" marL="36576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Gulim"/>
                <a:ea typeface="Gulim"/>
                <a:cs typeface="Gulim"/>
                <a:sym typeface="Gulim"/>
              </a:defRPr>
            </a:lvl8pPr>
            <a:lvl9pPr indent="-281940" lvl="8" marL="41148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Gulim"/>
                <a:ea typeface="Gulim"/>
                <a:cs typeface="Gulim"/>
                <a:sym typeface="Gulim"/>
              </a:defRPr>
            </a:lvl9pPr>
          </a:lstStyle>
          <a:p/>
        </p:txBody>
      </p:sp>
      <p:sp>
        <p:nvSpPr>
          <p:cNvPr id="35" name="Google Shape;35;p169"/>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6" name="Google Shape;36;p16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7" name="Google Shape;37;p169"/>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1pPr>
            <a:lvl2pPr indent="0" lvl="1"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2pPr>
            <a:lvl3pPr indent="0" lvl="2"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3pPr>
            <a:lvl4pPr indent="0" lvl="3"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4pPr>
            <a:lvl5pPr indent="0" lvl="4"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5pPr>
            <a:lvl6pPr indent="0" lvl="5"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6pPr>
            <a:lvl7pPr indent="0" lvl="6"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7pPr>
            <a:lvl8pPr indent="0" lvl="7"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8pPr>
            <a:lvl9pPr indent="0" lvl="8" marL="0" marR="0" rtl="0" algn="r">
              <a:lnSpc>
                <a:spcPct val="100000"/>
              </a:lnSpc>
              <a:spcBef>
                <a:spcPts val="0"/>
              </a:spcBef>
              <a:spcAft>
                <a:spcPts val="0"/>
              </a:spcAft>
              <a:buClr>
                <a:schemeClr val="dk1"/>
              </a:buClr>
              <a:buSzPts val="1400"/>
              <a:buFont typeface="Gulim"/>
              <a:buNone/>
              <a:defRPr b="0" i="0" sz="14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pic>
        <p:nvPicPr>
          <p:cNvPr descr="logo" id="38" name="Google Shape;38;p169"/>
          <p:cNvPicPr preferRelativeResize="0"/>
          <p:nvPr/>
        </p:nvPicPr>
        <p:blipFill rotWithShape="1">
          <a:blip r:embed="rId1">
            <a:alphaModFix/>
          </a:blip>
          <a:srcRect b="0" l="0" r="0" t="0"/>
          <a:stretch/>
        </p:blipFill>
        <p:spPr>
          <a:xfrm>
            <a:off x="7620000" y="381000"/>
            <a:ext cx="1031875" cy="722312"/>
          </a:xfrm>
          <a:prstGeom prst="rect">
            <a:avLst/>
          </a:prstGeom>
          <a:noFill/>
          <a:ln>
            <a:noFill/>
          </a:ln>
        </p:spPr>
      </p:pic>
      <p:sp>
        <p:nvSpPr>
          <p:cNvPr id="39" name="Google Shape;39;p169"/>
          <p:cNvSpPr txBox="1"/>
          <p:nvPr/>
        </p:nvSpPr>
        <p:spPr>
          <a:xfrm>
            <a:off x="7315200" y="1127125"/>
            <a:ext cx="1739900"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Gulim"/>
              <a:buNone/>
            </a:pPr>
            <a:r>
              <a:rPr b="0" i="0" lang="en-US" sz="1000" u="none">
                <a:solidFill>
                  <a:schemeClr val="dk1"/>
                </a:solidFill>
                <a:latin typeface="Gulim"/>
                <a:ea typeface="Gulim"/>
                <a:cs typeface="Gulim"/>
                <a:sym typeface="Gulim"/>
              </a:rPr>
              <a:t>http://tolerance.ajou.ac.kr</a:t>
            </a:r>
            <a:endParaRPr/>
          </a:p>
        </p:txBody>
      </p:sp>
      <p:grpSp>
        <p:nvGrpSpPr>
          <p:cNvPr id="40" name="Google Shape;40;p169"/>
          <p:cNvGrpSpPr/>
          <p:nvPr/>
        </p:nvGrpSpPr>
        <p:grpSpPr>
          <a:xfrm>
            <a:off x="2743200" y="3657600"/>
            <a:ext cx="6045200" cy="2876550"/>
            <a:chOff x="1480" y="1952"/>
            <a:chExt cx="3808" cy="1812"/>
          </a:xfrm>
        </p:grpSpPr>
        <p:cxnSp>
          <p:nvCxnSpPr>
            <p:cNvPr id="41" name="Google Shape;41;p169"/>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42" name="Google Shape;42;p169"/>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sp>
          <p:nvSpPr>
            <p:cNvPr id="43" name="Google Shape;43;p169"/>
            <p:cNvSpPr/>
            <p:nvPr/>
          </p:nvSpPr>
          <p:spPr>
            <a:xfrm rot="5400000">
              <a:off x="5096" y="3347"/>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44" name="Google Shape;44;p169"/>
          <p:cNvGrpSpPr/>
          <p:nvPr/>
        </p:nvGrpSpPr>
        <p:grpSpPr>
          <a:xfrm>
            <a:off x="381000" y="654050"/>
            <a:ext cx="6049962" cy="2851150"/>
            <a:chOff x="384" y="559"/>
            <a:chExt cx="3811" cy="1796"/>
          </a:xfrm>
        </p:grpSpPr>
        <p:cxnSp>
          <p:nvCxnSpPr>
            <p:cNvPr id="45" name="Google Shape;45;p169"/>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46" name="Google Shape;46;p169"/>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sp>
          <p:nvSpPr>
            <p:cNvPr id="47" name="Google Shape;47;p169"/>
            <p:cNvSpPr/>
            <p:nvPr/>
          </p:nvSpPr>
          <p:spPr>
            <a:xfrm flipH="1" rot="-5400000">
              <a:off x="425" y="860"/>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9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8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10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9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7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8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8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92.png"/><Relationship Id="rId4" Type="http://schemas.openxmlformats.org/officeDocument/2006/relationships/image" Target="../media/image106.png"/><Relationship Id="rId5" Type="http://schemas.openxmlformats.org/officeDocument/2006/relationships/image" Target="../media/image79.png"/><Relationship Id="rId6" Type="http://schemas.openxmlformats.org/officeDocument/2006/relationships/image" Target="../media/image8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87.png"/><Relationship Id="rId4" Type="http://schemas.openxmlformats.org/officeDocument/2006/relationships/image" Target="../media/image94.png"/><Relationship Id="rId5" Type="http://schemas.openxmlformats.org/officeDocument/2006/relationships/image" Target="../media/image102.png"/><Relationship Id="rId6" Type="http://schemas.openxmlformats.org/officeDocument/2006/relationships/image" Target="../media/image85.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86.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9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96.png"/><Relationship Id="rId4" Type="http://schemas.openxmlformats.org/officeDocument/2006/relationships/image" Target="../media/image99.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97.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100.png"/><Relationship Id="rId4" Type="http://schemas.openxmlformats.org/officeDocument/2006/relationships/image" Target="../media/image10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 Id="rId3" Type="http://schemas.openxmlformats.org/officeDocument/2006/relationships/image" Target="../media/image103.png"/><Relationship Id="rId4" Type="http://schemas.openxmlformats.org/officeDocument/2006/relationships/image" Target="../media/image9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 Id="rId3" Type="http://schemas.openxmlformats.org/officeDocument/2006/relationships/image" Target="../media/image9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 Id="rId3" Type="http://schemas.openxmlformats.org/officeDocument/2006/relationships/image" Target="../media/image10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3.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 Id="rId3" Type="http://schemas.openxmlformats.org/officeDocument/2006/relationships/image" Target="../media/image108.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 Id="rId3" Type="http://schemas.openxmlformats.org/officeDocument/2006/relationships/image" Target="../media/image107.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8.png"/><Relationship Id="rId4" Type="http://schemas.openxmlformats.org/officeDocument/2006/relationships/image" Target="../media/image46.png"/><Relationship Id="rId5" Type="http://schemas.openxmlformats.org/officeDocument/2006/relationships/image" Target="../media/image6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8.png"/><Relationship Id="rId4" Type="http://schemas.openxmlformats.org/officeDocument/2006/relationships/image" Target="../media/image19.png"/><Relationship Id="rId5" Type="http://schemas.openxmlformats.org/officeDocument/2006/relationships/image" Target="../media/image47.png"/><Relationship Id="rId6"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7.png"/><Relationship Id="rId4" Type="http://schemas.openxmlformats.org/officeDocument/2006/relationships/image" Target="../media/image40.png"/><Relationship Id="rId5" Type="http://schemas.openxmlformats.org/officeDocument/2006/relationships/image" Target="../media/image15.png"/><Relationship Id="rId6"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3.png"/><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4.png"/><Relationship Id="rId4" Type="http://schemas.openxmlformats.org/officeDocument/2006/relationships/image" Target="../media/image5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4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5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5.png"/><Relationship Id="rId4" Type="http://schemas.openxmlformats.org/officeDocument/2006/relationships/image" Target="../media/image44.png"/><Relationship Id="rId5" Type="http://schemas.openxmlformats.org/officeDocument/2006/relationships/image" Target="../media/image4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8.png"/><Relationship Id="rId4" Type="http://schemas.openxmlformats.org/officeDocument/2006/relationships/image" Target="../media/image52.png"/><Relationship Id="rId11" Type="http://schemas.openxmlformats.org/officeDocument/2006/relationships/image" Target="../media/image66.png"/><Relationship Id="rId10" Type="http://schemas.openxmlformats.org/officeDocument/2006/relationships/image" Target="../media/image63.png"/><Relationship Id="rId12" Type="http://schemas.openxmlformats.org/officeDocument/2006/relationships/image" Target="../media/image56.png"/><Relationship Id="rId9" Type="http://schemas.openxmlformats.org/officeDocument/2006/relationships/image" Target="../media/image55.png"/><Relationship Id="rId5" Type="http://schemas.openxmlformats.org/officeDocument/2006/relationships/image" Target="../media/image51.png"/><Relationship Id="rId6" Type="http://schemas.openxmlformats.org/officeDocument/2006/relationships/image" Target="../media/image49.png"/><Relationship Id="rId7" Type="http://schemas.openxmlformats.org/officeDocument/2006/relationships/image" Target="../media/image64.png"/><Relationship Id="rId8" Type="http://schemas.openxmlformats.org/officeDocument/2006/relationships/image" Target="../media/image5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8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65.png"/><Relationship Id="rId4" Type="http://schemas.openxmlformats.org/officeDocument/2006/relationships/image" Target="../media/image7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5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6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6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6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wintersim.org/"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7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71.png"/><Relationship Id="rId4" Type="http://schemas.openxmlformats.org/officeDocument/2006/relationships/image" Target="../media/image84.png"/><Relationship Id="rId5" Type="http://schemas.openxmlformats.org/officeDocument/2006/relationships/image" Target="../media/image8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7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10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nvSpPr>
        <p:spPr>
          <a:xfrm>
            <a:off x="3505200" y="1676400"/>
            <a:ext cx="3810000" cy="1676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Gulim"/>
              <a:buNone/>
            </a:pPr>
            <a:r>
              <a:rPr b="0" i="0" lang="en-US" sz="3200" u="none">
                <a:solidFill>
                  <a:schemeClr val="dk2"/>
                </a:solidFill>
                <a:latin typeface="Gulim"/>
                <a:ea typeface="Gulim"/>
                <a:cs typeface="Gulim"/>
                <a:sym typeface="Gulim"/>
              </a:rPr>
              <a:t>DISCRETE-EVENT </a:t>
            </a:r>
            <a:br>
              <a:rPr b="0" i="0" lang="en-US" sz="3200" u="none">
                <a:solidFill>
                  <a:schemeClr val="dk2"/>
                </a:solidFill>
                <a:latin typeface="Gulim"/>
                <a:ea typeface="Gulim"/>
                <a:cs typeface="Gulim"/>
                <a:sym typeface="Gulim"/>
              </a:rPr>
            </a:br>
            <a:r>
              <a:rPr b="0" i="0" lang="en-US" sz="3200" u="none">
                <a:solidFill>
                  <a:schemeClr val="dk2"/>
                </a:solidFill>
                <a:latin typeface="Gulim"/>
                <a:ea typeface="Gulim"/>
                <a:cs typeface="Gulim"/>
                <a:sym typeface="Gulim"/>
              </a:rPr>
              <a:t>SYSTEM </a:t>
            </a:r>
            <a:br>
              <a:rPr b="0" i="0" lang="en-US" sz="3200" u="none">
                <a:solidFill>
                  <a:schemeClr val="dk2"/>
                </a:solidFill>
                <a:latin typeface="Gulim"/>
                <a:ea typeface="Gulim"/>
                <a:cs typeface="Gulim"/>
                <a:sym typeface="Gulim"/>
              </a:rPr>
            </a:br>
            <a:r>
              <a:rPr b="0" i="0" lang="en-US" sz="3200" u="none">
                <a:solidFill>
                  <a:schemeClr val="dk2"/>
                </a:solidFill>
                <a:latin typeface="Gulim"/>
                <a:ea typeface="Gulim"/>
                <a:cs typeface="Gulim"/>
                <a:sym typeface="Gulim"/>
              </a:rPr>
              <a:t>SIMULATION</a:t>
            </a:r>
            <a:endParaRPr/>
          </a:p>
        </p:txBody>
      </p:sp>
      <p:sp>
        <p:nvSpPr>
          <p:cNvPr descr="Rectangle: Click to edit Master text styles &#10;Second level &#10;Third level &#10;Fourth level &#10;Fifth level" id="116" name="Google Shape;116;p1"/>
          <p:cNvSpPr txBox="1"/>
          <p:nvPr/>
        </p:nvSpPr>
        <p:spPr>
          <a:xfrm>
            <a:off x="2971800" y="4267200"/>
            <a:ext cx="4953000" cy="8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Gulim"/>
              <a:buNone/>
            </a:pPr>
            <a:r>
              <a:rPr b="0" i="0" lang="en-US" sz="2000" u="none">
                <a:solidFill>
                  <a:schemeClr val="dk1"/>
                </a:solidFill>
                <a:latin typeface="Gulim"/>
                <a:ea typeface="Gulim"/>
                <a:cs typeface="Gulim"/>
                <a:sym typeface="Gulim"/>
              </a:rPr>
              <a:t>Jerry Banks ∙ John S. Carson II</a:t>
            </a:r>
            <a:endParaRPr/>
          </a:p>
          <a:p>
            <a:pPr indent="0" lvl="0" marL="0" marR="0" rtl="0" algn="ctr">
              <a:lnSpc>
                <a:spcPct val="100000"/>
              </a:lnSpc>
              <a:spcBef>
                <a:spcPts val="400"/>
              </a:spcBef>
              <a:spcAft>
                <a:spcPts val="0"/>
              </a:spcAft>
              <a:buClr>
                <a:schemeClr val="dk1"/>
              </a:buClr>
              <a:buSzPts val="2000"/>
              <a:buFont typeface="Gulim"/>
              <a:buNone/>
            </a:pPr>
            <a:r>
              <a:rPr b="0" i="0" lang="en-US" sz="2000" u="none">
                <a:solidFill>
                  <a:schemeClr val="dk1"/>
                </a:solidFill>
                <a:latin typeface="Gulim"/>
                <a:ea typeface="Gulim"/>
                <a:cs typeface="Gulim"/>
                <a:sym typeface="Gulim"/>
              </a:rPr>
              <a:t>Barry L. Nelson ∙ David M. Nicol</a:t>
            </a:r>
            <a:endParaRPr/>
          </a:p>
        </p:txBody>
      </p:sp>
      <p:pic>
        <p:nvPicPr>
          <p:cNvPr descr="cover" id="117" name="Google Shape;117;p1"/>
          <p:cNvPicPr preferRelativeResize="0"/>
          <p:nvPr/>
        </p:nvPicPr>
        <p:blipFill rotWithShape="1">
          <a:blip r:embed="rId3">
            <a:alphaModFix/>
          </a:blip>
          <a:srcRect b="0" l="0" r="0" t="0"/>
          <a:stretch/>
        </p:blipFill>
        <p:spPr>
          <a:xfrm>
            <a:off x="1371600" y="2286000"/>
            <a:ext cx="1568450" cy="2422525"/>
          </a:xfrm>
          <a:prstGeom prst="rect">
            <a:avLst/>
          </a:prstGeom>
          <a:noFill/>
          <a:ln>
            <a:noFill/>
          </a:ln>
        </p:spPr>
      </p:pic>
      <p:sp>
        <p:nvSpPr>
          <p:cNvPr id="118" name="Google Shape;118;p1"/>
          <p:cNvSpPr txBox="1"/>
          <p:nvPr/>
        </p:nvSpPr>
        <p:spPr>
          <a:xfrm>
            <a:off x="4648200" y="3657600"/>
            <a:ext cx="1752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Third Edition</a:t>
            </a:r>
            <a:endParaRPr/>
          </a:p>
        </p:txBody>
      </p:sp>
      <p:cxnSp>
        <p:nvCxnSpPr>
          <p:cNvPr id="119" name="Google Shape;119;p1"/>
          <p:cNvCxnSpPr/>
          <p:nvPr/>
        </p:nvCxnSpPr>
        <p:spPr>
          <a:xfrm>
            <a:off x="3505200" y="2362200"/>
            <a:ext cx="3886200" cy="0"/>
          </a:xfrm>
          <a:prstGeom prst="straightConnector1">
            <a:avLst/>
          </a:prstGeom>
          <a:noFill/>
          <a:ln cap="flat" cmpd="sng" w="9525">
            <a:solidFill>
              <a:schemeClr val="dk1"/>
            </a:solidFill>
            <a:prstDash val="solid"/>
            <a:miter lim="800000"/>
            <a:headEnd len="med" w="med" type="none"/>
            <a:tailEnd len="med" w="med" type="none"/>
          </a:ln>
        </p:spPr>
      </p:cxnSp>
      <p:cxnSp>
        <p:nvCxnSpPr>
          <p:cNvPr id="120" name="Google Shape;120;p1"/>
          <p:cNvCxnSpPr/>
          <p:nvPr/>
        </p:nvCxnSpPr>
        <p:spPr>
          <a:xfrm>
            <a:off x="3505200" y="2819400"/>
            <a:ext cx="3886200" cy="0"/>
          </a:xfrm>
          <a:prstGeom prst="straightConnector1">
            <a:avLst/>
          </a:prstGeom>
          <a:noFill/>
          <a:ln cap="flat" cmpd="sng" w="9525">
            <a:solidFill>
              <a:schemeClr val="dk1"/>
            </a:solidFill>
            <a:prstDash val="solid"/>
            <a:miter lim="800000"/>
            <a:headEnd len="med" w="med" type="none"/>
            <a:tailEnd len="med" w="med" type="none"/>
          </a:ln>
        </p:spPr>
      </p:cxnSp>
      <p:cxnSp>
        <p:nvCxnSpPr>
          <p:cNvPr id="121" name="Google Shape;121;p1"/>
          <p:cNvCxnSpPr/>
          <p:nvPr/>
        </p:nvCxnSpPr>
        <p:spPr>
          <a:xfrm>
            <a:off x="3505200" y="3352800"/>
            <a:ext cx="38862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descr="Rectangle: Click to edit Master text styles &#10;Second level &#10;Third level &#10;Fourth level &#10;Fifth level" id="182" name="Google Shape;182;p10"/>
          <p:cNvSpPr txBox="1"/>
          <p:nvPr>
            <p:ph idx="1" type="body"/>
          </p:nvPr>
        </p:nvSpPr>
        <p:spPr>
          <a:xfrm>
            <a:off x="838200" y="1676400"/>
            <a:ext cx="7924800" cy="4343400"/>
          </a:xfrm>
          <a:prstGeom prst="rect">
            <a:avLst/>
          </a:prstGeom>
          <a:noFill/>
          <a:ln>
            <a:noFill/>
          </a:ln>
        </p:spPr>
        <p:txBody>
          <a:bodyPr anchorCtr="0" anchor="t" bIns="45700" lIns="91425" spcFirstLastPara="1" rIns="91425" wrap="square" tIns="45700">
            <a:noAutofit/>
          </a:bodyPr>
          <a:lstStyle/>
          <a:p>
            <a:pPr indent="-228600" lvl="2" marL="1143000" rtl="0" algn="l">
              <a:lnSpc>
                <a:spcPct val="90000"/>
              </a:lnSpc>
              <a:spcBef>
                <a:spcPts val="0"/>
              </a:spcBef>
              <a:spcAft>
                <a:spcPts val="0"/>
              </a:spcAft>
              <a:buSzPts val="1330"/>
              <a:buChar char="•"/>
            </a:pPr>
            <a:r>
              <a:rPr b="0" i="0" lang="en-US" sz="1400" u="none">
                <a:solidFill>
                  <a:schemeClr val="dk1"/>
                </a:solidFill>
                <a:latin typeface="Gulim"/>
                <a:ea typeface="Gulim"/>
                <a:cs typeface="Gulim"/>
                <a:sym typeface="Gulim"/>
              </a:rPr>
              <a:t>Assessment of potential gains in productivity due to proactive reticle management</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Comparison of a 200-mm and 300-mm X-ray lithography cell</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Capacity planning with time constraints between operations</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300-mm logistic system risk reduction</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Construction Engineering</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Construction of a dam embankment</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Trenchless renewal of underground urban infrastructures</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Activity scheduling in a dynamic, multiproject setting</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Investigation of the structural steel erection process</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Special-purpose template for utility tunnel construction</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Military Application</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Modeling leadership effects and recruit type in an Army recruiting station</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Design and test of an intelligent controller for autonomous underwater vehicles</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Modeling military requirements for nonwarfighting operations</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Multitrajectory performance for varying scenario sizes</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Using adaptive agent in U.S Air Force pilot retention</a:t>
            </a:r>
            <a:endParaRPr/>
          </a:p>
        </p:txBody>
      </p:sp>
      <p:sp>
        <p:nvSpPr>
          <p:cNvPr id="183" name="Google Shape;183;p10"/>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1.4 Areas of Application (2)</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descr="Rectangle: Click to edit Master text styles &#10;Second level &#10;Third level &#10;Fourth level &#10;Fifth level" id="983" name="Google Shape;983;p100"/>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List processing : the management of a list . </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removal of the imminent event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 As the imminent event is usually at the top of the list, its removal is as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efficient as possible. </a:t>
            </a:r>
            <a:endParaRPr/>
          </a:p>
          <a:p>
            <a:pPr indent="-285750"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addition of a new event to the list, and occasionally removal of some event (called cancellation of an event)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 Addition of a new event (and cancellation of an old event) requires a</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search of the list. </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The efficiency of this search depends on the logical organization of the list and on how the search is conducted.</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The removal and addition of events from the FEL is illustrated in Figure 3.2. </a:t>
            </a:r>
            <a:endParaRPr/>
          </a:p>
        </p:txBody>
      </p:sp>
      <p:sp>
        <p:nvSpPr>
          <p:cNvPr id="984" name="Google Shape;984;p100"/>
          <p:cNvSpPr txBox="1"/>
          <p:nvPr>
            <p:ph type="title"/>
          </p:nvPr>
        </p:nvSpPr>
        <p:spPr>
          <a:xfrm>
            <a:off x="152400" y="587375"/>
            <a:ext cx="7239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3.1.1. The Event-Scheduling/Time-Advanced Algorithm (2)</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descr="Rectangle: Click to edit Master text styles &#10;Second level &#10;Third level &#10;Fourth level &#10;Fifth level" id="989" name="Google Shape;989;p101"/>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The system snapshot at time 0 is defined by the initial conditions and the generation of the so-called exogenous events. </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An exogenous event : a happening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outside the system</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which </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Gulim"/>
                <a:ea typeface="Gulim"/>
                <a:cs typeface="Gulim"/>
                <a:sym typeface="Gulim"/>
              </a:rPr>
              <a:t>                                    impinges on the system.</a:t>
            </a:r>
            <a:endParaRPr/>
          </a:p>
          <a:p>
            <a:pPr indent="-34290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The specified initial conditions define the system state at time 0.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In Figure 3.2, if t = 0, then the state (5, 1, 6) might represent the initial number of customers at three different points in the system. </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How future events are generated?</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to generate an arrival to a queueing system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by  a service-completion event in a queueing simulation</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to generate runtimes and downtimes for a machine subject to breakdowns</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990" name="Google Shape;990;p101"/>
          <p:cNvSpPr txBox="1"/>
          <p:nvPr>
            <p:ph type="title"/>
          </p:nvPr>
        </p:nvSpPr>
        <p:spPr>
          <a:xfrm>
            <a:off x="152400" y="587375"/>
            <a:ext cx="7239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3.1.1. The Event-Scheduling/Time-Advanced Algorithm (3)</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descr="Rectangle: Click to edit Master text styles &#10;Second level &#10;Third level &#10;Fourth level &#10;Fifth level" id="995" name="Google Shape;995;p102"/>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To generate an arrival to a queueing system</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996" name="Google Shape;996;p102"/>
          <p:cNvSpPr txBox="1"/>
          <p:nvPr>
            <p:ph type="title"/>
          </p:nvPr>
        </p:nvSpPr>
        <p:spPr>
          <a:xfrm>
            <a:off x="152400" y="587375"/>
            <a:ext cx="7239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3.1.1. The Event-Scheduling/Time-Advanced Algorithm (4)</a:t>
            </a:r>
            <a:endParaRPr/>
          </a:p>
        </p:txBody>
      </p:sp>
      <p:pic>
        <p:nvPicPr>
          <p:cNvPr descr="figure3-3" id="997" name="Google Shape;997;p102"/>
          <p:cNvPicPr preferRelativeResize="0"/>
          <p:nvPr/>
        </p:nvPicPr>
        <p:blipFill rotWithShape="1">
          <a:blip r:embed="rId3">
            <a:alphaModFix/>
          </a:blip>
          <a:srcRect b="0" l="0" r="0" t="0"/>
          <a:stretch/>
        </p:blipFill>
        <p:spPr>
          <a:xfrm>
            <a:off x="990600" y="2514600"/>
            <a:ext cx="7315200" cy="3352800"/>
          </a:xfrm>
          <a:prstGeom prst="rect">
            <a:avLst/>
          </a:prstGeom>
          <a:noFill/>
          <a:ln>
            <a:noFill/>
          </a:ln>
        </p:spPr>
      </p:pic>
      <p:sp>
        <p:nvSpPr>
          <p:cNvPr id="998" name="Google Shape;998;p102"/>
          <p:cNvSpPr txBox="1"/>
          <p:nvPr/>
        </p:nvSpPr>
        <p:spPr>
          <a:xfrm>
            <a:off x="1219200" y="2057400"/>
            <a:ext cx="70104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 The end of an interarrival interval is an example of a primary event.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descr="Rectangle: Click to edit Master text styles &#10;Second level &#10;Third level &#10;Fourth level &#10;Fifth level" id="1003" name="Google Shape;1003;p103"/>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By  a service-completion event in a queueing simulation</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 new service time, s</a:t>
            </a:r>
            <a:r>
              <a:rPr b="0" baseline="30000" i="0" lang="en-US" sz="1600" u="none">
                <a:solidFill>
                  <a:schemeClr val="dk1"/>
                </a:solidFill>
                <a:latin typeface="Gulim"/>
                <a:ea typeface="Gulim"/>
                <a:cs typeface="Gulim"/>
                <a:sym typeface="Gulim"/>
              </a:rPr>
              <a:t>*</a:t>
            </a:r>
            <a:r>
              <a:rPr b="0" i="0" lang="en-US" sz="1600" u="none">
                <a:solidFill>
                  <a:schemeClr val="dk1"/>
                </a:solidFill>
                <a:latin typeface="Gulim"/>
                <a:ea typeface="Gulim"/>
                <a:cs typeface="Gulim"/>
                <a:sym typeface="Gulim"/>
              </a:rPr>
              <a:t>, will be generated for the next customer.</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When one customer completes service, at current time CLOCK = t  </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If the next customer is present </a:t>
            </a:r>
            <a:endParaRPr/>
          </a:p>
          <a:p>
            <a:pPr indent="-228600" lvl="2" marL="1143000" rtl="0" algn="l">
              <a:lnSpc>
                <a:spcPct val="100000"/>
              </a:lnSpc>
              <a:spcBef>
                <a:spcPts val="280"/>
              </a:spcBef>
              <a:spcAft>
                <a:spcPts val="0"/>
              </a:spcAft>
              <a:buSzPts val="1330"/>
              <a:buNone/>
            </a:pPr>
            <a:r>
              <a:rPr b="0" i="0" lang="en-US" sz="1400" u="none">
                <a:solidFill>
                  <a:schemeClr val="dk1"/>
                </a:solidFill>
                <a:latin typeface="Gulim"/>
                <a:ea typeface="Gulim"/>
                <a:cs typeface="Gulim"/>
                <a:sym typeface="Gulim"/>
              </a:rPr>
              <a:t>    ⇒ The next service-completion event will be scheduled to occur at future </a:t>
            </a:r>
            <a:endParaRPr/>
          </a:p>
          <a:p>
            <a:pPr indent="-228600" lvl="2" marL="1143000" rtl="0" algn="l">
              <a:lnSpc>
                <a:spcPct val="100000"/>
              </a:lnSpc>
              <a:spcBef>
                <a:spcPts val="280"/>
              </a:spcBef>
              <a:spcAft>
                <a:spcPts val="0"/>
              </a:spcAft>
              <a:buSzPts val="1330"/>
              <a:buNone/>
            </a:pPr>
            <a:r>
              <a:rPr b="0" i="0" lang="en-US" sz="1400" u="none">
                <a:solidFill>
                  <a:schemeClr val="dk1"/>
                </a:solidFill>
                <a:latin typeface="Gulim"/>
                <a:ea typeface="Gulim"/>
                <a:cs typeface="Gulim"/>
                <a:sym typeface="Gulim"/>
              </a:rPr>
              <a:t>        time t</a:t>
            </a:r>
            <a:r>
              <a:rPr b="0" baseline="30000" i="0" lang="en-US" sz="1400" u="none">
                <a:solidFill>
                  <a:schemeClr val="dk1"/>
                </a:solidFill>
                <a:latin typeface="Gulim"/>
                <a:ea typeface="Gulim"/>
                <a:cs typeface="Gulim"/>
                <a:sym typeface="Gulim"/>
              </a:rPr>
              <a:t>*</a:t>
            </a:r>
            <a:r>
              <a:rPr b="0" i="0" lang="en-US" sz="1400" u="none">
                <a:solidFill>
                  <a:schemeClr val="dk1"/>
                </a:solidFill>
                <a:latin typeface="Gulim"/>
                <a:ea typeface="Gulim"/>
                <a:cs typeface="Gulim"/>
                <a:sym typeface="Gulim"/>
              </a:rPr>
              <a:t> = t + s</a:t>
            </a:r>
            <a:r>
              <a:rPr b="0" baseline="30000" i="0" lang="en-US" sz="1400" u="none">
                <a:solidFill>
                  <a:schemeClr val="dk1"/>
                </a:solidFill>
                <a:latin typeface="Gulim"/>
                <a:ea typeface="Gulim"/>
                <a:cs typeface="Gulim"/>
                <a:sym typeface="Gulim"/>
              </a:rPr>
              <a:t>*</a:t>
            </a:r>
            <a:r>
              <a:rPr b="0" i="0" lang="en-US" sz="1400" u="none">
                <a:solidFill>
                  <a:schemeClr val="dk1"/>
                </a:solidFill>
                <a:latin typeface="Gulim"/>
                <a:ea typeface="Gulim"/>
                <a:cs typeface="Gulim"/>
                <a:sym typeface="Gulim"/>
              </a:rPr>
              <a:t> by placing onto the FEL a new event notice of type service </a:t>
            </a:r>
            <a:endParaRPr/>
          </a:p>
          <a:p>
            <a:pPr indent="-228600" lvl="2" marL="1143000" rtl="0" algn="l">
              <a:lnSpc>
                <a:spcPct val="100000"/>
              </a:lnSpc>
              <a:spcBef>
                <a:spcPts val="280"/>
              </a:spcBef>
              <a:spcAft>
                <a:spcPts val="0"/>
              </a:spcAft>
              <a:buSzPts val="1330"/>
              <a:buNone/>
            </a:pPr>
            <a:r>
              <a:rPr b="0" i="0" lang="en-US" sz="1400" u="none">
                <a:solidFill>
                  <a:schemeClr val="dk1"/>
                </a:solidFill>
                <a:latin typeface="Gulim"/>
                <a:ea typeface="Gulim"/>
                <a:cs typeface="Gulim"/>
                <a:sym typeface="Gulim"/>
              </a:rPr>
              <a:t>        completion.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 service-completion event will be generated and scheduled at the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time of an arrival event, provided that, upon arrival, there is at least one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idle server in the server group.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Beginning service : a conditional event triggered only on the condition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that a customer is present and a server is free.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Service completion : a primary event.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Service time : an activity</a:t>
            </a:r>
            <a:endParaRPr/>
          </a:p>
        </p:txBody>
      </p:sp>
      <p:sp>
        <p:nvSpPr>
          <p:cNvPr id="1004" name="Google Shape;1004;p103"/>
          <p:cNvSpPr txBox="1"/>
          <p:nvPr>
            <p:ph type="title"/>
          </p:nvPr>
        </p:nvSpPr>
        <p:spPr>
          <a:xfrm>
            <a:off x="152400" y="587375"/>
            <a:ext cx="7239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3.1.1. The Event-Scheduling/Time-Advanced Algorithm (5)</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descr="Rectangle: Click to edit Master text styles &#10;Second level &#10;Third level &#10;Fourth level &#10;Fifth level" id="1009" name="Google Shape;1009;p104"/>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By  a service-completion event in a queueing simulation (Cont.)</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 conditional event is triggered by a primary event occurring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Only primary events appear on the FEL.</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To generate runtimes and downtimes for a machine subject to </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Gulim"/>
                <a:ea typeface="Gulim"/>
                <a:cs typeface="Gulim"/>
                <a:sym typeface="Gulim"/>
              </a:rPr>
              <a:t>     breakdowns</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At time 0, the first runtime will be generated and an end-of-runtime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event scheduled.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Whenever an end-of-runtime event occurs, a downtime will be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generated and an end-of-downtime event scheduled on the FEL.</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When the CLOCK is eventually advanced to the time of this end-of-</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downtime event, a runtime is generated and an end-of-runtime event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scheduled on the FEL.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An end of runtime and an end of downtime : primary events.</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 runtime and a downtime : activities</a:t>
            </a:r>
            <a:endParaRPr/>
          </a:p>
        </p:txBody>
      </p:sp>
      <p:sp>
        <p:nvSpPr>
          <p:cNvPr id="1010" name="Google Shape;1010;p104"/>
          <p:cNvSpPr txBox="1"/>
          <p:nvPr>
            <p:ph type="title"/>
          </p:nvPr>
        </p:nvSpPr>
        <p:spPr>
          <a:xfrm>
            <a:off x="152400" y="587375"/>
            <a:ext cx="7239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3.1.1. The Event-Scheduling/Time-Advanced Algorithm (6)</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descr="Rectangle: Click to edit Master text styles &#10;Second level &#10;Third level &#10;Fourth level &#10;Fifth level" id="1015" name="Google Shape;1015;p105"/>
          <p:cNvSpPr txBox="1"/>
          <p:nvPr>
            <p:ph idx="1" type="body"/>
          </p:nvPr>
        </p:nvSpPr>
        <p:spPr>
          <a:xfrm>
            <a:off x="685800" y="1676400"/>
            <a:ext cx="79248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60"/>
              <a:buChar char="•"/>
            </a:pPr>
            <a:r>
              <a:rPr b="0" i="0" lang="en-US" sz="1600" u="none">
                <a:solidFill>
                  <a:schemeClr val="dk1"/>
                </a:solidFill>
                <a:latin typeface="Gulim"/>
                <a:ea typeface="Gulim"/>
                <a:cs typeface="Gulim"/>
                <a:sym typeface="Gulim"/>
              </a:rPr>
              <a:t>Every simulation must have a stopping event, here called E, which defines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how long the simulation will run. </a:t>
            </a:r>
            <a:endParaRPr/>
          </a:p>
          <a:p>
            <a:pPr indent="-34290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There are generally two ways to stop a simulation:</a:t>
            </a:r>
            <a:endParaRPr/>
          </a:p>
          <a:p>
            <a:pPr indent="-285750" lvl="1" marL="742950" rtl="0" algn="l">
              <a:lnSpc>
                <a:spcPct val="100000"/>
              </a:lnSpc>
              <a:spcBef>
                <a:spcPts val="280"/>
              </a:spcBef>
              <a:spcAft>
                <a:spcPts val="0"/>
              </a:spcAft>
              <a:buSzPts val="840"/>
              <a:buChar char="•"/>
            </a:pPr>
            <a:r>
              <a:rPr b="0" i="0" lang="en-US" sz="1400" u="none">
                <a:solidFill>
                  <a:schemeClr val="dk1"/>
                </a:solidFill>
                <a:latin typeface="Gulim"/>
                <a:ea typeface="Gulim"/>
                <a:cs typeface="Gulim"/>
                <a:sym typeface="Gulim"/>
              </a:rPr>
              <a:t>1. At time 0, schedule a stop simulation event at a specified future time T</a:t>
            </a:r>
            <a:r>
              <a:rPr b="0" baseline="-25000" i="0" lang="en-US" sz="1400" u="none">
                <a:solidFill>
                  <a:schemeClr val="dk1"/>
                </a:solidFill>
                <a:latin typeface="Gulim"/>
                <a:ea typeface="Gulim"/>
                <a:cs typeface="Gulim"/>
                <a:sym typeface="Gulim"/>
              </a:rPr>
              <a:t>E</a:t>
            </a:r>
            <a:r>
              <a:rPr b="0" i="0" lang="en-US" sz="1400" u="none">
                <a:solidFill>
                  <a:schemeClr val="dk1"/>
                </a:solidFill>
                <a:latin typeface="Gulim"/>
                <a:ea typeface="Gulim"/>
                <a:cs typeface="Gulim"/>
                <a:sym typeface="Gulim"/>
              </a:rPr>
              <a:t>.</a:t>
            </a:r>
            <a:endParaRPr/>
          </a:p>
          <a:p>
            <a:pPr indent="-285750" lvl="1" marL="742950" rtl="0" algn="l">
              <a:lnSpc>
                <a:spcPct val="100000"/>
              </a:lnSpc>
              <a:spcBef>
                <a:spcPts val="280"/>
              </a:spcBef>
              <a:spcAft>
                <a:spcPts val="0"/>
              </a:spcAft>
              <a:buSzPts val="840"/>
              <a:buNone/>
            </a:pPr>
            <a:r>
              <a:rPr b="0" i="0" lang="en-US" sz="1400" u="none">
                <a:solidFill>
                  <a:schemeClr val="dk1"/>
                </a:solidFill>
                <a:latin typeface="Gulim"/>
                <a:ea typeface="Gulim"/>
                <a:cs typeface="Gulim"/>
                <a:sym typeface="Gulim"/>
              </a:rPr>
              <a:t>          Ex) Simulate a job shop for T</a:t>
            </a:r>
            <a:r>
              <a:rPr b="0" baseline="-25000" i="0" lang="en-US" sz="1400" u="none">
                <a:solidFill>
                  <a:schemeClr val="dk1"/>
                </a:solidFill>
                <a:latin typeface="Gulim"/>
                <a:ea typeface="Gulim"/>
                <a:cs typeface="Gulim"/>
                <a:sym typeface="Gulim"/>
              </a:rPr>
              <a:t>E</a:t>
            </a:r>
            <a:r>
              <a:rPr b="0" i="0" lang="en-US" sz="1400" u="none">
                <a:solidFill>
                  <a:schemeClr val="dk1"/>
                </a:solidFill>
                <a:latin typeface="Gulim"/>
                <a:ea typeface="Gulim"/>
                <a:cs typeface="Gulim"/>
                <a:sym typeface="Gulim"/>
              </a:rPr>
              <a:t> = 40 hours,that is,over the time interval [0, 40]. </a:t>
            </a:r>
            <a:endParaRPr/>
          </a:p>
          <a:p>
            <a:pPr indent="-285750"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280"/>
              </a:spcBef>
              <a:spcAft>
                <a:spcPts val="0"/>
              </a:spcAft>
              <a:buSzPts val="840"/>
              <a:buChar char="•"/>
            </a:pPr>
            <a:r>
              <a:rPr b="0" i="0" lang="en-US" sz="1400" u="none">
                <a:solidFill>
                  <a:schemeClr val="dk1"/>
                </a:solidFill>
                <a:latin typeface="Gulim"/>
                <a:ea typeface="Gulim"/>
                <a:cs typeface="Gulim"/>
                <a:sym typeface="Gulim"/>
              </a:rPr>
              <a:t>2. Run length T</a:t>
            </a:r>
            <a:r>
              <a:rPr b="0" baseline="-25000" i="0" lang="en-US" sz="1400" u="none">
                <a:solidFill>
                  <a:schemeClr val="dk1"/>
                </a:solidFill>
                <a:latin typeface="Gulim"/>
                <a:ea typeface="Gulim"/>
                <a:cs typeface="Gulim"/>
                <a:sym typeface="Gulim"/>
              </a:rPr>
              <a:t>E</a:t>
            </a:r>
            <a:r>
              <a:rPr b="0" i="0" lang="en-US" sz="1400" u="none">
                <a:solidFill>
                  <a:schemeClr val="dk1"/>
                </a:solidFill>
                <a:latin typeface="Gulim"/>
                <a:ea typeface="Gulim"/>
                <a:cs typeface="Gulim"/>
                <a:sym typeface="Gulim"/>
              </a:rPr>
              <a:t> is determined by the simulation itself. Generally, T</a:t>
            </a:r>
            <a:r>
              <a:rPr b="0" baseline="-25000" i="0" lang="en-US" sz="1400" u="none">
                <a:solidFill>
                  <a:schemeClr val="dk1"/>
                </a:solidFill>
                <a:latin typeface="Gulim"/>
                <a:ea typeface="Gulim"/>
                <a:cs typeface="Gulim"/>
                <a:sym typeface="Gulim"/>
              </a:rPr>
              <a:t>E</a:t>
            </a:r>
            <a:r>
              <a:rPr b="0" i="0" lang="en-US" sz="1400" u="none">
                <a:solidFill>
                  <a:schemeClr val="dk1"/>
                </a:solidFill>
                <a:latin typeface="Gulim"/>
                <a:ea typeface="Gulim"/>
                <a:cs typeface="Gulim"/>
                <a:sym typeface="Gulim"/>
              </a:rPr>
              <a:t> is the time of </a:t>
            </a:r>
            <a:endParaRPr/>
          </a:p>
          <a:p>
            <a:pPr indent="-285750" lvl="1" marL="742950" rtl="0" algn="l">
              <a:lnSpc>
                <a:spcPct val="100000"/>
              </a:lnSpc>
              <a:spcBef>
                <a:spcPts val="280"/>
              </a:spcBef>
              <a:spcAft>
                <a:spcPts val="0"/>
              </a:spcAft>
              <a:buSzPts val="840"/>
              <a:buNone/>
            </a:pPr>
            <a:r>
              <a:rPr b="0" i="0" lang="en-US" sz="1400" u="none">
                <a:solidFill>
                  <a:schemeClr val="dk1"/>
                </a:solidFill>
                <a:latin typeface="Gulim"/>
                <a:ea typeface="Gulim"/>
                <a:cs typeface="Gulim"/>
                <a:sym typeface="Gulim"/>
              </a:rPr>
              <a:t>        occurrence of some specified event E. </a:t>
            </a:r>
            <a:endParaRPr/>
          </a:p>
          <a:p>
            <a:pPr indent="-285750" lvl="1" marL="742950" rtl="0" algn="l">
              <a:lnSpc>
                <a:spcPct val="100000"/>
              </a:lnSpc>
              <a:spcBef>
                <a:spcPts val="280"/>
              </a:spcBef>
              <a:spcAft>
                <a:spcPts val="0"/>
              </a:spcAft>
              <a:buSzPts val="840"/>
              <a:buNone/>
            </a:pPr>
            <a:r>
              <a:rPr b="0" i="0" lang="en-US" sz="1400" u="none">
                <a:solidFill>
                  <a:schemeClr val="dk1"/>
                </a:solidFill>
                <a:latin typeface="Gulim"/>
                <a:ea typeface="Gulim"/>
                <a:cs typeface="Gulim"/>
                <a:sym typeface="Gulim"/>
              </a:rPr>
              <a:t>          Ex) the time of the 100th service completion at a certain service center. </a:t>
            </a:r>
            <a:endParaRPr/>
          </a:p>
          <a:p>
            <a:pPr indent="-285750" lvl="1" marL="742950" rtl="0" algn="l">
              <a:lnSpc>
                <a:spcPct val="100000"/>
              </a:lnSpc>
              <a:spcBef>
                <a:spcPts val="280"/>
              </a:spcBef>
              <a:spcAft>
                <a:spcPts val="0"/>
              </a:spcAft>
              <a:buSzPts val="840"/>
              <a:buNone/>
            </a:pPr>
            <a:r>
              <a:rPr b="0" i="0" lang="en-US" sz="1400" u="none">
                <a:solidFill>
                  <a:schemeClr val="dk1"/>
                </a:solidFill>
                <a:latin typeface="Gulim"/>
                <a:ea typeface="Gulim"/>
                <a:cs typeface="Gulim"/>
                <a:sym typeface="Gulim"/>
              </a:rPr>
              <a:t>               the time of breakdown of a complex system. </a:t>
            </a:r>
            <a:endParaRPr/>
          </a:p>
          <a:p>
            <a:pPr indent="-285750" lvl="1" marL="742950" rtl="0" algn="l">
              <a:lnSpc>
                <a:spcPct val="100000"/>
              </a:lnSpc>
              <a:spcBef>
                <a:spcPts val="280"/>
              </a:spcBef>
              <a:spcAft>
                <a:spcPts val="0"/>
              </a:spcAft>
              <a:buSzPts val="840"/>
              <a:buNone/>
            </a:pPr>
            <a:r>
              <a:rPr b="0" i="0" lang="en-US" sz="1400" u="none">
                <a:solidFill>
                  <a:schemeClr val="dk1"/>
                </a:solidFill>
                <a:latin typeface="Gulim"/>
                <a:ea typeface="Gulim"/>
                <a:cs typeface="Gulim"/>
                <a:sym typeface="Gulim"/>
              </a:rPr>
              <a:t>               the time of disengagement or total kill in a combat simulation. </a:t>
            </a:r>
            <a:endParaRPr/>
          </a:p>
          <a:p>
            <a:pPr indent="-285750" lvl="1" marL="742950" rtl="0" algn="l">
              <a:lnSpc>
                <a:spcPct val="100000"/>
              </a:lnSpc>
              <a:spcBef>
                <a:spcPts val="280"/>
              </a:spcBef>
              <a:spcAft>
                <a:spcPts val="0"/>
              </a:spcAft>
              <a:buSzPts val="840"/>
              <a:buNone/>
            </a:pPr>
            <a:r>
              <a:rPr b="0" i="0" lang="en-US" sz="1400" u="none">
                <a:solidFill>
                  <a:schemeClr val="dk1"/>
                </a:solidFill>
                <a:latin typeface="Gulim"/>
                <a:ea typeface="Gulim"/>
                <a:cs typeface="Gulim"/>
                <a:sym typeface="Gulim"/>
              </a:rPr>
              <a:t>               the time at which a distribution center ships the last carton in a day's orders.</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In case 2, T</a:t>
            </a:r>
            <a:r>
              <a:rPr b="0" baseline="-25000" i="0" lang="en-US" sz="1600" u="none">
                <a:solidFill>
                  <a:schemeClr val="dk1"/>
                </a:solidFill>
                <a:latin typeface="Gulim"/>
                <a:ea typeface="Gulim"/>
                <a:cs typeface="Gulim"/>
                <a:sym typeface="Gulim"/>
              </a:rPr>
              <a:t>E</a:t>
            </a:r>
            <a:r>
              <a:rPr b="0" i="0" lang="en-US" sz="1600" u="none">
                <a:solidFill>
                  <a:schemeClr val="dk1"/>
                </a:solidFill>
                <a:latin typeface="Gulim"/>
                <a:ea typeface="Gulim"/>
                <a:cs typeface="Gulim"/>
                <a:sym typeface="Gulim"/>
              </a:rPr>
              <a:t> is not known ahead of time. Indeed, it may be one of the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statistics  of primary interest to be produced by the simulation.</a:t>
            </a:r>
            <a:endParaRPr/>
          </a:p>
        </p:txBody>
      </p:sp>
      <p:sp>
        <p:nvSpPr>
          <p:cNvPr id="1016" name="Google Shape;1016;p105"/>
          <p:cNvSpPr txBox="1"/>
          <p:nvPr>
            <p:ph type="title"/>
          </p:nvPr>
        </p:nvSpPr>
        <p:spPr>
          <a:xfrm>
            <a:off x="152400" y="587375"/>
            <a:ext cx="7239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3.1.1. The Event-Scheduling/Time-Advanced Algorithm (7)</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descr="Rectangle: Click to edit Master text styles &#10;Second level &#10;Third level &#10;Fourth level &#10;Fifth level" id="1021" name="Google Shape;1021;p106"/>
          <p:cNvSpPr txBox="1"/>
          <p:nvPr>
            <p:ph idx="1" type="body"/>
          </p:nvPr>
        </p:nvSpPr>
        <p:spPr>
          <a:xfrm>
            <a:off x="609600" y="1676400"/>
            <a:ext cx="80772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World views </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Gulim"/>
                <a:ea typeface="Gulim"/>
                <a:cs typeface="Gulim"/>
                <a:sym typeface="Gulim"/>
              </a:rPr>
              <a:t>    </a:t>
            </a:r>
            <a:r>
              <a:rPr b="0" i="0" lang="en-US" sz="1600" u="none">
                <a:solidFill>
                  <a:schemeClr val="dk1"/>
                </a:solidFill>
                <a:latin typeface="Gulim"/>
                <a:ea typeface="Gulim"/>
                <a:cs typeface="Gulim"/>
                <a:sym typeface="Gulim"/>
              </a:rPr>
              <a:t>: the event-scheduling world view, the process-interaction world view, and the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activity-scanning world view.</a:t>
            </a:r>
            <a:endParaRPr/>
          </a:p>
          <a:p>
            <a:pPr indent="-285750" lvl="1" marL="742950" rtl="0" algn="l">
              <a:lnSpc>
                <a:spcPct val="100000"/>
              </a:lnSpc>
              <a:spcBef>
                <a:spcPts val="280"/>
              </a:spcBef>
              <a:spcAft>
                <a:spcPts val="0"/>
              </a:spcAft>
              <a:buSzPts val="840"/>
              <a:buNone/>
            </a:pPr>
            <a:r>
              <a:t/>
            </a:r>
            <a:endParaRPr b="0" i="0" sz="14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The process-interaction approach</a:t>
            </a:r>
            <a:endParaRPr b="0" i="0" sz="8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To focus on entities and their life cycle</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Process : the life cycle of one entity</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 a time-sequenced list of events, activities, and delays, including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demands for resources, that define the life cycle  of one entity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as it moves through a system.</a:t>
            </a:r>
            <a:endParaRPr b="0" i="0" sz="8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life cycle consists of various events and activities.</a:t>
            </a:r>
            <a:endParaRPr b="0" i="0" sz="8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Some activities may require the use of one or more resources whose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capacities are limited (queueing).</a:t>
            </a:r>
            <a:endParaRPr/>
          </a:p>
        </p:txBody>
      </p:sp>
      <p:sp>
        <p:nvSpPr>
          <p:cNvPr id="1022" name="Google Shape;1022;p106"/>
          <p:cNvSpPr txBox="1"/>
          <p:nvPr>
            <p:ph type="title"/>
          </p:nvPr>
        </p:nvSpPr>
        <p:spPr>
          <a:xfrm>
            <a:off x="685800" y="587375"/>
            <a:ext cx="5334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3.1.2. World Views (1)</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descr="Rectangle: Click to edit Master text styles &#10;Second level &#10;Third level &#10;Fourth level &#10;Fifth level" id="1027" name="Google Shape;1027;p107"/>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The process-interaction approach (Cont.)</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Figure 3.4 shows the interaction between two customer processes as customer n+1 is delayed until the previous customer's </a:t>
            </a:r>
            <a:r>
              <a:rPr b="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Gulim"/>
                <a:ea typeface="Gulim"/>
                <a:cs typeface="Gulim"/>
                <a:sym typeface="Gulim"/>
              </a:rPr>
              <a:t>end-service event</a:t>
            </a:r>
            <a:r>
              <a:rPr b="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Gulim"/>
                <a:ea typeface="Gulim"/>
                <a:cs typeface="Gulim"/>
                <a:sym typeface="Gulim"/>
              </a:rPr>
              <a:t> occurs. </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1028" name="Google Shape;1028;p107"/>
          <p:cNvSpPr txBox="1"/>
          <p:nvPr>
            <p:ph type="title"/>
          </p:nvPr>
        </p:nvSpPr>
        <p:spPr>
          <a:xfrm>
            <a:off x="685800" y="587375"/>
            <a:ext cx="5334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3.1.2. World Views (2)</a:t>
            </a:r>
            <a:endParaRPr/>
          </a:p>
        </p:txBody>
      </p:sp>
      <p:pic>
        <p:nvPicPr>
          <p:cNvPr descr="figure3-4" id="1029" name="Google Shape;1029;p107"/>
          <p:cNvPicPr preferRelativeResize="0"/>
          <p:nvPr/>
        </p:nvPicPr>
        <p:blipFill rotWithShape="1">
          <a:blip r:embed="rId3">
            <a:alphaModFix/>
          </a:blip>
          <a:srcRect b="0" l="0" r="0" t="0"/>
          <a:stretch/>
        </p:blipFill>
        <p:spPr>
          <a:xfrm>
            <a:off x="1371600" y="2743200"/>
            <a:ext cx="6705600" cy="3230562"/>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descr="Rectangle: Click to edit Master text styles &#10;Second level &#10;Third level &#10;Fourth level &#10;Fifth level" id="1034" name="Google Shape;1034;p108"/>
          <p:cNvSpPr txBox="1"/>
          <p:nvPr>
            <p:ph idx="1" type="body"/>
          </p:nvPr>
        </p:nvSpPr>
        <p:spPr>
          <a:xfrm>
            <a:off x="685800" y="1676400"/>
            <a:ext cx="81534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The activity-scanning approach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Simple in concept, but slow runtime on computers</a:t>
            </a:r>
            <a:endParaRPr/>
          </a:p>
          <a:p>
            <a:pPr indent="-285750" lvl="1" marL="742950" rtl="0" algn="l">
              <a:lnSpc>
                <a:spcPct val="100000"/>
              </a:lnSpc>
              <a:spcBef>
                <a:spcPts val="320"/>
              </a:spcBef>
              <a:spcAft>
                <a:spcPts val="0"/>
              </a:spcAft>
              <a:buSzPts val="840"/>
              <a:buNone/>
            </a:pPr>
            <a:r>
              <a:rPr b="0" i="0" lang="en-US" sz="1400" u="none">
                <a:solidFill>
                  <a:schemeClr val="dk1"/>
                </a:solidFill>
                <a:latin typeface="Gulim"/>
                <a:ea typeface="Gulim"/>
                <a:cs typeface="Gulim"/>
                <a:sym typeface="Gulim"/>
              </a:rPr>
              <a:t>     </a:t>
            </a:r>
            <a:r>
              <a:rPr b="0" i="0" lang="en-US" sz="1600" u="none">
                <a:solidFill>
                  <a:schemeClr val="dk1"/>
                </a:solidFill>
                <a:latin typeface="Gulim"/>
                <a:ea typeface="Gulim"/>
                <a:cs typeface="Gulim"/>
                <a:sym typeface="Gulim"/>
              </a:rPr>
              <a:t>: Both the event-scheduling and the process-interaction approaches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use a variable time advance.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 The activity-scanning approach uses a fixed time increment and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a rule-based approach to decide whether any activities can begin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at each point in simulated time.</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To focus on the activities and those conditions</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At each clock advance, the conditions for each activity are checked and,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if the conditions are true, then the corresponding activity begins.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Three-phase approach</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 to combine pure activity-scanning approach with the features of event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scheduling, variable time advance.</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 events are considered to be activities of duration-zero time units. </a:t>
            </a:r>
            <a:endParaRPr/>
          </a:p>
        </p:txBody>
      </p:sp>
      <p:sp>
        <p:nvSpPr>
          <p:cNvPr id="1035" name="Google Shape;1035;p108"/>
          <p:cNvSpPr txBox="1"/>
          <p:nvPr>
            <p:ph type="title"/>
          </p:nvPr>
        </p:nvSpPr>
        <p:spPr>
          <a:xfrm>
            <a:off x="685800" y="587375"/>
            <a:ext cx="5334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3.1.2. World Views (3)</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descr="Rectangle: Click to edit Master text styles &#10;Second level &#10;Third level &#10;Fourth level &#10;Fifth level" id="1040" name="Google Shape;1040;p109"/>
          <p:cNvSpPr txBox="1"/>
          <p:nvPr>
            <p:ph idx="1" type="body"/>
          </p:nvPr>
        </p:nvSpPr>
        <p:spPr>
          <a:xfrm>
            <a:off x="533400" y="1676400"/>
            <a:ext cx="81534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The activity-scanning approach (Cont.)</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In the three-phase approach, activities are divided into two categories.</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 B activities : activities bound to occur; all primary events and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unconditional activities.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 C activities : activities or events that are conditional upon certain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conditions being true. </a:t>
            </a:r>
            <a:endParaRPr/>
          </a:p>
          <a:p>
            <a:pPr indent="-285750"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Phase A  : Remove the imminent event from the FEL and advance the clock</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to its event time. Remove any other events from the FEL that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have the same event time.</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Phase B : Execute all B-type events that were removed from the FEL.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Phase C : Scan the conditions that trigger each C-type activity and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activate any whose conditions are met. Rescan until no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additional C-type activities can begin or events occur.</a:t>
            </a:r>
            <a:endParaRPr/>
          </a:p>
        </p:txBody>
      </p:sp>
      <p:sp>
        <p:nvSpPr>
          <p:cNvPr id="1041" name="Google Shape;1041;p109"/>
          <p:cNvSpPr txBox="1"/>
          <p:nvPr>
            <p:ph type="title"/>
          </p:nvPr>
        </p:nvSpPr>
        <p:spPr>
          <a:xfrm>
            <a:off x="685800" y="587375"/>
            <a:ext cx="5334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3.1.2. World Views (4)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1.4 Areas of Application (3)</a:t>
            </a:r>
            <a:endParaRPr/>
          </a:p>
        </p:txBody>
      </p:sp>
      <p:sp>
        <p:nvSpPr>
          <p:cNvPr descr="Rectangle: Click to edit Master text styles &#10;Second level &#10;Third level &#10;Fourth level &#10;Fifth level" id="189" name="Google Shape;189;p11"/>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SzPts val="960"/>
              <a:buChar char="•"/>
            </a:pPr>
            <a:r>
              <a:rPr b="0" i="0" lang="en-US" sz="1600" u="none">
                <a:solidFill>
                  <a:schemeClr val="dk1"/>
                </a:solidFill>
                <a:latin typeface="Gulim"/>
                <a:ea typeface="Gulim"/>
                <a:cs typeface="Gulim"/>
                <a:sym typeface="Gulim"/>
              </a:rPr>
              <a:t>Logistics, Transportation, and Distribution Applications</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Evaluating the potential benefits of a rail-traffic planning algorithm</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Evaluating strategies to improve railroad performance</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Parametric modeling in rail-capacity planning</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Analysis of passenger flows in an airport terminal</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Proactive flight-schedule evaluation</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Logistics issues in autonomous food production systems for extended-duration space exploration</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Sizing industrial rail-car fleets</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Product distribution in the newspaper industry</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Design of a toll plaza</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Choosing between rental-car locations</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Quick-response replenishment</a:t>
            </a:r>
            <a:endParaRPr/>
          </a:p>
          <a:p>
            <a:pPr indent="-245109" lvl="0" marL="342900" rtl="0" algn="l">
              <a:spcBef>
                <a:spcPts val="280"/>
              </a:spcBef>
              <a:spcAft>
                <a:spcPts val="0"/>
              </a:spcAft>
              <a:buSzPts val="1540"/>
              <a:buNone/>
            </a:pPr>
            <a:r>
              <a:t/>
            </a:r>
            <a:endParaRPr b="0" i="0" sz="1400" u="none">
              <a:solidFill>
                <a:schemeClr val="dk1"/>
              </a:solidFill>
              <a:latin typeface="Gulim"/>
              <a:ea typeface="Gulim"/>
              <a:cs typeface="Gulim"/>
              <a:sym typeface="Gulim"/>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descr="Rectangle: Click to edit Master text styles &#10;Second level &#10;Third level &#10;Fourth level &#10;Fifth level" id="1046" name="Google Shape;1046;p110"/>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EXAMPLE 3.2 (Able and Baker, Back Again)</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events and activities were identified in Example 3.1.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Using the three-phase approach, the conditions for beginning each activity in Phase C are:</a:t>
            </a:r>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Using the process-interaction approach, we view the model from the viewpoint of a customer and its </a:t>
            </a:r>
            <a:r>
              <a:rPr b="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Gulim"/>
                <a:ea typeface="Gulim"/>
                <a:cs typeface="Gulim"/>
                <a:sym typeface="Gulim"/>
              </a:rPr>
              <a:t>life cycle.</a:t>
            </a:r>
            <a:r>
              <a:rPr b="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Gulim"/>
                <a:ea typeface="Gulim"/>
                <a:cs typeface="Gulim"/>
                <a:sym typeface="Gulim"/>
              </a:rPr>
              <a:t> Considering a life cycle beginning upon arrival, a customer process is pictured in Figure 3.4</a:t>
            </a:r>
            <a:endParaRPr/>
          </a:p>
        </p:txBody>
      </p:sp>
      <p:sp>
        <p:nvSpPr>
          <p:cNvPr id="1047" name="Google Shape;1047;p110"/>
          <p:cNvSpPr txBox="1"/>
          <p:nvPr>
            <p:ph type="title"/>
          </p:nvPr>
        </p:nvSpPr>
        <p:spPr>
          <a:xfrm>
            <a:off x="685800" y="587375"/>
            <a:ext cx="5334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3.1.2. World Views (5)</a:t>
            </a:r>
            <a:endParaRPr/>
          </a:p>
        </p:txBody>
      </p:sp>
      <p:graphicFrame>
        <p:nvGraphicFramePr>
          <p:cNvPr id="1048" name="Google Shape;1048;p110"/>
          <p:cNvGraphicFramePr/>
          <p:nvPr/>
        </p:nvGraphicFramePr>
        <p:xfrm>
          <a:off x="1828800" y="3124200"/>
          <a:ext cx="3000000" cy="3000000"/>
        </p:xfrm>
        <a:graphic>
          <a:graphicData uri="http://schemas.openxmlformats.org/drawingml/2006/table">
            <a:tbl>
              <a:tblPr>
                <a:noFill/>
                <a:tableStyleId>{940B99AE-502D-41B1-9F39-27C7B6F1F582}</a:tableStyleId>
              </a:tblPr>
              <a:tblGrid>
                <a:gridCol w="2286000"/>
                <a:gridCol w="4038600"/>
              </a:tblGrid>
              <a:tr h="381000">
                <a:tc>
                  <a:txBody>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Activity</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 Condition</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3400">
                <a:tc>
                  <a:txBody>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Service time by Able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 A customer is in queue and Able is idle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9600">
                <a:tc>
                  <a:txBody>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Service time by Baker</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A customer is in queue, Baker is idle, and Able is busy</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descr="Rectangle: Click to edit Master text styles &#10;Second level &#10;Third level &#10;Fourth level &#10;Fifth level" id="1053" name="Google Shape;1053;p111"/>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3.3 (Single-Channel Queue)</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Reconsider Example 2.1</a:t>
            </a:r>
            <a:endParaRPr/>
          </a:p>
          <a:p>
            <a:pPr indent="-217169" lvl="1" marL="742950" rtl="0" algn="l">
              <a:lnSpc>
                <a:spcPct val="10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System state (LQ(t), LS(t))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LQ(t) is the number of customers in the waiting line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LS(t) is the number being served (0 or 1) at time t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Entities : The server and customers are not explicitly modeled, </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except in terms of the state variables above.</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Events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Arrival (A)</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Departure (D)</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Stopping event (E), scheduled to occur at time 60.</a:t>
            </a:r>
            <a:endParaRPr/>
          </a:p>
        </p:txBody>
      </p:sp>
      <p:sp>
        <p:nvSpPr>
          <p:cNvPr id="1054" name="Google Shape;1054;p111"/>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(1)</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descr="Rectangle: Click to edit Master text styles &#10;Second level &#10;Third level &#10;Fourth level &#10;Fifth level" id="1059" name="Google Shape;1059;p112"/>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3.3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Event notices (event type, event time)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(A, t ), representing an arrival event to occur at future time 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(D, t ), representing a customer departure at future time 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(E, 60), representing the simulation-stop event at future time 60.</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Activities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Interarrival time, defined in Table 2.6</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Service time, defined in Table 2.7</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Delay : Customer time spent in waiting line.</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effect of the arrival and departure events was first shown in Figures 2.2 and 2.3 and is shown in more detail in Figures 3.5 and 3.6.</a:t>
            </a:r>
            <a:endParaRPr/>
          </a:p>
          <a:p>
            <a:pPr indent="-217169" lvl="1" marL="742950" rtl="0" algn="l">
              <a:lnSpc>
                <a:spcPct val="10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1060" name="Google Shape;1060;p112"/>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(2)</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pic>
        <p:nvPicPr>
          <p:cNvPr descr="figure3-5" id="1065" name="Google Shape;1065;p113"/>
          <p:cNvPicPr preferRelativeResize="0"/>
          <p:nvPr/>
        </p:nvPicPr>
        <p:blipFill rotWithShape="1">
          <a:blip r:embed="rId3">
            <a:alphaModFix/>
          </a:blip>
          <a:srcRect b="0" l="0" r="0" t="0"/>
          <a:stretch/>
        </p:blipFill>
        <p:spPr>
          <a:xfrm>
            <a:off x="304800" y="304800"/>
            <a:ext cx="8659812" cy="59436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descr="figure3-6" id="1070" name="Google Shape;1070;p114"/>
          <p:cNvPicPr preferRelativeResize="0"/>
          <p:nvPr/>
        </p:nvPicPr>
        <p:blipFill rotWithShape="1">
          <a:blip r:embed="rId3">
            <a:alphaModFix/>
          </a:blip>
          <a:srcRect b="0" l="0" r="0" t="0"/>
          <a:stretch/>
        </p:blipFill>
        <p:spPr>
          <a:xfrm>
            <a:off x="381000" y="304800"/>
            <a:ext cx="8382000" cy="5791200"/>
          </a:xfrm>
          <a:prstGeom prst="rect">
            <a:avLst/>
          </a:prstGeom>
          <a:noFill/>
          <a:ln>
            <a:noFill/>
          </a:ln>
        </p:spPr>
      </p:pic>
      <p:sp>
        <p:nvSpPr>
          <p:cNvPr id="1071" name="Google Shape;1071;p114"/>
          <p:cNvSpPr txBox="1"/>
          <p:nvPr/>
        </p:nvSpPr>
        <p:spPr>
          <a:xfrm>
            <a:off x="8459787" y="908050"/>
            <a:ext cx="504825" cy="10080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descr="Rectangle: Click to edit Master text styles &#10;Second level &#10;Third level &#10;Fourth level &#10;Fifth level" id="1076" name="Google Shape;1076;p115"/>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00"/>
              <a:buChar char="•"/>
            </a:pPr>
            <a:r>
              <a:rPr b="0" i="0" lang="en-US" sz="2000" u="none">
                <a:solidFill>
                  <a:schemeClr val="dk1"/>
                </a:solidFill>
                <a:latin typeface="Gulim"/>
                <a:ea typeface="Gulim"/>
                <a:cs typeface="Gulim"/>
                <a:sym typeface="Gulim"/>
              </a:rPr>
              <a:t>Example 3.3 (Cont.)</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The interarrival times and service times will be identical to those used in Table 2.10 </a:t>
            </a:r>
            <a:endParaRPr/>
          </a:p>
          <a:p>
            <a:pPr indent="-217169" lvl="1" marL="742950" rtl="0" algn="l">
              <a:lnSpc>
                <a:spcPct val="9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217169" lvl="1" marL="742950" rtl="0" algn="l">
              <a:lnSpc>
                <a:spcPct val="9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251459" lvl="1" marL="742950" rtl="0" algn="l">
              <a:lnSpc>
                <a:spcPct val="90000"/>
              </a:lnSpc>
              <a:spcBef>
                <a:spcPts val="180"/>
              </a:spcBef>
              <a:spcAft>
                <a:spcPts val="0"/>
              </a:spcAft>
              <a:buSzPts val="540"/>
              <a:buNone/>
            </a:pPr>
            <a:r>
              <a:t/>
            </a:r>
            <a:endParaRPr b="0" i="0" sz="900" u="none">
              <a:solidFill>
                <a:schemeClr val="dk1"/>
              </a:solidFill>
              <a:latin typeface="Gulim"/>
              <a:ea typeface="Gulim"/>
              <a:cs typeface="Gulim"/>
              <a:sym typeface="Gulim"/>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Initial conditions </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the system snapshot at time zero (CLOCK = 0)</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LQ(0) = 0, LS(0) = 1</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both a departure event and arrival event on the FEL.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The simulation is scheduled to stop at time 60.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Server utilization : total server busy time (B) / total time (T</a:t>
            </a:r>
            <a:r>
              <a:rPr b="0" baseline="-25000" i="0" lang="en-US" sz="1800" u="none">
                <a:solidFill>
                  <a:schemeClr val="dk1"/>
                </a:solidFill>
                <a:latin typeface="Gulim"/>
                <a:ea typeface="Gulim"/>
                <a:cs typeface="Gulim"/>
                <a:sym typeface="Gulim"/>
              </a:rPr>
              <a:t>E</a:t>
            </a:r>
            <a:r>
              <a:rPr b="0" i="0" lang="en-US" sz="1800" u="none">
                <a:solidFill>
                  <a:schemeClr val="dk1"/>
                </a:solidFill>
                <a:latin typeface="Gulim"/>
                <a:ea typeface="Gulim"/>
                <a:cs typeface="Gulim"/>
                <a:sym typeface="Gulim"/>
              </a:rPr>
              <a:t>).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a</a:t>
            </a:r>
            <a:r>
              <a:rPr b="0" baseline="30000" i="0" lang="en-US" sz="1800" u="none">
                <a:solidFill>
                  <a:schemeClr val="dk1"/>
                </a:solidFill>
                <a:latin typeface="Gulim"/>
                <a:ea typeface="Gulim"/>
                <a:cs typeface="Gulim"/>
                <a:sym typeface="Gulim"/>
              </a:rPr>
              <a:t>*</a:t>
            </a:r>
            <a:r>
              <a:rPr b="0" i="0" lang="en-US" sz="1800" u="none">
                <a:solidFill>
                  <a:schemeClr val="dk1"/>
                </a:solidFill>
                <a:latin typeface="Gulim"/>
                <a:ea typeface="Gulim"/>
                <a:cs typeface="Gulim"/>
                <a:sym typeface="Gulim"/>
              </a:rPr>
              <a:t> : the generated interarrival time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s</a:t>
            </a:r>
            <a:r>
              <a:rPr b="0" baseline="30000" i="0" lang="en-US" sz="1800" u="none">
                <a:solidFill>
                  <a:schemeClr val="dk1"/>
                </a:solidFill>
                <a:latin typeface="Gulim"/>
                <a:ea typeface="Gulim"/>
                <a:cs typeface="Gulim"/>
                <a:sym typeface="Gulim"/>
              </a:rPr>
              <a:t>*</a:t>
            </a:r>
            <a:r>
              <a:rPr b="0" i="0" lang="en-US" sz="1800" u="none">
                <a:solidFill>
                  <a:schemeClr val="dk1"/>
                </a:solidFill>
                <a:latin typeface="Gulim"/>
                <a:ea typeface="Gulim"/>
                <a:cs typeface="Gulim"/>
                <a:sym typeface="Gulim"/>
              </a:rPr>
              <a:t> : the generated service times</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The simulation in Table 3.1 covers the time interval [0, 21].</a:t>
            </a:r>
            <a:endParaRPr/>
          </a:p>
        </p:txBody>
      </p:sp>
      <p:sp>
        <p:nvSpPr>
          <p:cNvPr id="1077" name="Google Shape;1077;p115"/>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(3)</a:t>
            </a:r>
            <a:endParaRPr/>
          </a:p>
        </p:txBody>
      </p:sp>
      <p:pic>
        <p:nvPicPr>
          <p:cNvPr descr="ex3-3" id="1078" name="Google Shape;1078;p115"/>
          <p:cNvPicPr preferRelativeResize="0"/>
          <p:nvPr/>
        </p:nvPicPr>
        <p:blipFill rotWithShape="1">
          <a:blip r:embed="rId3">
            <a:alphaModFix/>
          </a:blip>
          <a:srcRect b="0" l="0" r="0" t="0"/>
          <a:stretch/>
        </p:blipFill>
        <p:spPr>
          <a:xfrm>
            <a:off x="2438400" y="2590800"/>
            <a:ext cx="4468812" cy="6508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16"/>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(4)</a:t>
            </a:r>
            <a:endParaRPr/>
          </a:p>
        </p:txBody>
      </p:sp>
      <p:pic>
        <p:nvPicPr>
          <p:cNvPr descr="table3-1" id="1084" name="Google Shape;1084;p116"/>
          <p:cNvPicPr preferRelativeResize="0"/>
          <p:nvPr/>
        </p:nvPicPr>
        <p:blipFill rotWithShape="1">
          <a:blip r:embed="rId3">
            <a:alphaModFix/>
          </a:blip>
          <a:srcRect b="0" l="0" r="0" t="0"/>
          <a:stretch/>
        </p:blipFill>
        <p:spPr>
          <a:xfrm>
            <a:off x="685800" y="1600200"/>
            <a:ext cx="7620000" cy="472440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descr="Rectangle: Click to edit Master text styles &#10;Second level &#10;Third level &#10;Fourth level &#10;Fifth level" id="1089" name="Google Shape;1089;p117"/>
          <p:cNvSpPr txBox="1"/>
          <p:nvPr>
            <p:ph idx="1" type="body"/>
          </p:nvPr>
        </p:nvSpPr>
        <p:spPr>
          <a:xfrm>
            <a:off x="838200" y="1676400"/>
            <a:ext cx="80010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00"/>
              <a:buChar char="•"/>
            </a:pPr>
            <a:r>
              <a:rPr b="0" i="0" lang="en-US" sz="2000" u="none">
                <a:solidFill>
                  <a:schemeClr val="dk1"/>
                </a:solidFill>
                <a:latin typeface="Gulim"/>
                <a:ea typeface="Gulim"/>
                <a:cs typeface="Gulim"/>
                <a:sym typeface="Gulim"/>
              </a:rPr>
              <a:t>Example 3.4 (The Checkout-Counter Simulation, Continued)</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In Example 3.3, to estimate :</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mean response time : the average length of time a customer spends </a:t>
            </a:r>
            <a:endParaRPr/>
          </a:p>
          <a:p>
            <a:pPr indent="-228600" lvl="2" marL="1143000" rtl="0" algn="l">
              <a:lnSpc>
                <a:spcPct val="90000"/>
              </a:lnSpc>
              <a:spcBef>
                <a:spcPts val="320"/>
              </a:spcBef>
              <a:spcAft>
                <a:spcPts val="0"/>
              </a:spcAft>
              <a:buSzPts val="1520"/>
              <a:buNone/>
            </a:pPr>
            <a:r>
              <a:rPr b="0" i="0" lang="en-US" sz="1600" u="none">
                <a:solidFill>
                  <a:schemeClr val="dk1"/>
                </a:solidFill>
                <a:latin typeface="Gulim"/>
                <a:ea typeface="Gulim"/>
                <a:cs typeface="Gulim"/>
                <a:sym typeface="Gulim"/>
              </a:rPr>
              <a:t>                                  in the system</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mean proportion of customers who spend 4 or more minutes in the system.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Entities (Ci, t ) : representing customer Ci who arrived at time t</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Event notices :</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(A, t, Ci), the arrival of customer Ci at future time t</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(D, t, Cj), the departure of customer Cj at future time t</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Set :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CHECKOUTLINE,</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the set of all customers currently </a:t>
            </a:r>
            <a:endParaRPr/>
          </a:p>
          <a:p>
            <a:pPr indent="-285750" lvl="1" marL="742950" rtl="0" algn="l">
              <a:lnSpc>
                <a:spcPct val="90000"/>
              </a:lnSpc>
              <a:spcBef>
                <a:spcPts val="360"/>
              </a:spcBef>
              <a:spcAft>
                <a:spcPts val="0"/>
              </a:spcAft>
              <a:buSzPts val="1080"/>
              <a:buNone/>
            </a:pPr>
            <a:r>
              <a:rPr b="0" i="0" lang="en-US" sz="1800" u="none">
                <a:solidFill>
                  <a:schemeClr val="dk1"/>
                </a:solidFill>
                <a:latin typeface="Gulim"/>
                <a:ea typeface="Gulim"/>
                <a:cs typeface="Gulim"/>
                <a:sym typeface="Gulim"/>
              </a:rPr>
              <a:t>           at the checkout counter (being served or waiting to be </a:t>
            </a:r>
            <a:endParaRPr/>
          </a:p>
          <a:p>
            <a:pPr indent="-285750" lvl="1" marL="742950" rtl="0" algn="l">
              <a:lnSpc>
                <a:spcPct val="90000"/>
              </a:lnSpc>
              <a:spcBef>
                <a:spcPts val="360"/>
              </a:spcBef>
              <a:spcAft>
                <a:spcPts val="0"/>
              </a:spcAft>
              <a:buSzPts val="1080"/>
              <a:buNone/>
            </a:pPr>
            <a:r>
              <a:rPr b="0" i="0" lang="en-US" sz="1800" u="none">
                <a:solidFill>
                  <a:schemeClr val="dk1"/>
                </a:solidFill>
                <a:latin typeface="Gulim"/>
                <a:ea typeface="Gulim"/>
                <a:cs typeface="Gulim"/>
                <a:sym typeface="Gulim"/>
              </a:rPr>
              <a:t>           served), ordered by time of arrival</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A customer entity with arrival time as an attribute is added in order to estimate mean response time.</a:t>
            </a:r>
            <a:endParaRPr/>
          </a:p>
        </p:txBody>
      </p:sp>
      <p:sp>
        <p:nvSpPr>
          <p:cNvPr id="1090" name="Google Shape;1090;p117"/>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(5)</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descr="Rectangle: Click to edit Master text styles &#10;Second level &#10;Third level &#10;Fourth level &#10;Fifth level" id="1095" name="Google Shape;1095;p118"/>
          <p:cNvSpPr txBox="1"/>
          <p:nvPr>
            <p:ph idx="1" type="body"/>
          </p:nvPr>
        </p:nvSpPr>
        <p:spPr>
          <a:xfrm>
            <a:off x="685800" y="1676400"/>
            <a:ext cx="80010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3.4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Three new cumulative statistics will be collected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S : the sum of customer response times for all customers who have </a:t>
            </a:r>
            <a:endParaRPr/>
          </a:p>
          <a:p>
            <a:pPr indent="-228600" lvl="2" marL="1143000" rtl="0" algn="l">
              <a:lnSpc>
                <a:spcPct val="100000"/>
              </a:lnSpc>
              <a:spcBef>
                <a:spcPts val="320"/>
              </a:spcBef>
              <a:spcAft>
                <a:spcPts val="0"/>
              </a:spcAft>
              <a:buSzPts val="1520"/>
              <a:buNone/>
            </a:pPr>
            <a:r>
              <a:rPr b="0" i="0" lang="en-US" sz="1600" u="none">
                <a:solidFill>
                  <a:schemeClr val="dk1"/>
                </a:solidFill>
                <a:latin typeface="Gulim"/>
                <a:ea typeface="Gulim"/>
                <a:cs typeface="Gulim"/>
                <a:sym typeface="Gulim"/>
              </a:rPr>
              <a:t>        departed by the current time</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F : the total number of customers who spend 4 or more minutes at </a:t>
            </a:r>
            <a:endParaRPr/>
          </a:p>
          <a:p>
            <a:pPr indent="-228600" lvl="2" marL="1143000" rtl="0" algn="l">
              <a:lnSpc>
                <a:spcPct val="100000"/>
              </a:lnSpc>
              <a:spcBef>
                <a:spcPts val="320"/>
              </a:spcBef>
              <a:spcAft>
                <a:spcPts val="0"/>
              </a:spcAft>
              <a:buSzPts val="1520"/>
              <a:buNone/>
            </a:pPr>
            <a:r>
              <a:rPr b="0" i="0" lang="en-US" sz="1600" u="none">
                <a:solidFill>
                  <a:schemeClr val="dk1"/>
                </a:solidFill>
                <a:latin typeface="Gulim"/>
                <a:ea typeface="Gulim"/>
                <a:cs typeface="Gulim"/>
                <a:sym typeface="Gulim"/>
              </a:rPr>
              <a:t>        the checkout counter</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N</a:t>
            </a:r>
            <a:r>
              <a:rPr b="0" baseline="-25000" i="0" lang="en-US" sz="1600" u="none">
                <a:solidFill>
                  <a:schemeClr val="dk1"/>
                </a:solidFill>
                <a:latin typeface="Gulim"/>
                <a:ea typeface="Gulim"/>
                <a:cs typeface="Gulim"/>
                <a:sym typeface="Gulim"/>
              </a:rPr>
              <a:t>D</a:t>
            </a:r>
            <a:r>
              <a:rPr b="0" i="0" lang="en-US" sz="1600" u="none">
                <a:solidFill>
                  <a:schemeClr val="dk1"/>
                </a:solidFill>
                <a:latin typeface="Gulim"/>
                <a:ea typeface="Gulim"/>
                <a:cs typeface="Gulim"/>
                <a:sym typeface="Gulim"/>
              </a:rPr>
              <a:t> : the total number of departures up to the current simulation time. </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These three cumulative statistics will be updated whenever the </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departure event occurs.</a:t>
            </a:r>
            <a:endParaRPr/>
          </a:p>
          <a:p>
            <a:pPr indent="-285750"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simulation table for Example 3.4 is shown in Table 3.2.</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response time for customer is computed by</a:t>
            </a:r>
            <a:endParaRPr/>
          </a:p>
          <a:p>
            <a:pPr indent="-228600" lvl="2" marL="1143000" rtl="0" algn="l">
              <a:lnSpc>
                <a:spcPct val="100000"/>
              </a:lnSpc>
              <a:spcBef>
                <a:spcPts val="320"/>
              </a:spcBef>
              <a:spcAft>
                <a:spcPts val="0"/>
              </a:spcAft>
              <a:buSzPts val="1520"/>
              <a:buNone/>
            </a:pPr>
            <a:r>
              <a:rPr b="0" i="0" lang="en-US" sz="1600" u="none">
                <a:solidFill>
                  <a:schemeClr val="dk1"/>
                </a:solidFill>
                <a:latin typeface="Gulim"/>
                <a:ea typeface="Gulim"/>
                <a:cs typeface="Gulim"/>
                <a:sym typeface="Gulim"/>
              </a:rPr>
              <a:t>      Response time = CLOCK TIME - attribute </a:t>
            </a:r>
            <a:r>
              <a:rPr b="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Gulim"/>
                <a:ea typeface="Gulim"/>
                <a:cs typeface="Gulim"/>
                <a:sym typeface="Gulim"/>
              </a:rPr>
              <a:t>time of arrival</a:t>
            </a:r>
            <a:r>
              <a:rPr b="0" i="0" lang="en-US" sz="1600" u="none">
                <a:solidFill>
                  <a:schemeClr val="dk1"/>
                </a:solidFill>
                <a:latin typeface="Times New Roman"/>
                <a:ea typeface="Times New Roman"/>
                <a:cs typeface="Times New Roman"/>
                <a:sym typeface="Times New Roman"/>
              </a:rPr>
              <a:t>”</a:t>
            </a:r>
            <a:endParaRPr/>
          </a:p>
        </p:txBody>
      </p:sp>
      <p:sp>
        <p:nvSpPr>
          <p:cNvPr id="1096" name="Google Shape;1096;p118"/>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(6)</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descr="Rectangle: Click to edit Master text styles &#10;Second level &#10;Third level &#10;Fourth level &#10;Fifth level" id="1101" name="Google Shape;1101;p119"/>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3.4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For a simulation run length of 21 minutes</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the average response time was S/N</a:t>
            </a:r>
            <a:r>
              <a:rPr b="0" baseline="-25000" i="0" lang="en-US" sz="1600" u="none">
                <a:solidFill>
                  <a:schemeClr val="dk1"/>
                </a:solidFill>
                <a:latin typeface="Gulim"/>
                <a:ea typeface="Gulim"/>
                <a:cs typeface="Gulim"/>
                <a:sym typeface="Gulim"/>
              </a:rPr>
              <a:t>D</a:t>
            </a:r>
            <a:r>
              <a:rPr b="0" i="0" lang="en-US" sz="1600" u="none">
                <a:solidFill>
                  <a:schemeClr val="dk1"/>
                </a:solidFill>
                <a:latin typeface="Gulim"/>
                <a:ea typeface="Gulim"/>
                <a:cs typeface="Gulim"/>
                <a:sym typeface="Gulim"/>
              </a:rPr>
              <a:t> = 15/4 = 3.75 minutes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the observed proportion of customers who spent 4 or more minutes in the system was F/N</a:t>
            </a:r>
            <a:r>
              <a:rPr b="0" baseline="-25000" i="0" lang="en-US" sz="1600" u="none">
                <a:solidFill>
                  <a:schemeClr val="dk1"/>
                </a:solidFill>
                <a:latin typeface="Gulim"/>
                <a:ea typeface="Gulim"/>
                <a:cs typeface="Gulim"/>
                <a:sym typeface="Gulim"/>
              </a:rPr>
              <a:t>D</a:t>
            </a:r>
            <a:r>
              <a:rPr b="0" i="0" lang="en-US" sz="1600" u="none">
                <a:solidFill>
                  <a:schemeClr val="dk1"/>
                </a:solidFill>
                <a:latin typeface="Gulim"/>
                <a:ea typeface="Gulim"/>
                <a:cs typeface="Gulim"/>
                <a:sym typeface="Gulim"/>
              </a:rPr>
              <a:t> = 0.75. </a:t>
            </a:r>
            <a:endParaRPr/>
          </a:p>
        </p:txBody>
      </p:sp>
      <p:sp>
        <p:nvSpPr>
          <p:cNvPr id="1102" name="Google Shape;1102;p119"/>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(7)</a:t>
            </a:r>
            <a:endParaRPr/>
          </a:p>
        </p:txBody>
      </p:sp>
      <p:pic>
        <p:nvPicPr>
          <p:cNvPr descr="table3-2" id="1103" name="Google Shape;1103;p119"/>
          <p:cNvPicPr preferRelativeResize="0"/>
          <p:nvPr/>
        </p:nvPicPr>
        <p:blipFill rotWithShape="1">
          <a:blip r:embed="rId3">
            <a:alphaModFix/>
          </a:blip>
          <a:srcRect b="0" l="0" r="0" t="0"/>
          <a:stretch/>
        </p:blipFill>
        <p:spPr>
          <a:xfrm>
            <a:off x="1371600" y="3325812"/>
            <a:ext cx="7010400" cy="30749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1.4 Areas of Application (4)</a:t>
            </a:r>
            <a:endParaRPr/>
          </a:p>
        </p:txBody>
      </p:sp>
      <p:sp>
        <p:nvSpPr>
          <p:cNvPr descr="Rectangle: Click to edit Master text styles &#10;Second level &#10;Third level &#10;Fourth level &#10;Fifth level" id="195" name="Google Shape;195;p12"/>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SzPts val="960"/>
              <a:buChar char="•"/>
            </a:pPr>
            <a:r>
              <a:rPr b="0" i="0" lang="en-US" sz="1600" u="none">
                <a:solidFill>
                  <a:schemeClr val="dk1"/>
                </a:solidFill>
                <a:latin typeface="Gulim"/>
                <a:ea typeface="Gulim"/>
                <a:cs typeface="Gulim"/>
                <a:sym typeface="Gulim"/>
              </a:rPr>
              <a:t>Business Process Simulation</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Impact of connection bank redesign on airport gate assignment</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Product development program planning</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Reconciliation of business and systems modeling</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Personnel forecasting and strategic workforce planning</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Human Systems</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Modeling human performance in complex systems</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Studying the human element in air traffic control</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descr="Rectangle: Click to edit Master text styles &#10;Second level &#10;Third level &#10;Fourth level &#10;Fifth level" id="1108" name="Google Shape;1108;p120"/>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3.5 (The Dump Truck Problem, Figure 3.7)</a:t>
            </a:r>
            <a:endParaRPr/>
          </a:p>
          <a:p>
            <a:pPr indent="-203200" lvl="0" marL="342900" rtl="0" algn="l">
              <a:spcBef>
                <a:spcPts val="400"/>
              </a:spcBef>
              <a:spcAft>
                <a:spcPts val="0"/>
              </a:spcAft>
              <a:buSzPts val="2200"/>
              <a:buNone/>
            </a:pPr>
            <a:r>
              <a:t/>
            </a:r>
            <a:endParaRPr b="0" i="0" sz="2000" u="none">
              <a:solidFill>
                <a:schemeClr val="dk1"/>
              </a:solidFill>
              <a:latin typeface="Gulim"/>
              <a:ea typeface="Gulim"/>
              <a:cs typeface="Gulim"/>
              <a:sym typeface="Gulim"/>
            </a:endParaRPr>
          </a:p>
        </p:txBody>
      </p:sp>
      <p:sp>
        <p:nvSpPr>
          <p:cNvPr id="1109" name="Google Shape;1109;p120"/>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(8)</a:t>
            </a:r>
            <a:endParaRPr/>
          </a:p>
        </p:txBody>
      </p:sp>
      <p:grpSp>
        <p:nvGrpSpPr>
          <p:cNvPr id="1110" name="Google Shape;1110;p120"/>
          <p:cNvGrpSpPr/>
          <p:nvPr/>
        </p:nvGrpSpPr>
        <p:grpSpPr>
          <a:xfrm>
            <a:off x="1981200" y="2209800"/>
            <a:ext cx="5407025" cy="2085975"/>
            <a:chOff x="1344" y="1392"/>
            <a:chExt cx="3406" cy="1314"/>
          </a:xfrm>
        </p:grpSpPr>
        <p:sp>
          <p:nvSpPr>
            <p:cNvPr id="1111" name="Google Shape;1111;p120"/>
            <p:cNvSpPr txBox="1"/>
            <p:nvPr/>
          </p:nvSpPr>
          <p:spPr>
            <a:xfrm>
              <a:off x="2640" y="1392"/>
              <a:ext cx="62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Traveling</a:t>
              </a:r>
              <a:endParaRPr/>
            </a:p>
          </p:txBody>
        </p:sp>
        <p:sp>
          <p:nvSpPr>
            <p:cNvPr id="1112" name="Google Shape;1112;p120"/>
            <p:cNvSpPr txBox="1"/>
            <p:nvPr/>
          </p:nvSpPr>
          <p:spPr>
            <a:xfrm>
              <a:off x="2160" y="1872"/>
              <a:ext cx="576"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Loading</a:t>
              </a:r>
              <a:endParaRPr/>
            </a:p>
          </p:txBody>
        </p:sp>
        <p:sp>
          <p:nvSpPr>
            <p:cNvPr id="1113" name="Google Shape;1113;p120"/>
            <p:cNvSpPr txBox="1"/>
            <p:nvPr/>
          </p:nvSpPr>
          <p:spPr>
            <a:xfrm>
              <a:off x="2160" y="2112"/>
              <a:ext cx="576" cy="24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4" name="Google Shape;1114;p120"/>
            <p:cNvSpPr txBox="1"/>
            <p:nvPr/>
          </p:nvSpPr>
          <p:spPr>
            <a:xfrm>
              <a:off x="2160" y="2448"/>
              <a:ext cx="576" cy="24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1115" name="Google Shape;1115;p120"/>
            <p:cNvPicPr preferRelativeResize="0"/>
            <p:nvPr/>
          </p:nvPicPr>
          <p:blipFill rotWithShape="1">
            <a:blip r:embed="rId3">
              <a:alphaModFix/>
            </a:blip>
            <a:srcRect b="0" l="0" r="0" t="0"/>
            <a:stretch/>
          </p:blipFill>
          <p:spPr>
            <a:xfrm>
              <a:off x="4128" y="2448"/>
              <a:ext cx="406" cy="258"/>
            </a:xfrm>
            <a:prstGeom prst="rect">
              <a:avLst/>
            </a:prstGeom>
            <a:noFill/>
            <a:ln>
              <a:noFill/>
            </a:ln>
          </p:spPr>
        </p:pic>
        <p:sp>
          <p:nvSpPr>
            <p:cNvPr id="1116" name="Google Shape;1116;p120"/>
            <p:cNvSpPr txBox="1"/>
            <p:nvPr/>
          </p:nvSpPr>
          <p:spPr>
            <a:xfrm>
              <a:off x="3456" y="2304"/>
              <a:ext cx="576" cy="24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1117" name="Google Shape;1117;p120"/>
            <p:cNvPicPr preferRelativeResize="0"/>
            <p:nvPr/>
          </p:nvPicPr>
          <p:blipFill rotWithShape="1">
            <a:blip r:embed="rId4">
              <a:alphaModFix/>
            </a:blip>
            <a:srcRect b="0" l="0" r="0" t="0"/>
            <a:stretch/>
          </p:blipFill>
          <p:spPr>
            <a:xfrm>
              <a:off x="1728" y="1392"/>
              <a:ext cx="406" cy="288"/>
            </a:xfrm>
            <a:prstGeom prst="rect">
              <a:avLst/>
            </a:prstGeom>
            <a:noFill/>
            <a:ln>
              <a:noFill/>
            </a:ln>
          </p:spPr>
        </p:pic>
        <p:pic>
          <p:nvPicPr>
            <p:cNvPr id="1118" name="Google Shape;1118;p120"/>
            <p:cNvPicPr preferRelativeResize="0"/>
            <p:nvPr/>
          </p:nvPicPr>
          <p:blipFill rotWithShape="1">
            <a:blip r:embed="rId4">
              <a:alphaModFix/>
            </a:blip>
            <a:srcRect b="0" l="0" r="0" t="0"/>
            <a:stretch/>
          </p:blipFill>
          <p:spPr>
            <a:xfrm>
              <a:off x="3456" y="1392"/>
              <a:ext cx="406" cy="288"/>
            </a:xfrm>
            <a:prstGeom prst="rect">
              <a:avLst/>
            </a:prstGeom>
            <a:noFill/>
            <a:ln>
              <a:noFill/>
            </a:ln>
          </p:spPr>
        </p:pic>
        <p:pic>
          <p:nvPicPr>
            <p:cNvPr id="1119" name="Google Shape;1119;p120"/>
            <p:cNvPicPr preferRelativeResize="0"/>
            <p:nvPr/>
          </p:nvPicPr>
          <p:blipFill rotWithShape="1">
            <a:blip r:embed="rId4">
              <a:alphaModFix/>
            </a:blip>
            <a:srcRect b="0" l="0" r="0" t="0"/>
            <a:stretch/>
          </p:blipFill>
          <p:spPr>
            <a:xfrm>
              <a:off x="3984" y="1392"/>
              <a:ext cx="406" cy="288"/>
            </a:xfrm>
            <a:prstGeom prst="rect">
              <a:avLst/>
            </a:prstGeom>
            <a:noFill/>
            <a:ln>
              <a:noFill/>
            </a:ln>
          </p:spPr>
        </p:pic>
        <p:sp>
          <p:nvSpPr>
            <p:cNvPr id="1120" name="Google Shape;1120;p120"/>
            <p:cNvSpPr txBox="1"/>
            <p:nvPr/>
          </p:nvSpPr>
          <p:spPr>
            <a:xfrm>
              <a:off x="3456" y="2112"/>
              <a:ext cx="576"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Scale</a:t>
              </a:r>
              <a:endParaRPr/>
            </a:p>
          </p:txBody>
        </p:sp>
        <p:sp>
          <p:nvSpPr>
            <p:cNvPr id="1121" name="Google Shape;1121;p120"/>
            <p:cNvSpPr txBox="1"/>
            <p:nvPr/>
          </p:nvSpPr>
          <p:spPr>
            <a:xfrm>
              <a:off x="2736" y="2208"/>
              <a:ext cx="672"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Weighing</a:t>
              </a:r>
              <a:endParaRPr/>
            </a:p>
          </p:txBody>
        </p:sp>
        <p:sp>
          <p:nvSpPr>
            <p:cNvPr id="1122" name="Google Shape;1122;p120"/>
            <p:cNvSpPr txBox="1"/>
            <p:nvPr/>
          </p:nvSpPr>
          <p:spPr>
            <a:xfrm>
              <a:off x="2736" y="2352"/>
              <a:ext cx="672"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queue</a:t>
              </a:r>
              <a:endParaRPr/>
            </a:p>
          </p:txBody>
        </p:sp>
        <p:cxnSp>
          <p:nvCxnSpPr>
            <p:cNvPr id="1123" name="Google Shape;1123;p120"/>
            <p:cNvCxnSpPr/>
            <p:nvPr/>
          </p:nvCxnSpPr>
          <p:spPr>
            <a:xfrm>
              <a:off x="2736" y="2400"/>
              <a:ext cx="720" cy="0"/>
            </a:xfrm>
            <a:prstGeom prst="straightConnector1">
              <a:avLst/>
            </a:prstGeom>
            <a:noFill/>
            <a:ln cap="flat" cmpd="sng" w="9525">
              <a:solidFill>
                <a:schemeClr val="dk1"/>
              </a:solidFill>
              <a:prstDash val="solid"/>
              <a:miter lim="800000"/>
              <a:headEnd len="med" w="med" type="none"/>
              <a:tailEnd len="med" w="med" type="triangle"/>
            </a:ln>
          </p:spPr>
        </p:cxnSp>
        <p:sp>
          <p:nvSpPr>
            <p:cNvPr id="1124" name="Google Shape;1124;p120"/>
            <p:cNvSpPr txBox="1"/>
            <p:nvPr/>
          </p:nvSpPr>
          <p:spPr>
            <a:xfrm>
              <a:off x="1536" y="2208"/>
              <a:ext cx="576"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Loader</a:t>
              </a:r>
              <a:endParaRPr/>
            </a:p>
          </p:txBody>
        </p:sp>
        <p:sp>
          <p:nvSpPr>
            <p:cNvPr id="1125" name="Google Shape;1125;p120"/>
            <p:cNvSpPr txBox="1"/>
            <p:nvPr/>
          </p:nvSpPr>
          <p:spPr>
            <a:xfrm>
              <a:off x="1488" y="2352"/>
              <a:ext cx="672"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queue</a:t>
              </a:r>
              <a:endParaRPr/>
            </a:p>
          </p:txBody>
        </p:sp>
        <p:cxnSp>
          <p:nvCxnSpPr>
            <p:cNvPr id="1126" name="Google Shape;1126;p120"/>
            <p:cNvCxnSpPr/>
            <p:nvPr/>
          </p:nvCxnSpPr>
          <p:spPr>
            <a:xfrm>
              <a:off x="1536" y="2400"/>
              <a:ext cx="576" cy="0"/>
            </a:xfrm>
            <a:prstGeom prst="straightConnector1">
              <a:avLst/>
            </a:prstGeom>
            <a:noFill/>
            <a:ln cap="flat" cmpd="sng" w="9525">
              <a:solidFill>
                <a:schemeClr val="dk1"/>
              </a:solidFill>
              <a:prstDash val="solid"/>
              <a:miter lim="800000"/>
              <a:headEnd len="med" w="med" type="none"/>
              <a:tailEnd len="med" w="med" type="triangle"/>
            </a:ln>
          </p:spPr>
        </p:cxnSp>
        <p:pic>
          <p:nvPicPr>
            <p:cNvPr id="1127" name="Google Shape;1127;p120"/>
            <p:cNvPicPr preferRelativeResize="0"/>
            <p:nvPr/>
          </p:nvPicPr>
          <p:blipFill rotWithShape="1">
            <a:blip r:embed="rId5">
              <a:alphaModFix/>
            </a:blip>
            <a:srcRect b="0" l="0" r="0" t="0"/>
            <a:stretch/>
          </p:blipFill>
          <p:spPr>
            <a:xfrm>
              <a:off x="4464" y="1728"/>
              <a:ext cx="286" cy="384"/>
            </a:xfrm>
            <a:prstGeom prst="rect">
              <a:avLst/>
            </a:prstGeom>
            <a:noFill/>
            <a:ln>
              <a:noFill/>
            </a:ln>
          </p:spPr>
        </p:pic>
        <p:pic>
          <p:nvPicPr>
            <p:cNvPr id="1128" name="Google Shape;1128;p120"/>
            <p:cNvPicPr preferRelativeResize="0"/>
            <p:nvPr/>
          </p:nvPicPr>
          <p:blipFill rotWithShape="1">
            <a:blip r:embed="rId6">
              <a:alphaModFix/>
            </a:blip>
            <a:srcRect b="0" l="0" r="0" t="0"/>
            <a:stretch/>
          </p:blipFill>
          <p:spPr>
            <a:xfrm>
              <a:off x="1344" y="1920"/>
              <a:ext cx="288" cy="406"/>
            </a:xfrm>
            <a:prstGeom prst="rect">
              <a:avLst/>
            </a:prstGeom>
            <a:noFill/>
            <a:ln>
              <a:noFill/>
            </a:ln>
          </p:spPr>
        </p:pic>
        <p:cxnSp>
          <p:nvCxnSpPr>
            <p:cNvPr id="1129" name="Google Shape;1129;p120"/>
            <p:cNvCxnSpPr/>
            <p:nvPr/>
          </p:nvCxnSpPr>
          <p:spPr>
            <a:xfrm rot="10800000">
              <a:off x="1536" y="1584"/>
              <a:ext cx="0" cy="816"/>
            </a:xfrm>
            <a:prstGeom prst="straightConnector1">
              <a:avLst/>
            </a:prstGeom>
            <a:noFill/>
            <a:ln cap="flat" cmpd="sng" w="9525">
              <a:solidFill>
                <a:schemeClr val="dk1"/>
              </a:solidFill>
              <a:prstDash val="solid"/>
              <a:miter lim="800000"/>
              <a:headEnd len="med" w="med" type="none"/>
              <a:tailEnd len="med" w="med" type="none"/>
            </a:ln>
          </p:spPr>
        </p:cxnSp>
        <p:cxnSp>
          <p:nvCxnSpPr>
            <p:cNvPr id="1130" name="Google Shape;1130;p120"/>
            <p:cNvCxnSpPr/>
            <p:nvPr/>
          </p:nvCxnSpPr>
          <p:spPr>
            <a:xfrm>
              <a:off x="1536" y="1584"/>
              <a:ext cx="3024" cy="0"/>
            </a:xfrm>
            <a:prstGeom prst="straightConnector1">
              <a:avLst/>
            </a:prstGeom>
            <a:noFill/>
            <a:ln cap="flat" cmpd="sng" w="9525">
              <a:solidFill>
                <a:schemeClr val="dk1"/>
              </a:solidFill>
              <a:prstDash val="solid"/>
              <a:miter lim="800000"/>
              <a:headEnd len="med" w="med" type="none"/>
              <a:tailEnd len="med" w="med" type="none"/>
            </a:ln>
          </p:spPr>
        </p:cxnSp>
        <p:cxnSp>
          <p:nvCxnSpPr>
            <p:cNvPr id="1131" name="Google Shape;1131;p120"/>
            <p:cNvCxnSpPr/>
            <p:nvPr/>
          </p:nvCxnSpPr>
          <p:spPr>
            <a:xfrm>
              <a:off x="4560" y="1584"/>
              <a:ext cx="0" cy="816"/>
            </a:xfrm>
            <a:prstGeom prst="straightConnector1">
              <a:avLst/>
            </a:prstGeom>
            <a:noFill/>
            <a:ln cap="flat" cmpd="sng" w="9525">
              <a:solidFill>
                <a:schemeClr val="dk1"/>
              </a:solidFill>
              <a:prstDash val="solid"/>
              <a:miter lim="800000"/>
              <a:headEnd len="med" w="med" type="none"/>
              <a:tailEnd len="med" w="med" type="none"/>
            </a:ln>
          </p:spPr>
        </p:cxnSp>
        <p:cxnSp>
          <p:nvCxnSpPr>
            <p:cNvPr id="1132" name="Google Shape;1132;p120"/>
            <p:cNvCxnSpPr/>
            <p:nvPr/>
          </p:nvCxnSpPr>
          <p:spPr>
            <a:xfrm>
              <a:off x="4032" y="2400"/>
              <a:ext cx="528" cy="0"/>
            </a:xfrm>
            <a:prstGeom prst="straightConnector1">
              <a:avLst/>
            </a:prstGeom>
            <a:noFill/>
            <a:ln cap="flat" cmpd="sng" w="9525">
              <a:solidFill>
                <a:schemeClr val="dk1"/>
              </a:solidFill>
              <a:prstDash val="solid"/>
              <a:miter lim="800000"/>
              <a:headEnd len="med" w="med" type="none"/>
              <a:tailEnd len="med" w="med" type="none"/>
            </a:ln>
          </p:spPr>
        </p:cxnSp>
      </p:grpSp>
      <p:sp>
        <p:nvSpPr>
          <p:cNvPr id="1133" name="Google Shape;1133;p120"/>
          <p:cNvSpPr txBox="1"/>
          <p:nvPr/>
        </p:nvSpPr>
        <p:spPr>
          <a:xfrm>
            <a:off x="3124200" y="4343400"/>
            <a:ext cx="1295400" cy="5175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First-Come First-Served</a:t>
            </a:r>
            <a:endParaRPr/>
          </a:p>
        </p:txBody>
      </p:sp>
      <p:sp>
        <p:nvSpPr>
          <p:cNvPr id="1134" name="Google Shape;1134;p120"/>
          <p:cNvSpPr txBox="1"/>
          <p:nvPr/>
        </p:nvSpPr>
        <p:spPr>
          <a:xfrm>
            <a:off x="5105400" y="4114800"/>
            <a:ext cx="1295400" cy="5175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First-Come First-Served</a:t>
            </a:r>
            <a:endParaRPr/>
          </a:p>
        </p:txBody>
      </p:sp>
      <p:sp>
        <p:nvSpPr>
          <p:cNvPr descr="Rectangle: Click to edit Master text styles &#10;Second level &#10;Third level &#10;Fourth level &#10;Fifth level" id="1135" name="Google Shape;1135;p120"/>
          <p:cNvSpPr txBox="1"/>
          <p:nvPr/>
        </p:nvSpPr>
        <p:spPr>
          <a:xfrm>
            <a:off x="838200" y="4876800"/>
            <a:ext cx="7772400" cy="121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The distributions of loading time, weighing time, and travel time are given in Tables 3.3, 3.4, and 3.5, respectively, from Table A.1. </a:t>
            </a:r>
            <a:endParaRPr/>
          </a:p>
          <a:p>
            <a:pPr indent="-285750" lvl="1" marL="742950" marR="0" rtl="0" algn="l">
              <a:lnSpc>
                <a:spcPct val="100000"/>
              </a:lnSpc>
              <a:spcBef>
                <a:spcPts val="32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The purpose of the simulation is to estimate the loader and scale utilizations (percentage of time busy). </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Gulim"/>
              <a:ea typeface="Gulim"/>
              <a:cs typeface="Gulim"/>
              <a:sym typeface="Gulim"/>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descr="Rectangle: Click to edit Master text styles &#10;Second level &#10;Third level &#10;Fourth level &#10;Fifth level" id="1140" name="Google Shape;1140;p121"/>
          <p:cNvSpPr txBox="1"/>
          <p:nvPr>
            <p:ph idx="1" type="body"/>
          </p:nvPr>
        </p:nvSpPr>
        <p:spPr>
          <a:xfrm>
            <a:off x="4038600" y="3694112"/>
            <a:ext cx="4572000" cy="6413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SzPts val="960"/>
              <a:buChar char="•"/>
            </a:pPr>
            <a:r>
              <a:rPr b="0" i="0" lang="en-US" sz="1600" u="none">
                <a:solidFill>
                  <a:schemeClr val="dk1"/>
                </a:solidFill>
                <a:latin typeface="Gulim"/>
                <a:ea typeface="Gulim"/>
                <a:cs typeface="Gulim"/>
                <a:sym typeface="Gulim"/>
              </a:rPr>
              <a:t>The activity times are taken from the following list as needed:</a:t>
            </a:r>
            <a:endParaRPr/>
          </a:p>
        </p:txBody>
      </p:sp>
      <p:sp>
        <p:nvSpPr>
          <p:cNvPr id="1141" name="Google Shape;1141;p121"/>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(9)</a:t>
            </a:r>
            <a:endParaRPr/>
          </a:p>
        </p:txBody>
      </p:sp>
      <p:pic>
        <p:nvPicPr>
          <p:cNvPr descr="table3-3" id="1142" name="Google Shape;1142;p121"/>
          <p:cNvPicPr preferRelativeResize="0"/>
          <p:nvPr/>
        </p:nvPicPr>
        <p:blipFill rotWithShape="1">
          <a:blip r:embed="rId3">
            <a:alphaModFix/>
          </a:blip>
          <a:srcRect b="0" l="0" r="0" t="0"/>
          <a:stretch/>
        </p:blipFill>
        <p:spPr>
          <a:xfrm>
            <a:off x="762000" y="1905000"/>
            <a:ext cx="3635375" cy="1508125"/>
          </a:xfrm>
          <a:prstGeom prst="rect">
            <a:avLst/>
          </a:prstGeom>
          <a:noFill/>
          <a:ln>
            <a:noFill/>
          </a:ln>
        </p:spPr>
      </p:pic>
      <p:pic>
        <p:nvPicPr>
          <p:cNvPr descr="table3-4" id="1143" name="Google Shape;1143;p121"/>
          <p:cNvPicPr preferRelativeResize="0"/>
          <p:nvPr/>
        </p:nvPicPr>
        <p:blipFill rotWithShape="1">
          <a:blip r:embed="rId4">
            <a:alphaModFix/>
          </a:blip>
          <a:srcRect b="0" l="0" r="0" t="0"/>
          <a:stretch/>
        </p:blipFill>
        <p:spPr>
          <a:xfrm>
            <a:off x="4724400" y="1905000"/>
            <a:ext cx="3692525" cy="1325562"/>
          </a:xfrm>
          <a:prstGeom prst="rect">
            <a:avLst/>
          </a:prstGeom>
          <a:noFill/>
          <a:ln>
            <a:noFill/>
          </a:ln>
        </p:spPr>
      </p:pic>
      <p:pic>
        <p:nvPicPr>
          <p:cNvPr descr="table3-5" id="1144" name="Google Shape;1144;p121"/>
          <p:cNvPicPr preferRelativeResize="0"/>
          <p:nvPr/>
        </p:nvPicPr>
        <p:blipFill rotWithShape="1">
          <a:blip r:embed="rId5">
            <a:alphaModFix/>
          </a:blip>
          <a:srcRect b="0" l="0" r="0" t="0"/>
          <a:stretch/>
        </p:blipFill>
        <p:spPr>
          <a:xfrm>
            <a:off x="762000" y="3810000"/>
            <a:ext cx="3486150" cy="1725612"/>
          </a:xfrm>
          <a:prstGeom prst="rect">
            <a:avLst/>
          </a:prstGeom>
          <a:noFill/>
          <a:ln>
            <a:noFill/>
          </a:ln>
        </p:spPr>
      </p:pic>
      <p:pic>
        <p:nvPicPr>
          <p:cNvPr descr="ex3-5" id="1145" name="Google Shape;1145;p121"/>
          <p:cNvPicPr preferRelativeResize="0"/>
          <p:nvPr/>
        </p:nvPicPr>
        <p:blipFill rotWithShape="1">
          <a:blip r:embed="rId6">
            <a:alphaModFix/>
          </a:blip>
          <a:srcRect b="0" l="0" r="0" t="0"/>
          <a:stretch/>
        </p:blipFill>
        <p:spPr>
          <a:xfrm>
            <a:off x="4572000" y="4495800"/>
            <a:ext cx="4000500" cy="731837"/>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descr="Rectangle: Click to edit Master text styles &#10;Second level &#10;Third level &#10;Fourth level &#10;Fifth level" id="1150" name="Google Shape;1150;p122"/>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3.5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System state [LQ(t), L(t), WQ(t), W(t)]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LQ(t) = number of trucks in loader queue</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L(t) = number of trucks (0, 1, or 2) being loaded</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WQ(t) = number of trucks in weigh queue</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W(t) = number of trucks (0 or 1) being weighed, all at simulation </a:t>
            </a:r>
            <a:endParaRPr/>
          </a:p>
          <a:p>
            <a:pPr indent="-228600" lvl="2" marL="1143000" rtl="0" algn="l">
              <a:lnSpc>
                <a:spcPct val="100000"/>
              </a:lnSpc>
              <a:spcBef>
                <a:spcPts val="320"/>
              </a:spcBef>
              <a:spcAft>
                <a:spcPts val="0"/>
              </a:spcAft>
              <a:buSzPts val="1520"/>
              <a:buNone/>
            </a:pPr>
            <a:r>
              <a:rPr b="0" i="0" lang="en-US" sz="1600" u="none">
                <a:solidFill>
                  <a:schemeClr val="dk1"/>
                </a:solidFill>
                <a:latin typeface="Gulim"/>
                <a:ea typeface="Gulim"/>
                <a:cs typeface="Gulim"/>
                <a:sym typeface="Gulim"/>
              </a:rPr>
              <a:t>             time 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Event notices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(ALQ, t, DTi ), dump truck i arrives at loader queue (ALQ) at time 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(EL, t, DTi), dump truck i ends loading (EL) at time 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(EW, t, DTi), dump truck i ends weighing (EW) at time 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Entities : The six dump trucks (DT 1,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 DT 6)</a:t>
            </a:r>
            <a:endParaRPr/>
          </a:p>
        </p:txBody>
      </p:sp>
      <p:sp>
        <p:nvSpPr>
          <p:cNvPr id="1151" name="Google Shape;1151;p122"/>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(10)</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descr="Rectangle: Click to edit Master text styles &#10;Second level &#10;Third level &#10;Fourth level &#10;Fifth level" id="1156" name="Google Shape;1156;p123"/>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3.5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Lists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Loader queue : all trucks waiting to begin loading, ordered on </a:t>
            </a:r>
            <a:endParaRPr/>
          </a:p>
          <a:p>
            <a:pPr indent="-228600" lvl="2" marL="1143000" rtl="0" algn="l">
              <a:lnSpc>
                <a:spcPct val="100000"/>
              </a:lnSpc>
              <a:spcBef>
                <a:spcPts val="320"/>
              </a:spcBef>
              <a:spcAft>
                <a:spcPts val="0"/>
              </a:spcAft>
              <a:buSzPts val="1520"/>
              <a:buNone/>
            </a:pPr>
            <a:r>
              <a:rPr b="0" i="0" lang="en-US" sz="1600" u="none">
                <a:solidFill>
                  <a:schemeClr val="dk1"/>
                </a:solidFill>
                <a:latin typeface="Gulim"/>
                <a:ea typeface="Gulim"/>
                <a:cs typeface="Gulim"/>
                <a:sym typeface="Gulim"/>
              </a:rPr>
              <a:t>                         a first come, first served basis</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Weigh queue : all trucks waiting to be weighed, ordered on a first </a:t>
            </a:r>
            <a:endParaRPr/>
          </a:p>
          <a:p>
            <a:pPr indent="-228600" lvl="2" marL="1143000" rtl="0" algn="l">
              <a:lnSpc>
                <a:spcPct val="100000"/>
              </a:lnSpc>
              <a:spcBef>
                <a:spcPts val="320"/>
              </a:spcBef>
              <a:spcAft>
                <a:spcPts val="0"/>
              </a:spcAft>
              <a:buSzPts val="1520"/>
              <a:buNone/>
            </a:pPr>
            <a:r>
              <a:rPr b="0" i="0" lang="en-US" sz="1600" u="none">
                <a:solidFill>
                  <a:schemeClr val="dk1"/>
                </a:solidFill>
                <a:latin typeface="Gulim"/>
                <a:ea typeface="Gulim"/>
                <a:cs typeface="Gulim"/>
                <a:sym typeface="Gulim"/>
              </a:rPr>
              <a:t>                         come, first served basis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Activities : Loading time, weighing time, and travel time</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Delays : Delay at loader queue, and delay at scale</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It has been assumed that five of the trucks are at the loaders and one is at the scale at time 0. </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simulation table is given in Table 3.6. </a:t>
            </a:r>
            <a:endParaRPr/>
          </a:p>
        </p:txBody>
      </p:sp>
      <p:sp>
        <p:nvSpPr>
          <p:cNvPr id="1157" name="Google Shape;1157;p123"/>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(11)</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pic>
        <p:nvPicPr>
          <p:cNvPr descr="table3-6" id="1162" name="Google Shape;1162;p124"/>
          <p:cNvPicPr preferRelativeResize="0"/>
          <p:nvPr/>
        </p:nvPicPr>
        <p:blipFill rotWithShape="1">
          <a:blip r:embed="rId3">
            <a:alphaModFix/>
          </a:blip>
          <a:srcRect b="0" l="0" r="0" t="0"/>
          <a:stretch/>
        </p:blipFill>
        <p:spPr>
          <a:xfrm>
            <a:off x="296862" y="304800"/>
            <a:ext cx="8550275" cy="6067425"/>
          </a:xfrm>
          <a:prstGeom prst="rect">
            <a:avLst/>
          </a:prstGeom>
          <a:noFill/>
          <a:ln>
            <a:noFill/>
          </a:ln>
        </p:spPr>
      </p:pic>
      <p:sp>
        <p:nvSpPr>
          <p:cNvPr id="1163" name="Google Shape;1163;p124"/>
          <p:cNvSpPr txBox="1"/>
          <p:nvPr/>
        </p:nvSpPr>
        <p:spPr>
          <a:xfrm>
            <a:off x="8836025" y="1125537"/>
            <a:ext cx="147637" cy="358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pic>
        <p:nvPicPr>
          <p:cNvPr descr="table3-6-con" id="1168" name="Google Shape;1168;p125"/>
          <p:cNvPicPr preferRelativeResize="0"/>
          <p:nvPr/>
        </p:nvPicPr>
        <p:blipFill rotWithShape="1">
          <a:blip r:embed="rId3">
            <a:alphaModFix/>
          </a:blip>
          <a:srcRect b="0" l="0" r="0" t="0"/>
          <a:stretch/>
        </p:blipFill>
        <p:spPr>
          <a:xfrm>
            <a:off x="3352800" y="381000"/>
            <a:ext cx="5486400" cy="5829300"/>
          </a:xfrm>
          <a:prstGeom prst="rect">
            <a:avLst/>
          </a:prstGeom>
          <a:noFill/>
          <a:ln>
            <a:noFill/>
          </a:ln>
        </p:spPr>
      </p:pic>
      <p:sp>
        <p:nvSpPr>
          <p:cNvPr id="1169" name="Google Shape;1169;p125"/>
          <p:cNvSpPr txBox="1"/>
          <p:nvPr/>
        </p:nvSpPr>
        <p:spPr>
          <a:xfrm>
            <a:off x="8836025" y="1125537"/>
            <a:ext cx="147637" cy="358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descr="Rectangle: Click to edit Master text styles &#10;Second level &#10;Third level &#10;Fourth level &#10;Fifth level" id="1174" name="Google Shape;1174;p126"/>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3.5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This logic for the occurrence of the end-loading event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When an end-loading (EL) event occurs, say for truck j at time t , other events may be triggered.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If the scale is idle [W(t)=0], truck j begins weighing and an end-weighing event (EW) is scheduled on the FEL.</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Otherwise, truck j joins the weigh queue.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If at this time there is another truck waiting for a loader, it will be removed from the loader queue and will begin loading by the scheduling of an end-loading event (EL) on the FEL.</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In order to estimate the loader and scale utilizations, two cumulative statistics are maintained:</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B</a:t>
            </a:r>
            <a:r>
              <a:rPr b="0" baseline="-25000" i="0" lang="en-US" sz="1600" u="none">
                <a:solidFill>
                  <a:schemeClr val="dk1"/>
                </a:solidFill>
                <a:latin typeface="Gulim"/>
                <a:ea typeface="Gulim"/>
                <a:cs typeface="Gulim"/>
                <a:sym typeface="Gulim"/>
              </a:rPr>
              <a:t>L</a:t>
            </a:r>
            <a:r>
              <a:rPr b="0" i="0" lang="en-US" sz="1600" u="none">
                <a:solidFill>
                  <a:schemeClr val="dk1"/>
                </a:solidFill>
                <a:latin typeface="Gulim"/>
                <a:ea typeface="Gulim"/>
                <a:cs typeface="Gulim"/>
                <a:sym typeface="Gulim"/>
              </a:rPr>
              <a:t> = total busy time of both loaders from time 0 to time 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B</a:t>
            </a:r>
            <a:r>
              <a:rPr b="0" baseline="-25000" i="0" lang="en-US" sz="1600" u="none">
                <a:solidFill>
                  <a:schemeClr val="dk1"/>
                </a:solidFill>
                <a:latin typeface="Gulim"/>
                <a:ea typeface="Gulim"/>
                <a:cs typeface="Gulim"/>
                <a:sym typeface="Gulim"/>
              </a:rPr>
              <a:t>S</a:t>
            </a:r>
            <a:r>
              <a:rPr b="0" i="0" lang="en-US" sz="1600" u="none">
                <a:solidFill>
                  <a:schemeClr val="dk1"/>
                </a:solidFill>
                <a:latin typeface="Gulim"/>
                <a:ea typeface="Gulim"/>
                <a:cs typeface="Gulim"/>
                <a:sym typeface="Gulim"/>
              </a:rPr>
              <a:t> = total busy time of the scale from time 0 to time t</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1175" name="Google Shape;1175;p126"/>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(12)</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descr="Rectangle: Click to edit Master text styles &#10;Second level &#10;Third level &#10;Fourth level &#10;Fifth level" id="1180" name="Google Shape;1180;p127"/>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3.5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utilizations are estimated as follows:</a:t>
            </a:r>
            <a:endParaRPr/>
          </a:p>
          <a:p>
            <a:pPr indent="-132080" lvl="2" marL="1143000" rtl="0" algn="l">
              <a:lnSpc>
                <a:spcPct val="100000"/>
              </a:lnSpc>
              <a:spcBef>
                <a:spcPts val="320"/>
              </a:spcBef>
              <a:spcAft>
                <a:spcPts val="0"/>
              </a:spcAft>
              <a:buSzPts val="1520"/>
              <a:buNone/>
            </a:pPr>
            <a:r>
              <a:t/>
            </a:r>
            <a:endParaRPr b="0" i="0" sz="1600" u="none">
              <a:solidFill>
                <a:schemeClr val="dk1"/>
              </a:solidFill>
              <a:latin typeface="Gulim"/>
              <a:ea typeface="Gulim"/>
              <a:cs typeface="Gulim"/>
              <a:sym typeface="Gulim"/>
            </a:endParaRPr>
          </a:p>
          <a:p>
            <a:pPr indent="-132080" lvl="2" marL="1143000" rtl="0" algn="l">
              <a:lnSpc>
                <a:spcPct val="100000"/>
              </a:lnSpc>
              <a:spcBef>
                <a:spcPts val="320"/>
              </a:spcBef>
              <a:spcAft>
                <a:spcPts val="0"/>
              </a:spcAft>
              <a:buSzPts val="1520"/>
              <a:buNone/>
            </a:pPr>
            <a:r>
              <a:t/>
            </a:r>
            <a:endParaRPr b="0" i="0" sz="1600" u="none">
              <a:solidFill>
                <a:schemeClr val="dk1"/>
              </a:solidFill>
              <a:latin typeface="Gulim"/>
              <a:ea typeface="Gulim"/>
              <a:cs typeface="Gulim"/>
              <a:sym typeface="Gulim"/>
            </a:endParaRPr>
          </a:p>
          <a:p>
            <a:pPr indent="-132080" lvl="2" marL="1143000" rtl="0" algn="l">
              <a:lnSpc>
                <a:spcPct val="100000"/>
              </a:lnSpc>
              <a:spcBef>
                <a:spcPts val="320"/>
              </a:spcBef>
              <a:spcAft>
                <a:spcPts val="0"/>
              </a:spcAft>
              <a:buSzPts val="1520"/>
              <a:buNone/>
            </a:pPr>
            <a:r>
              <a:t/>
            </a:r>
            <a:endParaRPr b="0" i="0" sz="1600" u="none">
              <a:solidFill>
                <a:schemeClr val="dk1"/>
              </a:solidFill>
              <a:latin typeface="Gulim"/>
              <a:ea typeface="Gulim"/>
              <a:cs typeface="Gulim"/>
              <a:sym typeface="Gulim"/>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1181" name="Google Shape;1181;p127"/>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(13)</a:t>
            </a:r>
            <a:endParaRPr/>
          </a:p>
        </p:txBody>
      </p:sp>
      <p:pic>
        <p:nvPicPr>
          <p:cNvPr id="1182" name="Google Shape;1182;p127"/>
          <p:cNvPicPr preferRelativeResize="0"/>
          <p:nvPr/>
        </p:nvPicPr>
        <p:blipFill rotWithShape="1">
          <a:blip r:embed="rId3">
            <a:alphaModFix/>
          </a:blip>
          <a:srcRect b="0" l="0" r="0" t="0"/>
          <a:stretch/>
        </p:blipFill>
        <p:spPr>
          <a:xfrm>
            <a:off x="4495800" y="2362200"/>
            <a:ext cx="1377950" cy="660400"/>
          </a:xfrm>
          <a:prstGeom prst="rect">
            <a:avLst/>
          </a:prstGeom>
          <a:noFill/>
          <a:ln>
            <a:noFill/>
          </a:ln>
        </p:spPr>
      </p:pic>
      <p:sp>
        <p:nvSpPr>
          <p:cNvPr descr="Rectangle: Click to edit Master text styles &#10;Second level &#10;Third level &#10;Fourth level &#10;Fifth level" id="1183" name="Google Shape;1183;p127"/>
          <p:cNvSpPr txBox="1"/>
          <p:nvPr/>
        </p:nvSpPr>
        <p:spPr>
          <a:xfrm>
            <a:off x="838200" y="2514600"/>
            <a:ext cx="4038600" cy="381000"/>
          </a:xfrm>
          <a:prstGeom prst="rect">
            <a:avLst/>
          </a:prstGeom>
          <a:noFill/>
          <a:ln>
            <a:noFill/>
          </a:ln>
        </p:spPr>
        <p:txBody>
          <a:bodyPr anchorCtr="0" anchor="t" bIns="45700" lIns="91425" spcFirstLastPara="1" rIns="91425" wrap="square" tIns="45700">
            <a:noAutofit/>
          </a:bodyPr>
          <a:lstStyle/>
          <a:p>
            <a:pPr indent="-228600" lvl="2" marL="1143000" marR="0" rtl="0" algn="l">
              <a:lnSpc>
                <a:spcPct val="100000"/>
              </a:lnSpc>
              <a:spcBef>
                <a:spcPts val="0"/>
              </a:spcBef>
              <a:spcAft>
                <a:spcPts val="0"/>
              </a:spcAft>
              <a:buClr>
                <a:schemeClr val="hlink"/>
              </a:buClr>
              <a:buSzPts val="1520"/>
              <a:buFont typeface="Noto Sans Symbols"/>
              <a:buChar char="⬥"/>
            </a:pPr>
            <a:r>
              <a:rPr b="0" i="0" lang="en-US" sz="1600" u="none" cap="none" strike="noStrike">
                <a:solidFill>
                  <a:schemeClr val="dk1"/>
                </a:solidFill>
                <a:latin typeface="Gulim"/>
                <a:ea typeface="Gulim"/>
                <a:cs typeface="Gulim"/>
                <a:sym typeface="Gulim"/>
              </a:rPr>
              <a:t>average loader utilization  </a:t>
            </a:r>
            <a:endParaRPr/>
          </a:p>
        </p:txBody>
      </p:sp>
      <p:pic>
        <p:nvPicPr>
          <p:cNvPr id="1184" name="Google Shape;1184;p127"/>
          <p:cNvPicPr preferRelativeResize="0"/>
          <p:nvPr/>
        </p:nvPicPr>
        <p:blipFill rotWithShape="1">
          <a:blip r:embed="rId4">
            <a:alphaModFix/>
          </a:blip>
          <a:srcRect b="0" l="0" r="0" t="0"/>
          <a:stretch/>
        </p:blipFill>
        <p:spPr>
          <a:xfrm>
            <a:off x="4551362" y="3048000"/>
            <a:ext cx="1114425" cy="660400"/>
          </a:xfrm>
          <a:prstGeom prst="rect">
            <a:avLst/>
          </a:prstGeom>
          <a:noFill/>
          <a:ln>
            <a:noFill/>
          </a:ln>
        </p:spPr>
      </p:pic>
      <p:sp>
        <p:nvSpPr>
          <p:cNvPr descr="Rectangle: Click to edit Master text styles &#10;Second level &#10;Third level &#10;Fourth level &#10;Fifth level" id="1185" name="Google Shape;1185;p127"/>
          <p:cNvSpPr txBox="1"/>
          <p:nvPr/>
        </p:nvSpPr>
        <p:spPr>
          <a:xfrm>
            <a:off x="838200" y="3200400"/>
            <a:ext cx="4038600" cy="381000"/>
          </a:xfrm>
          <a:prstGeom prst="rect">
            <a:avLst/>
          </a:prstGeom>
          <a:noFill/>
          <a:ln>
            <a:noFill/>
          </a:ln>
        </p:spPr>
        <p:txBody>
          <a:bodyPr anchorCtr="0" anchor="t" bIns="45700" lIns="91425" spcFirstLastPara="1" rIns="91425" wrap="square" tIns="45700">
            <a:noAutofit/>
          </a:bodyPr>
          <a:lstStyle/>
          <a:p>
            <a:pPr indent="-228600" lvl="2" marL="1143000" marR="0" rtl="0" algn="l">
              <a:lnSpc>
                <a:spcPct val="100000"/>
              </a:lnSpc>
              <a:spcBef>
                <a:spcPts val="0"/>
              </a:spcBef>
              <a:spcAft>
                <a:spcPts val="0"/>
              </a:spcAft>
              <a:buClr>
                <a:schemeClr val="hlink"/>
              </a:buClr>
              <a:buSzPts val="1520"/>
              <a:buFont typeface="Noto Sans Symbols"/>
              <a:buChar char="⬥"/>
            </a:pPr>
            <a:r>
              <a:rPr b="0" i="0" lang="en-US" sz="1600" u="none" cap="none" strike="noStrike">
                <a:solidFill>
                  <a:schemeClr val="dk1"/>
                </a:solidFill>
                <a:latin typeface="Gulim"/>
                <a:ea typeface="Gulim"/>
                <a:cs typeface="Gulim"/>
                <a:sym typeface="Gulim"/>
              </a:rPr>
              <a:t>average scale utilization  </a:t>
            </a:r>
            <a:endParaRPr/>
          </a:p>
        </p:txBody>
      </p:sp>
      <p:sp>
        <p:nvSpPr>
          <p:cNvPr descr="Rectangle: Click to edit Master text styles &#10;Second level &#10;Third level &#10;Fourth level &#10;Fifth level" id="1186" name="Google Shape;1186;p127"/>
          <p:cNvSpPr txBox="1"/>
          <p:nvPr/>
        </p:nvSpPr>
        <p:spPr>
          <a:xfrm>
            <a:off x="838200" y="3810000"/>
            <a:ext cx="7848600" cy="1828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These estimates cannot be regarded as accurate estimates of the long-run </a:t>
            </a:r>
            <a:r>
              <a:rPr b="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Gulim"/>
                <a:ea typeface="Gulim"/>
                <a:cs typeface="Gulim"/>
                <a:sym typeface="Gulim"/>
              </a:rPr>
              <a:t>steady-state</a:t>
            </a:r>
            <a:r>
              <a:rPr b="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Gulim"/>
                <a:ea typeface="Gulim"/>
                <a:cs typeface="Gulim"/>
                <a:sym typeface="Gulim"/>
              </a:rPr>
              <a:t>  utilizations of the loader and scale.</a:t>
            </a:r>
            <a:endParaRPr/>
          </a:p>
          <a:p>
            <a:pPr indent="-255269" lvl="1" marL="742950" marR="0" rtl="0" algn="l">
              <a:lnSpc>
                <a:spcPct val="100000"/>
              </a:lnSpc>
              <a:spcBef>
                <a:spcPts val="160"/>
              </a:spcBef>
              <a:spcAft>
                <a:spcPts val="0"/>
              </a:spcAft>
              <a:buClr>
                <a:schemeClr val="dk1"/>
              </a:buClr>
              <a:buSzPts val="480"/>
              <a:buFont typeface="Noto Sans Symbols"/>
              <a:buNone/>
            </a:pPr>
            <a:r>
              <a:t/>
            </a:r>
            <a:endParaRPr b="0" i="0" sz="800" u="none" cap="none" strike="noStrike">
              <a:solidFill>
                <a:schemeClr val="dk1"/>
              </a:solidFill>
              <a:latin typeface="Gulim"/>
              <a:ea typeface="Gulim"/>
              <a:cs typeface="Gulim"/>
              <a:sym typeface="Gulim"/>
            </a:endParaRPr>
          </a:p>
          <a:p>
            <a:pPr indent="-285750" lvl="1" marL="742950" marR="0" rtl="0" algn="l">
              <a:lnSpc>
                <a:spcPct val="10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A considerably longer simulation would be needed to reduce the effect of the assumed conditions at time 0 (five of the six trucks at the loaders) and to realize accurate estimates.</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descr="Rectangle: Click to edit Master text styles &#10;Second level &#10;Third level &#10;Fourth level &#10;Fifth level" id="1191" name="Google Shape;1191;p128"/>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3.6 (The Dump Truck Problem Revisited)</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events and activities were identified in Example 3.5.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Using the activity scanning approach </a:t>
            </a:r>
            <a:endParaRPr/>
          </a:p>
          <a:p>
            <a:pPr indent="-217169" lvl="1" marL="742950" rtl="0" algn="l">
              <a:lnSpc>
                <a:spcPct val="10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217169" lvl="1" marL="742950" rtl="0" algn="l">
              <a:lnSpc>
                <a:spcPct val="10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217169" lvl="1" marL="742950" rtl="0" algn="l">
              <a:lnSpc>
                <a:spcPct val="10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217169" lvl="1" marL="742950" rtl="0" algn="l">
              <a:lnSpc>
                <a:spcPct val="10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Using the process-interaction approach </a:t>
            </a:r>
            <a:endParaRPr/>
          </a:p>
        </p:txBody>
      </p:sp>
      <p:sp>
        <p:nvSpPr>
          <p:cNvPr id="1192" name="Google Shape;1192;p128"/>
          <p:cNvSpPr txBox="1"/>
          <p:nvPr>
            <p:ph type="title"/>
          </p:nvPr>
        </p:nvSpPr>
        <p:spPr>
          <a:xfrm>
            <a:off x="685800" y="587375"/>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3.1.3. Manual Simulation Using Event Scheduling (14)</a:t>
            </a:r>
            <a:endParaRPr/>
          </a:p>
        </p:txBody>
      </p:sp>
      <p:graphicFrame>
        <p:nvGraphicFramePr>
          <p:cNvPr id="1193" name="Google Shape;1193;p128"/>
          <p:cNvGraphicFramePr/>
          <p:nvPr/>
        </p:nvGraphicFramePr>
        <p:xfrm>
          <a:off x="1371600" y="2636837"/>
          <a:ext cx="3000000" cy="3000000"/>
        </p:xfrm>
        <a:graphic>
          <a:graphicData uri="http://schemas.openxmlformats.org/drawingml/2006/table">
            <a:tbl>
              <a:tblPr>
                <a:noFill/>
                <a:tableStyleId>{940B99AE-502D-41B1-9F39-27C7B6F1F582}</a:tableStyleId>
              </a:tblPr>
              <a:tblGrid>
                <a:gridCol w="1371600"/>
                <a:gridCol w="5638800"/>
              </a:tblGrid>
              <a:tr h="322250">
                <a:tc>
                  <a:txBody>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Activity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Condition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Loading time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Truck is at front of loader queue, and at least one loader is idle.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Weighing time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Truck is at front of weigh queue and weigh scale is idle.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Travel time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Truck has just completed weighing.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figure3-8" id="1194" name="Google Shape;1194;p128"/>
          <p:cNvPicPr preferRelativeResize="0"/>
          <p:nvPr/>
        </p:nvPicPr>
        <p:blipFill rotWithShape="1">
          <a:blip r:embed="rId3">
            <a:alphaModFix/>
          </a:blip>
          <a:srcRect b="0" l="0" r="0" t="0"/>
          <a:stretch/>
        </p:blipFill>
        <p:spPr>
          <a:xfrm>
            <a:off x="1752600" y="4572000"/>
            <a:ext cx="6096000" cy="1676400"/>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29"/>
          <p:cNvSpPr txBox="1"/>
          <p:nvPr>
            <p:ph type="title"/>
          </p:nvPr>
        </p:nvSpPr>
        <p:spPr>
          <a:xfrm>
            <a:off x="533400" y="26035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3.2 List Processing</a:t>
            </a:r>
            <a:endParaRPr/>
          </a:p>
        </p:txBody>
      </p:sp>
      <p:sp>
        <p:nvSpPr>
          <p:cNvPr descr="Rectangle: Click to edit Master text styles &#10;Second level &#10;Third level &#10;Fourth level &#10;Fifth level" id="1200" name="Google Shape;1200;p129"/>
          <p:cNvSpPr txBox="1"/>
          <p:nvPr>
            <p:ph idx="1" type="body"/>
          </p:nvPr>
        </p:nvSpPr>
        <p:spPr>
          <a:xfrm>
            <a:off x="838200" y="4014787"/>
            <a:ext cx="7772400" cy="8016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List : a set of ordered or ranked records. </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Record : one entity or one event notice.</a:t>
            </a:r>
            <a:endParaRPr/>
          </a:p>
        </p:txBody>
      </p:sp>
      <p:sp>
        <p:nvSpPr>
          <p:cNvPr id="1201" name="Google Shape;1201;p129"/>
          <p:cNvSpPr txBox="1"/>
          <p:nvPr/>
        </p:nvSpPr>
        <p:spPr>
          <a:xfrm>
            <a:off x="533400" y="620712"/>
            <a:ext cx="70104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3.2.1 List : Basic Properties and Operations (1)</a:t>
            </a:r>
            <a:endParaRPr/>
          </a:p>
        </p:txBody>
      </p:sp>
      <p:grpSp>
        <p:nvGrpSpPr>
          <p:cNvPr id="1202" name="Google Shape;1202;p129"/>
          <p:cNvGrpSpPr/>
          <p:nvPr/>
        </p:nvGrpSpPr>
        <p:grpSpPr>
          <a:xfrm>
            <a:off x="838200" y="1828800"/>
            <a:ext cx="7632700" cy="2447925"/>
            <a:chOff x="568" y="1632"/>
            <a:chExt cx="4808" cy="1542"/>
          </a:xfrm>
        </p:grpSpPr>
        <p:grpSp>
          <p:nvGrpSpPr>
            <p:cNvPr id="1203" name="Google Shape;1203;p129"/>
            <p:cNvGrpSpPr/>
            <p:nvPr/>
          </p:nvGrpSpPr>
          <p:grpSpPr>
            <a:xfrm>
              <a:off x="864" y="2016"/>
              <a:ext cx="864" cy="774"/>
              <a:chOff x="1968" y="2160"/>
              <a:chExt cx="864" cy="774"/>
            </a:xfrm>
          </p:grpSpPr>
          <p:sp>
            <p:nvSpPr>
              <p:cNvPr id="1204" name="Google Shape;1204;p129"/>
              <p:cNvSpPr txBox="1"/>
              <p:nvPr/>
            </p:nvSpPr>
            <p:spPr>
              <a:xfrm>
                <a:off x="1968" y="2160"/>
                <a:ext cx="864" cy="76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05" name="Google Shape;1205;p129"/>
              <p:cNvSpPr txBox="1"/>
              <p:nvPr/>
            </p:nvSpPr>
            <p:spPr>
              <a:xfrm>
                <a:off x="1968" y="2160"/>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Event type</a:t>
                </a:r>
                <a:endParaRPr/>
              </a:p>
            </p:txBody>
          </p:sp>
          <p:sp>
            <p:nvSpPr>
              <p:cNvPr id="1206" name="Google Shape;1206;p129"/>
              <p:cNvSpPr txBox="1"/>
              <p:nvPr/>
            </p:nvSpPr>
            <p:spPr>
              <a:xfrm>
                <a:off x="1968" y="2352"/>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Event time</a:t>
                </a:r>
                <a:endParaRPr/>
              </a:p>
            </p:txBody>
          </p:sp>
          <p:sp>
            <p:nvSpPr>
              <p:cNvPr id="1207" name="Google Shape;1207;p129"/>
              <p:cNvSpPr txBox="1"/>
              <p:nvPr/>
            </p:nvSpPr>
            <p:spPr>
              <a:xfrm>
                <a:off x="1968" y="2544"/>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Any data</a:t>
                </a:r>
                <a:endParaRPr/>
              </a:p>
            </p:txBody>
          </p:sp>
          <p:sp>
            <p:nvSpPr>
              <p:cNvPr id="1208" name="Google Shape;1208;p129"/>
              <p:cNvSpPr txBox="1"/>
              <p:nvPr/>
            </p:nvSpPr>
            <p:spPr>
              <a:xfrm>
                <a:off x="1968" y="2736"/>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Next pointer</a:t>
                </a:r>
                <a:endParaRPr/>
              </a:p>
            </p:txBody>
          </p:sp>
        </p:grpSp>
        <p:grpSp>
          <p:nvGrpSpPr>
            <p:cNvPr id="1209" name="Google Shape;1209;p129"/>
            <p:cNvGrpSpPr/>
            <p:nvPr/>
          </p:nvGrpSpPr>
          <p:grpSpPr>
            <a:xfrm>
              <a:off x="1968" y="2016"/>
              <a:ext cx="864" cy="774"/>
              <a:chOff x="1968" y="2160"/>
              <a:chExt cx="864" cy="774"/>
            </a:xfrm>
          </p:grpSpPr>
          <p:sp>
            <p:nvSpPr>
              <p:cNvPr id="1210" name="Google Shape;1210;p129"/>
              <p:cNvSpPr txBox="1"/>
              <p:nvPr/>
            </p:nvSpPr>
            <p:spPr>
              <a:xfrm>
                <a:off x="1968" y="2160"/>
                <a:ext cx="864" cy="76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1" name="Google Shape;1211;p129"/>
              <p:cNvSpPr txBox="1"/>
              <p:nvPr/>
            </p:nvSpPr>
            <p:spPr>
              <a:xfrm>
                <a:off x="1968" y="2160"/>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Event type</a:t>
                </a:r>
                <a:endParaRPr/>
              </a:p>
            </p:txBody>
          </p:sp>
          <p:sp>
            <p:nvSpPr>
              <p:cNvPr id="1212" name="Google Shape;1212;p129"/>
              <p:cNvSpPr txBox="1"/>
              <p:nvPr/>
            </p:nvSpPr>
            <p:spPr>
              <a:xfrm>
                <a:off x="1968" y="2352"/>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Event time</a:t>
                </a:r>
                <a:endParaRPr/>
              </a:p>
            </p:txBody>
          </p:sp>
          <p:sp>
            <p:nvSpPr>
              <p:cNvPr id="1213" name="Google Shape;1213;p129"/>
              <p:cNvSpPr txBox="1"/>
              <p:nvPr/>
            </p:nvSpPr>
            <p:spPr>
              <a:xfrm>
                <a:off x="1968" y="2544"/>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Any data</a:t>
                </a:r>
                <a:endParaRPr/>
              </a:p>
            </p:txBody>
          </p:sp>
          <p:sp>
            <p:nvSpPr>
              <p:cNvPr id="1214" name="Google Shape;1214;p129"/>
              <p:cNvSpPr txBox="1"/>
              <p:nvPr/>
            </p:nvSpPr>
            <p:spPr>
              <a:xfrm>
                <a:off x="1968" y="2736"/>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Next pointer</a:t>
                </a:r>
                <a:endParaRPr/>
              </a:p>
            </p:txBody>
          </p:sp>
        </p:grpSp>
        <p:grpSp>
          <p:nvGrpSpPr>
            <p:cNvPr id="1215" name="Google Shape;1215;p129"/>
            <p:cNvGrpSpPr/>
            <p:nvPr/>
          </p:nvGrpSpPr>
          <p:grpSpPr>
            <a:xfrm>
              <a:off x="3072" y="2016"/>
              <a:ext cx="864" cy="774"/>
              <a:chOff x="1968" y="2160"/>
              <a:chExt cx="864" cy="774"/>
            </a:xfrm>
          </p:grpSpPr>
          <p:sp>
            <p:nvSpPr>
              <p:cNvPr id="1216" name="Google Shape;1216;p129"/>
              <p:cNvSpPr txBox="1"/>
              <p:nvPr/>
            </p:nvSpPr>
            <p:spPr>
              <a:xfrm>
                <a:off x="1968" y="2160"/>
                <a:ext cx="864" cy="76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7" name="Google Shape;1217;p129"/>
              <p:cNvSpPr txBox="1"/>
              <p:nvPr/>
            </p:nvSpPr>
            <p:spPr>
              <a:xfrm>
                <a:off x="1968" y="2160"/>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Event type</a:t>
                </a:r>
                <a:endParaRPr/>
              </a:p>
            </p:txBody>
          </p:sp>
          <p:sp>
            <p:nvSpPr>
              <p:cNvPr id="1218" name="Google Shape;1218;p129"/>
              <p:cNvSpPr txBox="1"/>
              <p:nvPr/>
            </p:nvSpPr>
            <p:spPr>
              <a:xfrm>
                <a:off x="1968" y="2352"/>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Event time</a:t>
                </a:r>
                <a:endParaRPr/>
              </a:p>
            </p:txBody>
          </p:sp>
          <p:sp>
            <p:nvSpPr>
              <p:cNvPr id="1219" name="Google Shape;1219;p129"/>
              <p:cNvSpPr txBox="1"/>
              <p:nvPr/>
            </p:nvSpPr>
            <p:spPr>
              <a:xfrm>
                <a:off x="1968" y="2544"/>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Any data</a:t>
                </a:r>
                <a:endParaRPr/>
              </a:p>
            </p:txBody>
          </p:sp>
          <p:sp>
            <p:nvSpPr>
              <p:cNvPr id="1220" name="Google Shape;1220;p129"/>
              <p:cNvSpPr txBox="1"/>
              <p:nvPr/>
            </p:nvSpPr>
            <p:spPr>
              <a:xfrm>
                <a:off x="1968" y="2736"/>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Next pointer</a:t>
                </a:r>
                <a:endParaRPr/>
              </a:p>
            </p:txBody>
          </p:sp>
        </p:grpSp>
        <p:sp>
          <p:nvSpPr>
            <p:cNvPr id="1221" name="Google Shape;1221;p129"/>
            <p:cNvSpPr txBox="1"/>
            <p:nvPr/>
          </p:nvSpPr>
          <p:spPr>
            <a:xfrm>
              <a:off x="624" y="1632"/>
              <a:ext cx="864" cy="198"/>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Head Pointer</a:t>
              </a:r>
              <a:endParaRPr/>
            </a:p>
          </p:txBody>
        </p:sp>
        <p:sp>
          <p:nvSpPr>
            <p:cNvPr id="1222" name="Google Shape;1222;p129"/>
            <p:cNvSpPr txBox="1"/>
            <p:nvPr/>
          </p:nvSpPr>
          <p:spPr>
            <a:xfrm>
              <a:off x="4512" y="2976"/>
              <a:ext cx="864" cy="198"/>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Tail Pointer</a:t>
              </a:r>
              <a:endParaRPr/>
            </a:p>
          </p:txBody>
        </p:sp>
        <p:grpSp>
          <p:nvGrpSpPr>
            <p:cNvPr id="1223" name="Google Shape;1223;p129"/>
            <p:cNvGrpSpPr/>
            <p:nvPr/>
          </p:nvGrpSpPr>
          <p:grpSpPr>
            <a:xfrm>
              <a:off x="4176" y="2016"/>
              <a:ext cx="864" cy="774"/>
              <a:chOff x="1968" y="2160"/>
              <a:chExt cx="864" cy="774"/>
            </a:xfrm>
          </p:grpSpPr>
          <p:sp>
            <p:nvSpPr>
              <p:cNvPr id="1224" name="Google Shape;1224;p129"/>
              <p:cNvSpPr txBox="1"/>
              <p:nvPr/>
            </p:nvSpPr>
            <p:spPr>
              <a:xfrm>
                <a:off x="1968" y="2160"/>
                <a:ext cx="864" cy="76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25" name="Google Shape;1225;p129"/>
              <p:cNvSpPr txBox="1"/>
              <p:nvPr/>
            </p:nvSpPr>
            <p:spPr>
              <a:xfrm>
                <a:off x="1968" y="2160"/>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Event type</a:t>
                </a:r>
                <a:endParaRPr/>
              </a:p>
            </p:txBody>
          </p:sp>
          <p:sp>
            <p:nvSpPr>
              <p:cNvPr id="1226" name="Google Shape;1226;p129"/>
              <p:cNvSpPr txBox="1"/>
              <p:nvPr/>
            </p:nvSpPr>
            <p:spPr>
              <a:xfrm>
                <a:off x="1968" y="2352"/>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Event time</a:t>
                </a:r>
                <a:endParaRPr/>
              </a:p>
            </p:txBody>
          </p:sp>
          <p:sp>
            <p:nvSpPr>
              <p:cNvPr id="1227" name="Google Shape;1227;p129"/>
              <p:cNvSpPr txBox="1"/>
              <p:nvPr/>
            </p:nvSpPr>
            <p:spPr>
              <a:xfrm>
                <a:off x="1968" y="2544"/>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Any data</a:t>
                </a:r>
                <a:endParaRPr/>
              </a:p>
            </p:txBody>
          </p:sp>
          <p:sp>
            <p:nvSpPr>
              <p:cNvPr id="1228" name="Google Shape;1228;p129"/>
              <p:cNvSpPr txBox="1"/>
              <p:nvPr/>
            </p:nvSpPr>
            <p:spPr>
              <a:xfrm>
                <a:off x="1968" y="2736"/>
                <a:ext cx="864" cy="198"/>
              </a:xfrm>
              <a:prstGeom prst="rect">
                <a:avLst/>
              </a:prstGeom>
              <a:noFill/>
              <a:ln cap="rnd"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Next pointer</a:t>
                </a:r>
                <a:endParaRPr/>
              </a:p>
            </p:txBody>
          </p:sp>
        </p:grpSp>
        <p:sp>
          <p:nvSpPr>
            <p:cNvPr id="1229" name="Google Shape;1229;p129"/>
            <p:cNvSpPr/>
            <p:nvPr/>
          </p:nvSpPr>
          <p:spPr>
            <a:xfrm>
              <a:off x="568" y="1728"/>
              <a:ext cx="1176" cy="672"/>
            </a:xfrm>
            <a:custGeom>
              <a:rect b="b" l="l" r="r" t="t"/>
              <a:pathLst>
                <a:path extrusionOk="0" h="672" w="1176">
                  <a:moveTo>
                    <a:pt x="920" y="0"/>
                  </a:moveTo>
                  <a:cubicBezTo>
                    <a:pt x="1008" y="8"/>
                    <a:pt x="1096" y="16"/>
                    <a:pt x="1112" y="48"/>
                  </a:cubicBezTo>
                  <a:cubicBezTo>
                    <a:pt x="1128" y="80"/>
                    <a:pt x="1176" y="160"/>
                    <a:pt x="1016" y="192"/>
                  </a:cubicBezTo>
                  <a:cubicBezTo>
                    <a:pt x="856" y="224"/>
                    <a:pt x="304" y="176"/>
                    <a:pt x="152" y="240"/>
                  </a:cubicBezTo>
                  <a:cubicBezTo>
                    <a:pt x="0" y="304"/>
                    <a:pt x="80" y="504"/>
                    <a:pt x="104" y="576"/>
                  </a:cubicBezTo>
                  <a:cubicBezTo>
                    <a:pt x="128" y="648"/>
                    <a:pt x="212" y="660"/>
                    <a:pt x="296" y="672"/>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30" name="Google Shape;1230;p129"/>
            <p:cNvSpPr/>
            <p:nvPr/>
          </p:nvSpPr>
          <p:spPr>
            <a:xfrm>
              <a:off x="1632" y="2400"/>
              <a:ext cx="336" cy="328"/>
            </a:xfrm>
            <a:custGeom>
              <a:rect b="b" l="l" r="r" t="t"/>
              <a:pathLst>
                <a:path extrusionOk="0" h="328" w="336">
                  <a:moveTo>
                    <a:pt x="0" y="288"/>
                  </a:moveTo>
                  <a:cubicBezTo>
                    <a:pt x="56" y="308"/>
                    <a:pt x="112" y="328"/>
                    <a:pt x="144" y="288"/>
                  </a:cubicBezTo>
                  <a:cubicBezTo>
                    <a:pt x="176" y="248"/>
                    <a:pt x="160" y="96"/>
                    <a:pt x="192" y="48"/>
                  </a:cubicBezTo>
                  <a:cubicBezTo>
                    <a:pt x="224" y="0"/>
                    <a:pt x="280" y="0"/>
                    <a:pt x="336"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31" name="Google Shape;1231;p129"/>
            <p:cNvSpPr/>
            <p:nvPr/>
          </p:nvSpPr>
          <p:spPr>
            <a:xfrm>
              <a:off x="2736" y="2400"/>
              <a:ext cx="336" cy="328"/>
            </a:xfrm>
            <a:custGeom>
              <a:rect b="b" l="l" r="r" t="t"/>
              <a:pathLst>
                <a:path extrusionOk="0" h="328" w="336">
                  <a:moveTo>
                    <a:pt x="0" y="288"/>
                  </a:moveTo>
                  <a:cubicBezTo>
                    <a:pt x="56" y="308"/>
                    <a:pt x="112" y="328"/>
                    <a:pt x="144" y="288"/>
                  </a:cubicBezTo>
                  <a:cubicBezTo>
                    <a:pt x="176" y="248"/>
                    <a:pt x="160" y="96"/>
                    <a:pt x="192" y="48"/>
                  </a:cubicBezTo>
                  <a:cubicBezTo>
                    <a:pt x="224" y="0"/>
                    <a:pt x="280" y="0"/>
                    <a:pt x="336"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32" name="Google Shape;1232;p129"/>
            <p:cNvSpPr/>
            <p:nvPr/>
          </p:nvSpPr>
          <p:spPr>
            <a:xfrm>
              <a:off x="3840" y="2400"/>
              <a:ext cx="336" cy="328"/>
            </a:xfrm>
            <a:custGeom>
              <a:rect b="b" l="l" r="r" t="t"/>
              <a:pathLst>
                <a:path extrusionOk="0" h="328" w="336">
                  <a:moveTo>
                    <a:pt x="0" y="288"/>
                  </a:moveTo>
                  <a:cubicBezTo>
                    <a:pt x="56" y="308"/>
                    <a:pt x="112" y="328"/>
                    <a:pt x="144" y="288"/>
                  </a:cubicBezTo>
                  <a:cubicBezTo>
                    <a:pt x="176" y="248"/>
                    <a:pt x="160" y="96"/>
                    <a:pt x="192" y="48"/>
                  </a:cubicBezTo>
                  <a:cubicBezTo>
                    <a:pt x="224" y="0"/>
                    <a:pt x="280" y="0"/>
                    <a:pt x="336"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33" name="Google Shape;1233;p129"/>
            <p:cNvSpPr/>
            <p:nvPr/>
          </p:nvSpPr>
          <p:spPr>
            <a:xfrm>
              <a:off x="4232" y="2400"/>
              <a:ext cx="1064" cy="672"/>
            </a:xfrm>
            <a:custGeom>
              <a:rect b="b" l="l" r="r" t="t"/>
              <a:pathLst>
                <a:path extrusionOk="0" h="672" w="1064">
                  <a:moveTo>
                    <a:pt x="280" y="672"/>
                  </a:moveTo>
                  <a:cubicBezTo>
                    <a:pt x="196" y="664"/>
                    <a:pt x="112" y="656"/>
                    <a:pt x="88" y="624"/>
                  </a:cubicBezTo>
                  <a:cubicBezTo>
                    <a:pt x="64" y="592"/>
                    <a:pt x="0" y="504"/>
                    <a:pt x="136" y="480"/>
                  </a:cubicBezTo>
                  <a:cubicBezTo>
                    <a:pt x="272" y="456"/>
                    <a:pt x="752" y="544"/>
                    <a:pt x="904" y="480"/>
                  </a:cubicBezTo>
                  <a:cubicBezTo>
                    <a:pt x="1056" y="416"/>
                    <a:pt x="1064" y="176"/>
                    <a:pt x="1048" y="96"/>
                  </a:cubicBezTo>
                  <a:cubicBezTo>
                    <a:pt x="1032" y="16"/>
                    <a:pt x="920" y="8"/>
                    <a:pt x="808"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34" name="Google Shape;1234;p129"/>
            <p:cNvSpPr txBox="1"/>
            <p:nvPr/>
          </p:nvSpPr>
          <p:spPr>
            <a:xfrm>
              <a:off x="864" y="2784"/>
              <a:ext cx="864"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Record</a:t>
              </a:r>
              <a:endParaRPr/>
            </a:p>
          </p:txBody>
        </p:sp>
        <p:sp>
          <p:nvSpPr>
            <p:cNvPr id="1235" name="Google Shape;1235;p129"/>
            <p:cNvSpPr txBox="1"/>
            <p:nvPr/>
          </p:nvSpPr>
          <p:spPr>
            <a:xfrm>
              <a:off x="1968" y="2784"/>
              <a:ext cx="864"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Record</a:t>
              </a:r>
              <a:endParaRPr/>
            </a:p>
          </p:txBody>
        </p:sp>
        <p:sp>
          <p:nvSpPr>
            <p:cNvPr id="1236" name="Google Shape;1236;p129"/>
            <p:cNvSpPr txBox="1"/>
            <p:nvPr/>
          </p:nvSpPr>
          <p:spPr>
            <a:xfrm>
              <a:off x="3072" y="2784"/>
              <a:ext cx="864"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Record</a:t>
              </a:r>
              <a:endParaRPr/>
            </a:p>
          </p:txBody>
        </p:sp>
      </p:grpSp>
      <p:sp>
        <p:nvSpPr>
          <p:cNvPr descr="Rectangle: Click to edit Master text styles &#10;Second level &#10;Third level &#10;Fourth level &#10;Fifth level" id="1237" name="Google Shape;1237;p129"/>
          <p:cNvSpPr txBox="1"/>
          <p:nvPr/>
        </p:nvSpPr>
        <p:spPr>
          <a:xfrm>
            <a:off x="838200" y="4876800"/>
            <a:ext cx="7772400"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Gulim"/>
              <a:buChar char="•"/>
            </a:pPr>
            <a:r>
              <a:rPr b="0" i="0" lang="en-US" sz="2000" u="none">
                <a:solidFill>
                  <a:schemeClr val="dk1"/>
                </a:solidFill>
                <a:latin typeface="Gulim"/>
                <a:ea typeface="Gulim"/>
                <a:cs typeface="Gulim"/>
                <a:sym typeface="Gulim"/>
              </a:rPr>
              <a:t>Field : an entity identifier and its attributes </a:t>
            </a:r>
            <a:endParaRPr/>
          </a:p>
          <a:p>
            <a:pPr indent="-342900" lvl="0" marL="342900" marR="0" rtl="0" algn="l">
              <a:lnSpc>
                <a:spcPct val="100000"/>
              </a:lnSpc>
              <a:spcBef>
                <a:spcPts val="400"/>
              </a:spcBef>
              <a:spcAft>
                <a:spcPts val="0"/>
              </a:spcAft>
              <a:buClr>
                <a:schemeClr val="dk1"/>
              </a:buClr>
              <a:buSzPts val="2000"/>
              <a:buFont typeface="Gulim"/>
              <a:buNone/>
            </a:pPr>
            <a:r>
              <a:rPr b="0" i="0" lang="en-US" sz="2000" u="none">
                <a:solidFill>
                  <a:schemeClr val="dk1"/>
                </a:solidFill>
                <a:latin typeface="Gulim"/>
                <a:ea typeface="Gulim"/>
                <a:cs typeface="Gulim"/>
                <a:sym typeface="Gulim"/>
              </a:rPr>
              <a:t>            : the event type, event time, and any other event </a:t>
            </a:r>
            <a:endParaRPr/>
          </a:p>
          <a:p>
            <a:pPr indent="-342900" lvl="0" marL="342900" marR="0" rtl="0" algn="l">
              <a:lnSpc>
                <a:spcPct val="100000"/>
              </a:lnSpc>
              <a:spcBef>
                <a:spcPts val="400"/>
              </a:spcBef>
              <a:spcAft>
                <a:spcPts val="0"/>
              </a:spcAft>
              <a:buClr>
                <a:schemeClr val="dk1"/>
              </a:buClr>
              <a:buSzPts val="2000"/>
              <a:buFont typeface="Gulim"/>
              <a:buNone/>
            </a:pPr>
            <a:r>
              <a:rPr b="0" i="0" lang="en-US" sz="2000" u="none">
                <a:solidFill>
                  <a:schemeClr val="dk1"/>
                </a:solidFill>
                <a:latin typeface="Gulim"/>
                <a:ea typeface="Gulim"/>
                <a:cs typeface="Gulim"/>
                <a:sym typeface="Gulim"/>
              </a:rPr>
              <a:t>              related data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1.5 Systems and System Environment</a:t>
            </a:r>
            <a:endParaRPr/>
          </a:p>
        </p:txBody>
      </p:sp>
      <p:sp>
        <p:nvSpPr>
          <p:cNvPr descr="Rectangle: Click to edit Master text styles &#10;Second level &#10;Third level &#10;Fourth level &#10;Fifth level" id="201" name="Google Shape;201;p13"/>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System</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defined as a group of objects that are joined together in some regular interaction or interdependence toward the accomplishment of some purpose.</a:t>
            </a:r>
            <a:endParaRPr/>
          </a:p>
          <a:p>
            <a:pPr indent="-217169" lvl="1" marL="742950" rtl="0" algn="l">
              <a:lnSpc>
                <a:spcPct val="10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System Environment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changes occurring outside the system.</a:t>
            </a:r>
            <a:endParaRPr/>
          </a:p>
          <a:p>
            <a:pPr indent="-217169" lvl="1" marL="742950" rtl="0" algn="l">
              <a:lnSpc>
                <a:spcPct val="10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The decision on the boundary between the system and its environment may depend on the purpose of the study.</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descr="Rectangle: Click to edit Master text styles &#10;Second level &#10;Third level &#10;Fourth level &#10;Fifth level" id="1242" name="Google Shape;1242;p130"/>
          <p:cNvSpPr txBox="1"/>
          <p:nvPr>
            <p:ph idx="1" type="body"/>
          </p:nvPr>
        </p:nvSpPr>
        <p:spPr>
          <a:xfrm>
            <a:off x="609600" y="1600200"/>
            <a:ext cx="81534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How to store record in a physical location in computer memory</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in arrays : successive records in contiguous locations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by pointers to a record  : structures in C, classes in C++ </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The main operations on a list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Removing a record from the top of the list.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when time is advanced and the imminent event is due to be executed.</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by adjusting the head pointer on the FEL ⇔ by removing the event at the top of the FEL.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Removing a record from any location on the list.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If an arbitrary event is being canceled, or an entity is removed from a list based on some of its attributes (say, for example, its priority and due date) to begin an activity.</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by making a partial search through the list.</a:t>
            </a:r>
            <a:endParaRPr/>
          </a:p>
        </p:txBody>
      </p:sp>
      <p:sp>
        <p:nvSpPr>
          <p:cNvPr id="1243" name="Google Shape;1243;p130"/>
          <p:cNvSpPr txBox="1"/>
          <p:nvPr/>
        </p:nvSpPr>
        <p:spPr>
          <a:xfrm>
            <a:off x="685800" y="609600"/>
            <a:ext cx="70104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3.2.1 List : Basic Properties and Operations (2)</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descr="Rectangle: Click to edit Master text styles &#10;Second level &#10;Third level &#10;Fourth level &#10;Fifth level" id="1248" name="Google Shape;1248;p131"/>
          <p:cNvSpPr txBox="1"/>
          <p:nvPr>
            <p:ph idx="1" type="body"/>
          </p:nvPr>
        </p:nvSpPr>
        <p:spPr>
          <a:xfrm>
            <a:off x="838200" y="1676400"/>
            <a:ext cx="79248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The main operations on a list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Adding an entity record to the top or bottom of the list.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when an entity joins the back of a first-in first-out queue.</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by adjusting the tail pointer on the FEL ⇔ by adding an entity to the bottom of the FEL</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Adding a record to an arbitrary position on the list, determined </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by the ranking rule.</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if a queue has a ranking rule of earliest due date first (EDF).</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by making a partial search through the list.</a:t>
            </a:r>
            <a:endParaRPr/>
          </a:p>
          <a:p>
            <a:pPr indent="-180339" lvl="2" marL="1143000" rtl="0" algn="l">
              <a:lnSpc>
                <a:spcPct val="100000"/>
              </a:lnSpc>
              <a:spcBef>
                <a:spcPts val="160"/>
              </a:spcBef>
              <a:spcAft>
                <a:spcPts val="0"/>
              </a:spcAft>
              <a:buSzPts val="76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The goal of list-processing techniques </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Gulim"/>
                <a:ea typeface="Gulim"/>
                <a:cs typeface="Gulim"/>
                <a:sym typeface="Gulim"/>
              </a:rPr>
              <a:t>    : to make second and fourth operations efficient </a:t>
            </a:r>
            <a:endParaRPr/>
          </a:p>
          <a:p>
            <a:pPr indent="-203200" lvl="0" marL="342900" rtl="0" algn="l">
              <a:spcBef>
                <a:spcPts val="400"/>
              </a:spcBef>
              <a:spcAft>
                <a:spcPts val="0"/>
              </a:spcAft>
              <a:buSzPts val="2200"/>
              <a:buNone/>
            </a:pPr>
            <a:r>
              <a:t/>
            </a:r>
            <a:endParaRPr b="0" i="0" sz="2000" u="none">
              <a:solidFill>
                <a:schemeClr val="dk1"/>
              </a:solidFill>
              <a:latin typeface="Gulim"/>
              <a:ea typeface="Gulim"/>
              <a:cs typeface="Gulim"/>
              <a:sym typeface="Gulim"/>
            </a:endParaRPr>
          </a:p>
        </p:txBody>
      </p:sp>
      <p:sp>
        <p:nvSpPr>
          <p:cNvPr id="1249" name="Google Shape;1249;p131"/>
          <p:cNvSpPr txBox="1"/>
          <p:nvPr/>
        </p:nvSpPr>
        <p:spPr>
          <a:xfrm>
            <a:off x="685800" y="609600"/>
            <a:ext cx="70104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3.2.1 List : Basic Properties and Operations (3)</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descr="Rectangle: Click to edit Master text styles &#10;Second level &#10;Third level &#10;Fourth level &#10;Fifth level" id="1254" name="Google Shape;1254;p132"/>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The notation R(i) : the i</a:t>
            </a:r>
            <a:r>
              <a:rPr b="0" baseline="30000" i="0" lang="en-US" sz="2000" u="none">
                <a:solidFill>
                  <a:schemeClr val="dk1"/>
                </a:solidFill>
                <a:latin typeface="Gulim"/>
                <a:ea typeface="Gulim"/>
                <a:cs typeface="Gulim"/>
                <a:sym typeface="Gulim"/>
              </a:rPr>
              <a:t>th</a:t>
            </a:r>
            <a:r>
              <a:rPr b="0" i="0" lang="en-US" sz="2000" u="none">
                <a:solidFill>
                  <a:schemeClr val="dk1"/>
                </a:solidFill>
                <a:latin typeface="Gulim"/>
                <a:ea typeface="Gulim"/>
                <a:cs typeface="Gulim"/>
                <a:sym typeface="Gulim"/>
              </a:rPr>
              <a:t> record in the array </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Advantage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Any specified record, say the i</a:t>
            </a:r>
            <a:r>
              <a:rPr b="0" baseline="30000" i="0" lang="en-US" sz="1800" u="none">
                <a:solidFill>
                  <a:schemeClr val="dk1"/>
                </a:solidFill>
                <a:latin typeface="Gulim"/>
                <a:ea typeface="Gulim"/>
                <a:cs typeface="Gulim"/>
                <a:sym typeface="Gulim"/>
              </a:rPr>
              <a:t>th</a:t>
            </a:r>
            <a:r>
              <a:rPr b="0" i="0" lang="en-US" sz="1800" u="none">
                <a:solidFill>
                  <a:schemeClr val="dk1"/>
                </a:solidFill>
                <a:latin typeface="Gulim"/>
                <a:ea typeface="Gulim"/>
                <a:cs typeface="Gulim"/>
                <a:sym typeface="Gulim"/>
              </a:rPr>
              <a:t>, can be retrieved quickly without searching, merely by referencing R(i ). </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Disadvantage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When items are added to the middle of a list or the list must be rearranged.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Arrays typically have a fixed size, determined at compile time or upon initial allocation when a program first begins to execute.</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In simulation, the maximum number of records for any list may be difficult or impossible to determine ahead of time, while the current number in a list may vary widely over the course of the simulation run. </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1255" name="Google Shape;1255;p132"/>
          <p:cNvSpPr txBox="1"/>
          <p:nvPr/>
        </p:nvSpPr>
        <p:spPr>
          <a:xfrm>
            <a:off x="685800" y="609600"/>
            <a:ext cx="70104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3.2.2 Using Arrays for List Processing (1)</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33"/>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3.2.2 Using Arrays for List Processing (2)</a:t>
            </a:r>
            <a:endParaRPr/>
          </a:p>
        </p:txBody>
      </p:sp>
      <p:sp>
        <p:nvSpPr>
          <p:cNvPr id="1261" name="Google Shape;1261;p133"/>
          <p:cNvSpPr txBox="1"/>
          <p:nvPr/>
        </p:nvSpPr>
        <p:spPr>
          <a:xfrm>
            <a:off x="3048000" y="19050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2</a:t>
            </a:r>
            <a:endParaRPr/>
          </a:p>
        </p:txBody>
      </p:sp>
      <p:sp>
        <p:nvSpPr>
          <p:cNvPr id="1262" name="Google Shape;1262;p133"/>
          <p:cNvSpPr txBox="1"/>
          <p:nvPr/>
        </p:nvSpPr>
        <p:spPr>
          <a:xfrm>
            <a:off x="2590800" y="19050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1</a:t>
            </a:r>
            <a:endParaRPr/>
          </a:p>
        </p:txBody>
      </p:sp>
      <p:sp>
        <p:nvSpPr>
          <p:cNvPr id="1263" name="Google Shape;1263;p133"/>
          <p:cNvSpPr txBox="1"/>
          <p:nvPr/>
        </p:nvSpPr>
        <p:spPr>
          <a:xfrm>
            <a:off x="3505200" y="19050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3</a:t>
            </a:r>
            <a:endParaRPr/>
          </a:p>
        </p:txBody>
      </p:sp>
      <p:sp>
        <p:nvSpPr>
          <p:cNvPr id="1264" name="Google Shape;1264;p133"/>
          <p:cNvSpPr txBox="1"/>
          <p:nvPr/>
        </p:nvSpPr>
        <p:spPr>
          <a:xfrm>
            <a:off x="3962400" y="19050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4</a:t>
            </a:r>
            <a:endParaRPr/>
          </a:p>
        </p:txBody>
      </p:sp>
      <p:sp>
        <p:nvSpPr>
          <p:cNvPr id="1265" name="Google Shape;1265;p133"/>
          <p:cNvSpPr txBox="1"/>
          <p:nvPr/>
        </p:nvSpPr>
        <p:spPr>
          <a:xfrm>
            <a:off x="4419600" y="19050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5</a:t>
            </a:r>
            <a:endParaRPr/>
          </a:p>
        </p:txBody>
      </p:sp>
      <p:sp>
        <p:nvSpPr>
          <p:cNvPr id="1266" name="Google Shape;1266;p133"/>
          <p:cNvSpPr txBox="1"/>
          <p:nvPr/>
        </p:nvSpPr>
        <p:spPr>
          <a:xfrm>
            <a:off x="5334000" y="19050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8</a:t>
            </a:r>
            <a:endParaRPr/>
          </a:p>
        </p:txBody>
      </p:sp>
      <p:sp>
        <p:nvSpPr>
          <p:cNvPr id="1267" name="Google Shape;1267;p133"/>
          <p:cNvSpPr txBox="1"/>
          <p:nvPr/>
        </p:nvSpPr>
        <p:spPr>
          <a:xfrm>
            <a:off x="4876800" y="19050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7</a:t>
            </a:r>
            <a:endParaRPr/>
          </a:p>
        </p:txBody>
      </p:sp>
      <p:sp>
        <p:nvSpPr>
          <p:cNvPr id="1268" name="Google Shape;1268;p133"/>
          <p:cNvSpPr txBox="1"/>
          <p:nvPr/>
        </p:nvSpPr>
        <p:spPr>
          <a:xfrm>
            <a:off x="5791200" y="19050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9</a:t>
            </a:r>
            <a:endParaRPr/>
          </a:p>
        </p:txBody>
      </p:sp>
      <p:sp>
        <p:nvSpPr>
          <p:cNvPr id="1269" name="Google Shape;1269;p133"/>
          <p:cNvSpPr txBox="1"/>
          <p:nvPr/>
        </p:nvSpPr>
        <p:spPr>
          <a:xfrm>
            <a:off x="6248400" y="19050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10</a:t>
            </a:r>
            <a:endParaRPr/>
          </a:p>
        </p:txBody>
      </p:sp>
      <p:sp>
        <p:nvSpPr>
          <p:cNvPr id="1270" name="Google Shape;1270;p133"/>
          <p:cNvSpPr txBox="1"/>
          <p:nvPr/>
        </p:nvSpPr>
        <p:spPr>
          <a:xfrm>
            <a:off x="6705600" y="19050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71" name="Google Shape;1271;p133"/>
          <p:cNvSpPr txBox="1"/>
          <p:nvPr/>
        </p:nvSpPr>
        <p:spPr>
          <a:xfrm>
            <a:off x="2362200" y="16764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100</a:t>
            </a:r>
            <a:endParaRPr/>
          </a:p>
        </p:txBody>
      </p:sp>
      <p:sp>
        <p:nvSpPr>
          <p:cNvPr id="1272" name="Google Shape;1272;p133"/>
          <p:cNvSpPr txBox="1"/>
          <p:nvPr/>
        </p:nvSpPr>
        <p:spPr>
          <a:xfrm>
            <a:off x="2819400" y="16764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101</a:t>
            </a:r>
            <a:endParaRPr/>
          </a:p>
        </p:txBody>
      </p:sp>
      <p:sp>
        <p:nvSpPr>
          <p:cNvPr id="1273" name="Google Shape;1273;p133"/>
          <p:cNvSpPr txBox="1"/>
          <p:nvPr/>
        </p:nvSpPr>
        <p:spPr>
          <a:xfrm>
            <a:off x="3276600" y="16764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102</a:t>
            </a:r>
            <a:endParaRPr/>
          </a:p>
        </p:txBody>
      </p:sp>
      <p:sp>
        <p:nvSpPr>
          <p:cNvPr id="1274" name="Google Shape;1274;p133"/>
          <p:cNvSpPr txBox="1"/>
          <p:nvPr/>
        </p:nvSpPr>
        <p:spPr>
          <a:xfrm>
            <a:off x="3733800" y="16764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103</a:t>
            </a:r>
            <a:endParaRPr/>
          </a:p>
        </p:txBody>
      </p:sp>
      <p:sp>
        <p:nvSpPr>
          <p:cNvPr id="1275" name="Google Shape;1275;p133"/>
          <p:cNvSpPr txBox="1"/>
          <p:nvPr/>
        </p:nvSpPr>
        <p:spPr>
          <a:xfrm>
            <a:off x="4191000" y="16764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104</a:t>
            </a:r>
            <a:endParaRPr/>
          </a:p>
        </p:txBody>
      </p:sp>
      <p:sp>
        <p:nvSpPr>
          <p:cNvPr id="1276" name="Google Shape;1276;p133"/>
          <p:cNvSpPr txBox="1"/>
          <p:nvPr/>
        </p:nvSpPr>
        <p:spPr>
          <a:xfrm>
            <a:off x="4648200" y="16764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105</a:t>
            </a:r>
            <a:endParaRPr/>
          </a:p>
        </p:txBody>
      </p:sp>
      <p:sp>
        <p:nvSpPr>
          <p:cNvPr id="1277" name="Google Shape;1277;p133"/>
          <p:cNvSpPr txBox="1"/>
          <p:nvPr/>
        </p:nvSpPr>
        <p:spPr>
          <a:xfrm>
            <a:off x="5105400" y="16764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106</a:t>
            </a:r>
            <a:endParaRPr/>
          </a:p>
        </p:txBody>
      </p:sp>
      <p:sp>
        <p:nvSpPr>
          <p:cNvPr id="1278" name="Google Shape;1278;p133"/>
          <p:cNvSpPr txBox="1"/>
          <p:nvPr/>
        </p:nvSpPr>
        <p:spPr>
          <a:xfrm>
            <a:off x="5562600" y="16764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107</a:t>
            </a:r>
            <a:endParaRPr/>
          </a:p>
        </p:txBody>
      </p:sp>
      <p:sp>
        <p:nvSpPr>
          <p:cNvPr id="1279" name="Google Shape;1279;p133"/>
          <p:cNvSpPr txBox="1"/>
          <p:nvPr/>
        </p:nvSpPr>
        <p:spPr>
          <a:xfrm>
            <a:off x="6019800" y="16764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108</a:t>
            </a:r>
            <a:endParaRPr/>
          </a:p>
        </p:txBody>
      </p:sp>
      <p:sp>
        <p:nvSpPr>
          <p:cNvPr id="1280" name="Google Shape;1280;p133"/>
          <p:cNvSpPr txBox="1"/>
          <p:nvPr/>
        </p:nvSpPr>
        <p:spPr>
          <a:xfrm>
            <a:off x="6477000" y="16764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109</a:t>
            </a:r>
            <a:endParaRPr/>
          </a:p>
        </p:txBody>
      </p:sp>
      <p:sp>
        <p:nvSpPr>
          <p:cNvPr id="1281" name="Google Shape;1281;p133"/>
          <p:cNvSpPr txBox="1"/>
          <p:nvPr/>
        </p:nvSpPr>
        <p:spPr>
          <a:xfrm>
            <a:off x="6934200" y="16764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110</a:t>
            </a:r>
            <a:endParaRPr/>
          </a:p>
        </p:txBody>
      </p:sp>
      <p:sp>
        <p:nvSpPr>
          <p:cNvPr id="1282" name="Google Shape;1282;p133"/>
          <p:cNvSpPr txBox="1"/>
          <p:nvPr/>
        </p:nvSpPr>
        <p:spPr>
          <a:xfrm>
            <a:off x="838200" y="1676400"/>
            <a:ext cx="14478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Memory address</a:t>
            </a:r>
            <a:endParaRPr/>
          </a:p>
        </p:txBody>
      </p:sp>
      <p:sp>
        <p:nvSpPr>
          <p:cNvPr id="1283" name="Google Shape;1283;p133"/>
          <p:cNvSpPr txBox="1"/>
          <p:nvPr/>
        </p:nvSpPr>
        <p:spPr>
          <a:xfrm>
            <a:off x="3048000" y="33528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2</a:t>
            </a:r>
            <a:endParaRPr/>
          </a:p>
        </p:txBody>
      </p:sp>
      <p:sp>
        <p:nvSpPr>
          <p:cNvPr id="1284" name="Google Shape;1284;p133"/>
          <p:cNvSpPr txBox="1"/>
          <p:nvPr/>
        </p:nvSpPr>
        <p:spPr>
          <a:xfrm>
            <a:off x="2590800" y="33528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1</a:t>
            </a:r>
            <a:endParaRPr/>
          </a:p>
        </p:txBody>
      </p:sp>
      <p:sp>
        <p:nvSpPr>
          <p:cNvPr id="1285" name="Google Shape;1285;p133"/>
          <p:cNvSpPr txBox="1"/>
          <p:nvPr/>
        </p:nvSpPr>
        <p:spPr>
          <a:xfrm>
            <a:off x="3505200" y="33528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3</a:t>
            </a:r>
            <a:endParaRPr/>
          </a:p>
        </p:txBody>
      </p:sp>
      <p:sp>
        <p:nvSpPr>
          <p:cNvPr id="1286" name="Google Shape;1286;p133"/>
          <p:cNvSpPr txBox="1"/>
          <p:nvPr/>
        </p:nvSpPr>
        <p:spPr>
          <a:xfrm>
            <a:off x="3962400" y="33528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4</a:t>
            </a:r>
            <a:endParaRPr/>
          </a:p>
        </p:txBody>
      </p:sp>
      <p:sp>
        <p:nvSpPr>
          <p:cNvPr id="1287" name="Google Shape;1287;p133"/>
          <p:cNvSpPr txBox="1"/>
          <p:nvPr/>
        </p:nvSpPr>
        <p:spPr>
          <a:xfrm>
            <a:off x="4419600" y="33528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5</a:t>
            </a:r>
            <a:endParaRPr/>
          </a:p>
        </p:txBody>
      </p:sp>
      <p:sp>
        <p:nvSpPr>
          <p:cNvPr id="1288" name="Google Shape;1288;p133"/>
          <p:cNvSpPr txBox="1"/>
          <p:nvPr/>
        </p:nvSpPr>
        <p:spPr>
          <a:xfrm>
            <a:off x="5791200" y="33528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8</a:t>
            </a:r>
            <a:endParaRPr/>
          </a:p>
        </p:txBody>
      </p:sp>
      <p:sp>
        <p:nvSpPr>
          <p:cNvPr id="1289" name="Google Shape;1289;p133"/>
          <p:cNvSpPr txBox="1"/>
          <p:nvPr/>
        </p:nvSpPr>
        <p:spPr>
          <a:xfrm>
            <a:off x="5334000" y="33528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7</a:t>
            </a:r>
            <a:endParaRPr/>
          </a:p>
        </p:txBody>
      </p:sp>
      <p:sp>
        <p:nvSpPr>
          <p:cNvPr id="1290" name="Google Shape;1290;p133"/>
          <p:cNvSpPr txBox="1"/>
          <p:nvPr/>
        </p:nvSpPr>
        <p:spPr>
          <a:xfrm>
            <a:off x="6248400" y="33528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9</a:t>
            </a:r>
            <a:endParaRPr/>
          </a:p>
        </p:txBody>
      </p:sp>
      <p:sp>
        <p:nvSpPr>
          <p:cNvPr id="1291" name="Google Shape;1291;p133"/>
          <p:cNvSpPr txBox="1"/>
          <p:nvPr/>
        </p:nvSpPr>
        <p:spPr>
          <a:xfrm>
            <a:off x="6705600" y="33528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10</a:t>
            </a:r>
            <a:endParaRPr/>
          </a:p>
        </p:txBody>
      </p:sp>
      <p:sp>
        <p:nvSpPr>
          <p:cNvPr id="1292" name="Google Shape;1292;p133"/>
          <p:cNvSpPr txBox="1"/>
          <p:nvPr/>
        </p:nvSpPr>
        <p:spPr>
          <a:xfrm>
            <a:off x="2362200" y="31242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100</a:t>
            </a:r>
            <a:endParaRPr/>
          </a:p>
        </p:txBody>
      </p:sp>
      <p:sp>
        <p:nvSpPr>
          <p:cNvPr id="1293" name="Google Shape;1293;p133"/>
          <p:cNvSpPr txBox="1"/>
          <p:nvPr/>
        </p:nvSpPr>
        <p:spPr>
          <a:xfrm>
            <a:off x="2819400" y="31242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101</a:t>
            </a:r>
            <a:endParaRPr/>
          </a:p>
        </p:txBody>
      </p:sp>
      <p:sp>
        <p:nvSpPr>
          <p:cNvPr id="1294" name="Google Shape;1294;p133"/>
          <p:cNvSpPr txBox="1"/>
          <p:nvPr/>
        </p:nvSpPr>
        <p:spPr>
          <a:xfrm>
            <a:off x="3276600" y="31242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102</a:t>
            </a:r>
            <a:endParaRPr/>
          </a:p>
        </p:txBody>
      </p:sp>
      <p:sp>
        <p:nvSpPr>
          <p:cNvPr id="1295" name="Google Shape;1295;p133"/>
          <p:cNvSpPr txBox="1"/>
          <p:nvPr/>
        </p:nvSpPr>
        <p:spPr>
          <a:xfrm>
            <a:off x="3733800" y="31242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103</a:t>
            </a:r>
            <a:endParaRPr/>
          </a:p>
        </p:txBody>
      </p:sp>
      <p:sp>
        <p:nvSpPr>
          <p:cNvPr id="1296" name="Google Shape;1296;p133"/>
          <p:cNvSpPr txBox="1"/>
          <p:nvPr/>
        </p:nvSpPr>
        <p:spPr>
          <a:xfrm>
            <a:off x="4191000" y="31242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104</a:t>
            </a:r>
            <a:endParaRPr/>
          </a:p>
        </p:txBody>
      </p:sp>
      <p:sp>
        <p:nvSpPr>
          <p:cNvPr id="1297" name="Google Shape;1297;p133"/>
          <p:cNvSpPr txBox="1"/>
          <p:nvPr/>
        </p:nvSpPr>
        <p:spPr>
          <a:xfrm>
            <a:off x="4648200" y="31242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105</a:t>
            </a:r>
            <a:endParaRPr/>
          </a:p>
        </p:txBody>
      </p:sp>
      <p:sp>
        <p:nvSpPr>
          <p:cNvPr id="1298" name="Google Shape;1298;p133"/>
          <p:cNvSpPr txBox="1"/>
          <p:nvPr/>
        </p:nvSpPr>
        <p:spPr>
          <a:xfrm>
            <a:off x="5105400" y="31242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106</a:t>
            </a:r>
            <a:endParaRPr/>
          </a:p>
        </p:txBody>
      </p:sp>
      <p:sp>
        <p:nvSpPr>
          <p:cNvPr id="1299" name="Google Shape;1299;p133"/>
          <p:cNvSpPr txBox="1"/>
          <p:nvPr/>
        </p:nvSpPr>
        <p:spPr>
          <a:xfrm>
            <a:off x="5562600" y="31242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107</a:t>
            </a:r>
            <a:endParaRPr/>
          </a:p>
        </p:txBody>
      </p:sp>
      <p:sp>
        <p:nvSpPr>
          <p:cNvPr id="1300" name="Google Shape;1300;p133"/>
          <p:cNvSpPr txBox="1"/>
          <p:nvPr/>
        </p:nvSpPr>
        <p:spPr>
          <a:xfrm>
            <a:off x="6019800" y="31242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108</a:t>
            </a:r>
            <a:endParaRPr/>
          </a:p>
        </p:txBody>
      </p:sp>
      <p:sp>
        <p:nvSpPr>
          <p:cNvPr id="1301" name="Google Shape;1301;p133"/>
          <p:cNvSpPr txBox="1"/>
          <p:nvPr/>
        </p:nvSpPr>
        <p:spPr>
          <a:xfrm>
            <a:off x="6477000" y="31242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109</a:t>
            </a:r>
            <a:endParaRPr/>
          </a:p>
        </p:txBody>
      </p:sp>
      <p:sp>
        <p:nvSpPr>
          <p:cNvPr id="1302" name="Google Shape;1302;p133"/>
          <p:cNvSpPr txBox="1"/>
          <p:nvPr/>
        </p:nvSpPr>
        <p:spPr>
          <a:xfrm>
            <a:off x="6934200" y="3124200"/>
            <a:ext cx="457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110</a:t>
            </a:r>
            <a:endParaRPr/>
          </a:p>
        </p:txBody>
      </p:sp>
      <p:sp>
        <p:nvSpPr>
          <p:cNvPr id="1303" name="Google Shape;1303;p133"/>
          <p:cNvSpPr txBox="1"/>
          <p:nvPr/>
        </p:nvSpPr>
        <p:spPr>
          <a:xfrm>
            <a:off x="4876800" y="33528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6</a:t>
            </a:r>
            <a:endParaRPr/>
          </a:p>
        </p:txBody>
      </p:sp>
      <p:sp>
        <p:nvSpPr>
          <p:cNvPr id="1304" name="Google Shape;1304;p133"/>
          <p:cNvSpPr txBox="1"/>
          <p:nvPr/>
        </p:nvSpPr>
        <p:spPr>
          <a:xfrm>
            <a:off x="5105400" y="2590800"/>
            <a:ext cx="457200" cy="3143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6</a:t>
            </a:r>
            <a:endParaRPr/>
          </a:p>
        </p:txBody>
      </p:sp>
      <p:sp>
        <p:nvSpPr>
          <p:cNvPr id="1305" name="Google Shape;1305;p133"/>
          <p:cNvSpPr/>
          <p:nvPr/>
        </p:nvSpPr>
        <p:spPr>
          <a:xfrm>
            <a:off x="4699000" y="2209800"/>
            <a:ext cx="723900" cy="381000"/>
          </a:xfrm>
          <a:custGeom>
            <a:rect b="b" l="l" r="r" t="t"/>
            <a:pathLst>
              <a:path extrusionOk="0" h="240" w="456">
                <a:moveTo>
                  <a:pt x="112" y="0"/>
                </a:moveTo>
                <a:cubicBezTo>
                  <a:pt x="68" y="32"/>
                  <a:pt x="24" y="64"/>
                  <a:pt x="16" y="96"/>
                </a:cubicBezTo>
                <a:cubicBezTo>
                  <a:pt x="8" y="128"/>
                  <a:pt x="0" y="184"/>
                  <a:pt x="64" y="192"/>
                </a:cubicBezTo>
                <a:cubicBezTo>
                  <a:pt x="128" y="200"/>
                  <a:pt x="344" y="136"/>
                  <a:pt x="400" y="144"/>
                </a:cubicBezTo>
                <a:cubicBezTo>
                  <a:pt x="456" y="152"/>
                  <a:pt x="428" y="196"/>
                  <a:pt x="400" y="24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6" name="Google Shape;1306;p133"/>
          <p:cNvSpPr txBox="1"/>
          <p:nvPr/>
        </p:nvSpPr>
        <p:spPr>
          <a:xfrm>
            <a:off x="4114800" y="2438400"/>
            <a:ext cx="7620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adding</a:t>
            </a:r>
            <a:endParaRPr/>
          </a:p>
        </p:txBody>
      </p:sp>
      <p:sp>
        <p:nvSpPr>
          <p:cNvPr id="1307" name="Google Shape;1307;p133"/>
          <p:cNvSpPr/>
          <p:nvPr/>
        </p:nvSpPr>
        <p:spPr>
          <a:xfrm>
            <a:off x="5105400" y="3581400"/>
            <a:ext cx="457200" cy="228600"/>
          </a:xfrm>
          <a:custGeom>
            <a:rect b="b" l="l" r="r" t="t"/>
            <a:pathLst>
              <a:path extrusionOk="0" h="144" w="336">
                <a:moveTo>
                  <a:pt x="0" y="0"/>
                </a:moveTo>
                <a:cubicBezTo>
                  <a:pt x="68" y="72"/>
                  <a:pt x="136" y="144"/>
                  <a:pt x="192" y="144"/>
                </a:cubicBezTo>
                <a:cubicBezTo>
                  <a:pt x="248" y="144"/>
                  <a:pt x="292" y="72"/>
                  <a:pt x="336" y="0"/>
                </a:cubicBezTo>
              </a:path>
            </a:pathLst>
          </a:custGeom>
          <a:no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8" name="Google Shape;1308;p133"/>
          <p:cNvSpPr/>
          <p:nvPr/>
        </p:nvSpPr>
        <p:spPr>
          <a:xfrm>
            <a:off x="5562600" y="3581400"/>
            <a:ext cx="457200" cy="228600"/>
          </a:xfrm>
          <a:custGeom>
            <a:rect b="b" l="l" r="r" t="t"/>
            <a:pathLst>
              <a:path extrusionOk="0" h="144" w="336">
                <a:moveTo>
                  <a:pt x="0" y="0"/>
                </a:moveTo>
                <a:cubicBezTo>
                  <a:pt x="68" y="72"/>
                  <a:pt x="136" y="144"/>
                  <a:pt x="192" y="144"/>
                </a:cubicBezTo>
                <a:cubicBezTo>
                  <a:pt x="248" y="144"/>
                  <a:pt x="292" y="72"/>
                  <a:pt x="336" y="0"/>
                </a:cubicBezTo>
              </a:path>
            </a:pathLst>
          </a:custGeom>
          <a:no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9" name="Google Shape;1309;p133"/>
          <p:cNvSpPr/>
          <p:nvPr/>
        </p:nvSpPr>
        <p:spPr>
          <a:xfrm>
            <a:off x="6019800" y="3581400"/>
            <a:ext cx="457200" cy="228600"/>
          </a:xfrm>
          <a:custGeom>
            <a:rect b="b" l="l" r="r" t="t"/>
            <a:pathLst>
              <a:path extrusionOk="0" h="144" w="336">
                <a:moveTo>
                  <a:pt x="0" y="0"/>
                </a:moveTo>
                <a:cubicBezTo>
                  <a:pt x="68" y="72"/>
                  <a:pt x="136" y="144"/>
                  <a:pt x="192" y="144"/>
                </a:cubicBezTo>
                <a:cubicBezTo>
                  <a:pt x="248" y="144"/>
                  <a:pt x="292" y="72"/>
                  <a:pt x="336" y="0"/>
                </a:cubicBezTo>
              </a:path>
            </a:pathLst>
          </a:custGeom>
          <a:no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0" name="Google Shape;1310;p133"/>
          <p:cNvSpPr/>
          <p:nvPr/>
        </p:nvSpPr>
        <p:spPr>
          <a:xfrm>
            <a:off x="6477000" y="3581400"/>
            <a:ext cx="457200" cy="228600"/>
          </a:xfrm>
          <a:custGeom>
            <a:rect b="b" l="l" r="r" t="t"/>
            <a:pathLst>
              <a:path extrusionOk="0" h="144" w="336">
                <a:moveTo>
                  <a:pt x="0" y="0"/>
                </a:moveTo>
                <a:cubicBezTo>
                  <a:pt x="68" y="72"/>
                  <a:pt x="136" y="144"/>
                  <a:pt x="192" y="144"/>
                </a:cubicBezTo>
                <a:cubicBezTo>
                  <a:pt x="248" y="144"/>
                  <a:pt x="292" y="72"/>
                  <a:pt x="336" y="0"/>
                </a:cubicBezTo>
              </a:path>
            </a:pathLst>
          </a:custGeom>
          <a:no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1" name="Google Shape;1311;p133"/>
          <p:cNvSpPr txBox="1"/>
          <p:nvPr/>
        </p:nvSpPr>
        <p:spPr>
          <a:xfrm>
            <a:off x="5029200" y="3733800"/>
            <a:ext cx="685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move</a:t>
            </a:r>
            <a:endParaRPr/>
          </a:p>
        </p:txBody>
      </p:sp>
      <p:sp>
        <p:nvSpPr>
          <p:cNvPr id="1312" name="Google Shape;1312;p133"/>
          <p:cNvSpPr txBox="1"/>
          <p:nvPr/>
        </p:nvSpPr>
        <p:spPr>
          <a:xfrm>
            <a:off x="5562600" y="3733800"/>
            <a:ext cx="685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move</a:t>
            </a:r>
            <a:endParaRPr/>
          </a:p>
        </p:txBody>
      </p:sp>
      <p:sp>
        <p:nvSpPr>
          <p:cNvPr id="1313" name="Google Shape;1313;p133"/>
          <p:cNvSpPr txBox="1"/>
          <p:nvPr/>
        </p:nvSpPr>
        <p:spPr>
          <a:xfrm>
            <a:off x="6096000" y="3733800"/>
            <a:ext cx="685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move</a:t>
            </a:r>
            <a:endParaRPr/>
          </a:p>
        </p:txBody>
      </p:sp>
      <p:sp>
        <p:nvSpPr>
          <p:cNvPr id="1314" name="Google Shape;1314;p133"/>
          <p:cNvSpPr txBox="1"/>
          <p:nvPr/>
        </p:nvSpPr>
        <p:spPr>
          <a:xfrm>
            <a:off x="6629400" y="3733800"/>
            <a:ext cx="685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move</a:t>
            </a:r>
            <a:endParaRPr/>
          </a:p>
        </p:txBody>
      </p:sp>
      <p:sp>
        <p:nvSpPr>
          <p:cNvPr descr="Rectangle: Click to edit Master text styles &#10;Second level &#10;Third level &#10;Fourth level &#10;Fifth level" id="1315" name="Google Shape;1315;p133"/>
          <p:cNvSpPr txBox="1"/>
          <p:nvPr>
            <p:ph idx="1" type="body"/>
          </p:nvPr>
        </p:nvSpPr>
        <p:spPr>
          <a:xfrm>
            <a:off x="838200" y="4191000"/>
            <a:ext cx="7772400"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Two methods for keeping track of the ranking of records in a list</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to store the first record in R(1), the second in R(2), and so on, and the last in R(tailptr), where tailptr is used to refer to the last item in the list. </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 variable called a head pointer, with name headptr, points to the record at the top of the list.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descr="Rectangle: Click to edit Master text styles &#10;Second level &#10;Third level &#10;Fourth level &#10;Fifth level" id="1320" name="Google Shape;1320;p134"/>
          <p:cNvSpPr txBox="1"/>
          <p:nvPr>
            <p:ph idx="1" type="body"/>
          </p:nvPr>
        </p:nvSpPr>
        <p:spPr>
          <a:xfrm>
            <a:off x="838200" y="1676400"/>
            <a:ext cx="79248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3.7 (A List for the Dump Trucks at the Weigh Queue)</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In Example 3.5, suppose that a waiting line of three dump trucks occurred at the weigh queue, at CLOCK time 10 in Table 3.6. </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1321" name="Google Shape;1321;p134"/>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3.2.2 Using Arrays for List Processing (3)</a:t>
            </a:r>
            <a:endParaRPr/>
          </a:p>
        </p:txBody>
      </p:sp>
      <p:pic>
        <p:nvPicPr>
          <p:cNvPr descr="ex3-7-2" id="1322" name="Google Shape;1322;p134"/>
          <p:cNvPicPr preferRelativeResize="0"/>
          <p:nvPr/>
        </p:nvPicPr>
        <p:blipFill rotWithShape="1">
          <a:blip r:embed="rId3">
            <a:alphaModFix/>
          </a:blip>
          <a:srcRect b="0" l="0" r="0" t="0"/>
          <a:stretch/>
        </p:blipFill>
        <p:spPr>
          <a:xfrm>
            <a:off x="990600" y="2743200"/>
            <a:ext cx="6264275" cy="250825"/>
          </a:xfrm>
          <a:prstGeom prst="rect">
            <a:avLst/>
          </a:prstGeom>
          <a:noFill/>
          <a:ln>
            <a:noFill/>
          </a:ln>
        </p:spPr>
      </p:pic>
      <p:pic>
        <p:nvPicPr>
          <p:cNvPr descr="ex3-7-1" id="1323" name="Google Shape;1323;p134"/>
          <p:cNvPicPr preferRelativeResize="0"/>
          <p:nvPr/>
        </p:nvPicPr>
        <p:blipFill rotWithShape="1">
          <a:blip r:embed="rId4">
            <a:alphaModFix/>
          </a:blip>
          <a:srcRect b="0" l="0" r="0" t="0"/>
          <a:stretch/>
        </p:blipFill>
        <p:spPr>
          <a:xfrm>
            <a:off x="990600" y="3048000"/>
            <a:ext cx="7646987" cy="903287"/>
          </a:xfrm>
          <a:prstGeom prst="rect">
            <a:avLst/>
          </a:prstGeom>
          <a:noFill/>
          <a:ln>
            <a:noFill/>
          </a:ln>
        </p:spPr>
      </p:pic>
      <p:sp>
        <p:nvSpPr>
          <p:cNvPr descr="Rectangle: Click to edit Master text styles &#10;Second level &#10;Third level &#10;Fourth level &#10;Fifth level" id="1324" name="Google Shape;1324;p134"/>
          <p:cNvSpPr txBox="1"/>
          <p:nvPr/>
        </p:nvSpPr>
        <p:spPr>
          <a:xfrm>
            <a:off x="914400" y="4038600"/>
            <a:ext cx="7848600" cy="1981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Suppose further that the model is tracking one attribute of each dump truck, its arrival time at the weigh queue, updated each time it arrives.</a:t>
            </a:r>
            <a:endParaRPr/>
          </a:p>
          <a:p>
            <a:pPr indent="-255269" lvl="1" marL="742950" marR="0" rtl="0" algn="l">
              <a:lnSpc>
                <a:spcPct val="100000"/>
              </a:lnSpc>
              <a:spcBef>
                <a:spcPts val="160"/>
              </a:spcBef>
              <a:spcAft>
                <a:spcPts val="0"/>
              </a:spcAft>
              <a:buClr>
                <a:schemeClr val="dk1"/>
              </a:buClr>
              <a:buSzPts val="480"/>
              <a:buFont typeface="Noto Sans Symbols"/>
              <a:buNone/>
            </a:pPr>
            <a:r>
              <a:t/>
            </a:r>
            <a:endParaRPr b="0" i="0" sz="800" u="none" cap="none" strike="noStrike">
              <a:solidFill>
                <a:schemeClr val="dk1"/>
              </a:solidFill>
              <a:latin typeface="Gulim"/>
              <a:ea typeface="Gulim"/>
              <a:cs typeface="Gulim"/>
              <a:sym typeface="Gulim"/>
            </a:endParaRPr>
          </a:p>
          <a:p>
            <a:pPr indent="-285750" lvl="1" marL="742950" marR="0" rtl="0" algn="l">
              <a:lnSpc>
                <a:spcPct val="10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Suppose that the entities are stored in records in an array dimensioned from 1 to 6, one record for each dump truck.</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descr="Rectangle: Click to edit Master text styles &#10;Second level &#10;Third level &#10;Fourth level &#10;Fifth level" id="1329" name="Google Shape;1329;p135"/>
          <p:cNvSpPr txBox="1"/>
          <p:nvPr>
            <p:ph idx="1" type="body"/>
          </p:nvPr>
        </p:nvSpPr>
        <p:spPr>
          <a:xfrm>
            <a:off x="838200" y="1447800"/>
            <a:ext cx="7772400" cy="27273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3.7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Each entity is represented by a record with 3 fields, the first an entity identifier, the second the arrival time at the weigh queue, and the last a pointer field to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point to</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the next record, if any, in the list representing the weigh queue, as follows:</a:t>
            </a:r>
            <a:endParaRPr/>
          </a:p>
          <a:p>
            <a:pPr indent="-285750" lvl="1" marL="742950" rtl="0" algn="ctr">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DTi , arrival time at weigh queue, next index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At CLOCK time 10, the list of entities in the weigh queue would be defined by:</a:t>
            </a:r>
            <a:endParaRPr/>
          </a:p>
        </p:txBody>
      </p:sp>
      <p:sp>
        <p:nvSpPr>
          <p:cNvPr id="1330" name="Google Shape;1330;p135"/>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3.2.2 Using Arrays for List Processing (4)</a:t>
            </a:r>
            <a:endParaRPr/>
          </a:p>
        </p:txBody>
      </p:sp>
      <p:sp>
        <p:nvSpPr>
          <p:cNvPr id="1331" name="Google Shape;1331;p135"/>
          <p:cNvSpPr txBox="1"/>
          <p:nvPr/>
        </p:nvSpPr>
        <p:spPr>
          <a:xfrm>
            <a:off x="2438400" y="4343400"/>
            <a:ext cx="2362200" cy="14366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headptr = 3</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R(1) = [DT1, 0.0, 0]</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R(2) = [DT2, 10.0, 4]</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R(3) = [DT3, 5.0, 2]</a:t>
            </a:r>
            <a:endParaRPr/>
          </a:p>
        </p:txBody>
      </p:sp>
      <p:sp>
        <p:nvSpPr>
          <p:cNvPr id="1332" name="Google Shape;1332;p135"/>
          <p:cNvSpPr txBox="1"/>
          <p:nvPr/>
        </p:nvSpPr>
        <p:spPr>
          <a:xfrm>
            <a:off x="4876800" y="4343400"/>
            <a:ext cx="2362200" cy="14366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R(4) = [DT4, 10.0, 0]</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R(5) = [DT5, 0.0, 0]</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R(6) = [DT6, 0.0, 0]</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tailptr = 4</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descr="Rectangle: Click to edit Master text styles &#10;Second level &#10;Third level &#10;Fourth level &#10;Fifth level" id="1337" name="Google Shape;1337;p136"/>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3.7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To traverse the list, start with the head pointer, go to that record, retrieve that record's next pointer, and proceed, to create the list in its logical order, as for example:</a:t>
            </a:r>
            <a:endParaRPr/>
          </a:p>
        </p:txBody>
      </p:sp>
      <p:sp>
        <p:nvSpPr>
          <p:cNvPr id="1338" name="Google Shape;1338;p136"/>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3.2.2 Using Arrays for List Processing (5)</a:t>
            </a:r>
            <a:endParaRPr/>
          </a:p>
        </p:txBody>
      </p:sp>
      <p:sp>
        <p:nvSpPr>
          <p:cNvPr id="1339" name="Google Shape;1339;p136"/>
          <p:cNvSpPr txBox="1"/>
          <p:nvPr/>
        </p:nvSpPr>
        <p:spPr>
          <a:xfrm>
            <a:off x="2743200" y="2971800"/>
            <a:ext cx="2362200" cy="180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headptr = 3</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R(3) = [DT3, 5.0, 2]</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R(2) = [DT2, 10.0, 4]</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R(4) = [DT4, 10.0, 0]</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tailptr = 4</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descr="Rectangle: Click to edit Master text styles &#10;Second level &#10;Third level &#10;Fourth level &#10;Fifth level" id="1344" name="Google Shape;1344;p137"/>
          <p:cNvSpPr txBox="1"/>
          <p:nvPr>
            <p:ph idx="1" type="body"/>
          </p:nvPr>
        </p:nvSpPr>
        <p:spPr>
          <a:xfrm>
            <a:off x="838200" y="1600200"/>
            <a:ext cx="7772400" cy="45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3.7 (Cont.)</a:t>
            </a:r>
            <a:endParaRPr/>
          </a:p>
        </p:txBody>
      </p:sp>
      <p:sp>
        <p:nvSpPr>
          <p:cNvPr id="1345" name="Google Shape;1345;p137"/>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3.2.2 Using Arrays for List Processing (6)</a:t>
            </a:r>
            <a:endParaRPr/>
          </a:p>
        </p:txBody>
      </p:sp>
      <p:pic>
        <p:nvPicPr>
          <p:cNvPr descr="ex3-7-3" id="1346" name="Google Shape;1346;p137"/>
          <p:cNvPicPr preferRelativeResize="0"/>
          <p:nvPr/>
        </p:nvPicPr>
        <p:blipFill rotWithShape="1">
          <a:blip r:embed="rId3">
            <a:alphaModFix/>
          </a:blip>
          <a:srcRect b="0" l="0" r="0" t="0"/>
          <a:stretch/>
        </p:blipFill>
        <p:spPr>
          <a:xfrm>
            <a:off x="990600" y="2057400"/>
            <a:ext cx="7669212" cy="1165225"/>
          </a:xfrm>
          <a:prstGeom prst="rect">
            <a:avLst/>
          </a:prstGeom>
          <a:noFill/>
          <a:ln>
            <a:noFill/>
          </a:ln>
        </p:spPr>
      </p:pic>
      <p:sp>
        <p:nvSpPr>
          <p:cNvPr descr="Rectangle: Click to edit Master text styles &#10;Second level &#10;Third level &#10;Fourth level &#10;Fifth level" id="1347" name="Google Shape;1347;p137"/>
          <p:cNvSpPr txBox="1"/>
          <p:nvPr/>
        </p:nvSpPr>
        <p:spPr>
          <a:xfrm>
            <a:off x="990600" y="3200400"/>
            <a:ext cx="7772400" cy="106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At CLOCK time 12, dump truck DT 3 begins weighing and thus leaves the weigh queue.</a:t>
            </a:r>
            <a:endParaRPr/>
          </a:p>
          <a:p>
            <a:pPr indent="-285750" lvl="1" marL="742950" marR="0" rtl="0" algn="ctr">
              <a:lnSpc>
                <a:spcPct val="100000"/>
              </a:lnSpc>
              <a:spcBef>
                <a:spcPts val="360"/>
              </a:spcBef>
              <a:spcAft>
                <a:spcPts val="0"/>
              </a:spcAft>
              <a:buClr>
                <a:schemeClr val="dk1"/>
              </a:buClr>
              <a:buSzPts val="1800"/>
              <a:buFont typeface="Gulim"/>
              <a:buNone/>
            </a:pPr>
            <a:r>
              <a:rPr b="0" i="0" lang="en-US" sz="1800" u="none" cap="none" strike="noStrike">
                <a:solidFill>
                  <a:schemeClr val="dk1"/>
                </a:solidFill>
                <a:latin typeface="Gulim"/>
                <a:ea typeface="Gulim"/>
                <a:cs typeface="Gulim"/>
                <a:sym typeface="Gulim"/>
              </a:rPr>
              <a:t>headptr = 2</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Gulim"/>
              <a:ea typeface="Gulim"/>
              <a:cs typeface="Gulim"/>
              <a:sym typeface="Gulim"/>
            </a:endParaRPr>
          </a:p>
        </p:txBody>
      </p:sp>
      <p:pic>
        <p:nvPicPr>
          <p:cNvPr descr="ex3-7-4" id="1348" name="Google Shape;1348;p137"/>
          <p:cNvPicPr preferRelativeResize="0"/>
          <p:nvPr/>
        </p:nvPicPr>
        <p:blipFill rotWithShape="1">
          <a:blip r:embed="rId4">
            <a:alphaModFix/>
          </a:blip>
          <a:srcRect b="0" l="0" r="0" t="0"/>
          <a:stretch/>
        </p:blipFill>
        <p:spPr>
          <a:xfrm>
            <a:off x="990600" y="4267200"/>
            <a:ext cx="7623175" cy="892175"/>
          </a:xfrm>
          <a:prstGeom prst="rect">
            <a:avLst/>
          </a:prstGeom>
          <a:noFill/>
          <a:ln>
            <a:noFill/>
          </a:ln>
        </p:spPr>
      </p:pic>
      <p:sp>
        <p:nvSpPr>
          <p:cNvPr descr="Rectangle: Click to edit Master text styles &#10;Second level &#10;Third level &#10;Fourth level &#10;Fifth level" id="1349" name="Google Shape;1349;p137"/>
          <p:cNvSpPr txBox="1"/>
          <p:nvPr/>
        </p:nvSpPr>
        <p:spPr>
          <a:xfrm>
            <a:off x="990600" y="5105400"/>
            <a:ext cx="7772400" cy="106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At CLOCK time 20, dump truck DT 5 arrives to the weigh queue and joins the rear of the queue. </a:t>
            </a:r>
            <a:endParaRPr/>
          </a:p>
          <a:p>
            <a:pPr indent="-285750" lvl="1" marL="742950" marR="0" rtl="0" algn="ctr">
              <a:lnSpc>
                <a:spcPct val="100000"/>
              </a:lnSpc>
              <a:spcBef>
                <a:spcPts val="360"/>
              </a:spcBef>
              <a:spcAft>
                <a:spcPts val="0"/>
              </a:spcAft>
              <a:buClr>
                <a:schemeClr val="dk1"/>
              </a:buClr>
              <a:buSzPts val="1800"/>
              <a:buFont typeface="Gulim"/>
              <a:buNone/>
            </a:pPr>
            <a:r>
              <a:rPr b="0" i="0" lang="en-US" sz="1800" u="none" cap="none" strike="noStrike">
                <a:solidFill>
                  <a:schemeClr val="dk1"/>
                </a:solidFill>
                <a:latin typeface="Gulim"/>
                <a:ea typeface="Gulim"/>
                <a:cs typeface="Gulim"/>
                <a:sym typeface="Gulim"/>
              </a:rPr>
              <a:t>tailptr = 5</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descr="Rectangle: Click to edit Master text styles &#10;Second level &#10;Third level &#10;Fourth level &#10;Fifth level" id="1354" name="Google Shape;1354;p138"/>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In procedural languages such as C and C++, and in most simulation languages, entity records are dynamically created when an entity is created and event notice records are dynamically created whenever an event is scheduled on the future event list. </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The languages themselves, or the operating systems on which they are running, maintain a linked list of free chunks of computer memory and allocate a chunk of desired size upon request to running programs. </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With dynamic allocation, a record is referenced by a pointer instead of an array index. A pointer to a record can be thought of as the physical or logical address in computer memory of the record.</a:t>
            </a:r>
            <a:endParaRPr/>
          </a:p>
        </p:txBody>
      </p:sp>
      <p:sp>
        <p:nvSpPr>
          <p:cNvPr id="1355" name="Google Shape;1355;p138"/>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3.2.3 Using Dynamic Allocation and Linked Lists (1)</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descr="Rectangle: Click to edit Master text styles &#10;Second level &#10;Third level &#10;Fourth level &#10;Fifth level" id="1360" name="Google Shape;1360;p139"/>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In our example, we will use a notation for records identical to that in the previous section (3.2.2):</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Entities: [ ID, attributes, next pointer ]</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Event notices: [ event type, event time, other data, next pointer ]</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If for some reason we wanted the third item on the list, we would have to traverse the list, counting items until we reached the third record. </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Unlike arrays, there is no way to retrieve directly the i</a:t>
            </a:r>
            <a:r>
              <a:rPr b="0" baseline="30000" i="0" lang="en-US" sz="2000" u="none">
                <a:solidFill>
                  <a:schemeClr val="dk1"/>
                </a:solidFill>
                <a:latin typeface="Gulim"/>
                <a:ea typeface="Gulim"/>
                <a:cs typeface="Gulim"/>
                <a:sym typeface="Gulim"/>
              </a:rPr>
              <a:t>th</a:t>
            </a:r>
            <a:r>
              <a:rPr b="0" i="0" lang="en-US" sz="2000" u="none">
                <a:solidFill>
                  <a:schemeClr val="dk1"/>
                </a:solidFill>
                <a:latin typeface="Gulim"/>
                <a:ea typeface="Gulim"/>
                <a:cs typeface="Gulim"/>
                <a:sym typeface="Gulim"/>
              </a:rPr>
              <a:t> record in a linked list, as the actual records may be stored at any arbitrary location in computer memory and are not stored contiguously as are arrays.</a:t>
            </a:r>
            <a:endParaRPr/>
          </a:p>
        </p:txBody>
      </p:sp>
      <p:sp>
        <p:nvSpPr>
          <p:cNvPr id="1361" name="Google Shape;1361;p139"/>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3.2.3 Using Dynamic Allocation and Linked Lists (2)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1.6 Components of a System (1)</a:t>
            </a:r>
            <a:endParaRPr/>
          </a:p>
        </p:txBody>
      </p:sp>
      <p:sp>
        <p:nvSpPr>
          <p:cNvPr descr="Rectangle: Click to edit Master text styles &#10;Second level &#10;Third level &#10;Fourth level &#10;Fifth level" id="207" name="Google Shape;207;p14"/>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00"/>
              <a:buChar char="•"/>
            </a:pPr>
            <a:r>
              <a:rPr b="0" i="0" lang="en-US" sz="2000" u="none">
                <a:solidFill>
                  <a:schemeClr val="dk1"/>
                </a:solidFill>
                <a:latin typeface="Gulim"/>
                <a:ea typeface="Gulim"/>
                <a:cs typeface="Gulim"/>
                <a:sym typeface="Gulim"/>
              </a:rPr>
              <a:t>Entity : an object of interest in the system.</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Gulim"/>
                <a:ea typeface="Gulim"/>
                <a:cs typeface="Gulim"/>
                <a:sym typeface="Gulim"/>
              </a:rPr>
              <a:t>Attribute : a property of an entity.</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Gulim"/>
                <a:ea typeface="Gulim"/>
                <a:cs typeface="Gulim"/>
                <a:sym typeface="Gulim"/>
              </a:rPr>
              <a:t>Activity : a time period of specified length.</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Gulim"/>
                <a:ea typeface="Gulim"/>
                <a:cs typeface="Gulim"/>
                <a:sym typeface="Gulim"/>
              </a:rPr>
              <a:t>State : the collection of variables necessary to describe the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Gulim"/>
                <a:ea typeface="Gulim"/>
                <a:cs typeface="Gulim"/>
                <a:sym typeface="Gulim"/>
              </a:rPr>
              <a:t>              system at any time, relative to the objectives of the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Gulim"/>
                <a:ea typeface="Gulim"/>
                <a:cs typeface="Gulim"/>
                <a:sym typeface="Gulim"/>
              </a:rPr>
              <a:t>              study.</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Gulim"/>
                <a:ea typeface="Gulim"/>
                <a:cs typeface="Gulim"/>
                <a:sym typeface="Gulim"/>
              </a:rPr>
              <a:t>Event : an instantaneous occurrence that may change the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Gulim"/>
                <a:ea typeface="Gulim"/>
                <a:cs typeface="Gulim"/>
                <a:sym typeface="Gulim"/>
              </a:rPr>
              <a:t>               state of the system.</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Gulim"/>
                <a:ea typeface="Gulim"/>
                <a:cs typeface="Gulim"/>
                <a:sym typeface="Gulim"/>
              </a:rPr>
              <a:t>Endogenous : to describe activities and events occurring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Gulim"/>
                <a:ea typeface="Gulim"/>
                <a:cs typeface="Gulim"/>
                <a:sym typeface="Gulim"/>
              </a:rPr>
              <a:t>                        within a system.</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Gulim"/>
                <a:ea typeface="Gulim"/>
                <a:cs typeface="Gulim"/>
                <a:sym typeface="Gulim"/>
              </a:rPr>
              <a:t>Exogenous : to describe activities and events in an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Gulim"/>
                <a:ea typeface="Gulim"/>
                <a:cs typeface="Gulim"/>
                <a:sym typeface="Gulim"/>
              </a:rPr>
              <a:t>                       environment that affect the system.</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descr="Rectangle: Click to edit Master text styles &#10;Second level &#10;Third level &#10;Fourth level &#10;Fifth level" id="1366" name="Google Shape;1366;p140"/>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3.8 (The Future Event List and the Dump Truck Problem)</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Based on Table 3.6, event notices in the dump truck problem of Example 3.5 are expanded to include a pointer to the next event notice on the future event list and can be represented by:</a:t>
            </a:r>
            <a:endParaRPr/>
          </a:p>
          <a:p>
            <a:pPr indent="-285750" lvl="1" marL="742950" rtl="0" algn="ctr">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event type, event time, DT i , nextptr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as, for example,</a:t>
            </a:r>
            <a:endParaRPr/>
          </a:p>
          <a:p>
            <a:pPr indent="-285750" lvl="1" marL="742950" rtl="0" algn="ctr">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EL, 10, DT 3, nextptr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where EL is the end loading event to occur at future time 10 for dump truck DT 3, and the _eld nextptr points to the next record on the FEL.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Figure 3.9 represents the future event list at CLOCK time 10 taken from Table 3.6. </a:t>
            </a:r>
            <a:endParaRPr/>
          </a:p>
        </p:txBody>
      </p:sp>
      <p:sp>
        <p:nvSpPr>
          <p:cNvPr id="1367" name="Google Shape;1367;p140"/>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3.2.3 Using Dynamic Allocation and Linked Lists (3)</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descr="Rectangle: Click to edit Master text styles &#10;Second level &#10;Third level &#10;Fourth level &#10;Fifth level" id="1372" name="Google Shape;1372;p141"/>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3.8 (Cont.)</a:t>
            </a:r>
            <a:endParaRPr/>
          </a:p>
          <a:p>
            <a:pPr indent="-203200" lvl="0" marL="342900" rtl="0" algn="l">
              <a:spcBef>
                <a:spcPts val="400"/>
              </a:spcBef>
              <a:spcAft>
                <a:spcPts val="0"/>
              </a:spcAft>
              <a:buSzPts val="2200"/>
              <a:buNone/>
            </a:pPr>
            <a:r>
              <a:t/>
            </a:r>
            <a:endParaRPr b="0" i="0" sz="2000" u="none">
              <a:solidFill>
                <a:schemeClr val="dk1"/>
              </a:solidFill>
              <a:latin typeface="Gulim"/>
              <a:ea typeface="Gulim"/>
              <a:cs typeface="Gulim"/>
              <a:sym typeface="Gulim"/>
            </a:endParaRPr>
          </a:p>
        </p:txBody>
      </p:sp>
      <p:sp>
        <p:nvSpPr>
          <p:cNvPr id="1373" name="Google Shape;1373;p141"/>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3.2.3 Using Dynamic Allocation and Linked Lists (4)</a:t>
            </a:r>
            <a:endParaRPr/>
          </a:p>
        </p:txBody>
      </p:sp>
      <p:pic>
        <p:nvPicPr>
          <p:cNvPr descr="figure3-9" id="1374" name="Google Shape;1374;p141"/>
          <p:cNvPicPr preferRelativeResize="0"/>
          <p:nvPr/>
        </p:nvPicPr>
        <p:blipFill rotWithShape="1">
          <a:blip r:embed="rId3">
            <a:alphaModFix/>
          </a:blip>
          <a:srcRect b="0" l="0" r="0" t="0"/>
          <a:stretch/>
        </p:blipFill>
        <p:spPr>
          <a:xfrm>
            <a:off x="1371600" y="2155825"/>
            <a:ext cx="6811962" cy="3997325"/>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descr="Rectangle: Click to edit Master text styles &#10;Second level &#10;Third level &#10;Fourth level &#10;Fifth level" id="1379" name="Google Shape;1379;p142"/>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00"/>
              <a:buChar char="•"/>
            </a:pPr>
            <a:r>
              <a:rPr b="0" i="0" lang="en-US" sz="2000" u="none">
                <a:solidFill>
                  <a:schemeClr val="dk1"/>
                </a:solidFill>
                <a:latin typeface="Gulim"/>
                <a:ea typeface="Gulim"/>
                <a:cs typeface="Gulim"/>
                <a:sym typeface="Gulim"/>
              </a:rPr>
              <a:t>Example 3.8 (Cont.)</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For example, if R is set equal to the head pointer for the FEL at</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CLOCK time 10, then</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R-&gt;eventtype = EW</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R-&gt;eventtime = 12</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R-&gt;next : the pointer for the second event notice on the FEL</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so that</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R-&gt;next-&gt;eventtype = EL</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R-&gt;next-&gt;eventtime = 20</a:t>
            </a:r>
            <a:endParaRPr/>
          </a:p>
          <a:p>
            <a:pPr indent="-228600" lvl="2" marL="1143000" rtl="0" algn="l">
              <a:lnSpc>
                <a:spcPct val="90000"/>
              </a:lnSpc>
              <a:spcBef>
                <a:spcPts val="320"/>
              </a:spcBef>
              <a:spcAft>
                <a:spcPts val="0"/>
              </a:spcAft>
              <a:buSzPts val="1520"/>
              <a:buChar char="•"/>
            </a:pPr>
            <a:r>
              <a:rPr b="0" i="0" lang="en-US" sz="1600" u="none">
                <a:solidFill>
                  <a:schemeClr val="dk1"/>
                </a:solidFill>
                <a:latin typeface="Gulim"/>
                <a:ea typeface="Gulim"/>
                <a:cs typeface="Gulim"/>
                <a:sym typeface="Gulim"/>
              </a:rPr>
              <a:t>R-&gt;next-&gt;next : the pointer to the third event notice on the FEL</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What we have described are called singly-linked lists, because there is a one-way linkage from the head of the list to its tail.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For some purposes, it is desirable to traverse or search a list starting at the tail as well as from the head. For such purposes, a doubly-linked list can be used. </a:t>
            </a:r>
            <a:endParaRPr/>
          </a:p>
        </p:txBody>
      </p:sp>
      <p:sp>
        <p:nvSpPr>
          <p:cNvPr id="1380" name="Google Shape;1380;p142"/>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3.2.3 Using Dynamic Allocation and Linked Lists (5)</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descr="Rectangle: Click to edit Master text styles &#10;Second level &#10;Third level &#10;Fourth level &#10;Fifth level" id="1385" name="Google Shape;1385;p143"/>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One idea to speed up processing doubly-linked lists </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Gulim"/>
                <a:ea typeface="Gulim"/>
                <a:cs typeface="Gulim"/>
                <a:sym typeface="Gulim"/>
              </a:rPr>
              <a:t>     : to use a middle pointer in addition to a head and tail pointer. </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With special techniques, the mid pointer will always point to the </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Gulim"/>
                <a:ea typeface="Gulim"/>
                <a:cs typeface="Gulim"/>
                <a:sym typeface="Gulim"/>
              </a:rPr>
              <a:t>     approximate middle of the list. </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When a new record is being added to the list, the algorithm first </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Gulim"/>
                <a:ea typeface="Gulim"/>
                <a:cs typeface="Gulim"/>
                <a:sym typeface="Gulim"/>
              </a:rPr>
              <a:t>     examines the middle record to decide whether to begin searching  </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Gulim"/>
                <a:ea typeface="Gulim"/>
                <a:cs typeface="Gulim"/>
                <a:sym typeface="Gulim"/>
              </a:rPr>
              <a:t>     at the head of the list or the middle of the list. </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Theoretically, except for some overhead due to maintenance of the </a:t>
            </a:r>
            <a:endParaRPr/>
          </a:p>
          <a:p>
            <a:pPr indent="-342900" lvl="0" marL="342900" rtl="0" algn="l">
              <a:lnSpc>
                <a:spcPct val="100000"/>
              </a:lnSpc>
              <a:spcBef>
                <a:spcPts val="360"/>
              </a:spcBef>
              <a:spcAft>
                <a:spcPts val="0"/>
              </a:spcAft>
              <a:buSzPts val="1980"/>
              <a:buNone/>
            </a:pPr>
            <a:r>
              <a:rPr b="0" i="0" lang="en-US" sz="1800" u="none">
                <a:solidFill>
                  <a:schemeClr val="dk1"/>
                </a:solidFill>
                <a:latin typeface="Gulim"/>
                <a:ea typeface="Gulim"/>
                <a:cs typeface="Gulim"/>
                <a:sym typeface="Gulim"/>
              </a:rPr>
              <a:t>     mid pointer, this technique should cut search times in half. </a:t>
            </a:r>
            <a:endParaRPr/>
          </a:p>
        </p:txBody>
      </p:sp>
      <p:sp>
        <p:nvSpPr>
          <p:cNvPr id="1386" name="Google Shape;1386;p143"/>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3.2.4 Advanced Techniques</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144"/>
          <p:cNvSpPr/>
          <p:nvPr/>
        </p:nvSpPr>
        <p:spPr>
          <a:xfrm>
            <a:off x="1219200" y="3657600"/>
            <a:ext cx="7086600" cy="1219200"/>
          </a:xfrm>
          <a:prstGeom prst="ellips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92" name="Google Shape;1392;p144"/>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2800">
              <a:solidFill>
                <a:schemeClr val="dk2"/>
              </a:solidFill>
              <a:latin typeface="Gulim"/>
              <a:ea typeface="Gulim"/>
              <a:cs typeface="Gulim"/>
              <a:sym typeface="Gulim"/>
            </a:endParaRPr>
          </a:p>
        </p:txBody>
      </p:sp>
      <p:sp>
        <p:nvSpPr>
          <p:cNvPr id="1393" name="Google Shape;1393;p144"/>
          <p:cNvSpPr txBox="1"/>
          <p:nvPr/>
        </p:nvSpPr>
        <p:spPr>
          <a:xfrm>
            <a:off x="7086600" y="4114800"/>
            <a:ext cx="609600" cy="3460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100</a:t>
            </a:r>
            <a:endParaRPr/>
          </a:p>
        </p:txBody>
      </p:sp>
      <p:sp>
        <p:nvSpPr>
          <p:cNvPr id="1394" name="Google Shape;1394;p144"/>
          <p:cNvSpPr txBox="1"/>
          <p:nvPr/>
        </p:nvSpPr>
        <p:spPr>
          <a:xfrm>
            <a:off x="1981200" y="5562600"/>
            <a:ext cx="609600" cy="3460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80</a:t>
            </a:r>
            <a:endParaRPr/>
          </a:p>
        </p:txBody>
      </p:sp>
      <p:sp>
        <p:nvSpPr>
          <p:cNvPr id="1395" name="Google Shape;1395;p144"/>
          <p:cNvSpPr txBox="1"/>
          <p:nvPr/>
        </p:nvSpPr>
        <p:spPr>
          <a:xfrm>
            <a:off x="7239000" y="2438400"/>
            <a:ext cx="609600" cy="3460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50</a:t>
            </a:r>
            <a:endParaRPr/>
          </a:p>
        </p:txBody>
      </p:sp>
      <p:sp>
        <p:nvSpPr>
          <p:cNvPr id="1396" name="Google Shape;1396;p144"/>
          <p:cNvSpPr txBox="1"/>
          <p:nvPr/>
        </p:nvSpPr>
        <p:spPr>
          <a:xfrm>
            <a:off x="1981200" y="2438400"/>
            <a:ext cx="609600" cy="3460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1</a:t>
            </a:r>
            <a:endParaRPr/>
          </a:p>
        </p:txBody>
      </p:sp>
      <p:sp>
        <p:nvSpPr>
          <p:cNvPr id="1397" name="Google Shape;1397;p144"/>
          <p:cNvSpPr txBox="1"/>
          <p:nvPr/>
        </p:nvSpPr>
        <p:spPr>
          <a:xfrm>
            <a:off x="3505200" y="2438400"/>
            <a:ext cx="609600" cy="3460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2</a:t>
            </a:r>
            <a:endParaRPr/>
          </a:p>
        </p:txBody>
      </p:sp>
      <p:sp>
        <p:nvSpPr>
          <p:cNvPr id="1398" name="Google Shape;1398;p144"/>
          <p:cNvSpPr txBox="1"/>
          <p:nvPr/>
        </p:nvSpPr>
        <p:spPr>
          <a:xfrm>
            <a:off x="5715000" y="2438400"/>
            <a:ext cx="609600" cy="3460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49</a:t>
            </a:r>
            <a:endParaRPr/>
          </a:p>
        </p:txBody>
      </p:sp>
      <p:sp>
        <p:nvSpPr>
          <p:cNvPr id="1399" name="Google Shape;1399;p144"/>
          <p:cNvSpPr txBox="1"/>
          <p:nvPr/>
        </p:nvSpPr>
        <p:spPr>
          <a:xfrm>
            <a:off x="1524000" y="4114800"/>
            <a:ext cx="609600" cy="3460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51</a:t>
            </a:r>
            <a:endParaRPr/>
          </a:p>
        </p:txBody>
      </p:sp>
      <p:sp>
        <p:nvSpPr>
          <p:cNvPr id="1400" name="Google Shape;1400;p144"/>
          <p:cNvSpPr txBox="1"/>
          <p:nvPr/>
        </p:nvSpPr>
        <p:spPr>
          <a:xfrm>
            <a:off x="3048000" y="4114800"/>
            <a:ext cx="609600" cy="3460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52</a:t>
            </a:r>
            <a:endParaRPr/>
          </a:p>
        </p:txBody>
      </p:sp>
      <p:sp>
        <p:nvSpPr>
          <p:cNvPr id="1401" name="Google Shape;1401;p144"/>
          <p:cNvSpPr txBox="1"/>
          <p:nvPr/>
        </p:nvSpPr>
        <p:spPr>
          <a:xfrm>
            <a:off x="914400" y="1752600"/>
            <a:ext cx="9906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headptr</a:t>
            </a:r>
            <a:endParaRPr/>
          </a:p>
        </p:txBody>
      </p:sp>
      <p:sp>
        <p:nvSpPr>
          <p:cNvPr id="1402" name="Google Shape;1402;p144"/>
          <p:cNvSpPr txBox="1"/>
          <p:nvPr/>
        </p:nvSpPr>
        <p:spPr>
          <a:xfrm>
            <a:off x="533400" y="4953000"/>
            <a:ext cx="11430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middleptr</a:t>
            </a:r>
            <a:endParaRPr/>
          </a:p>
        </p:txBody>
      </p:sp>
      <p:sp>
        <p:nvSpPr>
          <p:cNvPr id="1403" name="Google Shape;1403;p144"/>
          <p:cNvSpPr txBox="1"/>
          <p:nvPr/>
        </p:nvSpPr>
        <p:spPr>
          <a:xfrm>
            <a:off x="7239000" y="4953000"/>
            <a:ext cx="9906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tailptr</a:t>
            </a:r>
            <a:endParaRPr/>
          </a:p>
        </p:txBody>
      </p:sp>
      <p:sp>
        <p:nvSpPr>
          <p:cNvPr id="1404" name="Google Shape;1404;p144"/>
          <p:cNvSpPr txBox="1"/>
          <p:nvPr/>
        </p:nvSpPr>
        <p:spPr>
          <a:xfrm>
            <a:off x="5562600" y="4114800"/>
            <a:ext cx="609600" cy="3460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99</a:t>
            </a:r>
            <a:endParaRPr/>
          </a:p>
        </p:txBody>
      </p:sp>
      <p:sp>
        <p:nvSpPr>
          <p:cNvPr id="1405" name="Google Shape;1405;p144"/>
          <p:cNvSpPr/>
          <p:nvPr/>
        </p:nvSpPr>
        <p:spPr>
          <a:xfrm>
            <a:off x="2590800" y="2362200"/>
            <a:ext cx="914400" cy="152400"/>
          </a:xfrm>
          <a:custGeom>
            <a:rect b="b" l="l" r="r" t="t"/>
            <a:pathLst>
              <a:path extrusionOk="0" h="96" w="576">
                <a:moveTo>
                  <a:pt x="0" y="96"/>
                </a:moveTo>
                <a:cubicBezTo>
                  <a:pt x="72" y="48"/>
                  <a:pt x="144" y="0"/>
                  <a:pt x="240" y="0"/>
                </a:cubicBezTo>
                <a:cubicBezTo>
                  <a:pt x="336" y="0"/>
                  <a:pt x="456" y="48"/>
                  <a:pt x="576" y="9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6" name="Google Shape;1406;p144"/>
          <p:cNvSpPr/>
          <p:nvPr/>
        </p:nvSpPr>
        <p:spPr>
          <a:xfrm>
            <a:off x="2590800" y="2667000"/>
            <a:ext cx="914400" cy="165100"/>
          </a:xfrm>
          <a:custGeom>
            <a:rect b="b" l="l" r="r" t="t"/>
            <a:pathLst>
              <a:path extrusionOk="0" h="104" w="528">
                <a:moveTo>
                  <a:pt x="528" y="0"/>
                </a:moveTo>
                <a:cubicBezTo>
                  <a:pt x="452" y="44"/>
                  <a:pt x="376" y="88"/>
                  <a:pt x="288" y="96"/>
                </a:cubicBezTo>
                <a:cubicBezTo>
                  <a:pt x="200" y="104"/>
                  <a:pt x="100" y="76"/>
                  <a:pt x="0" y="4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7" name="Google Shape;1407;p144"/>
          <p:cNvSpPr/>
          <p:nvPr/>
        </p:nvSpPr>
        <p:spPr>
          <a:xfrm>
            <a:off x="6324600" y="2362200"/>
            <a:ext cx="914400" cy="152400"/>
          </a:xfrm>
          <a:custGeom>
            <a:rect b="b" l="l" r="r" t="t"/>
            <a:pathLst>
              <a:path extrusionOk="0" h="96" w="576">
                <a:moveTo>
                  <a:pt x="0" y="96"/>
                </a:moveTo>
                <a:cubicBezTo>
                  <a:pt x="72" y="48"/>
                  <a:pt x="144" y="0"/>
                  <a:pt x="240" y="0"/>
                </a:cubicBezTo>
                <a:cubicBezTo>
                  <a:pt x="336" y="0"/>
                  <a:pt x="456" y="48"/>
                  <a:pt x="576" y="9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8" name="Google Shape;1408;p144"/>
          <p:cNvSpPr/>
          <p:nvPr/>
        </p:nvSpPr>
        <p:spPr>
          <a:xfrm>
            <a:off x="6324600" y="2667000"/>
            <a:ext cx="914400" cy="165100"/>
          </a:xfrm>
          <a:custGeom>
            <a:rect b="b" l="l" r="r" t="t"/>
            <a:pathLst>
              <a:path extrusionOk="0" h="104" w="528">
                <a:moveTo>
                  <a:pt x="528" y="0"/>
                </a:moveTo>
                <a:cubicBezTo>
                  <a:pt x="452" y="44"/>
                  <a:pt x="376" y="88"/>
                  <a:pt x="288" y="96"/>
                </a:cubicBezTo>
                <a:cubicBezTo>
                  <a:pt x="200" y="104"/>
                  <a:pt x="100" y="76"/>
                  <a:pt x="0" y="4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9" name="Google Shape;1409;p144"/>
          <p:cNvSpPr/>
          <p:nvPr/>
        </p:nvSpPr>
        <p:spPr>
          <a:xfrm>
            <a:off x="2133600" y="4038600"/>
            <a:ext cx="914400" cy="152400"/>
          </a:xfrm>
          <a:custGeom>
            <a:rect b="b" l="l" r="r" t="t"/>
            <a:pathLst>
              <a:path extrusionOk="0" h="96" w="576">
                <a:moveTo>
                  <a:pt x="0" y="96"/>
                </a:moveTo>
                <a:cubicBezTo>
                  <a:pt x="72" y="48"/>
                  <a:pt x="144" y="0"/>
                  <a:pt x="240" y="0"/>
                </a:cubicBezTo>
                <a:cubicBezTo>
                  <a:pt x="336" y="0"/>
                  <a:pt x="456" y="48"/>
                  <a:pt x="576" y="9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0" name="Google Shape;1410;p144"/>
          <p:cNvSpPr/>
          <p:nvPr/>
        </p:nvSpPr>
        <p:spPr>
          <a:xfrm>
            <a:off x="2133600" y="4343400"/>
            <a:ext cx="914400" cy="165100"/>
          </a:xfrm>
          <a:custGeom>
            <a:rect b="b" l="l" r="r" t="t"/>
            <a:pathLst>
              <a:path extrusionOk="0" h="104" w="528">
                <a:moveTo>
                  <a:pt x="528" y="0"/>
                </a:moveTo>
                <a:cubicBezTo>
                  <a:pt x="452" y="44"/>
                  <a:pt x="376" y="88"/>
                  <a:pt x="288" y="96"/>
                </a:cubicBezTo>
                <a:cubicBezTo>
                  <a:pt x="200" y="104"/>
                  <a:pt x="100" y="76"/>
                  <a:pt x="0" y="4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1" name="Google Shape;1411;p144"/>
          <p:cNvSpPr/>
          <p:nvPr/>
        </p:nvSpPr>
        <p:spPr>
          <a:xfrm>
            <a:off x="6172200" y="4038600"/>
            <a:ext cx="914400" cy="152400"/>
          </a:xfrm>
          <a:custGeom>
            <a:rect b="b" l="l" r="r" t="t"/>
            <a:pathLst>
              <a:path extrusionOk="0" h="96" w="576">
                <a:moveTo>
                  <a:pt x="0" y="96"/>
                </a:moveTo>
                <a:cubicBezTo>
                  <a:pt x="72" y="48"/>
                  <a:pt x="144" y="0"/>
                  <a:pt x="240" y="0"/>
                </a:cubicBezTo>
                <a:cubicBezTo>
                  <a:pt x="336" y="0"/>
                  <a:pt x="456" y="48"/>
                  <a:pt x="576" y="9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2" name="Google Shape;1412;p144"/>
          <p:cNvSpPr/>
          <p:nvPr/>
        </p:nvSpPr>
        <p:spPr>
          <a:xfrm>
            <a:off x="6172200" y="4343400"/>
            <a:ext cx="914400" cy="165100"/>
          </a:xfrm>
          <a:custGeom>
            <a:rect b="b" l="l" r="r" t="t"/>
            <a:pathLst>
              <a:path extrusionOk="0" h="104" w="528">
                <a:moveTo>
                  <a:pt x="528" y="0"/>
                </a:moveTo>
                <a:cubicBezTo>
                  <a:pt x="452" y="44"/>
                  <a:pt x="376" y="88"/>
                  <a:pt x="288" y="96"/>
                </a:cubicBezTo>
                <a:cubicBezTo>
                  <a:pt x="200" y="104"/>
                  <a:pt x="100" y="76"/>
                  <a:pt x="0" y="4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3" name="Google Shape;1413;p144"/>
          <p:cNvSpPr/>
          <p:nvPr/>
        </p:nvSpPr>
        <p:spPr>
          <a:xfrm>
            <a:off x="4114800" y="2425700"/>
            <a:ext cx="381000" cy="88900"/>
          </a:xfrm>
          <a:custGeom>
            <a:rect b="b" l="l" r="r" t="t"/>
            <a:pathLst>
              <a:path extrusionOk="0" h="56" w="240">
                <a:moveTo>
                  <a:pt x="0" y="56"/>
                </a:moveTo>
                <a:cubicBezTo>
                  <a:pt x="52" y="36"/>
                  <a:pt x="104" y="16"/>
                  <a:pt x="144" y="8"/>
                </a:cubicBezTo>
                <a:cubicBezTo>
                  <a:pt x="184" y="0"/>
                  <a:pt x="212" y="4"/>
                  <a:pt x="240" y="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4" name="Google Shape;1414;p144"/>
          <p:cNvSpPr/>
          <p:nvPr/>
        </p:nvSpPr>
        <p:spPr>
          <a:xfrm>
            <a:off x="4114800" y="2667000"/>
            <a:ext cx="381000" cy="152400"/>
          </a:xfrm>
          <a:custGeom>
            <a:rect b="b" l="l" r="r" t="t"/>
            <a:pathLst>
              <a:path extrusionOk="0" h="96" w="240">
                <a:moveTo>
                  <a:pt x="240" y="96"/>
                </a:moveTo>
                <a:cubicBezTo>
                  <a:pt x="188" y="80"/>
                  <a:pt x="136" y="64"/>
                  <a:pt x="96" y="48"/>
                </a:cubicBezTo>
                <a:cubicBezTo>
                  <a:pt x="56" y="32"/>
                  <a:pt x="28" y="16"/>
                  <a:pt x="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5" name="Google Shape;1415;p144"/>
          <p:cNvSpPr/>
          <p:nvPr/>
        </p:nvSpPr>
        <p:spPr>
          <a:xfrm>
            <a:off x="3657600" y="4114800"/>
            <a:ext cx="381000" cy="88900"/>
          </a:xfrm>
          <a:custGeom>
            <a:rect b="b" l="l" r="r" t="t"/>
            <a:pathLst>
              <a:path extrusionOk="0" h="56" w="240">
                <a:moveTo>
                  <a:pt x="0" y="56"/>
                </a:moveTo>
                <a:cubicBezTo>
                  <a:pt x="52" y="36"/>
                  <a:pt x="104" y="16"/>
                  <a:pt x="144" y="8"/>
                </a:cubicBezTo>
                <a:cubicBezTo>
                  <a:pt x="184" y="0"/>
                  <a:pt x="212" y="4"/>
                  <a:pt x="240" y="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6" name="Google Shape;1416;p144"/>
          <p:cNvSpPr/>
          <p:nvPr/>
        </p:nvSpPr>
        <p:spPr>
          <a:xfrm>
            <a:off x="3657600" y="4356100"/>
            <a:ext cx="381000" cy="152400"/>
          </a:xfrm>
          <a:custGeom>
            <a:rect b="b" l="l" r="r" t="t"/>
            <a:pathLst>
              <a:path extrusionOk="0" h="96" w="240">
                <a:moveTo>
                  <a:pt x="240" y="96"/>
                </a:moveTo>
                <a:cubicBezTo>
                  <a:pt x="188" y="80"/>
                  <a:pt x="136" y="64"/>
                  <a:pt x="96" y="48"/>
                </a:cubicBezTo>
                <a:cubicBezTo>
                  <a:pt x="56" y="32"/>
                  <a:pt x="28" y="16"/>
                  <a:pt x="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7" name="Google Shape;1417;p144"/>
          <p:cNvSpPr/>
          <p:nvPr/>
        </p:nvSpPr>
        <p:spPr>
          <a:xfrm>
            <a:off x="5334000" y="2425700"/>
            <a:ext cx="381000" cy="88900"/>
          </a:xfrm>
          <a:custGeom>
            <a:rect b="b" l="l" r="r" t="t"/>
            <a:pathLst>
              <a:path extrusionOk="0" h="56" w="240">
                <a:moveTo>
                  <a:pt x="0" y="8"/>
                </a:moveTo>
                <a:cubicBezTo>
                  <a:pt x="52" y="4"/>
                  <a:pt x="104" y="0"/>
                  <a:pt x="144" y="8"/>
                </a:cubicBezTo>
                <a:cubicBezTo>
                  <a:pt x="184" y="16"/>
                  <a:pt x="212" y="36"/>
                  <a:pt x="240" y="5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8" name="Google Shape;1418;p144"/>
          <p:cNvSpPr/>
          <p:nvPr/>
        </p:nvSpPr>
        <p:spPr>
          <a:xfrm>
            <a:off x="5334000" y="2667000"/>
            <a:ext cx="381000" cy="88900"/>
          </a:xfrm>
          <a:custGeom>
            <a:rect b="b" l="l" r="r" t="t"/>
            <a:pathLst>
              <a:path extrusionOk="0" h="56" w="240">
                <a:moveTo>
                  <a:pt x="240" y="0"/>
                </a:moveTo>
                <a:cubicBezTo>
                  <a:pt x="212" y="20"/>
                  <a:pt x="184" y="40"/>
                  <a:pt x="144" y="48"/>
                </a:cubicBezTo>
                <a:cubicBezTo>
                  <a:pt x="104" y="56"/>
                  <a:pt x="52" y="52"/>
                  <a:pt x="0" y="4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9" name="Google Shape;1419;p144"/>
          <p:cNvSpPr/>
          <p:nvPr/>
        </p:nvSpPr>
        <p:spPr>
          <a:xfrm>
            <a:off x="5181600" y="4102100"/>
            <a:ext cx="381000" cy="88900"/>
          </a:xfrm>
          <a:custGeom>
            <a:rect b="b" l="l" r="r" t="t"/>
            <a:pathLst>
              <a:path extrusionOk="0" h="56" w="240">
                <a:moveTo>
                  <a:pt x="0" y="8"/>
                </a:moveTo>
                <a:cubicBezTo>
                  <a:pt x="52" y="4"/>
                  <a:pt x="104" y="0"/>
                  <a:pt x="144" y="8"/>
                </a:cubicBezTo>
                <a:cubicBezTo>
                  <a:pt x="184" y="16"/>
                  <a:pt x="212" y="36"/>
                  <a:pt x="240" y="5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20" name="Google Shape;1420;p144"/>
          <p:cNvSpPr/>
          <p:nvPr/>
        </p:nvSpPr>
        <p:spPr>
          <a:xfrm>
            <a:off x="5181600" y="4343400"/>
            <a:ext cx="381000" cy="88900"/>
          </a:xfrm>
          <a:custGeom>
            <a:rect b="b" l="l" r="r" t="t"/>
            <a:pathLst>
              <a:path extrusionOk="0" h="56" w="240">
                <a:moveTo>
                  <a:pt x="240" y="0"/>
                </a:moveTo>
                <a:cubicBezTo>
                  <a:pt x="212" y="20"/>
                  <a:pt x="184" y="40"/>
                  <a:pt x="144" y="48"/>
                </a:cubicBezTo>
                <a:cubicBezTo>
                  <a:pt x="104" y="56"/>
                  <a:pt x="52" y="52"/>
                  <a:pt x="0" y="4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21" name="Google Shape;1421;p144"/>
          <p:cNvSpPr/>
          <p:nvPr/>
        </p:nvSpPr>
        <p:spPr>
          <a:xfrm>
            <a:off x="1524000" y="1854200"/>
            <a:ext cx="660400" cy="850900"/>
          </a:xfrm>
          <a:custGeom>
            <a:rect b="b" l="l" r="r" t="t"/>
            <a:pathLst>
              <a:path extrusionOk="0" h="536" w="416">
                <a:moveTo>
                  <a:pt x="144" y="32"/>
                </a:moveTo>
                <a:cubicBezTo>
                  <a:pt x="248" y="16"/>
                  <a:pt x="352" y="0"/>
                  <a:pt x="384" y="32"/>
                </a:cubicBezTo>
                <a:cubicBezTo>
                  <a:pt x="416" y="64"/>
                  <a:pt x="392" y="176"/>
                  <a:pt x="336" y="224"/>
                </a:cubicBezTo>
                <a:cubicBezTo>
                  <a:pt x="280" y="272"/>
                  <a:pt x="96" y="272"/>
                  <a:pt x="48" y="320"/>
                </a:cubicBezTo>
                <a:cubicBezTo>
                  <a:pt x="0" y="368"/>
                  <a:pt x="8" y="488"/>
                  <a:pt x="48" y="512"/>
                </a:cubicBezTo>
                <a:cubicBezTo>
                  <a:pt x="88" y="536"/>
                  <a:pt x="188" y="500"/>
                  <a:pt x="288" y="464"/>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22" name="Google Shape;1422;p144"/>
          <p:cNvSpPr/>
          <p:nvPr/>
        </p:nvSpPr>
        <p:spPr>
          <a:xfrm>
            <a:off x="7124700" y="4267200"/>
            <a:ext cx="927100" cy="876300"/>
          </a:xfrm>
          <a:custGeom>
            <a:rect b="b" l="l" r="r" t="t"/>
            <a:pathLst>
              <a:path extrusionOk="0" h="552" w="584">
                <a:moveTo>
                  <a:pt x="216" y="528"/>
                </a:moveTo>
                <a:cubicBezTo>
                  <a:pt x="156" y="540"/>
                  <a:pt x="96" y="552"/>
                  <a:pt x="72" y="528"/>
                </a:cubicBezTo>
                <a:cubicBezTo>
                  <a:pt x="48" y="504"/>
                  <a:pt x="0" y="416"/>
                  <a:pt x="72" y="384"/>
                </a:cubicBezTo>
                <a:cubicBezTo>
                  <a:pt x="144" y="352"/>
                  <a:pt x="424" y="384"/>
                  <a:pt x="504" y="336"/>
                </a:cubicBezTo>
                <a:cubicBezTo>
                  <a:pt x="584" y="288"/>
                  <a:pt x="576" y="152"/>
                  <a:pt x="552" y="96"/>
                </a:cubicBezTo>
                <a:cubicBezTo>
                  <a:pt x="528" y="40"/>
                  <a:pt x="444" y="20"/>
                  <a:pt x="36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23" name="Google Shape;1423;p144"/>
          <p:cNvSpPr txBox="1"/>
          <p:nvPr/>
        </p:nvSpPr>
        <p:spPr>
          <a:xfrm>
            <a:off x="2667000" y="5562600"/>
            <a:ext cx="16002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where to add?</a:t>
            </a:r>
            <a:endParaRPr/>
          </a:p>
        </p:txBody>
      </p:sp>
      <p:sp>
        <p:nvSpPr>
          <p:cNvPr id="1424" name="Google Shape;1424;p144"/>
          <p:cNvSpPr/>
          <p:nvPr/>
        </p:nvSpPr>
        <p:spPr>
          <a:xfrm>
            <a:off x="7848600" y="2438400"/>
            <a:ext cx="533400" cy="76200"/>
          </a:xfrm>
          <a:custGeom>
            <a:rect b="b" l="l" r="r" t="t"/>
            <a:pathLst>
              <a:path extrusionOk="0" h="48" w="336">
                <a:moveTo>
                  <a:pt x="0" y="48"/>
                </a:moveTo>
                <a:cubicBezTo>
                  <a:pt x="20" y="24"/>
                  <a:pt x="40" y="0"/>
                  <a:pt x="96" y="0"/>
                </a:cubicBezTo>
                <a:cubicBezTo>
                  <a:pt x="152" y="0"/>
                  <a:pt x="244" y="24"/>
                  <a:pt x="336" y="4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25" name="Google Shape;1425;p144"/>
          <p:cNvSpPr/>
          <p:nvPr/>
        </p:nvSpPr>
        <p:spPr>
          <a:xfrm>
            <a:off x="7620000" y="2514600"/>
            <a:ext cx="939800" cy="838200"/>
          </a:xfrm>
          <a:custGeom>
            <a:rect b="b" l="l" r="r" t="t"/>
            <a:pathLst>
              <a:path extrusionOk="0" h="528" w="592">
                <a:moveTo>
                  <a:pt x="480" y="0"/>
                </a:moveTo>
                <a:cubicBezTo>
                  <a:pt x="536" y="16"/>
                  <a:pt x="592" y="32"/>
                  <a:pt x="576" y="96"/>
                </a:cubicBezTo>
                <a:cubicBezTo>
                  <a:pt x="560" y="160"/>
                  <a:pt x="480" y="312"/>
                  <a:pt x="384" y="384"/>
                </a:cubicBezTo>
                <a:cubicBezTo>
                  <a:pt x="288" y="456"/>
                  <a:pt x="144" y="492"/>
                  <a:pt x="0" y="52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26" name="Google Shape;1426;p144"/>
          <p:cNvSpPr/>
          <p:nvPr/>
        </p:nvSpPr>
        <p:spPr>
          <a:xfrm>
            <a:off x="1295400" y="3352800"/>
            <a:ext cx="6324600" cy="152400"/>
          </a:xfrm>
          <a:custGeom>
            <a:rect b="b" l="l" r="r" t="t"/>
            <a:pathLst>
              <a:path extrusionOk="0" h="96" w="3984">
                <a:moveTo>
                  <a:pt x="3984" y="0"/>
                </a:moveTo>
                <a:cubicBezTo>
                  <a:pt x="3984" y="0"/>
                  <a:pt x="1992" y="48"/>
                  <a:pt x="0" y="9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27" name="Google Shape;1427;p144"/>
          <p:cNvSpPr/>
          <p:nvPr/>
        </p:nvSpPr>
        <p:spPr>
          <a:xfrm>
            <a:off x="1130300" y="3505200"/>
            <a:ext cx="393700" cy="698500"/>
          </a:xfrm>
          <a:custGeom>
            <a:rect b="b" l="l" r="r" t="t"/>
            <a:pathLst>
              <a:path extrusionOk="0" h="440" w="248">
                <a:moveTo>
                  <a:pt x="104" y="0"/>
                </a:moveTo>
                <a:cubicBezTo>
                  <a:pt x="60" y="16"/>
                  <a:pt x="16" y="32"/>
                  <a:pt x="8" y="96"/>
                </a:cubicBezTo>
                <a:cubicBezTo>
                  <a:pt x="0" y="160"/>
                  <a:pt x="16" y="328"/>
                  <a:pt x="56" y="384"/>
                </a:cubicBezTo>
                <a:cubicBezTo>
                  <a:pt x="96" y="440"/>
                  <a:pt x="172" y="436"/>
                  <a:pt x="248" y="432"/>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28" name="Google Shape;1428;p144"/>
          <p:cNvSpPr/>
          <p:nvPr/>
        </p:nvSpPr>
        <p:spPr>
          <a:xfrm>
            <a:off x="749300" y="3124200"/>
            <a:ext cx="800100" cy="1384300"/>
          </a:xfrm>
          <a:custGeom>
            <a:rect b="b" l="l" r="r" t="t"/>
            <a:pathLst>
              <a:path extrusionOk="0" h="872" w="504">
                <a:moveTo>
                  <a:pt x="488" y="768"/>
                </a:moveTo>
                <a:cubicBezTo>
                  <a:pt x="496" y="768"/>
                  <a:pt x="504" y="768"/>
                  <a:pt x="440" y="768"/>
                </a:cubicBezTo>
                <a:cubicBezTo>
                  <a:pt x="376" y="768"/>
                  <a:pt x="168" y="872"/>
                  <a:pt x="104" y="768"/>
                </a:cubicBezTo>
                <a:cubicBezTo>
                  <a:pt x="40" y="664"/>
                  <a:pt x="0" y="272"/>
                  <a:pt x="56" y="144"/>
                </a:cubicBezTo>
                <a:cubicBezTo>
                  <a:pt x="112" y="16"/>
                  <a:pt x="276" y="8"/>
                  <a:pt x="44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29" name="Google Shape;1429;p144"/>
          <p:cNvSpPr/>
          <p:nvPr/>
        </p:nvSpPr>
        <p:spPr>
          <a:xfrm>
            <a:off x="1447800" y="3124200"/>
            <a:ext cx="6324600" cy="1587"/>
          </a:xfrm>
          <a:custGeom>
            <a:rect b="b" l="l" r="r" t="t"/>
            <a:pathLst>
              <a:path extrusionOk="0" h="1" w="3984">
                <a:moveTo>
                  <a:pt x="0" y="0"/>
                </a:moveTo>
                <a:cubicBezTo>
                  <a:pt x="0" y="0"/>
                  <a:pt x="1992" y="0"/>
                  <a:pt x="3984"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30" name="Google Shape;1430;p144"/>
          <p:cNvSpPr/>
          <p:nvPr/>
        </p:nvSpPr>
        <p:spPr>
          <a:xfrm>
            <a:off x="7772400" y="2616200"/>
            <a:ext cx="355600" cy="508000"/>
          </a:xfrm>
          <a:custGeom>
            <a:rect b="b" l="l" r="r" t="t"/>
            <a:pathLst>
              <a:path extrusionOk="0" h="320" w="224">
                <a:moveTo>
                  <a:pt x="0" y="320"/>
                </a:moveTo>
                <a:cubicBezTo>
                  <a:pt x="80" y="296"/>
                  <a:pt x="160" y="272"/>
                  <a:pt x="192" y="224"/>
                </a:cubicBezTo>
                <a:cubicBezTo>
                  <a:pt x="224" y="176"/>
                  <a:pt x="216" y="64"/>
                  <a:pt x="192" y="32"/>
                </a:cubicBezTo>
                <a:cubicBezTo>
                  <a:pt x="168" y="0"/>
                  <a:pt x="108" y="16"/>
                  <a:pt x="48" y="32"/>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31" name="Google Shape;1431;p144"/>
          <p:cNvSpPr txBox="1"/>
          <p:nvPr/>
        </p:nvSpPr>
        <p:spPr>
          <a:xfrm>
            <a:off x="4572000" y="2209800"/>
            <a:ext cx="685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t>
            </a:r>
            <a:endParaRPr/>
          </a:p>
        </p:txBody>
      </p:sp>
      <p:sp>
        <p:nvSpPr>
          <p:cNvPr id="1432" name="Google Shape;1432;p144"/>
          <p:cNvSpPr txBox="1"/>
          <p:nvPr/>
        </p:nvSpPr>
        <p:spPr>
          <a:xfrm>
            <a:off x="4343400" y="3962400"/>
            <a:ext cx="685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t>
            </a:r>
            <a:endParaRPr/>
          </a:p>
        </p:txBody>
      </p:sp>
      <p:sp>
        <p:nvSpPr>
          <p:cNvPr id="1433" name="Google Shape;1433;p144"/>
          <p:cNvSpPr txBox="1"/>
          <p:nvPr/>
        </p:nvSpPr>
        <p:spPr>
          <a:xfrm>
            <a:off x="4800600" y="4876800"/>
            <a:ext cx="12954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searching</a:t>
            </a:r>
            <a:endParaRPr/>
          </a:p>
        </p:txBody>
      </p:sp>
      <p:sp>
        <p:nvSpPr>
          <p:cNvPr id="1434" name="Google Shape;1434;p144"/>
          <p:cNvSpPr/>
          <p:nvPr/>
        </p:nvSpPr>
        <p:spPr>
          <a:xfrm>
            <a:off x="241300" y="4495800"/>
            <a:ext cx="1739900" cy="609600"/>
          </a:xfrm>
          <a:custGeom>
            <a:rect b="b" l="l" r="r" t="t"/>
            <a:pathLst>
              <a:path extrusionOk="0" h="384" w="1096">
                <a:moveTo>
                  <a:pt x="232" y="384"/>
                </a:moveTo>
                <a:cubicBezTo>
                  <a:pt x="192" y="372"/>
                  <a:pt x="152" y="360"/>
                  <a:pt x="136" y="336"/>
                </a:cubicBezTo>
                <a:cubicBezTo>
                  <a:pt x="120" y="312"/>
                  <a:pt x="0" y="264"/>
                  <a:pt x="136" y="240"/>
                </a:cubicBezTo>
                <a:cubicBezTo>
                  <a:pt x="272" y="216"/>
                  <a:pt x="808" y="232"/>
                  <a:pt x="952" y="192"/>
                </a:cubicBezTo>
                <a:cubicBezTo>
                  <a:pt x="1096" y="152"/>
                  <a:pt x="1048" y="76"/>
                  <a:pt x="10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145"/>
          <p:cNvSpPr txBox="1"/>
          <p:nvPr>
            <p:ph type="ctrTitle"/>
          </p:nvPr>
        </p:nvSpPr>
        <p:spPr>
          <a:xfrm>
            <a:off x="990600" y="1752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Chapter 4. Simulation Software</a:t>
            </a:r>
            <a:endParaRPr/>
          </a:p>
        </p:txBody>
      </p:sp>
      <p:sp>
        <p:nvSpPr>
          <p:cNvPr descr="Rectangle: Click to edit Master text styles &#10;Second level &#10;Third level &#10;Fourth level &#10;Fifth level" id="1440" name="Google Shape;1440;p145"/>
          <p:cNvSpPr txBox="1"/>
          <p:nvPr>
            <p:ph idx="1" type="subTitle"/>
          </p:nvPr>
        </p:nvSpPr>
        <p:spPr>
          <a:xfrm>
            <a:off x="990600" y="3309937"/>
            <a:ext cx="64008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640"/>
              <a:buFont typeface="Noto Sans Symbols"/>
              <a:buNone/>
            </a:pPr>
            <a:r>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146"/>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Preliminary</a:t>
            </a:r>
            <a:endParaRPr/>
          </a:p>
        </p:txBody>
      </p:sp>
      <p:sp>
        <p:nvSpPr>
          <p:cNvPr descr="Rectangle: Click to edit Master text styles &#10;Second level &#10;Third level &#10;Fourth level &#10;Fifth level" id="1446" name="Google Shape;1446;p146"/>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Software that is used to develop simulation models can be divided into three categories.</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General-purpose programming languages</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FORTRAN, C, C++</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Simulation programming languages</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GPSS/H</a:t>
            </a:r>
            <a:r>
              <a:rPr b="0" baseline="30000" i="0" lang="en-US" sz="1600" u="none">
                <a:solidFill>
                  <a:schemeClr val="dk1"/>
                </a:solidFill>
                <a:latin typeface="Gulim"/>
                <a:ea typeface="Gulim"/>
                <a:cs typeface="Gulim"/>
                <a:sym typeface="Gulim"/>
              </a:rPr>
              <a:t>TM</a:t>
            </a:r>
            <a:r>
              <a:rPr b="0" i="0" lang="en-US" sz="1800" u="none">
                <a:solidFill>
                  <a:schemeClr val="dk1"/>
                </a:solidFill>
                <a:latin typeface="Gulim"/>
                <a:ea typeface="Gulim"/>
                <a:cs typeface="Gulim"/>
                <a:sym typeface="Gulim"/>
              </a:rPr>
              <a:t>, SIMAN V</a:t>
            </a:r>
            <a:r>
              <a:rPr b="0" baseline="30000" i="0" lang="en-US" sz="1800" u="none">
                <a:solidFill>
                  <a:schemeClr val="dk1"/>
                </a:solidFill>
                <a:latin typeface="Times New Roman"/>
                <a:ea typeface="Times New Roman"/>
                <a:cs typeface="Times New Roman"/>
                <a:sym typeface="Times New Roman"/>
              </a:rPr>
              <a:t>®</a:t>
            </a:r>
            <a:endParaRPr b="0" baseline="30000" i="0" sz="1800" u="none">
              <a:solidFill>
                <a:schemeClr val="dk1"/>
              </a:solidFill>
              <a:latin typeface="Gulim"/>
              <a:ea typeface="Gulim"/>
              <a:cs typeface="Gulim"/>
              <a:sym typeface="Gulim"/>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Simulation Environments</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This category includes many products that are distinguished one way or another (by, for example, cost, application area, or type of animation)  but have common characteristics such as a graphical user interface and an environment that supports all (or most) aspects of a simulation study.</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147"/>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452" name="Google Shape;1452;p147"/>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Historical period</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1955 </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 60	The Period of Search</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1961- 65	The Advent</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1966 </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 70	The formative Period</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1971 </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 78	The Expansion Period</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1979 </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 86	The Period of Consolidation and 				Regeneration</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1987 -		The Period of Integrated Environments</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148"/>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458" name="Google Shape;1458;p148"/>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The Period of Search (1955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Gulim"/>
                <a:ea typeface="Gulim"/>
                <a:cs typeface="Gulim"/>
                <a:sym typeface="Gulim"/>
              </a:rPr>
              <a:t> 60)</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In the early years, simulation was conducted in FORTRAN or other general purpose programming language without the support of simulation-specific routines.</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In the first period, much effort was expended in the search for unifying concepts and the development of reusable routines to facilitate simulation</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149"/>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464" name="Google Shape;1464;p149"/>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The Advent (1961 - 65)</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The forerunner of the simulation programming language (SPLs) in use today appeared in the period 1961-65.</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FORTRAN-based packages such as SIMSCRIPT and GASP, the ALGOL descendant SIMULA, and GPSS</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The first process-interaction SPL, GPSS was developed by Geoffrey Gordon at IBM and appeared about 1961.</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Quick simulations of communications and computer systems, but its ease of use quickly spread its popularity to other application areas.</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GPSS is based on a block-diagram representation and is suited for queuing models of all kinds.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1.6 Components of a System (2)</a:t>
            </a:r>
            <a:endParaRPr/>
          </a:p>
        </p:txBody>
      </p:sp>
      <p:pic>
        <p:nvPicPr>
          <p:cNvPr descr="msotw9_temp0" id="213" name="Google Shape;213;p15"/>
          <p:cNvPicPr preferRelativeResize="0"/>
          <p:nvPr/>
        </p:nvPicPr>
        <p:blipFill rotWithShape="1">
          <a:blip r:embed="rId3">
            <a:alphaModFix/>
          </a:blip>
          <a:srcRect b="0" l="0" r="0" t="0"/>
          <a:stretch/>
        </p:blipFill>
        <p:spPr>
          <a:xfrm>
            <a:off x="685800" y="1600200"/>
            <a:ext cx="7848600" cy="4800600"/>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150"/>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470" name="Google Shape;1470;p150"/>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The Advent (1961 - 65)</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Harry Markowitz provided the major conceptual guidance for SIMSCRIPT, first appearing in 1963.</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SIMSCRIPT originally was heavily influenced by FORTRAN, but in later versions its developers broke from its FORTRAN base and created its own SPL.</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The initial versions were based on event scheduling.</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Philip J. Kiviat began the development of GASP (General Activity Simulation Program) in 1961.</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Originally it was based on the general-purpose programming language ALGOL, but later a decision was made to base it on FORTRAN.</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GASP, like GPSS, used flow-chart symbols familiar to engineers.</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151"/>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476" name="Google Shape;1476;p151"/>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The Advent (1961 - 65)</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Numerous other SPLs were developed during this time period.</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Notably, they included SIMULA, an extension of ALGOL and The Control and Simulation Language (CSL) that took an activity-scanning approach.</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152"/>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482" name="Google Shape;1482;p152"/>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The Formative Period (1966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Gulim"/>
                <a:ea typeface="Gulim"/>
                <a:cs typeface="Gulim"/>
                <a:sym typeface="Gulim"/>
              </a:rPr>
              <a:t> 70)</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During this period, concepts were reviewed and refined to promote a more consistent representation of each language</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s world view. The major SPLs matured and gained wider usage.</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Rapid hardware advancements and user demands forced some languages, notably GPSS, to undergo major revisions.</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GPSS/360, with its extensions to earlier versions of GPSS, emerged for the IBM 360 computer.</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SIMSCRIPT II represented a major advancement in SPLs.</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With its freeform English-like language and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forgiving</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compiler, an attempt was made to give the user major consideration in the language design.</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153"/>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488" name="Google Shape;1488;p153"/>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The Formative Period (1966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Gulim"/>
                <a:ea typeface="Gulim"/>
                <a:cs typeface="Gulim"/>
                <a:sym typeface="Gulim"/>
              </a:rPr>
              <a:t> 70)</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ECSL, a descendant of CSL, was developed and became popular in the UK.</a:t>
            </a:r>
            <a:endParaRPr/>
          </a:p>
          <a:p>
            <a:pPr indent="-209550" lvl="1" marL="742950" rtl="0" algn="l">
              <a:lnSpc>
                <a:spcPct val="100000"/>
              </a:lnSpc>
              <a:spcBef>
                <a:spcPts val="400"/>
              </a:spcBef>
              <a:spcAft>
                <a:spcPts val="0"/>
              </a:spcAft>
              <a:buSzPts val="1200"/>
              <a:buNone/>
            </a:pPr>
            <a:r>
              <a:t/>
            </a:r>
            <a:endParaRPr b="0" i="0" sz="2000" u="none">
              <a:solidFill>
                <a:schemeClr val="dk1"/>
              </a:solidFill>
              <a:latin typeface="Gulim"/>
              <a:ea typeface="Gulim"/>
              <a:cs typeface="Gulim"/>
              <a:sym typeface="Gulim"/>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In Europe, SIMULA added the concept of classes and inheritance, thus becoming a precursor of the modern object-oriented programming language.</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154"/>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494" name="Google Shape;1494;p154"/>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The Expansion Period (1971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Gulim"/>
                <a:ea typeface="Gulim"/>
                <a:cs typeface="Gulim"/>
                <a:sym typeface="Gulim"/>
              </a:rPr>
              <a:t> 78)</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Major advances in GPSS during this period came from outside IBM.</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Norden Systems headed the development of GPSS/NORDEN, a pioneering effort that offered an interactive, visual online environment.</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Wolverine Software developed GPSS/H, released in 1977 for IBM mainframes, later for minicomputers and the PC.</a:t>
            </a:r>
            <a:endParaRPr/>
          </a:p>
          <a:p>
            <a:pPr indent="-228600" lvl="3" marL="1600200" rtl="0" algn="l">
              <a:lnSpc>
                <a:spcPct val="100000"/>
              </a:lnSpc>
              <a:spcBef>
                <a:spcPts val="320"/>
              </a:spcBef>
              <a:spcAft>
                <a:spcPts val="0"/>
              </a:spcAft>
              <a:buSzPts val="1040"/>
              <a:buChar char="•"/>
            </a:pPr>
            <a:r>
              <a:rPr b="0" i="0" lang="en-US" sz="1600" u="none">
                <a:solidFill>
                  <a:schemeClr val="dk1"/>
                </a:solidFill>
                <a:latin typeface="Gulim"/>
                <a:ea typeface="Gulim"/>
                <a:cs typeface="Gulim"/>
                <a:sym typeface="Gulim"/>
              </a:rPr>
              <a:t>With the addition of new features including an interactive debugger, it has become the principal version of GPS in use today.</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155"/>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500" name="Google Shape;1500;p155"/>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640"/>
              <a:buChar char="•"/>
            </a:pPr>
            <a:r>
              <a:rPr b="0" i="0" lang="en-US" sz="2400" u="none">
                <a:solidFill>
                  <a:schemeClr val="dk1"/>
                </a:solidFill>
                <a:latin typeface="Gulim"/>
                <a:ea typeface="Gulim"/>
                <a:cs typeface="Gulim"/>
                <a:sym typeface="Gulim"/>
              </a:rPr>
              <a:t>The Expansion Period (1971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Gulim"/>
                <a:ea typeface="Gulim"/>
                <a:cs typeface="Gulim"/>
                <a:sym typeface="Gulim"/>
              </a:rPr>
              <a:t> 78)</a:t>
            </a:r>
            <a:endParaRPr/>
          </a:p>
          <a:p>
            <a:pPr indent="-285750" lvl="1" marL="742950" rtl="0" algn="l">
              <a:lnSpc>
                <a:spcPct val="90000"/>
              </a:lnSpc>
              <a:spcBef>
                <a:spcPts val="400"/>
              </a:spcBef>
              <a:spcAft>
                <a:spcPts val="0"/>
              </a:spcAft>
              <a:buSzPts val="1200"/>
              <a:buChar char="•"/>
            </a:pPr>
            <a:r>
              <a:rPr b="0" i="0" lang="en-US" sz="2000" u="none">
                <a:solidFill>
                  <a:schemeClr val="dk1"/>
                </a:solidFill>
                <a:latin typeface="Gulim"/>
                <a:ea typeface="Gulim"/>
                <a:cs typeface="Gulim"/>
                <a:sym typeface="Gulim"/>
              </a:rPr>
              <a:t>Purdue made major changes to GASP, with GASP IV appearing in 1974.</a:t>
            </a:r>
            <a:endParaRPr/>
          </a:p>
          <a:p>
            <a:pPr indent="-228600" lvl="2" marL="1143000" rtl="0" algn="l">
              <a:lnSpc>
                <a:spcPct val="90000"/>
              </a:lnSpc>
              <a:spcBef>
                <a:spcPts val="360"/>
              </a:spcBef>
              <a:spcAft>
                <a:spcPts val="0"/>
              </a:spcAft>
              <a:buSzPts val="1710"/>
              <a:buChar char="•"/>
            </a:pPr>
            <a:r>
              <a:rPr b="0" i="0" lang="en-US" sz="1800" u="none">
                <a:solidFill>
                  <a:schemeClr val="dk1"/>
                </a:solidFill>
                <a:latin typeface="Gulim"/>
                <a:ea typeface="Gulim"/>
                <a:cs typeface="Gulim"/>
                <a:sym typeface="Gulim"/>
              </a:rPr>
              <a:t>It incorporated state events in addition to time events, thus adding support for the activity-scanning world view in addition to the event-scheduling world view.</a:t>
            </a:r>
            <a:endParaRPr/>
          </a:p>
          <a:p>
            <a:pPr indent="-285750" lvl="1" marL="742950" rtl="0" algn="l">
              <a:lnSpc>
                <a:spcPct val="90000"/>
              </a:lnSpc>
              <a:spcBef>
                <a:spcPts val="400"/>
              </a:spcBef>
              <a:spcAft>
                <a:spcPts val="0"/>
              </a:spcAft>
              <a:buSzPts val="1200"/>
              <a:buChar char="•"/>
            </a:pPr>
            <a:r>
              <a:rPr b="0" i="0" lang="en-US" sz="2000" u="none">
                <a:solidFill>
                  <a:schemeClr val="dk1"/>
                </a:solidFill>
                <a:latin typeface="Gulim"/>
                <a:ea typeface="Gulim"/>
                <a:cs typeface="Gulim"/>
                <a:sym typeface="Gulim"/>
              </a:rPr>
              <a:t>Efforts were made during this period to attempt to simplify the modeling process.</a:t>
            </a:r>
            <a:endParaRPr/>
          </a:p>
          <a:p>
            <a:pPr indent="-228600" lvl="2" marL="1143000" rtl="0" algn="l">
              <a:lnSpc>
                <a:spcPct val="90000"/>
              </a:lnSpc>
              <a:spcBef>
                <a:spcPts val="360"/>
              </a:spcBef>
              <a:spcAft>
                <a:spcPts val="0"/>
              </a:spcAft>
              <a:buSzPts val="1710"/>
              <a:buChar char="•"/>
            </a:pPr>
            <a:r>
              <a:rPr b="0" i="0" lang="en-US" sz="1800" u="none">
                <a:solidFill>
                  <a:schemeClr val="dk1"/>
                </a:solidFill>
                <a:latin typeface="Gulim"/>
                <a:ea typeface="Gulim"/>
                <a:cs typeface="Gulim"/>
                <a:sym typeface="Gulim"/>
              </a:rPr>
              <a:t>Using SIMULA, an attempt was made to develop a system definition from a high-level user perspective that could be translated automatically into an executable model.</a:t>
            </a:r>
            <a:endParaRPr/>
          </a:p>
          <a:p>
            <a:pPr indent="-228600" lvl="2" marL="1143000" rtl="0" algn="l">
              <a:lnSpc>
                <a:spcPct val="90000"/>
              </a:lnSpc>
              <a:spcBef>
                <a:spcPts val="360"/>
              </a:spcBef>
              <a:spcAft>
                <a:spcPts val="0"/>
              </a:spcAft>
              <a:buSzPts val="1710"/>
              <a:buChar char="•"/>
            </a:pPr>
            <a:r>
              <a:rPr b="0" i="0" lang="en-US" sz="1800" u="none">
                <a:solidFill>
                  <a:schemeClr val="dk1"/>
                </a:solidFill>
                <a:latin typeface="Gulim"/>
                <a:ea typeface="Gulim"/>
                <a:cs typeface="Gulim"/>
                <a:sym typeface="Gulim"/>
              </a:rPr>
              <a:t>Similar efforts included interactive program generators, the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Programming by Questionnaire,</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and natural-language interfaces, together with automatic mappings to the language choice.</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156"/>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506" name="Google Shape;1506;p156"/>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Consolidation and Regeneration (1979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Gulim"/>
                <a:ea typeface="Gulim"/>
                <a:cs typeface="Gulim"/>
                <a:sym typeface="Gulim"/>
              </a:rPr>
              <a:t> 86)</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During this period, the predominant SPLs extended their implementation to many computers and microprocessors while maintaining their basic structure.</a:t>
            </a:r>
            <a:endParaRPr/>
          </a:p>
          <a:p>
            <a:pPr indent="-209550" lvl="1" marL="742950" rtl="0" algn="l">
              <a:lnSpc>
                <a:spcPct val="100000"/>
              </a:lnSpc>
              <a:spcBef>
                <a:spcPts val="400"/>
              </a:spcBef>
              <a:spcAft>
                <a:spcPts val="0"/>
              </a:spcAft>
              <a:buSzPts val="1200"/>
              <a:buNone/>
            </a:pPr>
            <a:r>
              <a:t/>
            </a:r>
            <a:endParaRPr b="0" i="0" sz="2000" u="none">
              <a:solidFill>
                <a:schemeClr val="dk1"/>
              </a:solidFill>
              <a:latin typeface="Gulim"/>
              <a:ea typeface="Gulim"/>
              <a:cs typeface="Gulim"/>
              <a:sym typeface="Gulim"/>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Two major descendants of GASP appeared: SLAM II and SIMAN.</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SLAM sought to provide multiple modeling perspectives and combined modeling capabilities.</a:t>
            </a:r>
            <a:endParaRPr/>
          </a:p>
          <a:p>
            <a:pPr indent="-228600" lvl="3" marL="1600200" rtl="0" algn="l">
              <a:lnSpc>
                <a:spcPct val="100000"/>
              </a:lnSpc>
              <a:spcBef>
                <a:spcPts val="320"/>
              </a:spcBef>
              <a:spcAft>
                <a:spcPts val="0"/>
              </a:spcAft>
              <a:buSzPts val="1040"/>
              <a:buChar char="•"/>
            </a:pPr>
            <a:r>
              <a:rPr b="0" i="0" lang="en-US" sz="1600" u="none">
                <a:solidFill>
                  <a:schemeClr val="dk1"/>
                </a:solidFill>
                <a:latin typeface="Gulim"/>
                <a:ea typeface="Gulim"/>
                <a:cs typeface="Gulim"/>
                <a:sym typeface="Gulim"/>
              </a:rPr>
              <a:t>That is, it had an event-scheduling perspective based on GASP, a network world view, and a continuous component.</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SIMAN possessed a general modeling capability found in SPLs such as GASP IV, but also had block-diagram component similar in some respects to SLAM and GPSS.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157"/>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512" name="Google Shape;1512;p157"/>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Consolidation and Regeneration (1979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Gulim"/>
                <a:ea typeface="Gulim"/>
                <a:cs typeface="Gulim"/>
                <a:sym typeface="Gulim"/>
              </a:rPr>
              <a:t> 86)</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As did SLAM II, SIMAN allowed an event-scheduling approach by programming in FORTRAN with a supplied collection of GORTRAN routines, a block-diagram approach analogous in some ways to that of GPSS and SLAM, and a continuous component.</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158"/>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4.1 History of Simulation Software</a:t>
            </a:r>
            <a:endParaRPr/>
          </a:p>
        </p:txBody>
      </p:sp>
      <p:sp>
        <p:nvSpPr>
          <p:cNvPr descr="Rectangle: Click to edit Master text styles &#10;Second level &#10;Third level &#10;Fourth level &#10;Fifth level" id="1518" name="Google Shape;1518;p158"/>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The Present Period (1987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Gulim"/>
                <a:ea typeface="Gulim"/>
                <a:cs typeface="Gulim"/>
                <a:sym typeface="Gulim"/>
              </a:rPr>
              <a:t> present)</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The most recent period is notable for the growth of SPLs on the personal computer and the emergence of simulation environments with graphical user interfaces, animation and other visualization tools.</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Some packages attempt to simplify the modeling process by the use of process flow or block diagramming and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fill-in-the-blank</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windows that avoid the need to learn programming syntax.</a:t>
            </a:r>
            <a:endParaRPr/>
          </a:p>
          <a:p>
            <a:pPr indent="-120014" lvl="2" marL="1143000" rtl="0" algn="l">
              <a:lnSpc>
                <a:spcPct val="100000"/>
              </a:lnSpc>
              <a:spcBef>
                <a:spcPts val="360"/>
              </a:spcBef>
              <a:spcAft>
                <a:spcPts val="0"/>
              </a:spcAft>
              <a:buSzPts val="1710"/>
              <a:buNone/>
            </a:pPr>
            <a:r>
              <a:t/>
            </a:r>
            <a:endParaRPr b="0" i="0" sz="1800" u="none">
              <a:solidFill>
                <a:schemeClr val="dk1"/>
              </a:solidFill>
              <a:latin typeface="Gulim"/>
              <a:ea typeface="Gulim"/>
              <a:cs typeface="Gulim"/>
              <a:sym typeface="Gulim"/>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Some of the more predominant simulation environments introduced since the mid-eighties, such as Arena and AutoMod.</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159"/>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4.2 Selection of Simulation Software</a:t>
            </a:r>
            <a:endParaRPr/>
          </a:p>
        </p:txBody>
      </p:sp>
      <p:pic>
        <p:nvPicPr>
          <p:cNvPr descr="scan1" id="1524" name="Google Shape;1524;p159"/>
          <p:cNvPicPr preferRelativeResize="0"/>
          <p:nvPr/>
        </p:nvPicPr>
        <p:blipFill rotWithShape="1">
          <a:blip r:embed="rId3">
            <a:alphaModFix/>
          </a:blip>
          <a:srcRect b="0" l="0" r="0" t="0"/>
          <a:stretch/>
        </p:blipFill>
        <p:spPr>
          <a:xfrm>
            <a:off x="609600" y="1371600"/>
            <a:ext cx="8001000" cy="449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1.7 Discrete and Continuous Systems</a:t>
            </a:r>
            <a:endParaRPr/>
          </a:p>
        </p:txBody>
      </p:sp>
      <p:sp>
        <p:nvSpPr>
          <p:cNvPr descr="Rectangle: Click to edit Master text styles &#10;Second level &#10;Third level &#10;Fourth level &#10;Fifth level" id="219" name="Google Shape;219;p16"/>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Systems can be categorized as discrete or continuous.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Bank : a discrete system</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head of water behind a dam : a continuous system</a:t>
            </a:r>
            <a:endParaRPr/>
          </a:p>
        </p:txBody>
      </p:sp>
      <p:pic>
        <p:nvPicPr>
          <p:cNvPr descr="fig1-2" id="220" name="Google Shape;220;p16"/>
          <p:cNvPicPr preferRelativeResize="0"/>
          <p:nvPr/>
        </p:nvPicPr>
        <p:blipFill rotWithShape="1">
          <a:blip r:embed="rId3">
            <a:alphaModFix/>
          </a:blip>
          <a:srcRect b="0" l="0" r="0" t="0"/>
          <a:stretch/>
        </p:blipFill>
        <p:spPr>
          <a:xfrm>
            <a:off x="4648200" y="2971800"/>
            <a:ext cx="3810000" cy="2819400"/>
          </a:xfrm>
          <a:prstGeom prst="rect">
            <a:avLst/>
          </a:prstGeom>
          <a:noFill/>
          <a:ln>
            <a:noFill/>
          </a:ln>
        </p:spPr>
      </p:pic>
      <p:pic>
        <p:nvPicPr>
          <p:cNvPr descr="fog1-1" id="221" name="Google Shape;221;p16"/>
          <p:cNvPicPr preferRelativeResize="0"/>
          <p:nvPr/>
        </p:nvPicPr>
        <p:blipFill rotWithShape="1">
          <a:blip r:embed="rId4">
            <a:alphaModFix/>
          </a:blip>
          <a:srcRect b="0" l="0" r="0" t="0"/>
          <a:stretch/>
        </p:blipFill>
        <p:spPr>
          <a:xfrm>
            <a:off x="914400" y="2743200"/>
            <a:ext cx="3449637" cy="2895600"/>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160"/>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4.2 Selection of Simulation Software</a:t>
            </a:r>
            <a:endParaRPr/>
          </a:p>
        </p:txBody>
      </p:sp>
      <p:pic>
        <p:nvPicPr>
          <p:cNvPr descr="scan2" id="1530" name="Google Shape;1530;p160"/>
          <p:cNvPicPr preferRelativeResize="0"/>
          <p:nvPr/>
        </p:nvPicPr>
        <p:blipFill rotWithShape="1">
          <a:blip r:embed="rId3">
            <a:alphaModFix/>
          </a:blip>
          <a:srcRect b="0" l="0" r="0" t="0"/>
          <a:stretch/>
        </p:blipFill>
        <p:spPr>
          <a:xfrm>
            <a:off x="685800" y="1371600"/>
            <a:ext cx="7848600" cy="4173537"/>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161"/>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4.2 Selection of Simulation Software</a:t>
            </a:r>
            <a:endParaRPr/>
          </a:p>
        </p:txBody>
      </p:sp>
      <p:pic>
        <p:nvPicPr>
          <p:cNvPr descr="scan3" id="1536" name="Google Shape;1536;p161"/>
          <p:cNvPicPr preferRelativeResize="0"/>
          <p:nvPr/>
        </p:nvPicPr>
        <p:blipFill rotWithShape="1">
          <a:blip r:embed="rId3">
            <a:alphaModFix/>
          </a:blip>
          <a:srcRect b="0" l="0" r="0" t="0"/>
          <a:stretch/>
        </p:blipFill>
        <p:spPr>
          <a:xfrm>
            <a:off x="1600200" y="1295400"/>
            <a:ext cx="5943600" cy="4592637"/>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162"/>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4.2 Selection of Simulation Software</a:t>
            </a:r>
            <a:endParaRPr/>
          </a:p>
        </p:txBody>
      </p:sp>
      <p:sp>
        <p:nvSpPr>
          <p:cNvPr descr="Rectangle: Click to edit Master text styles &#10;Second level &#10;Third level &#10;Fourth level &#10;Fifth level" id="1542" name="Google Shape;1542;p162"/>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Evaluating and selecting simulation software:</a:t>
            </a:r>
            <a:endParaRPr/>
          </a:p>
          <a:p>
            <a:pPr indent="-381000" lvl="1" marL="83820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Do not focus on a single issue such as ease of use. </a:t>
            </a:r>
            <a:endParaRPr/>
          </a:p>
          <a:p>
            <a:pPr indent="-342900" lvl="2" marL="12573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Consider the accuracy and level of detail obtainable, ease of learning, vendor support, and applicability to your problem.</a:t>
            </a:r>
            <a:endParaRPr/>
          </a:p>
          <a:p>
            <a:pPr indent="-381000" lvl="1" marL="83820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Execution speed is important.</a:t>
            </a:r>
            <a:endParaRPr/>
          </a:p>
          <a:p>
            <a:pPr indent="-342900" lvl="2" marL="12573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Do not think exclusively in terms of experimental runs that take place at night and over the weekend.</a:t>
            </a:r>
            <a:endParaRPr/>
          </a:p>
          <a:p>
            <a:pPr indent="-381000" lvl="1" marL="83820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Beware of advertising claims and demonstrations.</a:t>
            </a:r>
            <a:endParaRPr/>
          </a:p>
          <a:p>
            <a:pPr indent="-342900" lvl="2" marL="12573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Many advertisements exploit positive features of the software only.</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163"/>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4.2 Selection of Simulation Software</a:t>
            </a:r>
            <a:endParaRPr/>
          </a:p>
        </p:txBody>
      </p:sp>
      <p:sp>
        <p:nvSpPr>
          <p:cNvPr descr="Rectangle: Click to edit Master text styles &#10;Second level &#10;Third level &#10;Fourth level &#10;Fifth level" id="1548" name="Google Shape;1548;p163"/>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Evaluating and selecting simulation software:</a:t>
            </a:r>
            <a:endParaRPr/>
          </a:p>
          <a:p>
            <a:pPr indent="-381000" lvl="1" marL="83820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Ask the vendor to solve a small version of your problem.</a:t>
            </a:r>
            <a:endParaRPr/>
          </a:p>
          <a:p>
            <a:pPr indent="-381000" lvl="1" marL="83820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Beware of </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checklists</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 with </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yes</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 and </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no</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 as the entries.</a:t>
            </a:r>
            <a:endParaRPr/>
          </a:p>
          <a:p>
            <a:pPr indent="-342900" lvl="2" marL="12573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For example, many packages claim to have a conveyor entity. However, implementations have considerable variation and level of fidelity. Implementation and capability are what is important.</a:t>
            </a:r>
            <a:endParaRPr/>
          </a:p>
          <a:p>
            <a:pPr indent="-381000" lvl="1" marL="83820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Simulation users ask if the simulation model can link to and use code or routines written in external languages such as C, C++, or FORTRAN.</a:t>
            </a:r>
            <a:endParaRPr/>
          </a:p>
          <a:p>
            <a:pPr indent="-342900" lvl="2" marL="12573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This is good feature, especially when the external routines already exist and are suitable for the purpose at hand.</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164"/>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4.2 Selection of Simulation Software</a:t>
            </a:r>
            <a:endParaRPr/>
          </a:p>
        </p:txBody>
      </p:sp>
      <p:sp>
        <p:nvSpPr>
          <p:cNvPr descr="Rectangle: Click to edit Master text styles &#10;Second level &#10;Third level &#10;Fourth level &#10;Fifth level" id="1554" name="Google Shape;1554;p164"/>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Evaluating and selecting simulation software:</a:t>
            </a:r>
            <a:endParaRPr/>
          </a:p>
          <a:p>
            <a:pPr indent="-381000" lvl="1" marL="83820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There may be a significant trade-off between the graphical model-building environments and ones based on a simulation language.</a:t>
            </a:r>
            <a:endParaRPr/>
          </a:p>
          <a:p>
            <a:pPr indent="-342900" lvl="2" marL="12573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Beware of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no programming required</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unless either the package is a near-perfect fit to your problem domain, or programming (customized procedural logic) is possible with the supplied blocks, nodes, or process flow diagram, in which case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no programming required</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refers to syntax only and not the development of procedural logic.</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165"/>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4.3 An Example Simulation</a:t>
            </a:r>
            <a:endParaRPr/>
          </a:p>
        </p:txBody>
      </p:sp>
      <p:sp>
        <p:nvSpPr>
          <p:cNvPr descr="Rectangle: Click to edit Master text styles &#10;Second level &#10;Third level &#10;Fourth level &#10;Fifth level" id="1560" name="Google Shape;1560;p165"/>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Example 4.1 (The Checkout Counter: Typical Single-Server Queue)</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The system, a grocery checkout counter, is modeled as a single-server queue.</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The simulation will run until 1000 customers have been served.</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Interarrival time of customers</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Exponentially distributed with a mean of 4.5 minutes</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Service time</a:t>
            </a:r>
            <a:endParaRPr/>
          </a:p>
          <a:p>
            <a:pPr indent="-228600" lvl="2" marL="1143000" rtl="0" algn="l">
              <a:lnSpc>
                <a:spcPct val="100000"/>
              </a:lnSpc>
              <a:spcBef>
                <a:spcPts val="360"/>
              </a:spcBef>
              <a:spcAft>
                <a:spcPts val="0"/>
              </a:spcAft>
              <a:buSzPts val="1710"/>
              <a:buChar char="•"/>
            </a:pPr>
            <a:r>
              <a:rPr b="0" i="0" lang="en-US" sz="1800" u="none">
                <a:solidFill>
                  <a:schemeClr val="dk1"/>
                </a:solidFill>
                <a:latin typeface="Gulim"/>
                <a:ea typeface="Gulim"/>
                <a:cs typeface="Gulim"/>
                <a:sym typeface="Gulim"/>
              </a:rPr>
              <a:t>Normally distributed with a mean of 3.2 minutes and a standard deviation of 0.6 minutes</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166"/>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4.3 An Example Simulation</a:t>
            </a:r>
            <a:endParaRPr/>
          </a:p>
        </p:txBody>
      </p:sp>
      <p:sp>
        <p:nvSpPr>
          <p:cNvPr descr="Rectangle: Click to edit Master text styles &#10;Second level &#10;Third level &#10;Fourth level &#10;Fifth level" id="1566" name="Google Shape;1566;p166"/>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Gulim"/>
                <a:ea typeface="Gulim"/>
                <a:cs typeface="Gulim"/>
                <a:sym typeface="Gulim"/>
              </a:rPr>
              <a:t>Example 4.1 (The Checkout Counter: Typical Single-Server Queue)</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Gulim"/>
                <a:ea typeface="Gulim"/>
                <a:cs typeface="Gulim"/>
                <a:sym typeface="Gulim"/>
              </a:rPr>
              <a:t>When the cashier is busy, a queue forms with no customers turned away.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1.8 Model of a System</a:t>
            </a:r>
            <a:endParaRPr/>
          </a:p>
        </p:txBody>
      </p:sp>
      <p:sp>
        <p:nvSpPr>
          <p:cNvPr descr="Rectangle: Click to edit Master text styles &#10;Second level &#10;Third level &#10;Fourth level &#10;Fifth level" id="227" name="Google Shape;227;p17"/>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Model</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 representation of a system for the purpose of studying the system</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 simplification of the system</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sufficiently detailed to permit valid conclusions to be drawn about the real system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1.9 Types of Models</a:t>
            </a:r>
            <a:endParaRPr/>
          </a:p>
        </p:txBody>
      </p:sp>
      <p:sp>
        <p:nvSpPr>
          <p:cNvPr descr="Rectangle: Click to edit Master text styles &#10;Second level &#10;Third level &#10;Fourth level &#10;Fifth level" id="233" name="Google Shape;233;p18"/>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Static or Dynamic Simulation Models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Static simulation model (called Monte Carlo simulation) represents a system at a particular point in time.</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Dynamic simulation model represents systems as they change over time</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Deterministic or Stochastic Simulation Models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Deterministic simulation models contain no random variables and have a known set of inputs which will result in a unique set of outputs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Stochastic simulation model has one or more random variables as inputs. Random inputs lead to random outputs.</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The model of interest in this class is discrete, dynamic, and stochastic.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1.10 Discrete-Event System Simulation</a:t>
            </a:r>
            <a:endParaRPr/>
          </a:p>
        </p:txBody>
      </p:sp>
      <p:sp>
        <p:nvSpPr>
          <p:cNvPr descr="Rectangle: Click to edit Master text styles &#10;Second level &#10;Third level &#10;Fourth level &#10;Fifth level" id="239" name="Google Shape;239;p19"/>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The simulation models are analyzed by numerical rather than by analytical methods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Analytical methods employ the deductive reasoning of mathematics to solve the model.</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Numerical methods employ computational procedures to solve mathematical models.</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
          <p:cNvSpPr txBox="1"/>
          <p:nvPr/>
        </p:nvSpPr>
        <p:spPr>
          <a:xfrm>
            <a:off x="990600" y="1676400"/>
            <a:ext cx="77724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Gulim"/>
              <a:buNone/>
            </a:pPr>
            <a:r>
              <a:rPr b="0" i="0" lang="en-US" sz="3200" u="none">
                <a:solidFill>
                  <a:schemeClr val="dk2"/>
                </a:solidFill>
                <a:latin typeface="Gulim"/>
                <a:ea typeface="Gulim"/>
                <a:cs typeface="Gulim"/>
                <a:sym typeface="Gulim"/>
              </a:rPr>
              <a:t>Part I. Introduction to Discrete-Event </a:t>
            </a:r>
            <a:br>
              <a:rPr b="0" i="0" lang="en-US" sz="3200" u="none">
                <a:solidFill>
                  <a:schemeClr val="dk2"/>
                </a:solidFill>
                <a:latin typeface="Gulim"/>
                <a:ea typeface="Gulim"/>
                <a:cs typeface="Gulim"/>
                <a:sym typeface="Gulim"/>
              </a:rPr>
            </a:br>
            <a:r>
              <a:rPr b="0" i="0" lang="en-US" sz="3200" u="none">
                <a:solidFill>
                  <a:schemeClr val="dk2"/>
                </a:solidFill>
                <a:latin typeface="Gulim"/>
                <a:ea typeface="Gulim"/>
                <a:cs typeface="Gulim"/>
                <a:sym typeface="Gulim"/>
              </a:rPr>
              <a:t>	   System Simulation</a:t>
            </a:r>
            <a:endParaRPr/>
          </a:p>
        </p:txBody>
      </p:sp>
      <p:sp>
        <p:nvSpPr>
          <p:cNvPr descr="Rectangle: Click to edit Master text styles &#10;Second level &#10;Third level &#10;Fourth level &#10;Fifth level" id="127" name="Google Shape;127;p2"/>
          <p:cNvSpPr txBox="1"/>
          <p:nvPr/>
        </p:nvSpPr>
        <p:spPr>
          <a:xfrm>
            <a:off x="1524000" y="3048000"/>
            <a:ext cx="64008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Gulim"/>
              <a:buNone/>
            </a:pPr>
            <a:r>
              <a:rPr b="0" i="0" lang="en-US" sz="2400" u="none">
                <a:solidFill>
                  <a:schemeClr val="dk1"/>
                </a:solidFill>
                <a:latin typeface="Gulim"/>
                <a:ea typeface="Gulim"/>
                <a:cs typeface="Gulim"/>
                <a:sym typeface="Gulim"/>
              </a:rPr>
              <a:t>Ch.1 Introduction to Simulation</a:t>
            </a:r>
            <a:endParaRPr/>
          </a:p>
          <a:p>
            <a:pPr indent="0" lvl="0" marL="0" marR="0" rtl="0" algn="l">
              <a:lnSpc>
                <a:spcPct val="100000"/>
              </a:lnSpc>
              <a:spcBef>
                <a:spcPts val="480"/>
              </a:spcBef>
              <a:spcAft>
                <a:spcPts val="0"/>
              </a:spcAft>
              <a:buClr>
                <a:schemeClr val="dk1"/>
              </a:buClr>
              <a:buSzPts val="2400"/>
              <a:buFont typeface="Gulim"/>
              <a:buNone/>
            </a:pPr>
            <a:r>
              <a:rPr b="0" i="0" lang="en-US" sz="2400" u="none">
                <a:solidFill>
                  <a:schemeClr val="dk1"/>
                </a:solidFill>
                <a:latin typeface="Gulim"/>
                <a:ea typeface="Gulim"/>
                <a:cs typeface="Gulim"/>
                <a:sym typeface="Gulim"/>
              </a:rPr>
              <a:t>Ch.2 Simulation Examples</a:t>
            </a:r>
            <a:endParaRPr/>
          </a:p>
          <a:p>
            <a:pPr indent="0" lvl="0" marL="0" marR="0" rtl="0" algn="l">
              <a:lnSpc>
                <a:spcPct val="100000"/>
              </a:lnSpc>
              <a:spcBef>
                <a:spcPts val="480"/>
              </a:spcBef>
              <a:spcAft>
                <a:spcPts val="0"/>
              </a:spcAft>
              <a:buClr>
                <a:schemeClr val="dk1"/>
              </a:buClr>
              <a:buSzPts val="2400"/>
              <a:buFont typeface="Gulim"/>
              <a:buNone/>
            </a:pPr>
            <a:r>
              <a:rPr b="0" i="0" lang="en-US" sz="2400" u="none">
                <a:solidFill>
                  <a:schemeClr val="dk1"/>
                </a:solidFill>
                <a:latin typeface="Gulim"/>
                <a:ea typeface="Gulim"/>
                <a:cs typeface="Gulim"/>
                <a:sym typeface="Gulim"/>
              </a:rPr>
              <a:t>Ch.3 General Principles</a:t>
            </a:r>
            <a:endParaRPr/>
          </a:p>
          <a:p>
            <a:pPr indent="0" lvl="0" marL="0" marR="0" rtl="0" algn="l">
              <a:lnSpc>
                <a:spcPct val="100000"/>
              </a:lnSpc>
              <a:spcBef>
                <a:spcPts val="480"/>
              </a:spcBef>
              <a:spcAft>
                <a:spcPts val="0"/>
              </a:spcAft>
              <a:buClr>
                <a:schemeClr val="dk1"/>
              </a:buClr>
              <a:buSzPts val="2400"/>
              <a:buFont typeface="Gulim"/>
              <a:buNone/>
            </a:pPr>
            <a:r>
              <a:rPr b="0" i="0" lang="en-US" sz="2400" u="none">
                <a:solidFill>
                  <a:schemeClr val="dk1"/>
                </a:solidFill>
                <a:latin typeface="Gulim"/>
                <a:ea typeface="Gulim"/>
                <a:cs typeface="Gulim"/>
                <a:sym typeface="Gulim"/>
              </a:rPr>
              <a:t>Ch.4 Simulation Software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descr="Rectangle: Click to edit Master text styles &#10;Second level &#10;Third level &#10;Fourth level &#10;Fifth level" id="244" name="Google Shape;244;p20"/>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175260" lvl="0" marL="342900" rtl="0" algn="l">
              <a:spcBef>
                <a:spcPts val="0"/>
              </a:spcBef>
              <a:spcAft>
                <a:spcPts val="0"/>
              </a:spcAft>
              <a:buSzPts val="2640"/>
              <a:buNone/>
            </a:pPr>
            <a:r>
              <a:t/>
            </a:r>
            <a:endParaRPr sz="2400">
              <a:solidFill>
                <a:schemeClr val="dk1"/>
              </a:solidFill>
              <a:latin typeface="Gulim"/>
              <a:ea typeface="Gulim"/>
              <a:cs typeface="Gulim"/>
              <a:sym typeface="Gulim"/>
            </a:endParaRPr>
          </a:p>
        </p:txBody>
      </p:sp>
      <p:sp>
        <p:nvSpPr>
          <p:cNvPr id="245" name="Google Shape;245;p20"/>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2800">
              <a:solidFill>
                <a:schemeClr val="dk2"/>
              </a:solidFill>
              <a:latin typeface="Gulim"/>
              <a:ea typeface="Gulim"/>
              <a:cs typeface="Gulim"/>
              <a:sym typeface="Gulim"/>
            </a:endParaRPr>
          </a:p>
        </p:txBody>
      </p:sp>
      <p:pic>
        <p:nvPicPr>
          <p:cNvPr descr="msotw9_temp0" id="246" name="Google Shape;246;p20"/>
          <p:cNvPicPr preferRelativeResize="0"/>
          <p:nvPr/>
        </p:nvPicPr>
        <p:blipFill rotWithShape="1">
          <a:blip r:embed="rId3">
            <a:alphaModFix/>
          </a:blip>
          <a:srcRect b="0" l="0" r="0" t="0"/>
          <a:stretch/>
        </p:blipFill>
        <p:spPr>
          <a:xfrm>
            <a:off x="1447800" y="115887"/>
            <a:ext cx="6172200" cy="720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descr="Rectangle: Click to edit Master text styles &#10;Second level &#10;Third level &#10;Fourth level &#10;Fifth level" id="251" name="Google Shape;251;p21"/>
          <p:cNvSpPr txBox="1"/>
          <p:nvPr>
            <p:ph idx="1" type="body"/>
          </p:nvPr>
        </p:nvSpPr>
        <p:spPr>
          <a:xfrm>
            <a:off x="838200" y="1676400"/>
            <a:ext cx="78486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Problem formulation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Policy maker/Analyst understand and agree with the formulation.</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Setting of objectives and overall project plan</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Model conceptualization</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art of modeling is enhanced by an ability to abstract the essential features of a problem, to select and modify basic assumptions that characterize the system, and then to enrich and elaborate the model until a useful approximation results.</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Data collection</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As the complexity of the model changes, the required data elements may also change.</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Model translation</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GPSS/H</a:t>
            </a:r>
            <a:r>
              <a:rPr b="0" baseline="30000" i="0" lang="en-US" sz="1800" u="none">
                <a:solidFill>
                  <a:schemeClr val="dk1"/>
                </a:solidFill>
                <a:latin typeface="Gulim"/>
                <a:ea typeface="Gulim"/>
                <a:cs typeface="Gulim"/>
                <a:sym typeface="Gulim"/>
              </a:rPr>
              <a:t>TM</a:t>
            </a:r>
            <a:r>
              <a:rPr b="0" i="0" lang="en-US" sz="1800" u="none">
                <a:solidFill>
                  <a:schemeClr val="dk1"/>
                </a:solidFill>
                <a:latin typeface="Gulim"/>
                <a:ea typeface="Gulim"/>
                <a:cs typeface="Gulim"/>
                <a:sym typeface="Gulim"/>
              </a:rPr>
              <a:t> or special-purpose simulation software</a:t>
            </a:r>
            <a:endParaRPr/>
          </a:p>
        </p:txBody>
      </p:sp>
      <p:sp>
        <p:nvSpPr>
          <p:cNvPr id="252" name="Google Shape;252;p21"/>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1.11 Steps in a Simulation Study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1.11 Steps in a Simulation Study (2)</a:t>
            </a:r>
            <a:endParaRPr/>
          </a:p>
        </p:txBody>
      </p:sp>
      <p:sp>
        <p:nvSpPr>
          <p:cNvPr descr="Rectangle: Click to edit Master text styles &#10;Second level &#10;Third level &#10;Fourth level &#10;Fifth level" id="258" name="Google Shape;258;p22"/>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Verified?</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Is the computer program performing properly?</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Debugging for correct input parameters and logical structure</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Validated?</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determination that a model is an accurate representation of the real system.</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Validation is achieved through the calibration of the model</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Experimental design</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decision on the length of the initialization period, the length of simulation runs, and the number of replications to be made of each run.</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Production runs and analysis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To estimate measures of performances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1.11 Steps in a Simulation Study (3)</a:t>
            </a:r>
            <a:endParaRPr/>
          </a:p>
        </p:txBody>
      </p:sp>
      <p:sp>
        <p:nvSpPr>
          <p:cNvPr descr="Rectangle: Click to edit Master text styles &#10;Second level &#10;Third level &#10;Fourth level &#10;Fifth level" id="264" name="Google Shape;264;p23"/>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More runs?</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Documentation and reporting</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Program documentation : for the relationships between input parameters and output measures of performance, and for a modification</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Progress documentation : the history of a simulation, a chronology of work done and decision made.</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Implementation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1.11 Steps in a Simulation Study (4)</a:t>
            </a:r>
            <a:endParaRPr/>
          </a:p>
        </p:txBody>
      </p:sp>
      <p:sp>
        <p:nvSpPr>
          <p:cNvPr descr="Rectangle: Click to edit Master text styles &#10;Second level &#10;Third level &#10;Fourth level &#10;Fifth level" id="270" name="Google Shape;270;p24"/>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Four phases according to Figure 1.3</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First phase : a period of discovery or orientation</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(step 1, step2)</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Second phase : a model building and data collection </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(step 3, step 4, step 5, step 6, step 7)</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Third phase : running the model</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(step 8, step 9, step 10)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Fourth phase : an implementation</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(step 11, step 12)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Ch2. Simulation Examples</a:t>
            </a:r>
            <a:endParaRPr/>
          </a:p>
        </p:txBody>
      </p:sp>
      <p:sp>
        <p:nvSpPr>
          <p:cNvPr descr="Rectangle: Click to edit Master text styles &#10;Second level &#10;Third level &#10;Fourth level &#10;Fifth level" id="276" name="Google Shape;276;p25"/>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Three steps of the simulations</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Determine the characteristics of each of the inputs to the simulation. Quite often, these may be modeled as probability distributions, either continuous or discrete.</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Construct a simulation table. Each simulation table is different, for each is developed for the problem at hand. </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For each repetition </a:t>
            </a:r>
            <a:r>
              <a:rPr b="0" i="1" lang="en-US" sz="1800" u="none">
                <a:solidFill>
                  <a:schemeClr val="dk1"/>
                </a:solidFill>
                <a:latin typeface="Gulim"/>
                <a:ea typeface="Gulim"/>
                <a:cs typeface="Gulim"/>
                <a:sym typeface="Gulim"/>
              </a:rPr>
              <a:t>i</a:t>
            </a:r>
            <a:r>
              <a:rPr b="0" i="0" lang="en-US" sz="1800" u="none">
                <a:solidFill>
                  <a:schemeClr val="dk1"/>
                </a:solidFill>
                <a:latin typeface="Gulim"/>
                <a:ea typeface="Gulim"/>
                <a:cs typeface="Gulim"/>
                <a:sym typeface="Gulim"/>
              </a:rPr>
              <a:t>, generate a value for each of the p inputs, and evaluate the function, calculating a value of the response </a:t>
            </a:r>
            <a:r>
              <a:rPr b="0" i="1" lang="en-US" sz="1800" u="none">
                <a:solidFill>
                  <a:schemeClr val="dk1"/>
                </a:solidFill>
                <a:latin typeface="Gulim"/>
                <a:ea typeface="Gulim"/>
                <a:cs typeface="Gulim"/>
                <a:sym typeface="Gulim"/>
              </a:rPr>
              <a:t>y</a:t>
            </a:r>
            <a:r>
              <a:rPr b="0" baseline="-25000" i="1" lang="en-US" sz="1800" u="none">
                <a:solidFill>
                  <a:schemeClr val="dk1"/>
                </a:solidFill>
                <a:latin typeface="Gulim"/>
                <a:ea typeface="Gulim"/>
                <a:cs typeface="Gulim"/>
                <a:sym typeface="Gulim"/>
              </a:rPr>
              <a:t>i</a:t>
            </a:r>
            <a:r>
              <a:rPr b="0" i="0" lang="en-US" sz="1800" u="none">
                <a:solidFill>
                  <a:schemeClr val="dk1"/>
                </a:solidFill>
                <a:latin typeface="Gulim"/>
                <a:ea typeface="Gulim"/>
                <a:cs typeface="Gulim"/>
                <a:sym typeface="Gulim"/>
              </a:rPr>
              <a:t>. The input values may be computed by sampling values from the distributions determined in step 1. A response typically depends on the inputs and one or more previous responses.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2800">
              <a:solidFill>
                <a:schemeClr val="dk2"/>
              </a:solidFill>
              <a:latin typeface="Gulim"/>
              <a:ea typeface="Gulim"/>
              <a:cs typeface="Gulim"/>
              <a:sym typeface="Gulim"/>
            </a:endParaRPr>
          </a:p>
        </p:txBody>
      </p:sp>
      <p:sp>
        <p:nvSpPr>
          <p:cNvPr id="282" name="Google Shape;282;p26"/>
          <p:cNvSpPr txBox="1"/>
          <p:nvPr/>
        </p:nvSpPr>
        <p:spPr>
          <a:xfrm>
            <a:off x="1295400" y="2667000"/>
            <a:ext cx="6629400" cy="3048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 name="Google Shape;283;p26"/>
          <p:cNvSpPr txBox="1"/>
          <p:nvPr/>
        </p:nvSpPr>
        <p:spPr>
          <a:xfrm>
            <a:off x="4267200" y="2667000"/>
            <a:ext cx="685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Inputs</a:t>
            </a:r>
            <a:endParaRPr/>
          </a:p>
        </p:txBody>
      </p:sp>
      <p:sp>
        <p:nvSpPr>
          <p:cNvPr id="284" name="Google Shape;284;p26"/>
          <p:cNvSpPr txBox="1"/>
          <p:nvPr/>
        </p:nvSpPr>
        <p:spPr>
          <a:xfrm>
            <a:off x="6934200" y="2667000"/>
            <a:ext cx="990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Response</a:t>
            </a:r>
            <a:endParaRPr/>
          </a:p>
        </p:txBody>
      </p:sp>
      <p:sp>
        <p:nvSpPr>
          <p:cNvPr id="285" name="Google Shape;285;p26"/>
          <p:cNvSpPr txBox="1"/>
          <p:nvPr/>
        </p:nvSpPr>
        <p:spPr>
          <a:xfrm>
            <a:off x="2971800" y="3048000"/>
            <a:ext cx="3810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X</a:t>
            </a:r>
            <a:r>
              <a:rPr b="0" baseline="-25000" i="0" lang="en-US" sz="1200" u="none">
                <a:solidFill>
                  <a:schemeClr val="dk1"/>
                </a:solidFill>
                <a:latin typeface="Tahoma"/>
                <a:ea typeface="Tahoma"/>
                <a:cs typeface="Tahoma"/>
                <a:sym typeface="Tahoma"/>
              </a:rPr>
              <a:t>i1</a:t>
            </a:r>
            <a:endParaRPr/>
          </a:p>
        </p:txBody>
      </p:sp>
      <p:sp>
        <p:nvSpPr>
          <p:cNvPr id="286" name="Google Shape;286;p26"/>
          <p:cNvSpPr txBox="1"/>
          <p:nvPr/>
        </p:nvSpPr>
        <p:spPr>
          <a:xfrm>
            <a:off x="3429000" y="3048000"/>
            <a:ext cx="3810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X</a:t>
            </a:r>
            <a:r>
              <a:rPr b="0" baseline="-25000" i="0" lang="en-US" sz="1200" u="none">
                <a:solidFill>
                  <a:schemeClr val="dk1"/>
                </a:solidFill>
                <a:latin typeface="Tahoma"/>
                <a:ea typeface="Tahoma"/>
                <a:cs typeface="Tahoma"/>
                <a:sym typeface="Tahoma"/>
              </a:rPr>
              <a:t>i2</a:t>
            </a:r>
            <a:endParaRPr/>
          </a:p>
        </p:txBody>
      </p:sp>
      <p:sp>
        <p:nvSpPr>
          <p:cNvPr id="287" name="Google Shape;287;p26"/>
          <p:cNvSpPr txBox="1"/>
          <p:nvPr/>
        </p:nvSpPr>
        <p:spPr>
          <a:xfrm>
            <a:off x="5715000" y="3048000"/>
            <a:ext cx="3810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X</a:t>
            </a:r>
            <a:r>
              <a:rPr b="0" baseline="-25000" i="0" lang="en-US" sz="1200" u="none">
                <a:solidFill>
                  <a:schemeClr val="dk1"/>
                </a:solidFill>
                <a:latin typeface="Tahoma"/>
                <a:ea typeface="Tahoma"/>
                <a:cs typeface="Tahoma"/>
                <a:sym typeface="Tahoma"/>
              </a:rPr>
              <a:t>ip</a:t>
            </a:r>
            <a:endParaRPr/>
          </a:p>
        </p:txBody>
      </p:sp>
      <p:sp>
        <p:nvSpPr>
          <p:cNvPr id="288" name="Google Shape;288;p26"/>
          <p:cNvSpPr txBox="1"/>
          <p:nvPr/>
        </p:nvSpPr>
        <p:spPr>
          <a:xfrm>
            <a:off x="7239000" y="3048000"/>
            <a:ext cx="381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y</a:t>
            </a:r>
            <a:r>
              <a:rPr b="0" baseline="-25000" i="0" lang="en-US" sz="1200" u="none">
                <a:solidFill>
                  <a:schemeClr val="dk1"/>
                </a:solidFill>
                <a:latin typeface="Tahoma"/>
                <a:ea typeface="Tahoma"/>
                <a:cs typeface="Tahoma"/>
                <a:sym typeface="Tahoma"/>
              </a:rPr>
              <a:t>i</a:t>
            </a:r>
            <a:endParaRPr/>
          </a:p>
        </p:txBody>
      </p:sp>
      <p:sp>
        <p:nvSpPr>
          <p:cNvPr id="289" name="Google Shape;289;p26"/>
          <p:cNvSpPr txBox="1"/>
          <p:nvPr/>
        </p:nvSpPr>
        <p:spPr>
          <a:xfrm>
            <a:off x="1371600" y="3048000"/>
            <a:ext cx="1066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Repetitions</a:t>
            </a:r>
            <a:endParaRPr/>
          </a:p>
        </p:txBody>
      </p:sp>
      <p:sp>
        <p:nvSpPr>
          <p:cNvPr id="290" name="Google Shape;290;p26"/>
          <p:cNvSpPr txBox="1"/>
          <p:nvPr/>
        </p:nvSpPr>
        <p:spPr>
          <a:xfrm>
            <a:off x="4572000" y="3048000"/>
            <a:ext cx="3810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X</a:t>
            </a:r>
            <a:r>
              <a:rPr b="0" baseline="-25000" i="0" lang="en-US" sz="1200" u="none">
                <a:solidFill>
                  <a:schemeClr val="dk1"/>
                </a:solidFill>
                <a:latin typeface="Tahoma"/>
                <a:ea typeface="Tahoma"/>
                <a:cs typeface="Tahoma"/>
                <a:sym typeface="Tahoma"/>
              </a:rPr>
              <a:t>ij</a:t>
            </a:r>
            <a:endParaRPr/>
          </a:p>
        </p:txBody>
      </p:sp>
      <p:cxnSp>
        <p:nvCxnSpPr>
          <p:cNvPr id="291" name="Google Shape;291;p26"/>
          <p:cNvCxnSpPr/>
          <p:nvPr/>
        </p:nvCxnSpPr>
        <p:spPr>
          <a:xfrm>
            <a:off x="1295400" y="3429000"/>
            <a:ext cx="6629400" cy="0"/>
          </a:xfrm>
          <a:prstGeom prst="straightConnector1">
            <a:avLst/>
          </a:prstGeom>
          <a:noFill/>
          <a:ln cap="flat" cmpd="sng" w="9525">
            <a:solidFill>
              <a:schemeClr val="dk1"/>
            </a:solidFill>
            <a:prstDash val="solid"/>
            <a:miter lim="800000"/>
            <a:headEnd len="med" w="med" type="none"/>
            <a:tailEnd len="med" w="med" type="none"/>
          </a:ln>
        </p:spPr>
      </p:cxnSp>
      <p:cxnSp>
        <p:nvCxnSpPr>
          <p:cNvPr id="292" name="Google Shape;292;p26"/>
          <p:cNvCxnSpPr/>
          <p:nvPr/>
        </p:nvCxnSpPr>
        <p:spPr>
          <a:xfrm>
            <a:off x="2895600" y="2971800"/>
            <a:ext cx="3200400" cy="0"/>
          </a:xfrm>
          <a:prstGeom prst="straightConnector1">
            <a:avLst/>
          </a:prstGeom>
          <a:noFill/>
          <a:ln cap="flat" cmpd="sng" w="9525">
            <a:solidFill>
              <a:schemeClr val="dk1"/>
            </a:solidFill>
            <a:prstDash val="solid"/>
            <a:miter lim="800000"/>
            <a:headEnd len="med" w="med" type="none"/>
            <a:tailEnd len="med" w="med" type="none"/>
          </a:ln>
        </p:spPr>
      </p:cxnSp>
      <p:sp>
        <p:nvSpPr>
          <p:cNvPr descr="Rectangle: Click to edit Master text styles &#10;Second level &#10;Third level &#10;Fourth level &#10;Fifth level" id="293" name="Google Shape;293;p26"/>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The simulation table provides a systematic method for tracking system state over time.</a:t>
            </a:r>
            <a:endParaRPr/>
          </a:p>
          <a:p>
            <a:pPr indent="-203200" lvl="0" marL="342900" rtl="0" algn="l">
              <a:spcBef>
                <a:spcPts val="400"/>
              </a:spcBef>
              <a:spcAft>
                <a:spcPts val="0"/>
              </a:spcAft>
              <a:buSzPts val="2200"/>
              <a:buNone/>
            </a:pPr>
            <a:r>
              <a:t/>
            </a:r>
            <a:endParaRPr b="0" i="0" sz="2000" u="none">
              <a:solidFill>
                <a:schemeClr val="dk1"/>
              </a:solidFill>
              <a:latin typeface="Gulim"/>
              <a:ea typeface="Gulim"/>
              <a:cs typeface="Gulim"/>
              <a:sym typeface="Gulim"/>
            </a:endParaRPr>
          </a:p>
        </p:txBody>
      </p:sp>
      <p:sp>
        <p:nvSpPr>
          <p:cNvPr id="294" name="Google Shape;294;p26"/>
          <p:cNvSpPr txBox="1"/>
          <p:nvPr/>
        </p:nvSpPr>
        <p:spPr>
          <a:xfrm>
            <a:off x="3962400" y="3048000"/>
            <a:ext cx="381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95" name="Google Shape;295;p26"/>
          <p:cNvSpPr txBox="1"/>
          <p:nvPr/>
        </p:nvSpPr>
        <p:spPr>
          <a:xfrm>
            <a:off x="5105400" y="3048000"/>
            <a:ext cx="381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96" name="Google Shape;296;p26"/>
          <p:cNvSpPr txBox="1"/>
          <p:nvPr/>
        </p:nvSpPr>
        <p:spPr>
          <a:xfrm>
            <a:off x="1676400" y="3581400"/>
            <a:ext cx="381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1</a:t>
            </a:r>
            <a:endParaRPr/>
          </a:p>
        </p:txBody>
      </p:sp>
      <p:sp>
        <p:nvSpPr>
          <p:cNvPr id="297" name="Google Shape;297;p26"/>
          <p:cNvSpPr txBox="1"/>
          <p:nvPr/>
        </p:nvSpPr>
        <p:spPr>
          <a:xfrm>
            <a:off x="1676400" y="3886200"/>
            <a:ext cx="381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2</a:t>
            </a:r>
            <a:endParaRPr/>
          </a:p>
        </p:txBody>
      </p:sp>
      <p:sp>
        <p:nvSpPr>
          <p:cNvPr id="298" name="Google Shape;298;p26"/>
          <p:cNvSpPr txBox="1"/>
          <p:nvPr/>
        </p:nvSpPr>
        <p:spPr>
          <a:xfrm>
            <a:off x="1676400" y="5334000"/>
            <a:ext cx="381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n</a:t>
            </a:r>
            <a:endParaRPr/>
          </a:p>
        </p:txBody>
      </p:sp>
      <p:sp>
        <p:nvSpPr>
          <p:cNvPr id="299" name="Google Shape;299;p26"/>
          <p:cNvSpPr txBox="1"/>
          <p:nvPr/>
        </p:nvSpPr>
        <p:spPr>
          <a:xfrm>
            <a:off x="1676400" y="4343400"/>
            <a:ext cx="381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00" name="Google Shape;300;p26"/>
          <p:cNvSpPr txBox="1"/>
          <p:nvPr/>
        </p:nvSpPr>
        <p:spPr>
          <a:xfrm>
            <a:off x="1676400" y="4572000"/>
            <a:ext cx="381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01" name="Google Shape;301;p26"/>
          <p:cNvSpPr txBox="1"/>
          <p:nvPr/>
        </p:nvSpPr>
        <p:spPr>
          <a:xfrm>
            <a:off x="1676400" y="4876800"/>
            <a:ext cx="381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7"/>
          <p:cNvSpPr txBox="1"/>
          <p:nvPr>
            <p:ph type="title"/>
          </p:nvPr>
        </p:nvSpPr>
        <p:spPr>
          <a:xfrm>
            <a:off x="609600" y="609600"/>
            <a:ext cx="6858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(1)</a:t>
            </a:r>
            <a:endParaRPr/>
          </a:p>
        </p:txBody>
      </p:sp>
      <p:sp>
        <p:nvSpPr>
          <p:cNvPr descr="Rectangle: Click to edit Master text styles &#10;Second level &#10;Third level &#10;Fourth level &#10;Fifth level" id="307" name="Google Shape;307;p27"/>
          <p:cNvSpPr txBox="1"/>
          <p:nvPr>
            <p:ph idx="1" type="body"/>
          </p:nvPr>
        </p:nvSpPr>
        <p:spPr>
          <a:xfrm>
            <a:off x="838200" y="4414837"/>
            <a:ext cx="7772400" cy="14446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A queueing system is described by its calling population, the nature of the arrivals, the service mechanism, the system capacity, and the queueing discipline.</a:t>
            </a:r>
            <a:endParaRPr/>
          </a:p>
        </p:txBody>
      </p:sp>
      <p:sp>
        <p:nvSpPr>
          <p:cNvPr id="308" name="Google Shape;308;p27"/>
          <p:cNvSpPr/>
          <p:nvPr/>
        </p:nvSpPr>
        <p:spPr>
          <a:xfrm>
            <a:off x="1600200" y="2209800"/>
            <a:ext cx="1803400" cy="1181100"/>
          </a:xfrm>
          <a:custGeom>
            <a:rect b="b" l="l" r="r" t="t"/>
            <a:pathLst>
              <a:path extrusionOk="0" h="744" w="1136">
                <a:moveTo>
                  <a:pt x="440" y="160"/>
                </a:moveTo>
                <a:cubicBezTo>
                  <a:pt x="424" y="192"/>
                  <a:pt x="368" y="184"/>
                  <a:pt x="344" y="208"/>
                </a:cubicBezTo>
                <a:cubicBezTo>
                  <a:pt x="320" y="232"/>
                  <a:pt x="320" y="280"/>
                  <a:pt x="296" y="304"/>
                </a:cubicBezTo>
                <a:cubicBezTo>
                  <a:pt x="272" y="328"/>
                  <a:pt x="240" y="336"/>
                  <a:pt x="200" y="352"/>
                </a:cubicBezTo>
                <a:cubicBezTo>
                  <a:pt x="160" y="368"/>
                  <a:pt x="88" y="376"/>
                  <a:pt x="56" y="400"/>
                </a:cubicBezTo>
                <a:cubicBezTo>
                  <a:pt x="24" y="424"/>
                  <a:pt x="16" y="464"/>
                  <a:pt x="8" y="496"/>
                </a:cubicBezTo>
                <a:cubicBezTo>
                  <a:pt x="0" y="528"/>
                  <a:pt x="0" y="560"/>
                  <a:pt x="8" y="592"/>
                </a:cubicBezTo>
                <a:cubicBezTo>
                  <a:pt x="16" y="624"/>
                  <a:pt x="16" y="664"/>
                  <a:pt x="56" y="688"/>
                </a:cubicBezTo>
                <a:cubicBezTo>
                  <a:pt x="96" y="712"/>
                  <a:pt x="168" y="744"/>
                  <a:pt x="248" y="736"/>
                </a:cubicBezTo>
                <a:cubicBezTo>
                  <a:pt x="328" y="728"/>
                  <a:pt x="448" y="640"/>
                  <a:pt x="536" y="640"/>
                </a:cubicBezTo>
                <a:cubicBezTo>
                  <a:pt x="624" y="640"/>
                  <a:pt x="696" y="728"/>
                  <a:pt x="776" y="736"/>
                </a:cubicBezTo>
                <a:cubicBezTo>
                  <a:pt x="856" y="744"/>
                  <a:pt x="960" y="720"/>
                  <a:pt x="1016" y="688"/>
                </a:cubicBezTo>
                <a:cubicBezTo>
                  <a:pt x="1072" y="656"/>
                  <a:pt x="1096" y="592"/>
                  <a:pt x="1112" y="544"/>
                </a:cubicBezTo>
                <a:cubicBezTo>
                  <a:pt x="1128" y="496"/>
                  <a:pt x="1136" y="448"/>
                  <a:pt x="1112" y="400"/>
                </a:cubicBezTo>
                <a:cubicBezTo>
                  <a:pt x="1088" y="352"/>
                  <a:pt x="1008" y="304"/>
                  <a:pt x="968" y="256"/>
                </a:cubicBezTo>
                <a:cubicBezTo>
                  <a:pt x="928" y="208"/>
                  <a:pt x="904" y="144"/>
                  <a:pt x="872" y="112"/>
                </a:cubicBezTo>
                <a:cubicBezTo>
                  <a:pt x="840" y="80"/>
                  <a:pt x="824" y="72"/>
                  <a:pt x="776" y="64"/>
                </a:cubicBezTo>
                <a:cubicBezTo>
                  <a:pt x="728" y="56"/>
                  <a:pt x="640" y="72"/>
                  <a:pt x="584" y="64"/>
                </a:cubicBezTo>
                <a:cubicBezTo>
                  <a:pt x="528" y="56"/>
                  <a:pt x="464" y="0"/>
                  <a:pt x="440" y="16"/>
                </a:cubicBezTo>
                <a:cubicBezTo>
                  <a:pt x="416" y="32"/>
                  <a:pt x="456" y="128"/>
                  <a:pt x="440" y="16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 name="Google Shape;309;p27"/>
          <p:cNvSpPr txBox="1"/>
          <p:nvPr/>
        </p:nvSpPr>
        <p:spPr>
          <a:xfrm>
            <a:off x="1612900" y="3454400"/>
            <a:ext cx="1828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Calling population</a:t>
            </a:r>
            <a:endParaRPr/>
          </a:p>
        </p:txBody>
      </p:sp>
      <p:sp>
        <p:nvSpPr>
          <p:cNvPr id="310" name="Google Shape;310;p27"/>
          <p:cNvSpPr/>
          <p:nvPr/>
        </p:nvSpPr>
        <p:spPr>
          <a:xfrm>
            <a:off x="4508500" y="2768600"/>
            <a:ext cx="228600" cy="2286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 name="Google Shape;311;p27"/>
          <p:cNvSpPr/>
          <p:nvPr/>
        </p:nvSpPr>
        <p:spPr>
          <a:xfrm>
            <a:off x="5041900" y="2768600"/>
            <a:ext cx="228600" cy="2286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 name="Google Shape;312;p27"/>
          <p:cNvSpPr/>
          <p:nvPr/>
        </p:nvSpPr>
        <p:spPr>
          <a:xfrm>
            <a:off x="5575300" y="2768600"/>
            <a:ext cx="228600" cy="2286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 name="Google Shape;313;p27"/>
          <p:cNvSpPr txBox="1"/>
          <p:nvPr/>
        </p:nvSpPr>
        <p:spPr>
          <a:xfrm>
            <a:off x="4267200" y="3276600"/>
            <a:ext cx="1828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Waiting Line</a:t>
            </a:r>
            <a:endParaRPr/>
          </a:p>
        </p:txBody>
      </p:sp>
      <p:sp>
        <p:nvSpPr>
          <p:cNvPr id="314" name="Google Shape;314;p27"/>
          <p:cNvSpPr txBox="1"/>
          <p:nvPr/>
        </p:nvSpPr>
        <p:spPr>
          <a:xfrm>
            <a:off x="7099300" y="26924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 name="Google Shape;315;p27"/>
          <p:cNvSpPr txBox="1"/>
          <p:nvPr/>
        </p:nvSpPr>
        <p:spPr>
          <a:xfrm>
            <a:off x="6858000" y="3124200"/>
            <a:ext cx="8382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Server</a:t>
            </a:r>
            <a:endParaRPr/>
          </a:p>
        </p:txBody>
      </p:sp>
      <p:sp>
        <p:nvSpPr>
          <p:cNvPr id="316" name="Google Shape;316;p27"/>
          <p:cNvSpPr/>
          <p:nvPr/>
        </p:nvSpPr>
        <p:spPr>
          <a:xfrm rot="-5400000">
            <a:off x="5067300" y="2552700"/>
            <a:ext cx="228600" cy="13716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 name="Google Shape;317;p27"/>
          <p:cNvSpPr/>
          <p:nvPr/>
        </p:nvSpPr>
        <p:spPr>
          <a:xfrm>
            <a:off x="3200400" y="1968500"/>
            <a:ext cx="4508500" cy="850900"/>
          </a:xfrm>
          <a:custGeom>
            <a:rect b="b" l="l" r="r" t="t"/>
            <a:pathLst>
              <a:path extrusionOk="0" h="536" w="2840">
                <a:moveTo>
                  <a:pt x="2640" y="536"/>
                </a:moveTo>
                <a:cubicBezTo>
                  <a:pt x="2732" y="504"/>
                  <a:pt x="2824" y="472"/>
                  <a:pt x="2832" y="392"/>
                </a:cubicBezTo>
                <a:cubicBezTo>
                  <a:pt x="2840" y="312"/>
                  <a:pt x="2784" y="112"/>
                  <a:pt x="2688" y="56"/>
                </a:cubicBezTo>
                <a:cubicBezTo>
                  <a:pt x="2592" y="0"/>
                  <a:pt x="2704" y="16"/>
                  <a:pt x="2256" y="56"/>
                </a:cubicBezTo>
                <a:cubicBezTo>
                  <a:pt x="1808" y="96"/>
                  <a:pt x="904" y="196"/>
                  <a:pt x="0" y="29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 name="Google Shape;318;p27"/>
          <p:cNvSpPr txBox="1"/>
          <p:nvPr/>
        </p:nvSpPr>
        <p:spPr>
          <a:xfrm>
            <a:off x="3276600" y="3962400"/>
            <a:ext cx="2895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Fig. 2.1 Queueing System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txBox="1"/>
          <p:nvPr>
            <p:ph type="title"/>
          </p:nvPr>
        </p:nvSpPr>
        <p:spPr>
          <a:xfrm>
            <a:off x="609600" y="609600"/>
            <a:ext cx="6858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(2)</a:t>
            </a:r>
            <a:endParaRPr/>
          </a:p>
        </p:txBody>
      </p:sp>
      <p:sp>
        <p:nvSpPr>
          <p:cNvPr descr="Rectangle: Click to edit Master text styles &#10;Second level &#10;Third level &#10;Fourth level &#10;Fifth level" id="324" name="Google Shape;324;p28"/>
          <p:cNvSpPr txBox="1"/>
          <p:nvPr>
            <p:ph idx="1" type="body"/>
          </p:nvPr>
        </p:nvSpPr>
        <p:spPr>
          <a:xfrm>
            <a:off x="838200" y="1676400"/>
            <a:ext cx="79248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In the single-channel queue, the calling population is infinite.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If a unit leaves the calling population and joins the waiting line or enters service, there is no change in the arrival rate of other units that may need service.</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Arrivals for service occur one at a time in a random fashion.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Once they join the waiting line, they are eventually served. </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Service times are of some random length according to a probability distribution which does not change over time. </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The system capacity has no limit, meaning that any number of units can wait in line. </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Finally, units are served in the order of their arrival (often called FIFO: First In, First out) by a single server or channel.</a:t>
            </a:r>
            <a:endParaRPr/>
          </a:p>
          <a:p>
            <a:pPr indent="-203200" lvl="0" marL="342900" rtl="0" algn="l">
              <a:spcBef>
                <a:spcPts val="400"/>
              </a:spcBef>
              <a:spcAft>
                <a:spcPts val="0"/>
              </a:spcAft>
              <a:buSzPts val="2200"/>
              <a:buNone/>
            </a:pPr>
            <a:r>
              <a:t/>
            </a:r>
            <a:endParaRPr b="0" i="0" sz="2000" u="none">
              <a:solidFill>
                <a:schemeClr val="dk1"/>
              </a:solidFill>
              <a:latin typeface="Gulim"/>
              <a:ea typeface="Gulim"/>
              <a:cs typeface="Gulim"/>
              <a:sym typeface="Guli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descr="Rectangle: Click to edit Master text styles &#10;Second level &#10;Third level &#10;Fourth level &#10;Fifth level" id="329" name="Google Shape;329;p29"/>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Arrivals and services are defined by the distribution of the time between arrivals and the distribution of service times, respectively. </a:t>
            </a:r>
            <a:endParaRPr/>
          </a:p>
          <a:p>
            <a:pPr indent="-203200" lvl="0" marL="342900" rtl="0" algn="l">
              <a:lnSpc>
                <a:spcPct val="100000"/>
              </a:lnSpc>
              <a:spcBef>
                <a:spcPts val="400"/>
              </a:spcBef>
              <a:spcAft>
                <a:spcPts val="0"/>
              </a:spcAft>
              <a:buSzPts val="2200"/>
              <a:buNone/>
            </a:pPr>
            <a:r>
              <a:t/>
            </a:r>
            <a:endParaRPr b="0" i="0" sz="2000" u="none">
              <a:solidFill>
                <a:schemeClr val="dk1"/>
              </a:solidFill>
              <a:latin typeface="Gulim"/>
              <a:ea typeface="Gulim"/>
              <a:cs typeface="Gulim"/>
              <a:sym typeface="Gulim"/>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For any simple single- or multi-channel queue, the overall effective arrival rate must be less than the total service rate, or the waiting line will grow without bound. </a:t>
            </a:r>
            <a:endParaRPr/>
          </a:p>
          <a:p>
            <a:pPr indent="-170814" lvl="3" marL="1600200" rtl="0" algn="l">
              <a:lnSpc>
                <a:spcPct val="100000"/>
              </a:lnSpc>
              <a:spcBef>
                <a:spcPts val="280"/>
              </a:spcBef>
              <a:spcAft>
                <a:spcPts val="0"/>
              </a:spcAft>
              <a:buSzPts val="910"/>
              <a:buNone/>
            </a:pPr>
            <a:r>
              <a:t/>
            </a:r>
            <a:endParaRPr b="0" i="0" sz="14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In some systems, the condition about arrival rate being less than service rate may not guarantee stability</a:t>
            </a:r>
            <a:endParaRPr/>
          </a:p>
          <a:p>
            <a:pPr indent="-217169" lvl="1" marL="742950" rtl="0" algn="l">
              <a:lnSpc>
                <a:spcPct val="10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330" name="Google Shape;330;p29"/>
          <p:cNvSpPr txBox="1"/>
          <p:nvPr>
            <p:ph type="title"/>
          </p:nvPr>
        </p:nvSpPr>
        <p:spPr>
          <a:xfrm>
            <a:off x="609600" y="609600"/>
            <a:ext cx="6781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Ch. 1 Introduction to Simulation</a:t>
            </a:r>
            <a:endParaRPr/>
          </a:p>
        </p:txBody>
      </p:sp>
      <p:sp>
        <p:nvSpPr>
          <p:cNvPr descr="Rectangle: Click to edit Master text styles &#10;Second level &#10;Third level &#10;Fourth level &#10;Fifth level" id="134" name="Google Shape;134;p3"/>
          <p:cNvSpPr txBox="1"/>
          <p:nvPr>
            <p:ph idx="1" type="body"/>
          </p:nvPr>
        </p:nvSpPr>
        <p:spPr>
          <a:xfrm>
            <a:off x="609600" y="2895600"/>
            <a:ext cx="8077200" cy="3124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Simulation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imitation of the operation of a real-world process or system over time</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to develop a set of assumptions of mathematical, logical, and symbolic relationship between the entities of interest, of the system.</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to estimate the measures of performance of the system with the simulation-generated data</a:t>
            </a:r>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Simulation modeling can be used</a:t>
            </a:r>
            <a:r>
              <a:rPr b="0" i="0" lang="en-US" sz="1800" u="none">
                <a:solidFill>
                  <a:schemeClr val="dk1"/>
                </a:solidFill>
                <a:latin typeface="Gulim"/>
                <a:ea typeface="Gulim"/>
                <a:cs typeface="Gulim"/>
                <a:sym typeface="Gulim"/>
              </a:rPr>
              <a:t>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as an analysis tool for predicting the effect of changes to existing systems</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as a design tool to predict the performance of new systems </a:t>
            </a:r>
            <a:endParaRPr/>
          </a:p>
        </p:txBody>
      </p:sp>
      <p:sp>
        <p:nvSpPr>
          <p:cNvPr id="135" name="Google Shape;135;p3"/>
          <p:cNvSpPr/>
          <p:nvPr/>
        </p:nvSpPr>
        <p:spPr>
          <a:xfrm>
            <a:off x="914400" y="1676400"/>
            <a:ext cx="1646237" cy="914400"/>
          </a:xfrm>
          <a:custGeom>
            <a:rect b="b" l="l" r="r" t="t"/>
            <a:pathLst>
              <a:path extrusionOk="0" h="523" w="504">
                <a:moveTo>
                  <a:pt x="216" y="0"/>
                </a:moveTo>
                <a:cubicBezTo>
                  <a:pt x="239" y="46"/>
                  <a:pt x="261" y="85"/>
                  <a:pt x="296" y="123"/>
                </a:cubicBezTo>
                <a:cubicBezTo>
                  <a:pt x="313" y="141"/>
                  <a:pt x="317" y="168"/>
                  <a:pt x="338" y="182"/>
                </a:cubicBezTo>
                <a:cubicBezTo>
                  <a:pt x="361" y="197"/>
                  <a:pt x="383" y="200"/>
                  <a:pt x="408" y="208"/>
                </a:cubicBezTo>
                <a:cubicBezTo>
                  <a:pt x="430" y="238"/>
                  <a:pt x="440" y="273"/>
                  <a:pt x="461" y="304"/>
                </a:cubicBezTo>
                <a:cubicBezTo>
                  <a:pt x="470" y="345"/>
                  <a:pt x="493" y="381"/>
                  <a:pt x="504" y="422"/>
                </a:cubicBezTo>
                <a:cubicBezTo>
                  <a:pt x="502" y="440"/>
                  <a:pt x="503" y="458"/>
                  <a:pt x="498" y="475"/>
                </a:cubicBezTo>
                <a:cubicBezTo>
                  <a:pt x="488" y="507"/>
                  <a:pt x="440" y="515"/>
                  <a:pt x="413" y="523"/>
                </a:cubicBezTo>
                <a:cubicBezTo>
                  <a:pt x="372" y="521"/>
                  <a:pt x="331" y="522"/>
                  <a:pt x="290" y="518"/>
                </a:cubicBezTo>
                <a:cubicBezTo>
                  <a:pt x="245" y="514"/>
                  <a:pt x="197" y="495"/>
                  <a:pt x="152" y="486"/>
                </a:cubicBezTo>
                <a:cubicBezTo>
                  <a:pt x="124" y="472"/>
                  <a:pt x="96" y="471"/>
                  <a:pt x="66" y="464"/>
                </a:cubicBezTo>
                <a:cubicBezTo>
                  <a:pt x="43" y="453"/>
                  <a:pt x="32" y="443"/>
                  <a:pt x="18" y="422"/>
                </a:cubicBezTo>
                <a:cubicBezTo>
                  <a:pt x="5" y="380"/>
                  <a:pt x="0" y="360"/>
                  <a:pt x="45" y="336"/>
                </a:cubicBezTo>
                <a:cubicBezTo>
                  <a:pt x="62" y="314"/>
                  <a:pt x="78" y="293"/>
                  <a:pt x="88" y="267"/>
                </a:cubicBezTo>
                <a:cubicBezTo>
                  <a:pt x="88" y="258"/>
                  <a:pt x="83" y="79"/>
                  <a:pt x="93" y="48"/>
                </a:cubicBezTo>
                <a:cubicBezTo>
                  <a:pt x="102" y="20"/>
                  <a:pt x="171" y="13"/>
                  <a:pt x="189" y="11"/>
                </a:cubicBezTo>
                <a:cubicBezTo>
                  <a:pt x="216" y="17"/>
                  <a:pt x="207" y="23"/>
                  <a:pt x="216" y="0"/>
                </a:cubicBezTo>
                <a:close/>
              </a:path>
            </a:pathLst>
          </a:cu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6" name="Google Shape;136;p3"/>
          <p:cNvSpPr txBox="1"/>
          <p:nvPr/>
        </p:nvSpPr>
        <p:spPr>
          <a:xfrm>
            <a:off x="1036637" y="1828800"/>
            <a:ext cx="12954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Real-world process</a:t>
            </a:r>
            <a:endParaRPr/>
          </a:p>
        </p:txBody>
      </p:sp>
      <p:sp>
        <p:nvSpPr>
          <p:cNvPr id="137" name="Google Shape;137;p3"/>
          <p:cNvSpPr txBox="1"/>
          <p:nvPr/>
        </p:nvSpPr>
        <p:spPr>
          <a:xfrm>
            <a:off x="2560637" y="2209800"/>
            <a:ext cx="4038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concerning the behavior of a system</a:t>
            </a:r>
            <a:endParaRPr/>
          </a:p>
        </p:txBody>
      </p:sp>
      <p:sp>
        <p:nvSpPr>
          <p:cNvPr id="138" name="Google Shape;138;p3"/>
          <p:cNvSpPr txBox="1"/>
          <p:nvPr/>
        </p:nvSpPr>
        <p:spPr>
          <a:xfrm>
            <a:off x="2560637" y="1752600"/>
            <a:ext cx="4038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 set of assumptions</a:t>
            </a:r>
            <a:endParaRPr/>
          </a:p>
        </p:txBody>
      </p:sp>
      <p:sp>
        <p:nvSpPr>
          <p:cNvPr id="139" name="Google Shape;139;p3"/>
          <p:cNvSpPr txBox="1"/>
          <p:nvPr/>
        </p:nvSpPr>
        <p:spPr>
          <a:xfrm>
            <a:off x="6675437" y="1905000"/>
            <a:ext cx="1295400" cy="762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 name="Google Shape;140;p3"/>
          <p:cNvSpPr txBox="1"/>
          <p:nvPr/>
        </p:nvSpPr>
        <p:spPr>
          <a:xfrm>
            <a:off x="6675437" y="1981200"/>
            <a:ext cx="12954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Modeling &amp; Analysis</a:t>
            </a:r>
            <a:endParaRPr/>
          </a:p>
        </p:txBody>
      </p:sp>
      <p:cxnSp>
        <p:nvCxnSpPr>
          <p:cNvPr id="141" name="Google Shape;141;p3"/>
          <p:cNvCxnSpPr/>
          <p:nvPr/>
        </p:nvCxnSpPr>
        <p:spPr>
          <a:xfrm>
            <a:off x="2408237" y="2209800"/>
            <a:ext cx="4267200" cy="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descr="Rectangle: Click to edit Master text styles &#10;Second level &#10;Third level &#10;Fourth level &#10;Fifth level" id="335" name="Google Shape;335;p30"/>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System state : the number of units in the system and the status of the server(busy or idle).</a:t>
            </a:r>
            <a:endParaRPr/>
          </a:p>
          <a:p>
            <a:pPr indent="-203200" lvl="0" marL="342900" rtl="0" algn="l">
              <a:lnSpc>
                <a:spcPct val="100000"/>
              </a:lnSpc>
              <a:spcBef>
                <a:spcPts val="400"/>
              </a:spcBef>
              <a:spcAft>
                <a:spcPts val="0"/>
              </a:spcAft>
              <a:buSzPts val="2200"/>
              <a:buNone/>
            </a:pPr>
            <a:r>
              <a:t/>
            </a:r>
            <a:endParaRPr b="0" i="0" sz="2000" u="none">
              <a:solidFill>
                <a:schemeClr val="dk1"/>
              </a:solidFill>
              <a:latin typeface="Gulim"/>
              <a:ea typeface="Gulim"/>
              <a:cs typeface="Gulim"/>
              <a:sym typeface="Gulim"/>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Event : a set of circumstances that cause an instantaneous change in the state of the system. </a:t>
            </a:r>
            <a:endParaRPr/>
          </a:p>
          <a:p>
            <a:pPr indent="-203200" lvl="0" marL="342900" rtl="0" algn="l">
              <a:lnSpc>
                <a:spcPct val="100000"/>
              </a:lnSpc>
              <a:spcBef>
                <a:spcPts val="400"/>
              </a:spcBef>
              <a:spcAft>
                <a:spcPts val="0"/>
              </a:spcAft>
              <a:buSzPts val="2200"/>
              <a:buNone/>
            </a:pPr>
            <a:r>
              <a:t/>
            </a:r>
            <a:endParaRPr b="0" i="0" sz="20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In a single-channel queueing system there are only two possible events that can affect the state of the system. </a:t>
            </a:r>
            <a:endParaRPr/>
          </a:p>
          <a:p>
            <a:pPr indent="-247650" lvl="1" marL="742950" rtl="0" algn="l">
              <a:lnSpc>
                <a:spcPct val="100000"/>
              </a:lnSpc>
              <a:spcBef>
                <a:spcPts val="200"/>
              </a:spcBef>
              <a:spcAft>
                <a:spcPts val="0"/>
              </a:spcAft>
              <a:buSzPts val="600"/>
              <a:buNone/>
            </a:pPr>
            <a:r>
              <a:t/>
            </a:r>
            <a:endParaRPr b="0" i="0" sz="1000" u="none">
              <a:solidFill>
                <a:schemeClr val="dk1"/>
              </a:solidFill>
              <a:latin typeface="Gulim"/>
              <a:ea typeface="Gulim"/>
              <a:cs typeface="Gulim"/>
              <a:sym typeface="Gulim"/>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the arrival event : the entry of a unit into the system</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the departure event : the completion of service on a unit. </a:t>
            </a:r>
            <a:endParaRPr/>
          </a:p>
          <a:p>
            <a:pPr indent="-132080" lvl="2" marL="1143000" rtl="0" algn="l">
              <a:lnSpc>
                <a:spcPct val="100000"/>
              </a:lnSpc>
              <a:spcBef>
                <a:spcPts val="320"/>
              </a:spcBef>
              <a:spcAft>
                <a:spcPts val="0"/>
              </a:spcAft>
              <a:buSzPts val="1520"/>
              <a:buNone/>
            </a:pPr>
            <a:r>
              <a:t/>
            </a:r>
            <a:endParaRPr b="0" i="0" sz="1600" u="none">
              <a:solidFill>
                <a:schemeClr val="dk1"/>
              </a:solidFill>
              <a:latin typeface="Gulim"/>
              <a:ea typeface="Gulim"/>
              <a:cs typeface="Gulim"/>
              <a:sym typeface="Gulim"/>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Simulation clock : used to track simulated time.</a:t>
            </a:r>
            <a:endParaRPr/>
          </a:p>
          <a:p>
            <a:pPr indent="-203200" lvl="0" marL="342900" rtl="0" algn="l">
              <a:spcBef>
                <a:spcPts val="400"/>
              </a:spcBef>
              <a:spcAft>
                <a:spcPts val="0"/>
              </a:spcAft>
              <a:buSzPts val="2200"/>
              <a:buNone/>
            </a:pPr>
            <a:r>
              <a:t/>
            </a:r>
            <a:endParaRPr b="0" i="0" sz="2000" u="none">
              <a:solidFill>
                <a:schemeClr val="dk1"/>
              </a:solidFill>
              <a:latin typeface="Gulim"/>
              <a:ea typeface="Gulim"/>
              <a:cs typeface="Gulim"/>
              <a:sym typeface="Gulim"/>
            </a:endParaRPr>
          </a:p>
        </p:txBody>
      </p:sp>
      <p:sp>
        <p:nvSpPr>
          <p:cNvPr id="336" name="Google Shape;336;p30"/>
          <p:cNvSpPr txBox="1"/>
          <p:nvPr>
            <p:ph type="title"/>
          </p:nvPr>
        </p:nvSpPr>
        <p:spPr>
          <a:xfrm>
            <a:off x="609600" y="609600"/>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p:nvPr/>
        </p:nvSpPr>
        <p:spPr>
          <a:xfrm>
            <a:off x="3505200" y="4038600"/>
            <a:ext cx="1676400" cy="1219200"/>
          </a:xfrm>
          <a:prstGeom prst="flowChartDecision">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descr="Rectangle: Click to edit Master text styles &#10;Second level &#10;Third level &#10;Fourth level &#10;Fifth level" id="342" name="Google Shape;342;p31"/>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If a unit has just completed service, the simulation proceeds in the manner shown in the flow diagram of Figure 2.2.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Note that the server has only two possible states : it is either busy or idle.</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343" name="Google Shape;343;p31"/>
          <p:cNvSpPr txBox="1"/>
          <p:nvPr>
            <p:ph type="title"/>
          </p:nvPr>
        </p:nvSpPr>
        <p:spPr>
          <a:xfrm>
            <a:off x="609600" y="609600"/>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(5)</a:t>
            </a:r>
            <a:endParaRPr/>
          </a:p>
        </p:txBody>
      </p:sp>
      <p:sp>
        <p:nvSpPr>
          <p:cNvPr id="344" name="Google Shape;344;p31"/>
          <p:cNvSpPr txBox="1"/>
          <p:nvPr/>
        </p:nvSpPr>
        <p:spPr>
          <a:xfrm>
            <a:off x="3505200" y="3200400"/>
            <a:ext cx="1600200" cy="59055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Departure Event</a:t>
            </a:r>
            <a:endParaRPr/>
          </a:p>
        </p:txBody>
      </p:sp>
      <p:sp>
        <p:nvSpPr>
          <p:cNvPr id="345" name="Google Shape;345;p31"/>
          <p:cNvSpPr txBox="1"/>
          <p:nvPr/>
        </p:nvSpPr>
        <p:spPr>
          <a:xfrm>
            <a:off x="5867400" y="4343400"/>
            <a:ext cx="2438400" cy="59055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Remove the waiting unit from the queue</a:t>
            </a:r>
            <a:endParaRPr/>
          </a:p>
        </p:txBody>
      </p:sp>
      <p:sp>
        <p:nvSpPr>
          <p:cNvPr id="346" name="Google Shape;346;p31"/>
          <p:cNvSpPr txBox="1"/>
          <p:nvPr/>
        </p:nvSpPr>
        <p:spPr>
          <a:xfrm>
            <a:off x="5867400" y="5181600"/>
            <a:ext cx="2362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Begin servicing the unit</a:t>
            </a:r>
            <a:endParaRPr/>
          </a:p>
        </p:txBody>
      </p:sp>
      <p:sp>
        <p:nvSpPr>
          <p:cNvPr id="347" name="Google Shape;347;p31"/>
          <p:cNvSpPr txBox="1"/>
          <p:nvPr/>
        </p:nvSpPr>
        <p:spPr>
          <a:xfrm>
            <a:off x="1295400" y="4343400"/>
            <a:ext cx="1447800" cy="59055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Begin server idle time</a:t>
            </a:r>
            <a:endParaRPr/>
          </a:p>
        </p:txBody>
      </p:sp>
      <p:sp>
        <p:nvSpPr>
          <p:cNvPr id="348" name="Google Shape;348;p31"/>
          <p:cNvSpPr txBox="1"/>
          <p:nvPr/>
        </p:nvSpPr>
        <p:spPr>
          <a:xfrm>
            <a:off x="3733800" y="4343400"/>
            <a:ext cx="1295400"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Another unit waiting?</a:t>
            </a:r>
            <a:endParaRPr/>
          </a:p>
        </p:txBody>
      </p:sp>
      <p:cxnSp>
        <p:nvCxnSpPr>
          <p:cNvPr id="349" name="Google Shape;349;p31"/>
          <p:cNvCxnSpPr/>
          <p:nvPr/>
        </p:nvCxnSpPr>
        <p:spPr>
          <a:xfrm>
            <a:off x="4343400" y="3810000"/>
            <a:ext cx="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350" name="Google Shape;350;p31"/>
          <p:cNvCxnSpPr/>
          <p:nvPr/>
        </p:nvCxnSpPr>
        <p:spPr>
          <a:xfrm rot="10800000">
            <a:off x="2743200" y="4648200"/>
            <a:ext cx="762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351" name="Google Shape;351;p31"/>
          <p:cNvCxnSpPr/>
          <p:nvPr/>
        </p:nvCxnSpPr>
        <p:spPr>
          <a:xfrm>
            <a:off x="5181600" y="4648200"/>
            <a:ext cx="6858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352" name="Google Shape;352;p31"/>
          <p:cNvCxnSpPr/>
          <p:nvPr/>
        </p:nvCxnSpPr>
        <p:spPr>
          <a:xfrm>
            <a:off x="7086600" y="4953000"/>
            <a:ext cx="0" cy="228600"/>
          </a:xfrm>
          <a:prstGeom prst="straightConnector1">
            <a:avLst/>
          </a:prstGeom>
          <a:noFill/>
          <a:ln cap="flat" cmpd="sng" w="9525">
            <a:solidFill>
              <a:schemeClr val="dk1"/>
            </a:solidFill>
            <a:prstDash val="solid"/>
            <a:miter lim="800000"/>
            <a:headEnd len="med" w="med" type="none"/>
            <a:tailEnd len="med" w="med" type="triangle"/>
          </a:ln>
        </p:spPr>
      </p:cxnSp>
      <p:sp>
        <p:nvSpPr>
          <p:cNvPr id="353" name="Google Shape;353;p31"/>
          <p:cNvSpPr txBox="1"/>
          <p:nvPr/>
        </p:nvSpPr>
        <p:spPr>
          <a:xfrm>
            <a:off x="5181600" y="4343400"/>
            <a:ext cx="533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Yes</a:t>
            </a:r>
            <a:endParaRPr/>
          </a:p>
        </p:txBody>
      </p:sp>
      <p:sp>
        <p:nvSpPr>
          <p:cNvPr id="354" name="Google Shape;354;p31"/>
          <p:cNvSpPr txBox="1"/>
          <p:nvPr/>
        </p:nvSpPr>
        <p:spPr>
          <a:xfrm>
            <a:off x="2895600" y="4343400"/>
            <a:ext cx="533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No</a:t>
            </a:r>
            <a:endParaRPr/>
          </a:p>
        </p:txBody>
      </p:sp>
      <p:sp>
        <p:nvSpPr>
          <p:cNvPr id="355" name="Google Shape;355;p31"/>
          <p:cNvSpPr txBox="1"/>
          <p:nvPr/>
        </p:nvSpPr>
        <p:spPr>
          <a:xfrm>
            <a:off x="2133600" y="5638800"/>
            <a:ext cx="480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Fig. 2.2 Service-just-completed flow diagram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descr="Rectangle: Click to edit Master text styles &#10;Second level &#10;Third level &#10;Fourth level &#10;Fifth level" id="360" name="Google Shape;360;p32"/>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The arrival event occurs when a unit enters the system.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unit may find the server either idle or busy.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Idle : the unit begins service immediately</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Busy : the unit enters the queue for the server. </a:t>
            </a:r>
            <a:endParaRPr/>
          </a:p>
        </p:txBody>
      </p:sp>
      <p:sp>
        <p:nvSpPr>
          <p:cNvPr id="361" name="Google Shape;361;p32"/>
          <p:cNvSpPr txBox="1"/>
          <p:nvPr>
            <p:ph type="title"/>
          </p:nvPr>
        </p:nvSpPr>
        <p:spPr>
          <a:xfrm>
            <a:off x="609600" y="609600"/>
            <a:ext cx="6781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(6)</a:t>
            </a:r>
            <a:endParaRPr/>
          </a:p>
        </p:txBody>
      </p:sp>
      <p:sp>
        <p:nvSpPr>
          <p:cNvPr id="362" name="Google Shape;362;p32"/>
          <p:cNvSpPr txBox="1"/>
          <p:nvPr/>
        </p:nvSpPr>
        <p:spPr>
          <a:xfrm>
            <a:off x="3657600" y="3352800"/>
            <a:ext cx="1219200" cy="59055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Arrival Event</a:t>
            </a:r>
            <a:endParaRPr/>
          </a:p>
        </p:txBody>
      </p:sp>
      <p:sp>
        <p:nvSpPr>
          <p:cNvPr id="363" name="Google Shape;363;p32"/>
          <p:cNvSpPr/>
          <p:nvPr/>
        </p:nvSpPr>
        <p:spPr>
          <a:xfrm>
            <a:off x="3505200" y="4267200"/>
            <a:ext cx="1524000" cy="914400"/>
          </a:xfrm>
          <a:prstGeom prst="flowChartDecision">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4" name="Google Shape;364;p32"/>
          <p:cNvSpPr txBox="1"/>
          <p:nvPr/>
        </p:nvSpPr>
        <p:spPr>
          <a:xfrm>
            <a:off x="3733800" y="4419600"/>
            <a:ext cx="1143000"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Server busy?</a:t>
            </a:r>
            <a:endParaRPr/>
          </a:p>
        </p:txBody>
      </p:sp>
      <p:cxnSp>
        <p:nvCxnSpPr>
          <p:cNvPr id="365" name="Google Shape;365;p32"/>
          <p:cNvCxnSpPr/>
          <p:nvPr/>
        </p:nvCxnSpPr>
        <p:spPr>
          <a:xfrm>
            <a:off x="4267200" y="3962400"/>
            <a:ext cx="0" cy="304800"/>
          </a:xfrm>
          <a:prstGeom prst="straightConnector1">
            <a:avLst/>
          </a:prstGeom>
          <a:noFill/>
          <a:ln cap="flat" cmpd="sng" w="9525">
            <a:solidFill>
              <a:schemeClr val="dk1"/>
            </a:solidFill>
            <a:prstDash val="solid"/>
            <a:miter lim="800000"/>
            <a:headEnd len="med" w="med" type="none"/>
            <a:tailEnd len="med" w="med" type="triangle"/>
          </a:ln>
        </p:spPr>
      </p:cxnSp>
      <p:sp>
        <p:nvSpPr>
          <p:cNvPr id="366" name="Google Shape;366;p32"/>
          <p:cNvSpPr txBox="1"/>
          <p:nvPr/>
        </p:nvSpPr>
        <p:spPr>
          <a:xfrm>
            <a:off x="5486400" y="4419600"/>
            <a:ext cx="1905000" cy="59055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Unit enters queue for service</a:t>
            </a:r>
            <a:endParaRPr/>
          </a:p>
        </p:txBody>
      </p:sp>
      <p:sp>
        <p:nvSpPr>
          <p:cNvPr id="367" name="Google Shape;367;p32"/>
          <p:cNvSpPr txBox="1"/>
          <p:nvPr/>
        </p:nvSpPr>
        <p:spPr>
          <a:xfrm>
            <a:off x="1524000" y="4419600"/>
            <a:ext cx="1524000" cy="59055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Unit enters service</a:t>
            </a:r>
            <a:endParaRPr/>
          </a:p>
        </p:txBody>
      </p:sp>
      <p:cxnSp>
        <p:nvCxnSpPr>
          <p:cNvPr id="368" name="Google Shape;368;p32"/>
          <p:cNvCxnSpPr/>
          <p:nvPr/>
        </p:nvCxnSpPr>
        <p:spPr>
          <a:xfrm rot="10800000">
            <a:off x="3048000" y="4724400"/>
            <a:ext cx="4572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369" name="Google Shape;369;p32"/>
          <p:cNvCxnSpPr/>
          <p:nvPr/>
        </p:nvCxnSpPr>
        <p:spPr>
          <a:xfrm>
            <a:off x="5029200" y="4724400"/>
            <a:ext cx="457200" cy="0"/>
          </a:xfrm>
          <a:prstGeom prst="straightConnector1">
            <a:avLst/>
          </a:prstGeom>
          <a:noFill/>
          <a:ln cap="flat" cmpd="sng" w="9525">
            <a:solidFill>
              <a:schemeClr val="dk1"/>
            </a:solidFill>
            <a:prstDash val="solid"/>
            <a:miter lim="800000"/>
            <a:headEnd len="med" w="med" type="none"/>
            <a:tailEnd len="med" w="med" type="triangle"/>
          </a:ln>
        </p:spPr>
      </p:cxnSp>
      <p:sp>
        <p:nvSpPr>
          <p:cNvPr id="370" name="Google Shape;370;p32"/>
          <p:cNvSpPr txBox="1"/>
          <p:nvPr/>
        </p:nvSpPr>
        <p:spPr>
          <a:xfrm>
            <a:off x="4953000" y="4419600"/>
            <a:ext cx="533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Yes</a:t>
            </a:r>
            <a:endParaRPr/>
          </a:p>
        </p:txBody>
      </p:sp>
      <p:sp>
        <p:nvSpPr>
          <p:cNvPr id="371" name="Google Shape;371;p32"/>
          <p:cNvSpPr txBox="1"/>
          <p:nvPr/>
        </p:nvSpPr>
        <p:spPr>
          <a:xfrm>
            <a:off x="3048000" y="4419600"/>
            <a:ext cx="533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No</a:t>
            </a:r>
            <a:endParaRPr/>
          </a:p>
        </p:txBody>
      </p:sp>
      <p:sp>
        <p:nvSpPr>
          <p:cNvPr id="372" name="Google Shape;372;p32"/>
          <p:cNvSpPr txBox="1"/>
          <p:nvPr/>
        </p:nvSpPr>
        <p:spPr>
          <a:xfrm>
            <a:off x="2133600" y="5334000"/>
            <a:ext cx="480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Fig. 2.3 Unit-entering-system flow diagram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txBox="1"/>
          <p:nvPr>
            <p:ph type="title"/>
          </p:nvPr>
        </p:nvSpPr>
        <p:spPr>
          <a:xfrm>
            <a:off x="609600" y="609600"/>
            <a:ext cx="6781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(7)</a:t>
            </a:r>
            <a:endParaRPr/>
          </a:p>
        </p:txBody>
      </p:sp>
      <p:sp>
        <p:nvSpPr>
          <p:cNvPr id="378" name="Google Shape;378;p33"/>
          <p:cNvSpPr txBox="1"/>
          <p:nvPr/>
        </p:nvSpPr>
        <p:spPr>
          <a:xfrm>
            <a:off x="1981200" y="3352800"/>
            <a:ext cx="480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Fig. 2.4 Potential unit actions upon arrival</a:t>
            </a:r>
            <a:endParaRPr/>
          </a:p>
        </p:txBody>
      </p:sp>
      <p:sp>
        <p:nvSpPr>
          <p:cNvPr id="379" name="Google Shape;379;p33"/>
          <p:cNvSpPr txBox="1"/>
          <p:nvPr/>
        </p:nvSpPr>
        <p:spPr>
          <a:xfrm>
            <a:off x="1600200" y="5562600"/>
            <a:ext cx="5334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Fig. 2.5 Server outcomes after service completion</a:t>
            </a:r>
            <a:endParaRPr/>
          </a:p>
        </p:txBody>
      </p:sp>
      <p:pic>
        <p:nvPicPr>
          <p:cNvPr descr="figure2-4" id="380" name="Google Shape;380;p33"/>
          <p:cNvPicPr preferRelativeResize="0"/>
          <p:nvPr/>
        </p:nvPicPr>
        <p:blipFill rotWithShape="1">
          <a:blip r:embed="rId3">
            <a:alphaModFix/>
          </a:blip>
          <a:srcRect b="0" l="0" r="0" t="0"/>
          <a:stretch/>
        </p:blipFill>
        <p:spPr>
          <a:xfrm>
            <a:off x="1828800" y="1524000"/>
            <a:ext cx="5172075" cy="1800225"/>
          </a:xfrm>
          <a:prstGeom prst="rect">
            <a:avLst/>
          </a:prstGeom>
          <a:noFill/>
          <a:ln>
            <a:noFill/>
          </a:ln>
        </p:spPr>
      </p:pic>
      <p:pic>
        <p:nvPicPr>
          <p:cNvPr descr="figure2-5" id="381" name="Google Shape;381;p33"/>
          <p:cNvPicPr preferRelativeResize="0"/>
          <p:nvPr/>
        </p:nvPicPr>
        <p:blipFill rotWithShape="1">
          <a:blip r:embed="rId4">
            <a:alphaModFix/>
          </a:blip>
          <a:srcRect b="0" l="0" r="0" t="0"/>
          <a:stretch/>
        </p:blipFill>
        <p:spPr>
          <a:xfrm>
            <a:off x="1600200" y="3810000"/>
            <a:ext cx="5351462" cy="17986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descr="Rectangle: Click to edit Master text styles &#10;Second level &#10;Third level &#10;Fourth level &#10;Fifth level" id="386" name="Google Shape;386;p34"/>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00"/>
              <a:buChar char="•"/>
            </a:pPr>
            <a:r>
              <a:rPr b="0" i="0" lang="en-US" sz="2000" u="none">
                <a:solidFill>
                  <a:schemeClr val="dk1"/>
                </a:solidFill>
                <a:latin typeface="Gulim"/>
                <a:ea typeface="Gulim"/>
                <a:cs typeface="Gulim"/>
                <a:sym typeface="Gulim"/>
              </a:rPr>
              <a:t>Simulations of queueing systems generally require the maintenance of an event list for determining what happens next. </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Gulim"/>
                <a:ea typeface="Gulim"/>
                <a:cs typeface="Gulim"/>
                <a:sym typeface="Gulim"/>
              </a:rPr>
              <a:t>Simulation clock times for arrivals and departures are computed in a simulation table customized for each problem.</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Gulim"/>
                <a:ea typeface="Gulim"/>
                <a:cs typeface="Gulim"/>
                <a:sym typeface="Gulim"/>
              </a:rPr>
              <a:t>In simulation, events usually occur at random times, the randomness imitating uncertainty in real life.</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Gulim"/>
                <a:ea typeface="Gulim"/>
                <a:cs typeface="Gulim"/>
                <a:sym typeface="Gulim"/>
              </a:rPr>
              <a:t>Random numbers are distributed uniformly and independently on the interval (0, 1). </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Gulim"/>
                <a:ea typeface="Gulim"/>
                <a:cs typeface="Gulim"/>
                <a:sym typeface="Gulim"/>
              </a:rPr>
              <a:t>Random digits are uniformly distributed on the set {0, 1, 2, </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 , 9}.</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Gulim"/>
                <a:ea typeface="Gulim"/>
                <a:cs typeface="Gulim"/>
                <a:sym typeface="Gulim"/>
              </a:rPr>
              <a:t>The proper number of digits is dictated by the accuracy of the data being used for input purposes. </a:t>
            </a:r>
            <a:endParaRPr/>
          </a:p>
          <a:p>
            <a:pPr indent="-203200" lvl="0" marL="342900" rtl="0" algn="l">
              <a:spcBef>
                <a:spcPts val="400"/>
              </a:spcBef>
              <a:spcAft>
                <a:spcPts val="0"/>
              </a:spcAft>
              <a:buSzPts val="2200"/>
              <a:buNone/>
            </a:pPr>
            <a:r>
              <a:t/>
            </a:r>
            <a:endParaRPr b="0" i="0" sz="2000" u="none">
              <a:solidFill>
                <a:schemeClr val="dk1"/>
              </a:solidFill>
              <a:latin typeface="Gulim"/>
              <a:ea typeface="Gulim"/>
              <a:cs typeface="Gulim"/>
              <a:sym typeface="Gulim"/>
            </a:endParaRPr>
          </a:p>
        </p:txBody>
      </p:sp>
      <p:sp>
        <p:nvSpPr>
          <p:cNvPr id="387" name="Google Shape;387;p34"/>
          <p:cNvSpPr txBox="1"/>
          <p:nvPr>
            <p:ph type="title"/>
          </p:nvPr>
        </p:nvSpPr>
        <p:spPr>
          <a:xfrm>
            <a:off x="609600" y="609600"/>
            <a:ext cx="6781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(8)</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descr="Rectangle: Click to edit Master text styles &#10;Second level &#10;Third level &#10;Fourth level &#10;Fifth level" id="392" name="Google Shape;392;p35"/>
          <p:cNvSpPr txBox="1"/>
          <p:nvPr>
            <p:ph idx="1" type="body"/>
          </p:nvPr>
        </p:nvSpPr>
        <p:spPr>
          <a:xfrm>
            <a:off x="838200" y="1447800"/>
            <a:ext cx="7696200" cy="18446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Pseudo-random numbers : the numbers are generated using a procedure → detailed in Chapter 7.</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Table 2.2. Interarrival and Clock Times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Assume that the times between arrivals were generated by rolling a die five times and recording the up face. </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393" name="Google Shape;393;p35"/>
          <p:cNvSpPr txBox="1"/>
          <p:nvPr>
            <p:ph type="title"/>
          </p:nvPr>
        </p:nvSpPr>
        <p:spPr>
          <a:xfrm>
            <a:off x="609600" y="609600"/>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(9)</a:t>
            </a:r>
            <a:endParaRPr/>
          </a:p>
        </p:txBody>
      </p:sp>
      <p:pic>
        <p:nvPicPr>
          <p:cNvPr descr="table2-2" id="394" name="Google Shape;394;p35"/>
          <p:cNvPicPr preferRelativeResize="0"/>
          <p:nvPr/>
        </p:nvPicPr>
        <p:blipFill rotWithShape="1">
          <a:blip r:embed="rId3">
            <a:alphaModFix/>
          </a:blip>
          <a:srcRect b="0" l="0" r="0" t="0"/>
          <a:stretch/>
        </p:blipFill>
        <p:spPr>
          <a:xfrm>
            <a:off x="1600200" y="3352800"/>
            <a:ext cx="6019800" cy="2667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descr="Rectangle: Click to edit Master text styles &#10;Second level &#10;Third level &#10;Fourth level &#10;Fifth level" id="399" name="Google Shape;399;p36"/>
          <p:cNvSpPr txBox="1"/>
          <p:nvPr>
            <p:ph idx="1" type="body"/>
          </p:nvPr>
        </p:nvSpPr>
        <p:spPr>
          <a:xfrm>
            <a:off x="838200" y="1447800"/>
            <a:ext cx="3886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Table 2.3. Service Times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Assuming that all four values are equally likely to occur, these values could have been generated by placing the numbers one through four on chips and drawing the chips from a hat with replacement, being sure to record the numbers selected.</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only possible service times are one, two, three, and four time units. </a:t>
            </a:r>
            <a:endParaRPr/>
          </a:p>
        </p:txBody>
      </p:sp>
      <p:sp>
        <p:nvSpPr>
          <p:cNvPr id="400" name="Google Shape;400;p36"/>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(10)</a:t>
            </a:r>
            <a:endParaRPr/>
          </a:p>
        </p:txBody>
      </p:sp>
      <p:pic>
        <p:nvPicPr>
          <p:cNvPr descr="table2-3" id="401" name="Google Shape;401;p36"/>
          <p:cNvPicPr preferRelativeResize="0"/>
          <p:nvPr/>
        </p:nvPicPr>
        <p:blipFill rotWithShape="1">
          <a:blip r:embed="rId3">
            <a:alphaModFix/>
          </a:blip>
          <a:srcRect b="0" l="0" r="0" t="0"/>
          <a:stretch/>
        </p:blipFill>
        <p:spPr>
          <a:xfrm>
            <a:off x="4953000" y="1905000"/>
            <a:ext cx="3429000" cy="3810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descr="Rectangle: Click to edit Master text styles &#10;Second level &#10;Third level &#10;Fourth level &#10;Fifth level" id="406" name="Google Shape;406;p37"/>
          <p:cNvSpPr txBox="1"/>
          <p:nvPr>
            <p:ph idx="1" type="body"/>
          </p:nvPr>
        </p:nvSpPr>
        <p:spPr>
          <a:xfrm>
            <a:off x="838200" y="1447800"/>
            <a:ext cx="7772400" cy="1363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The interarrival times and service times must be meshed to simulate the single-channel queueing system. </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Table 2.4 was designed specifically for a single-channel queue which serves customers on a first-in, first-out (FIFO) basis. </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407" name="Google Shape;407;p37"/>
          <p:cNvSpPr txBox="1"/>
          <p:nvPr>
            <p:ph type="title"/>
          </p:nvPr>
        </p:nvSpPr>
        <p:spPr>
          <a:xfrm>
            <a:off x="609600" y="609600"/>
            <a:ext cx="7010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(11)</a:t>
            </a:r>
            <a:endParaRPr/>
          </a:p>
        </p:txBody>
      </p:sp>
      <p:pic>
        <p:nvPicPr>
          <p:cNvPr descr="table2-4" id="408" name="Google Shape;408;p37"/>
          <p:cNvPicPr preferRelativeResize="0"/>
          <p:nvPr/>
        </p:nvPicPr>
        <p:blipFill rotWithShape="1">
          <a:blip r:embed="rId3">
            <a:alphaModFix/>
          </a:blip>
          <a:srcRect b="0" l="0" r="0" t="0"/>
          <a:stretch/>
        </p:blipFill>
        <p:spPr>
          <a:xfrm>
            <a:off x="1219200" y="3048000"/>
            <a:ext cx="6858000" cy="30400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descr="Rectangle: Click to edit Master text styles &#10;Second level &#10;Third level &#10;Fourth level &#10;Fifth level" id="413" name="Google Shape;413;p38"/>
          <p:cNvSpPr txBox="1"/>
          <p:nvPr>
            <p:ph idx="1" type="body"/>
          </p:nvPr>
        </p:nvSpPr>
        <p:spPr>
          <a:xfrm>
            <a:off x="3657600" y="1768475"/>
            <a:ext cx="4876800" cy="42513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Table 2.4 keeps track of the clock time at which each event occurs. </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The occurrence of the two types of events(arrival and departure event) in chronological order is shown in Table 2.5 and Figure 2.6.</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Figure 2.6 is a visual image of the event listing of Table 2.5.</a:t>
            </a:r>
            <a:endParaRPr/>
          </a:p>
          <a:p>
            <a:pPr indent="-342900" lvl="0" marL="342900" rtl="0" algn="l">
              <a:lnSpc>
                <a:spcPct val="100000"/>
              </a:lnSpc>
              <a:spcBef>
                <a:spcPts val="400"/>
              </a:spcBef>
              <a:spcAft>
                <a:spcPts val="0"/>
              </a:spcAft>
              <a:buSzPts val="2200"/>
              <a:buChar char="•"/>
            </a:pPr>
            <a:r>
              <a:rPr b="0" i="0" lang="en-US" sz="2000" u="none">
                <a:solidFill>
                  <a:schemeClr val="dk1"/>
                </a:solidFill>
                <a:latin typeface="Gulim"/>
                <a:ea typeface="Gulim"/>
                <a:cs typeface="Gulim"/>
                <a:sym typeface="Gulim"/>
              </a:rPr>
              <a:t>The chronological ordering of events is the basis of the approach to discrete-event simulation described in Chapter 3.</a:t>
            </a:r>
            <a:endParaRPr/>
          </a:p>
        </p:txBody>
      </p:sp>
      <p:sp>
        <p:nvSpPr>
          <p:cNvPr id="414" name="Google Shape;414;p38"/>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(12)</a:t>
            </a:r>
            <a:endParaRPr/>
          </a:p>
        </p:txBody>
      </p:sp>
      <p:pic>
        <p:nvPicPr>
          <p:cNvPr descr="table2-5" id="415" name="Google Shape;415;p38"/>
          <p:cNvPicPr preferRelativeResize="0"/>
          <p:nvPr/>
        </p:nvPicPr>
        <p:blipFill rotWithShape="1">
          <a:blip r:embed="rId3">
            <a:alphaModFix/>
          </a:blip>
          <a:srcRect b="0" l="0" r="0" t="0"/>
          <a:stretch/>
        </p:blipFill>
        <p:spPr>
          <a:xfrm>
            <a:off x="609600" y="1600200"/>
            <a:ext cx="2994025" cy="4495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descr="Rectangle: Click to edit Master text styles &#10;Second level &#10;Third level &#10;Fourth level &#10;Fifth level" id="420" name="Google Shape;420;p39"/>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Figure 2.6 depicts the number of customers in the system at the various clock times.</a:t>
            </a:r>
            <a:endParaRPr/>
          </a:p>
          <a:p>
            <a:pPr indent="-203200" lvl="0" marL="342900" rtl="0" algn="l">
              <a:lnSpc>
                <a:spcPct val="100000"/>
              </a:lnSpc>
              <a:spcBef>
                <a:spcPts val="400"/>
              </a:spcBef>
              <a:spcAft>
                <a:spcPts val="0"/>
              </a:spcAft>
              <a:buSzPts val="2200"/>
              <a:buNone/>
            </a:pPr>
            <a:r>
              <a:t/>
            </a:r>
            <a:endParaRPr b="0" i="0" sz="2000" u="none">
              <a:solidFill>
                <a:schemeClr val="dk1"/>
              </a:solidFill>
              <a:latin typeface="Gulim"/>
              <a:ea typeface="Gulim"/>
              <a:cs typeface="Gulim"/>
              <a:sym typeface="Gulim"/>
            </a:endParaRPr>
          </a:p>
          <a:p>
            <a:pPr indent="-203200" lvl="0" marL="342900" rtl="0" algn="l">
              <a:spcBef>
                <a:spcPts val="400"/>
              </a:spcBef>
              <a:spcAft>
                <a:spcPts val="0"/>
              </a:spcAft>
              <a:buSzPts val="2200"/>
              <a:buNone/>
            </a:pPr>
            <a:r>
              <a:t/>
            </a:r>
            <a:endParaRPr b="0" i="0" sz="2000" u="none">
              <a:solidFill>
                <a:schemeClr val="dk1"/>
              </a:solidFill>
              <a:latin typeface="Gulim"/>
              <a:ea typeface="Gulim"/>
              <a:cs typeface="Gulim"/>
              <a:sym typeface="Gulim"/>
            </a:endParaRPr>
          </a:p>
        </p:txBody>
      </p:sp>
      <p:sp>
        <p:nvSpPr>
          <p:cNvPr id="421" name="Google Shape;421;p39"/>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(13)</a:t>
            </a:r>
            <a:endParaRPr/>
          </a:p>
        </p:txBody>
      </p:sp>
      <p:pic>
        <p:nvPicPr>
          <p:cNvPr descr="figure2-6" id="422" name="Google Shape;422;p39"/>
          <p:cNvPicPr preferRelativeResize="0"/>
          <p:nvPr/>
        </p:nvPicPr>
        <p:blipFill rotWithShape="1">
          <a:blip r:embed="rId3">
            <a:alphaModFix/>
          </a:blip>
          <a:srcRect b="0" l="0" r="0" t="0"/>
          <a:stretch/>
        </p:blipFill>
        <p:spPr>
          <a:xfrm>
            <a:off x="1295400" y="2362200"/>
            <a:ext cx="6607175" cy="402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1.1 When Simulation is the Appropriate Tool (1)</a:t>
            </a:r>
            <a:endParaRPr/>
          </a:p>
        </p:txBody>
      </p:sp>
      <p:sp>
        <p:nvSpPr>
          <p:cNvPr descr="Rectangle: Click to edit Master text styles &#10;Second level &#10;Third level &#10;Fourth level &#10;Fifth level" id="147" name="Google Shape;147;p4"/>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Simulation enables the study of, and experimentation with, the internal interactions of a complex system, or of a subsystem within a complex system.</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Informational, organizational, and environmental changes can be simulated, and the effect of these alterations on the model</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s behavior can be observed.</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The knowledge gained in designing a simulation model may be of great value toward suggesting improvement in the system under investigation.</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By changing simulation inputs and observing the resulting outputs, valuable insight may be obtained into which variables are most important and how variables interact.</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Simulation can be used as a pedagogical device to reinforce analytic solution methodologies.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descr="Rectangle: Click to edit Master text styles &#10;Second level &#10;Third level &#10;Fourth level &#10;Fifth level" id="427" name="Google Shape;427;p40"/>
          <p:cNvSpPr txBox="1"/>
          <p:nvPr>
            <p:ph idx="1" type="body"/>
          </p:nvPr>
        </p:nvSpPr>
        <p:spPr>
          <a:xfrm>
            <a:off x="838200" y="1447800"/>
            <a:ext cx="7772400" cy="4810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2.1 Single-Channel Queue</a:t>
            </a:r>
            <a:endParaRPr/>
          </a:p>
        </p:txBody>
      </p:sp>
      <p:sp>
        <p:nvSpPr>
          <p:cNvPr id="428" name="Google Shape;428;p40"/>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(14)</a:t>
            </a:r>
            <a:endParaRPr/>
          </a:p>
        </p:txBody>
      </p:sp>
      <p:sp>
        <p:nvSpPr>
          <p:cNvPr descr="Rectangle: Click to edit Master text styles &#10;Second level &#10;Third level &#10;Fourth level &#10;Fifth level" id="429" name="Google Shape;429;p40"/>
          <p:cNvSpPr txBox="1"/>
          <p:nvPr/>
        </p:nvSpPr>
        <p:spPr>
          <a:xfrm>
            <a:off x="838200" y="3352800"/>
            <a:ext cx="7696200" cy="2514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hlink"/>
              </a:buClr>
              <a:buSzPts val="1760"/>
              <a:buFont typeface="Noto Sans Symbols"/>
              <a:buChar char="▪"/>
            </a:pPr>
            <a:r>
              <a:rPr b="0" i="0" lang="en-US" sz="1600" u="none" cap="none" strike="noStrike">
                <a:solidFill>
                  <a:schemeClr val="dk1"/>
                </a:solidFill>
                <a:latin typeface="Gulim"/>
                <a:ea typeface="Gulim"/>
                <a:cs typeface="Gulim"/>
                <a:sym typeface="Gulim"/>
              </a:rPr>
              <a:t>Assumptions</a:t>
            </a:r>
            <a:endParaRPr/>
          </a:p>
          <a:p>
            <a:pPr indent="-228600" lvl="2" marL="1143000" marR="0" rtl="0" algn="l">
              <a:lnSpc>
                <a:spcPct val="100000"/>
              </a:lnSpc>
              <a:spcBef>
                <a:spcPts val="320"/>
              </a:spcBef>
              <a:spcAft>
                <a:spcPts val="0"/>
              </a:spcAft>
              <a:buClr>
                <a:schemeClr val="hlink"/>
              </a:buClr>
              <a:buSzPts val="1760"/>
              <a:buFont typeface="Gulim"/>
              <a:buChar char="•"/>
            </a:pPr>
            <a:r>
              <a:rPr b="0" i="0" lang="en-US" sz="1600" u="none" cap="none" strike="noStrike">
                <a:solidFill>
                  <a:schemeClr val="dk1"/>
                </a:solidFill>
                <a:latin typeface="Gulim"/>
                <a:ea typeface="Gulim"/>
                <a:cs typeface="Gulim"/>
                <a:sym typeface="Gulim"/>
              </a:rPr>
              <a:t>Only one checkout counter. </a:t>
            </a:r>
            <a:endParaRPr/>
          </a:p>
          <a:p>
            <a:pPr indent="-228600" lvl="2" marL="1143000" marR="0" rtl="0" algn="l">
              <a:lnSpc>
                <a:spcPct val="100000"/>
              </a:lnSpc>
              <a:spcBef>
                <a:spcPts val="320"/>
              </a:spcBef>
              <a:spcAft>
                <a:spcPts val="0"/>
              </a:spcAft>
              <a:buClr>
                <a:schemeClr val="hlink"/>
              </a:buClr>
              <a:buSzPts val="1760"/>
              <a:buFont typeface="Gulim"/>
              <a:buChar char="•"/>
            </a:pPr>
            <a:r>
              <a:rPr b="0" i="0" lang="en-US" sz="1600" u="none" cap="none" strike="noStrike">
                <a:solidFill>
                  <a:schemeClr val="dk1"/>
                </a:solidFill>
                <a:latin typeface="Gulim"/>
                <a:ea typeface="Gulim"/>
                <a:cs typeface="Gulim"/>
                <a:sym typeface="Gulim"/>
              </a:rPr>
              <a:t>Customers arrive at this checkout counter at random from 1 to 8 minutes apart. Each possible value of interarrival time has the same probability of occurrence, as shown in Table 2.6. </a:t>
            </a:r>
            <a:endParaRPr/>
          </a:p>
          <a:p>
            <a:pPr indent="-228600" lvl="2" marL="1143000" marR="0" rtl="0" algn="l">
              <a:lnSpc>
                <a:spcPct val="100000"/>
              </a:lnSpc>
              <a:spcBef>
                <a:spcPts val="320"/>
              </a:spcBef>
              <a:spcAft>
                <a:spcPts val="0"/>
              </a:spcAft>
              <a:buClr>
                <a:schemeClr val="hlink"/>
              </a:buClr>
              <a:buSzPts val="1760"/>
              <a:buFont typeface="Gulim"/>
              <a:buChar char="•"/>
            </a:pPr>
            <a:r>
              <a:rPr b="0" i="0" lang="en-US" sz="1600" u="none" cap="none" strike="noStrike">
                <a:solidFill>
                  <a:schemeClr val="dk1"/>
                </a:solidFill>
                <a:latin typeface="Gulim"/>
                <a:ea typeface="Gulim"/>
                <a:cs typeface="Gulim"/>
                <a:sym typeface="Gulim"/>
              </a:rPr>
              <a:t>The service times vary from 1 to 6 minutes with the probabilities shown in Table 2.7. </a:t>
            </a:r>
            <a:endParaRPr/>
          </a:p>
          <a:p>
            <a:pPr indent="-228600" lvl="2" marL="1143000" marR="0" rtl="0" algn="l">
              <a:lnSpc>
                <a:spcPct val="100000"/>
              </a:lnSpc>
              <a:spcBef>
                <a:spcPts val="320"/>
              </a:spcBef>
              <a:spcAft>
                <a:spcPts val="0"/>
              </a:spcAft>
              <a:buClr>
                <a:schemeClr val="hlink"/>
              </a:buClr>
              <a:buSzPts val="1760"/>
              <a:buFont typeface="Gulim"/>
              <a:buChar char="•"/>
            </a:pPr>
            <a:r>
              <a:rPr b="0" i="0" lang="en-US" sz="1600" u="none" cap="none" strike="noStrike">
                <a:solidFill>
                  <a:schemeClr val="dk1"/>
                </a:solidFill>
                <a:latin typeface="Gulim"/>
                <a:ea typeface="Gulim"/>
                <a:cs typeface="Gulim"/>
                <a:sym typeface="Gulim"/>
              </a:rPr>
              <a:t>The problem is to analyze the system by simulating the arrival and service of 20 customers.</a:t>
            </a:r>
            <a:endParaRPr/>
          </a:p>
        </p:txBody>
      </p:sp>
      <p:pic>
        <p:nvPicPr>
          <p:cNvPr id="430" name="Google Shape;430;p40"/>
          <p:cNvPicPr preferRelativeResize="0"/>
          <p:nvPr/>
        </p:nvPicPr>
        <p:blipFill rotWithShape="1">
          <a:blip r:embed="rId3">
            <a:alphaModFix/>
          </a:blip>
          <a:srcRect b="0" l="0" r="0" t="0"/>
          <a:stretch/>
        </p:blipFill>
        <p:spPr>
          <a:xfrm>
            <a:off x="2895600" y="2133600"/>
            <a:ext cx="3695700" cy="12842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1"/>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(15)</a:t>
            </a:r>
            <a:endParaRPr/>
          </a:p>
        </p:txBody>
      </p:sp>
      <p:pic>
        <p:nvPicPr>
          <p:cNvPr descr="table2-6" id="436" name="Google Shape;436;p41"/>
          <p:cNvPicPr preferRelativeResize="0"/>
          <p:nvPr/>
        </p:nvPicPr>
        <p:blipFill rotWithShape="1">
          <a:blip r:embed="rId3">
            <a:alphaModFix/>
          </a:blip>
          <a:srcRect b="0" l="0" r="0" t="0"/>
          <a:stretch/>
        </p:blipFill>
        <p:spPr>
          <a:xfrm>
            <a:off x="685800" y="1905000"/>
            <a:ext cx="3954462" cy="3505200"/>
          </a:xfrm>
          <a:prstGeom prst="rect">
            <a:avLst/>
          </a:prstGeom>
          <a:noFill/>
          <a:ln>
            <a:noFill/>
          </a:ln>
        </p:spPr>
      </p:pic>
      <p:pic>
        <p:nvPicPr>
          <p:cNvPr descr="table2-7" id="437" name="Google Shape;437;p41"/>
          <p:cNvPicPr preferRelativeResize="0"/>
          <p:nvPr/>
        </p:nvPicPr>
        <p:blipFill rotWithShape="1">
          <a:blip r:embed="rId4">
            <a:alphaModFix/>
          </a:blip>
          <a:srcRect b="0" l="0" r="0" t="0"/>
          <a:stretch/>
        </p:blipFill>
        <p:spPr>
          <a:xfrm>
            <a:off x="4648200" y="1905000"/>
            <a:ext cx="3921125" cy="2743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descr="Rectangle: Click to edit Master text styles &#10;Second level &#10;Third level &#10;Fourth level &#10;Fifth level" id="442" name="Google Shape;442;p42"/>
          <p:cNvSpPr txBox="1"/>
          <p:nvPr>
            <p:ph idx="1" type="body"/>
          </p:nvPr>
        </p:nvSpPr>
        <p:spPr>
          <a:xfrm>
            <a:off x="838200" y="1676400"/>
            <a:ext cx="79248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2.1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 simulation of a grocery store that starts with an empty system is not realistic unless the intention is to model the system from startup or to model until steady-state operation is reached.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 set of uniformly distributed random numbers is needed to generate the arrivals at the checkout counter. Random numbers have the following properties:</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The set of random numbers is uniformly distributed between 0 and 1.</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Successive random numbers are independent.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Random digits are converted to random numbers by placing a decimal point appropriately.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Table A.1 in Appendix or RAND() in Excel.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rightmost two columns of Tables 2.6 and 2.7 are used to generate random arrivals and random service times. </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443" name="Google Shape;443;p42"/>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(16)</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descr="Rectangle: Click to edit Master text styles &#10;Second level &#10;Third level &#10;Fourth level &#10;Fifth level" id="448" name="Google Shape;448;p43"/>
          <p:cNvSpPr txBox="1"/>
          <p:nvPr>
            <p:ph idx="1" type="body"/>
          </p:nvPr>
        </p:nvSpPr>
        <p:spPr>
          <a:xfrm>
            <a:off x="838200" y="1447800"/>
            <a:ext cx="7772400" cy="1363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2.1 (Cont.) </a:t>
            </a:r>
            <a:r>
              <a:rPr b="0" i="0" lang="en-US" sz="1800" u="none">
                <a:solidFill>
                  <a:schemeClr val="dk1"/>
                </a:solidFill>
                <a:latin typeface="Gulim"/>
                <a:ea typeface="Gulim"/>
                <a:cs typeface="Gulim"/>
                <a:sym typeface="Gulim"/>
              </a:rPr>
              <a:t>Table 2.8 </a:t>
            </a:r>
            <a:endParaRPr/>
          </a:p>
          <a:p>
            <a:pPr indent="-285750" lvl="1" marL="742950" rtl="0" algn="l">
              <a:lnSpc>
                <a:spcPct val="100000"/>
              </a:lnSpc>
              <a:spcBef>
                <a:spcPts val="360"/>
              </a:spcBef>
              <a:spcAft>
                <a:spcPts val="0"/>
              </a:spcAft>
              <a:buSzPts val="960"/>
              <a:buChar char="•"/>
            </a:pPr>
            <a:r>
              <a:rPr b="0" i="0" lang="en-US" sz="1600" u="none">
                <a:solidFill>
                  <a:schemeClr val="dk1"/>
                </a:solidFill>
                <a:latin typeface="Gulim"/>
                <a:ea typeface="Gulim"/>
                <a:cs typeface="Gulim"/>
                <a:sym typeface="Gulim"/>
              </a:rPr>
              <a:t>The first random digits are 913. To obtain the corresponding time between arrivals, enter the fourth column of Table 2.6 and read 8 minutes from the first column of the table.</a:t>
            </a:r>
            <a:r>
              <a:rPr b="0" i="0" lang="en-US" sz="1800" u="none">
                <a:solidFill>
                  <a:schemeClr val="dk1"/>
                </a:solidFill>
                <a:latin typeface="Gulim"/>
                <a:ea typeface="Gulim"/>
                <a:cs typeface="Gulim"/>
                <a:sym typeface="Gulim"/>
              </a:rPr>
              <a:t> </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449" name="Google Shape;449;p43"/>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(17)</a:t>
            </a:r>
            <a:endParaRPr/>
          </a:p>
        </p:txBody>
      </p:sp>
      <p:pic>
        <p:nvPicPr>
          <p:cNvPr descr="table2-8" id="450" name="Google Shape;450;p43"/>
          <p:cNvPicPr preferRelativeResize="0"/>
          <p:nvPr/>
        </p:nvPicPr>
        <p:blipFill rotWithShape="1">
          <a:blip r:embed="rId3">
            <a:alphaModFix/>
          </a:blip>
          <a:srcRect b="0" l="0" r="0" t="0"/>
          <a:stretch/>
        </p:blipFill>
        <p:spPr>
          <a:xfrm>
            <a:off x="1295400" y="2895600"/>
            <a:ext cx="6629400" cy="3124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descr="Rectangle: Click to edit Master text styles &#10;Second level &#10;Third level &#10;Fourth level &#10;Fifth level" id="455" name="Google Shape;455;p44"/>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Example 2.1 (Cont.) Table 2.9</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first customer's service time is 4 minutes because the random digits 84 fall in the bracket 61-85 </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456" name="Google Shape;456;p44"/>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(18)</a:t>
            </a:r>
            <a:endParaRPr/>
          </a:p>
        </p:txBody>
      </p:sp>
      <p:pic>
        <p:nvPicPr>
          <p:cNvPr descr="table2-9" id="457" name="Google Shape;457;p44"/>
          <p:cNvPicPr preferRelativeResize="0"/>
          <p:nvPr/>
        </p:nvPicPr>
        <p:blipFill rotWithShape="1">
          <a:blip r:embed="rId3">
            <a:alphaModFix/>
          </a:blip>
          <a:srcRect b="0" l="0" r="0" t="0"/>
          <a:stretch/>
        </p:blipFill>
        <p:spPr>
          <a:xfrm>
            <a:off x="1447800" y="2743200"/>
            <a:ext cx="6553200" cy="3200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descr="Rectangle: Click to edit Master text styles &#10;Second level &#10;Third level &#10;Fourth level &#10;Fifth level" id="462" name="Google Shape;462;p45"/>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2.1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essence of a manual simulation is the simulation table.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simulation table for the single-channel queue, shown in Table 2.10, is an extension of the type of table already seen in Table 2.4.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Statistical measures of performance can be obtained form the simulation table such as Table 2.10.</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Statistical measures of performance in this example.</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Each customer's time in the system</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The server's idle time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In order to compute summary statistics, totals are formed as shown for service times, time customers spend in the system, idle time of the server, and time the customers wait in the queue.</a:t>
            </a:r>
            <a:endParaRPr/>
          </a:p>
        </p:txBody>
      </p:sp>
      <p:sp>
        <p:nvSpPr>
          <p:cNvPr id="463" name="Google Shape;463;p45"/>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(19)</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descr="table2-10" id="468" name="Google Shape;468;p46"/>
          <p:cNvPicPr preferRelativeResize="0"/>
          <p:nvPr/>
        </p:nvPicPr>
        <p:blipFill rotWithShape="1">
          <a:blip r:embed="rId3">
            <a:alphaModFix/>
          </a:blip>
          <a:srcRect b="0" l="0" r="0" t="0"/>
          <a:stretch/>
        </p:blipFill>
        <p:spPr>
          <a:xfrm>
            <a:off x="152400" y="228600"/>
            <a:ext cx="8880475" cy="6096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7"/>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(20)</a:t>
            </a:r>
            <a:endParaRPr/>
          </a:p>
        </p:txBody>
      </p:sp>
      <p:sp>
        <p:nvSpPr>
          <p:cNvPr descr="Rectangle: Click to edit Master text styles &#10;Second level &#10;Third level &#10;Fourth level &#10;Fifth level" id="474" name="Google Shape;474;p47"/>
          <p:cNvSpPr txBox="1"/>
          <p:nvPr/>
        </p:nvSpPr>
        <p:spPr>
          <a:xfrm>
            <a:off x="838200" y="3048000"/>
            <a:ext cx="7772400" cy="381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 probability that a customer has to wait in the queue : 0.65</a:t>
            </a:r>
            <a:endParaRPr/>
          </a:p>
        </p:txBody>
      </p:sp>
      <p:pic>
        <p:nvPicPr>
          <p:cNvPr id="475" name="Google Shape;475;p47"/>
          <p:cNvPicPr preferRelativeResize="0"/>
          <p:nvPr/>
        </p:nvPicPr>
        <p:blipFill rotWithShape="1">
          <a:blip r:embed="rId3">
            <a:alphaModFix/>
          </a:blip>
          <a:srcRect b="0" l="0" r="0" t="0"/>
          <a:stretch/>
        </p:blipFill>
        <p:spPr>
          <a:xfrm>
            <a:off x="1752600" y="3429000"/>
            <a:ext cx="5572125" cy="609600"/>
          </a:xfrm>
          <a:prstGeom prst="rect">
            <a:avLst/>
          </a:prstGeom>
          <a:noFill/>
          <a:ln>
            <a:noFill/>
          </a:ln>
        </p:spPr>
      </p:pic>
      <p:sp>
        <p:nvSpPr>
          <p:cNvPr descr="Rectangle: Click to edit Master text styles &#10;Second level &#10;Third level &#10;Fourth level &#10;Fifth level" id="476" name="Google Shape;476;p47"/>
          <p:cNvSpPr txBox="1"/>
          <p:nvPr/>
        </p:nvSpPr>
        <p:spPr>
          <a:xfrm>
            <a:off x="838200" y="4038600"/>
            <a:ext cx="7772400" cy="381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 fraction of idle time of the server : 0.21</a:t>
            </a:r>
            <a:endParaRPr/>
          </a:p>
        </p:txBody>
      </p:sp>
      <p:pic>
        <p:nvPicPr>
          <p:cNvPr id="477" name="Google Shape;477;p47"/>
          <p:cNvPicPr preferRelativeResize="0"/>
          <p:nvPr/>
        </p:nvPicPr>
        <p:blipFill rotWithShape="1">
          <a:blip r:embed="rId4">
            <a:alphaModFix/>
          </a:blip>
          <a:srcRect b="0" l="0" r="0" t="0"/>
          <a:stretch/>
        </p:blipFill>
        <p:spPr>
          <a:xfrm>
            <a:off x="1752600" y="4419600"/>
            <a:ext cx="5873750" cy="609600"/>
          </a:xfrm>
          <a:prstGeom prst="rect">
            <a:avLst/>
          </a:prstGeom>
          <a:noFill/>
          <a:ln>
            <a:noFill/>
          </a:ln>
        </p:spPr>
      </p:pic>
      <p:sp>
        <p:nvSpPr>
          <p:cNvPr descr="Rectangle: Click to edit Master text styles &#10;Second level &#10;Third level &#10;Fourth level &#10;Fifth level" id="478" name="Google Shape;478;p47"/>
          <p:cNvSpPr txBox="1"/>
          <p:nvPr/>
        </p:nvSpPr>
        <p:spPr>
          <a:xfrm>
            <a:off x="-748675" y="609600"/>
            <a:ext cx="7772400" cy="381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 probability of the server being busy: 0.79 (=1-0.21)</a:t>
            </a:r>
            <a:endParaRPr/>
          </a:p>
        </p:txBody>
      </p:sp>
      <p:sp>
        <p:nvSpPr>
          <p:cNvPr descr="Rectangle: Click to edit Master text styles &#10;Second level &#10;Third level &#10;Fourth level &#10;Fifth level" id="479" name="Google Shape;479;p47"/>
          <p:cNvSpPr txBox="1"/>
          <p:nvPr/>
        </p:nvSpPr>
        <p:spPr>
          <a:xfrm>
            <a:off x="838200" y="1676400"/>
            <a:ext cx="7772400" cy="76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Gulim"/>
              <a:buChar char="•"/>
            </a:pPr>
            <a:r>
              <a:rPr b="0" i="0" lang="en-US" sz="2000" u="none">
                <a:solidFill>
                  <a:schemeClr val="dk1"/>
                </a:solidFill>
                <a:latin typeface="Gulim"/>
                <a:ea typeface="Gulim"/>
                <a:cs typeface="Gulim"/>
                <a:sym typeface="Gulim"/>
              </a:rPr>
              <a:t>Example 2.1 (Cont.)</a:t>
            </a:r>
            <a:endParaRPr/>
          </a:p>
          <a:p>
            <a:pPr indent="-285750" lvl="1" marL="742950" marR="0" rtl="0" algn="l">
              <a:lnSpc>
                <a:spcPct val="10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 average waiting time for a customer : 2.8 minutes</a:t>
            </a:r>
            <a:endParaRPr/>
          </a:p>
        </p:txBody>
      </p:sp>
      <p:pic>
        <p:nvPicPr>
          <p:cNvPr id="480" name="Google Shape;480;p47"/>
          <p:cNvPicPr preferRelativeResize="0"/>
          <p:nvPr/>
        </p:nvPicPr>
        <p:blipFill rotWithShape="1">
          <a:blip r:embed="rId5">
            <a:alphaModFix/>
          </a:blip>
          <a:srcRect b="0" l="0" r="0" t="0"/>
          <a:stretch/>
        </p:blipFill>
        <p:spPr>
          <a:xfrm>
            <a:off x="1752600" y="2438400"/>
            <a:ext cx="6400800" cy="609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8"/>
          <p:cNvSpPr txBox="1"/>
          <p:nvPr>
            <p:ph type="title"/>
          </p:nvPr>
        </p:nvSpPr>
        <p:spPr>
          <a:xfrm>
            <a:off x="609600" y="609600"/>
            <a:ext cx="7010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(21)</a:t>
            </a:r>
            <a:endParaRPr/>
          </a:p>
        </p:txBody>
      </p:sp>
      <p:sp>
        <p:nvSpPr>
          <p:cNvPr descr="Rectangle: Click to edit Master text styles &#10;Second level &#10;Third level &#10;Fourth level &#10;Fifth level" id="486" name="Google Shape;486;p48"/>
          <p:cNvSpPr txBox="1"/>
          <p:nvPr/>
        </p:nvSpPr>
        <p:spPr>
          <a:xfrm>
            <a:off x="838200" y="1676400"/>
            <a:ext cx="7772400" cy="76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Gulim"/>
              <a:buChar char="•"/>
            </a:pPr>
            <a:r>
              <a:rPr b="0" i="0" lang="en-US" sz="2000" u="none">
                <a:solidFill>
                  <a:schemeClr val="dk1"/>
                </a:solidFill>
                <a:latin typeface="Gulim"/>
                <a:ea typeface="Gulim"/>
                <a:cs typeface="Gulim"/>
                <a:sym typeface="Gulim"/>
              </a:rPr>
              <a:t>Example 2.1 (Cont.)</a:t>
            </a:r>
            <a:endParaRPr/>
          </a:p>
          <a:p>
            <a:pPr indent="-285750" lvl="1" marL="742950" marR="0" rtl="0" algn="l">
              <a:lnSpc>
                <a:spcPct val="10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 average service time : 3.4 minutes</a:t>
            </a:r>
            <a:endParaRPr/>
          </a:p>
        </p:txBody>
      </p:sp>
      <p:pic>
        <p:nvPicPr>
          <p:cNvPr id="487" name="Google Shape;487;p48"/>
          <p:cNvPicPr preferRelativeResize="0"/>
          <p:nvPr/>
        </p:nvPicPr>
        <p:blipFill rotWithShape="1">
          <a:blip r:embed="rId3">
            <a:alphaModFix/>
          </a:blip>
          <a:srcRect b="0" l="0" r="0" t="0"/>
          <a:stretch/>
        </p:blipFill>
        <p:spPr>
          <a:xfrm>
            <a:off x="1752600" y="2438400"/>
            <a:ext cx="5853112" cy="609600"/>
          </a:xfrm>
          <a:prstGeom prst="rect">
            <a:avLst/>
          </a:prstGeom>
          <a:noFill/>
          <a:ln>
            <a:noFill/>
          </a:ln>
        </p:spPr>
      </p:pic>
      <p:sp>
        <p:nvSpPr>
          <p:cNvPr id="488" name="Google Shape;488;p48"/>
          <p:cNvSpPr txBox="1"/>
          <p:nvPr/>
        </p:nvSpPr>
        <p:spPr>
          <a:xfrm>
            <a:off x="1600200" y="3124200"/>
            <a:ext cx="7162800"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This result can be compared with the expected service time by finding the mean of the service-time distribution using the equation in table 2.7.</a:t>
            </a:r>
            <a:endParaRPr/>
          </a:p>
        </p:txBody>
      </p:sp>
      <p:pic>
        <p:nvPicPr>
          <p:cNvPr id="489" name="Google Shape;489;p48"/>
          <p:cNvPicPr preferRelativeResize="0"/>
          <p:nvPr/>
        </p:nvPicPr>
        <p:blipFill rotWithShape="1">
          <a:blip r:embed="rId4">
            <a:alphaModFix/>
          </a:blip>
          <a:srcRect b="0" l="0" r="0" t="0"/>
          <a:stretch/>
        </p:blipFill>
        <p:spPr>
          <a:xfrm>
            <a:off x="3657600" y="3657600"/>
            <a:ext cx="1600200" cy="609600"/>
          </a:xfrm>
          <a:prstGeom prst="rect">
            <a:avLst/>
          </a:prstGeom>
          <a:noFill/>
          <a:ln>
            <a:noFill/>
          </a:ln>
        </p:spPr>
      </p:pic>
      <p:pic>
        <p:nvPicPr>
          <p:cNvPr id="490" name="Google Shape;490;p48"/>
          <p:cNvPicPr preferRelativeResize="0"/>
          <p:nvPr/>
        </p:nvPicPr>
        <p:blipFill rotWithShape="1">
          <a:blip r:embed="rId5">
            <a:alphaModFix/>
          </a:blip>
          <a:srcRect b="0" l="0" r="0" t="0"/>
          <a:stretch/>
        </p:blipFill>
        <p:spPr>
          <a:xfrm>
            <a:off x="1676400" y="4343400"/>
            <a:ext cx="6858000" cy="304800"/>
          </a:xfrm>
          <a:prstGeom prst="rect">
            <a:avLst/>
          </a:prstGeom>
          <a:noFill/>
          <a:ln>
            <a:noFill/>
          </a:ln>
        </p:spPr>
      </p:pic>
      <p:sp>
        <p:nvSpPr>
          <p:cNvPr id="491" name="Google Shape;491;p48"/>
          <p:cNvSpPr txBox="1"/>
          <p:nvPr/>
        </p:nvSpPr>
        <p:spPr>
          <a:xfrm>
            <a:off x="1600200" y="4876800"/>
            <a:ext cx="7162800"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The expected service time is slightly lower than the average service time in the simulation. The longer the simulation, the closer the average will be to</a:t>
            </a:r>
            <a:endParaRPr/>
          </a:p>
        </p:txBody>
      </p:sp>
      <p:pic>
        <p:nvPicPr>
          <p:cNvPr id="492" name="Google Shape;492;p48"/>
          <p:cNvPicPr preferRelativeResize="0"/>
          <p:nvPr/>
        </p:nvPicPr>
        <p:blipFill rotWithShape="1">
          <a:blip r:embed="rId6">
            <a:alphaModFix/>
          </a:blip>
          <a:srcRect b="0" l="0" r="0" t="0"/>
          <a:stretch/>
        </p:blipFill>
        <p:spPr>
          <a:xfrm>
            <a:off x="2209800" y="5410200"/>
            <a:ext cx="457200" cy="304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descr="Rectangle: Click to edit Master text styles &#10;Second level &#10;Third level &#10;Fourth level &#10;Fifth level" id="497" name="Google Shape;497;p49"/>
          <p:cNvSpPr txBox="1"/>
          <p:nvPr>
            <p:ph idx="1" type="body"/>
          </p:nvPr>
        </p:nvSpPr>
        <p:spPr>
          <a:xfrm>
            <a:off x="838200" y="1928812"/>
            <a:ext cx="7772400" cy="481012"/>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SzPts val="1080"/>
              <a:buChar char="•"/>
            </a:pPr>
            <a:r>
              <a:rPr b="0" i="0" lang="en-US" sz="1800" u="none">
                <a:solidFill>
                  <a:schemeClr val="dk1"/>
                </a:solidFill>
                <a:latin typeface="Gulim"/>
                <a:ea typeface="Gulim"/>
                <a:cs typeface="Gulim"/>
                <a:sym typeface="Gulim"/>
              </a:rPr>
              <a:t>The average time between arrivals : 4.3 minutes</a:t>
            </a:r>
            <a:endParaRPr/>
          </a:p>
        </p:txBody>
      </p:sp>
      <p:sp>
        <p:nvSpPr>
          <p:cNvPr id="498" name="Google Shape;498;p49"/>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(22)</a:t>
            </a:r>
            <a:endParaRPr/>
          </a:p>
        </p:txBody>
      </p:sp>
      <p:sp>
        <p:nvSpPr>
          <p:cNvPr descr="Rectangle: Click to edit Master text styles &#10;Second level &#10;Third level &#10;Fourth level &#10;Fifth level" id="499" name="Google Shape;499;p49"/>
          <p:cNvSpPr txBox="1"/>
          <p:nvPr/>
        </p:nvSpPr>
        <p:spPr>
          <a:xfrm>
            <a:off x="838200" y="4953000"/>
            <a:ext cx="7772400" cy="381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 average waiting time of those who wait : 4.3 minutes</a:t>
            </a:r>
            <a:endParaRPr/>
          </a:p>
        </p:txBody>
      </p:sp>
      <p:pic>
        <p:nvPicPr>
          <p:cNvPr id="500" name="Google Shape;500;p49"/>
          <p:cNvPicPr preferRelativeResize="0"/>
          <p:nvPr/>
        </p:nvPicPr>
        <p:blipFill rotWithShape="1">
          <a:blip r:embed="rId3">
            <a:alphaModFix/>
          </a:blip>
          <a:srcRect b="0" l="0" r="0" t="0"/>
          <a:stretch/>
        </p:blipFill>
        <p:spPr>
          <a:xfrm>
            <a:off x="550862" y="5334000"/>
            <a:ext cx="8331200" cy="609600"/>
          </a:xfrm>
          <a:prstGeom prst="rect">
            <a:avLst/>
          </a:prstGeom>
          <a:noFill/>
          <a:ln>
            <a:noFill/>
          </a:ln>
        </p:spPr>
      </p:pic>
      <p:sp>
        <p:nvSpPr>
          <p:cNvPr descr="Rectangle: Click to edit Master text styles &#10;Second level &#10;Third level &#10;Fourth level &#10;Fifth level" id="501" name="Google Shape;501;p49"/>
          <p:cNvSpPr txBox="1"/>
          <p:nvPr/>
        </p:nvSpPr>
        <p:spPr>
          <a:xfrm>
            <a:off x="838200" y="3124200"/>
            <a:ext cx="7772400" cy="83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This result can be compared to the expected time between arrivals by finding the mean of the discrete uniform distribution whose endpoints are a=1 and b=8. </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Gulim"/>
              <a:ea typeface="Gulim"/>
              <a:cs typeface="Gulim"/>
              <a:sym typeface="Gulim"/>
            </a:endParaRPr>
          </a:p>
        </p:txBody>
      </p:sp>
      <p:pic>
        <p:nvPicPr>
          <p:cNvPr id="502" name="Google Shape;502;p49"/>
          <p:cNvPicPr preferRelativeResize="0"/>
          <p:nvPr/>
        </p:nvPicPr>
        <p:blipFill rotWithShape="1">
          <a:blip r:embed="rId4">
            <a:alphaModFix/>
          </a:blip>
          <a:srcRect b="0" l="0" r="0" t="0"/>
          <a:stretch/>
        </p:blipFill>
        <p:spPr>
          <a:xfrm>
            <a:off x="1295400" y="2514600"/>
            <a:ext cx="7142162" cy="609600"/>
          </a:xfrm>
          <a:prstGeom prst="rect">
            <a:avLst/>
          </a:prstGeom>
          <a:noFill/>
          <a:ln>
            <a:noFill/>
          </a:ln>
        </p:spPr>
      </p:pic>
      <p:pic>
        <p:nvPicPr>
          <p:cNvPr id="503" name="Google Shape;503;p49"/>
          <p:cNvPicPr preferRelativeResize="0"/>
          <p:nvPr/>
        </p:nvPicPr>
        <p:blipFill rotWithShape="1">
          <a:blip r:embed="rId5">
            <a:alphaModFix/>
          </a:blip>
          <a:srcRect b="0" l="0" r="0" t="0"/>
          <a:stretch/>
        </p:blipFill>
        <p:spPr>
          <a:xfrm>
            <a:off x="3124200" y="3962400"/>
            <a:ext cx="2432050" cy="485775"/>
          </a:xfrm>
          <a:prstGeom prst="rect">
            <a:avLst/>
          </a:prstGeom>
          <a:noFill/>
          <a:ln>
            <a:noFill/>
          </a:ln>
        </p:spPr>
      </p:pic>
      <p:sp>
        <p:nvSpPr>
          <p:cNvPr id="504" name="Google Shape;504;p49"/>
          <p:cNvSpPr txBox="1"/>
          <p:nvPr/>
        </p:nvSpPr>
        <p:spPr>
          <a:xfrm>
            <a:off x="1600200" y="4495800"/>
            <a:ext cx="69342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The longer the simulation, the closer the average will be to</a:t>
            </a:r>
            <a:endParaRPr/>
          </a:p>
        </p:txBody>
      </p:sp>
      <p:pic>
        <p:nvPicPr>
          <p:cNvPr id="505" name="Google Shape;505;p49"/>
          <p:cNvPicPr preferRelativeResize="0"/>
          <p:nvPr/>
        </p:nvPicPr>
        <p:blipFill rotWithShape="1">
          <a:blip r:embed="rId6">
            <a:alphaModFix/>
          </a:blip>
          <a:srcRect b="0" l="0" r="0" t="0"/>
          <a:stretch/>
        </p:blipFill>
        <p:spPr>
          <a:xfrm>
            <a:off x="7340600" y="4529137"/>
            <a:ext cx="533400" cy="304800"/>
          </a:xfrm>
          <a:prstGeom prst="rect">
            <a:avLst/>
          </a:prstGeom>
          <a:noFill/>
          <a:ln>
            <a:noFill/>
          </a:ln>
        </p:spPr>
      </p:pic>
      <p:sp>
        <p:nvSpPr>
          <p:cNvPr descr="Rectangle: Click to edit Master text styles &#10;Second level &#10;Third level &#10;Fourth level &#10;Fifth level" id="506" name="Google Shape;506;p49"/>
          <p:cNvSpPr txBox="1"/>
          <p:nvPr/>
        </p:nvSpPr>
        <p:spPr>
          <a:xfrm>
            <a:off x="838200" y="1676400"/>
            <a:ext cx="77724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Gulim"/>
              <a:buChar char="•"/>
            </a:pPr>
            <a:r>
              <a:rPr b="0" i="0" lang="en-US" sz="2000" u="none">
                <a:solidFill>
                  <a:schemeClr val="dk1"/>
                </a:solidFill>
                <a:latin typeface="Gulim"/>
                <a:ea typeface="Gulim"/>
                <a:cs typeface="Gulim"/>
                <a:sym typeface="Gulim"/>
              </a:rPr>
              <a:t>Example 2.1 (Cont.)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descr="Rectangle: Click to edit Master text styles &#10;Second level &#10;Third level &#10;Fourth level &#10;Fifth level" id="152" name="Google Shape;152;p5"/>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Simulation can be used to experiment with new designs or policies prior to implementation, so as to prepare for what may happen.</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Simulation can be used to verify analytic solutions.</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By simulating different capabilities for a machine, requirements can be determined.</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Simulation models designed for training allow learning without the cost and disruption of on-the-job learning.</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Animation shows a system in simulated operation so that the plan can be visualized.</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The modern system (factory, wafer fabrication plant, service organization, etc.) is so complex that the interactions can be treated only through simulation.</a:t>
            </a:r>
            <a:endParaRPr/>
          </a:p>
        </p:txBody>
      </p:sp>
      <p:sp>
        <p:nvSpPr>
          <p:cNvPr id="153" name="Google Shape;153;p5"/>
          <p:cNvSpPr txBox="1"/>
          <p:nvPr>
            <p:ph type="title"/>
          </p:nvPr>
        </p:nvSpPr>
        <p:spPr>
          <a:xfrm>
            <a:off x="609600" y="609600"/>
            <a:ext cx="7010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1.1 When Simulation is the Appropriate Tool (2)</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descr="Rectangle: Click to edit Master text styles &#10;Second level &#10;Third level &#10;Fourth level &#10;Fifth level" id="511" name="Google Shape;511;p50"/>
          <p:cNvSpPr txBox="1"/>
          <p:nvPr>
            <p:ph idx="1" type="body"/>
          </p:nvPr>
        </p:nvSpPr>
        <p:spPr>
          <a:xfrm>
            <a:off x="685800" y="2133600"/>
            <a:ext cx="7924800" cy="4572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SzPts val="1080"/>
              <a:buChar char="•"/>
            </a:pPr>
            <a:r>
              <a:rPr b="0" i="0" lang="en-US" sz="1800" u="none">
                <a:solidFill>
                  <a:schemeClr val="dk1"/>
                </a:solidFill>
                <a:latin typeface="Gulim"/>
                <a:ea typeface="Gulim"/>
                <a:cs typeface="Gulim"/>
                <a:sym typeface="Gulim"/>
              </a:rPr>
              <a:t>The average time a customer spends in the system : 6.2 minutes</a:t>
            </a:r>
            <a:endParaRPr/>
          </a:p>
        </p:txBody>
      </p:sp>
      <p:sp>
        <p:nvSpPr>
          <p:cNvPr id="512" name="Google Shape;512;p50"/>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(23)</a:t>
            </a:r>
            <a:endParaRPr/>
          </a:p>
        </p:txBody>
      </p:sp>
      <p:sp>
        <p:nvSpPr>
          <p:cNvPr descr="Rectangle: Click to edit Master text styles &#10;Second level &#10;Third level &#10;Fourth level &#10;Fifth level" id="513" name="Google Shape;513;p50"/>
          <p:cNvSpPr txBox="1"/>
          <p:nvPr/>
        </p:nvSpPr>
        <p:spPr>
          <a:xfrm>
            <a:off x="762000" y="1676400"/>
            <a:ext cx="77724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Gulim"/>
              <a:buChar char="•"/>
            </a:pPr>
            <a:r>
              <a:rPr b="0" i="0" lang="en-US" sz="2000" u="none">
                <a:solidFill>
                  <a:schemeClr val="dk1"/>
                </a:solidFill>
                <a:latin typeface="Gulim"/>
                <a:ea typeface="Gulim"/>
                <a:cs typeface="Gulim"/>
                <a:sym typeface="Gulim"/>
              </a:rPr>
              <a:t>Example 2.1 (Cont.)</a:t>
            </a:r>
            <a:endParaRPr/>
          </a:p>
        </p:txBody>
      </p:sp>
      <p:pic>
        <p:nvPicPr>
          <p:cNvPr id="514" name="Google Shape;514;p50"/>
          <p:cNvPicPr preferRelativeResize="0"/>
          <p:nvPr/>
        </p:nvPicPr>
        <p:blipFill rotWithShape="1">
          <a:blip r:embed="rId3">
            <a:alphaModFix/>
          </a:blip>
          <a:srcRect b="0" l="0" r="0" t="0"/>
          <a:stretch/>
        </p:blipFill>
        <p:spPr>
          <a:xfrm>
            <a:off x="254000" y="2514600"/>
            <a:ext cx="8632825" cy="609600"/>
          </a:xfrm>
          <a:prstGeom prst="rect">
            <a:avLst/>
          </a:prstGeom>
          <a:noFill/>
          <a:ln>
            <a:noFill/>
          </a:ln>
        </p:spPr>
      </p:pic>
      <p:sp>
        <p:nvSpPr>
          <p:cNvPr descr="Rectangle: Click to edit Master text styles &#10;Second level &#10;Third level &#10;Fourth level &#10;Fifth level" id="515" name="Google Shape;515;p50"/>
          <p:cNvSpPr txBox="1"/>
          <p:nvPr/>
        </p:nvSpPr>
        <p:spPr>
          <a:xfrm>
            <a:off x="990600" y="3352800"/>
            <a:ext cx="2438400" cy="914400"/>
          </a:xfrm>
          <a:prstGeom prst="rect">
            <a:avLst/>
          </a:prstGeom>
          <a:noFill/>
          <a:ln>
            <a:noFill/>
          </a:ln>
        </p:spPr>
        <p:txBody>
          <a:bodyPr anchorCtr="0" anchor="t" bIns="45700" lIns="91425" spcFirstLastPara="1" rIns="91425" wrap="square" tIns="45700">
            <a:noAutofit/>
          </a:bodyPr>
          <a:lstStyle/>
          <a:p>
            <a:pPr indent="-285750" lvl="1" marL="742950" marR="0" rtl="0" algn="ctr">
              <a:lnSpc>
                <a:spcPct val="100000"/>
              </a:lnSpc>
              <a:spcBef>
                <a:spcPts val="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average time</a:t>
            </a:r>
            <a:endParaRPr/>
          </a:p>
          <a:p>
            <a:pPr indent="-285750" lvl="1" marL="742950" marR="0" rtl="0" algn="ctr">
              <a:lnSpc>
                <a:spcPct val="100000"/>
              </a:lnSpc>
              <a:spcBef>
                <a:spcPts val="32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customer spends</a:t>
            </a:r>
            <a:endParaRPr/>
          </a:p>
          <a:p>
            <a:pPr indent="-285750" lvl="1" marL="742950" marR="0" rtl="0" algn="ctr">
              <a:lnSpc>
                <a:spcPct val="100000"/>
              </a:lnSpc>
              <a:spcBef>
                <a:spcPts val="32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in the system</a:t>
            </a:r>
            <a:endParaRPr/>
          </a:p>
        </p:txBody>
      </p:sp>
      <p:sp>
        <p:nvSpPr>
          <p:cNvPr descr="Rectangle: Click to edit Master text styles &#10;Second level &#10;Third level &#10;Fourth level &#10;Fifth level" id="516" name="Google Shape;516;p50"/>
          <p:cNvSpPr txBox="1"/>
          <p:nvPr/>
        </p:nvSpPr>
        <p:spPr>
          <a:xfrm>
            <a:off x="3124200" y="3352800"/>
            <a:ext cx="2590800" cy="1066800"/>
          </a:xfrm>
          <a:prstGeom prst="rect">
            <a:avLst/>
          </a:prstGeom>
          <a:noFill/>
          <a:ln>
            <a:noFill/>
          </a:ln>
        </p:spPr>
        <p:txBody>
          <a:bodyPr anchorCtr="0" anchor="t" bIns="45700" lIns="91425" spcFirstLastPara="1" rIns="91425" wrap="square" tIns="45700">
            <a:noAutofit/>
          </a:bodyPr>
          <a:lstStyle/>
          <a:p>
            <a:pPr indent="-285750" lvl="1" marL="742950" marR="0" rtl="0" algn="ctr">
              <a:lnSpc>
                <a:spcPct val="100000"/>
              </a:lnSpc>
              <a:spcBef>
                <a:spcPts val="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average time</a:t>
            </a:r>
            <a:endParaRPr/>
          </a:p>
          <a:p>
            <a:pPr indent="-285750" lvl="1" marL="742950" marR="0" rtl="0" algn="ctr">
              <a:lnSpc>
                <a:spcPct val="100000"/>
              </a:lnSpc>
              <a:spcBef>
                <a:spcPts val="32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customer spends </a:t>
            </a:r>
            <a:endParaRPr/>
          </a:p>
          <a:p>
            <a:pPr indent="-285750" lvl="1" marL="742950" marR="0" rtl="0" algn="ctr">
              <a:lnSpc>
                <a:spcPct val="100000"/>
              </a:lnSpc>
              <a:spcBef>
                <a:spcPts val="32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waiting in the queue</a:t>
            </a:r>
            <a:endParaRPr/>
          </a:p>
        </p:txBody>
      </p:sp>
      <p:sp>
        <p:nvSpPr>
          <p:cNvPr descr="Rectangle: Click to edit Master text styles &#10;Second level &#10;Third level &#10;Fourth level &#10;Fifth level" id="517" name="Google Shape;517;p50"/>
          <p:cNvSpPr txBox="1"/>
          <p:nvPr/>
        </p:nvSpPr>
        <p:spPr>
          <a:xfrm>
            <a:off x="5334000" y="3352800"/>
            <a:ext cx="2438400" cy="914400"/>
          </a:xfrm>
          <a:prstGeom prst="rect">
            <a:avLst/>
          </a:prstGeom>
          <a:noFill/>
          <a:ln>
            <a:noFill/>
          </a:ln>
        </p:spPr>
        <p:txBody>
          <a:bodyPr anchorCtr="0" anchor="t" bIns="45700" lIns="91425" spcFirstLastPara="1" rIns="91425" wrap="square" tIns="45700">
            <a:noAutofit/>
          </a:bodyPr>
          <a:lstStyle/>
          <a:p>
            <a:pPr indent="-285750" lvl="1" marL="742950" marR="0" rtl="0" algn="ctr">
              <a:lnSpc>
                <a:spcPct val="100000"/>
              </a:lnSpc>
              <a:spcBef>
                <a:spcPts val="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average time</a:t>
            </a:r>
            <a:endParaRPr/>
          </a:p>
          <a:p>
            <a:pPr indent="-285750" lvl="1" marL="742950" marR="0" rtl="0" algn="ctr">
              <a:lnSpc>
                <a:spcPct val="100000"/>
              </a:lnSpc>
              <a:spcBef>
                <a:spcPts val="32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customer spends</a:t>
            </a:r>
            <a:endParaRPr/>
          </a:p>
          <a:p>
            <a:pPr indent="-285750" lvl="1" marL="742950" marR="0" rtl="0" algn="ctr">
              <a:lnSpc>
                <a:spcPct val="100000"/>
              </a:lnSpc>
              <a:spcBef>
                <a:spcPts val="32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in service</a:t>
            </a:r>
            <a:endParaRPr/>
          </a:p>
        </p:txBody>
      </p:sp>
      <p:sp>
        <p:nvSpPr>
          <p:cNvPr id="518" name="Google Shape;518;p50"/>
          <p:cNvSpPr txBox="1"/>
          <p:nvPr/>
        </p:nvSpPr>
        <p:spPr>
          <a:xfrm>
            <a:off x="3276600" y="3581400"/>
            <a:ext cx="381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t>
            </a:r>
            <a:endParaRPr/>
          </a:p>
        </p:txBody>
      </p:sp>
      <p:sp>
        <p:nvSpPr>
          <p:cNvPr id="519" name="Google Shape;519;p50"/>
          <p:cNvSpPr txBox="1"/>
          <p:nvPr/>
        </p:nvSpPr>
        <p:spPr>
          <a:xfrm>
            <a:off x="5562600" y="3581400"/>
            <a:ext cx="381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t>
            </a:r>
            <a:endParaRPr/>
          </a:p>
        </p:txBody>
      </p:sp>
      <p:sp>
        <p:nvSpPr>
          <p:cNvPr descr="Rectangle: Click to edit Master text styles &#10;Second level &#10;Third level &#10;Fourth level &#10;Fifth level" id="520" name="Google Shape;520;p50"/>
          <p:cNvSpPr txBox="1"/>
          <p:nvPr/>
        </p:nvSpPr>
        <p:spPr>
          <a:xfrm>
            <a:off x="990600" y="4419600"/>
            <a:ext cx="7924800" cy="457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 average time customer spends in the system = 2.8 + 3.4 = 6.2 (min)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descr="Rectangle: Click to edit Master text styles &#10;Second level &#10;Third level &#10;Fourth level &#10;Fifth level" id="525" name="Google Shape;525;p51"/>
          <p:cNvSpPr txBox="1"/>
          <p:nvPr>
            <p:ph idx="1" type="body"/>
          </p:nvPr>
        </p:nvSpPr>
        <p:spPr>
          <a:xfrm>
            <a:off x="838200" y="1447800"/>
            <a:ext cx="7772400" cy="4810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2.2 The Able Baker Carhop Problem</a:t>
            </a:r>
            <a:endParaRPr/>
          </a:p>
        </p:txBody>
      </p:sp>
      <p:sp>
        <p:nvSpPr>
          <p:cNvPr id="526" name="Google Shape;526;p51"/>
          <p:cNvSpPr txBox="1"/>
          <p:nvPr>
            <p:ph type="title"/>
          </p:nvPr>
        </p:nvSpPr>
        <p:spPr>
          <a:xfrm>
            <a:off x="609600" y="609600"/>
            <a:ext cx="7010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(24)</a:t>
            </a:r>
            <a:endParaRPr/>
          </a:p>
        </p:txBody>
      </p:sp>
      <p:pic>
        <p:nvPicPr>
          <p:cNvPr id="527" name="Google Shape;527;p51"/>
          <p:cNvPicPr preferRelativeResize="0"/>
          <p:nvPr/>
        </p:nvPicPr>
        <p:blipFill rotWithShape="1">
          <a:blip r:embed="rId3">
            <a:alphaModFix/>
          </a:blip>
          <a:srcRect b="0" l="0" r="0" t="0"/>
          <a:stretch/>
        </p:blipFill>
        <p:spPr>
          <a:xfrm>
            <a:off x="2743200" y="2133600"/>
            <a:ext cx="3054350" cy="2071687"/>
          </a:xfrm>
          <a:prstGeom prst="rect">
            <a:avLst/>
          </a:prstGeom>
          <a:noFill/>
          <a:ln>
            <a:noFill/>
          </a:ln>
        </p:spPr>
      </p:pic>
      <p:sp>
        <p:nvSpPr>
          <p:cNvPr descr="Rectangle: Click to edit Master text styles &#10;Second level &#10;Third level &#10;Fourth level &#10;Fifth level" id="528" name="Google Shape;528;p51"/>
          <p:cNvSpPr txBox="1"/>
          <p:nvPr/>
        </p:nvSpPr>
        <p:spPr>
          <a:xfrm>
            <a:off x="457200" y="4267200"/>
            <a:ext cx="8229600" cy="1828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hlink"/>
              </a:buClr>
              <a:buSzPts val="1760"/>
              <a:buFont typeface="Noto Sans Symbols"/>
              <a:buChar char="▪"/>
            </a:pPr>
            <a:r>
              <a:rPr b="0" i="0" lang="en-US" sz="1600" u="none" cap="none" strike="noStrike">
                <a:solidFill>
                  <a:schemeClr val="dk1"/>
                </a:solidFill>
                <a:latin typeface="Gulim"/>
                <a:ea typeface="Gulim"/>
                <a:cs typeface="Gulim"/>
                <a:sym typeface="Gulim"/>
              </a:rPr>
              <a:t>A drive-in restaurant where carhops take orders and bring food to the car.</a:t>
            </a:r>
            <a:endParaRPr/>
          </a:p>
          <a:p>
            <a:pPr indent="-285750" lvl="1" marL="742950" marR="0" rtl="0" algn="l">
              <a:lnSpc>
                <a:spcPct val="100000"/>
              </a:lnSpc>
              <a:spcBef>
                <a:spcPts val="320"/>
              </a:spcBef>
              <a:spcAft>
                <a:spcPts val="0"/>
              </a:spcAft>
              <a:buClr>
                <a:schemeClr val="hlink"/>
              </a:buClr>
              <a:buSzPts val="1760"/>
              <a:buFont typeface="Noto Sans Symbols"/>
              <a:buChar char="▪"/>
            </a:pPr>
            <a:r>
              <a:rPr b="0" i="0" lang="en-US" sz="1600" u="none" cap="none" strike="noStrike">
                <a:solidFill>
                  <a:schemeClr val="dk1"/>
                </a:solidFill>
                <a:latin typeface="Gulim"/>
                <a:ea typeface="Gulim"/>
                <a:cs typeface="Gulim"/>
                <a:sym typeface="Gulim"/>
              </a:rPr>
              <a:t>Assumptions</a:t>
            </a:r>
            <a:endParaRPr/>
          </a:p>
          <a:p>
            <a:pPr indent="-228600" lvl="2" marL="1143000" marR="0" rtl="0" algn="l">
              <a:lnSpc>
                <a:spcPct val="100000"/>
              </a:lnSpc>
              <a:spcBef>
                <a:spcPts val="320"/>
              </a:spcBef>
              <a:spcAft>
                <a:spcPts val="0"/>
              </a:spcAft>
              <a:buClr>
                <a:schemeClr val="hlink"/>
              </a:buClr>
              <a:buSzPts val="1760"/>
              <a:buFont typeface="Gulim"/>
              <a:buChar char="•"/>
            </a:pPr>
            <a:r>
              <a:rPr b="0" i="0" lang="en-US" sz="1600" u="none" cap="none" strike="noStrike">
                <a:solidFill>
                  <a:schemeClr val="dk1"/>
                </a:solidFill>
                <a:latin typeface="Gulim"/>
                <a:ea typeface="Gulim"/>
                <a:cs typeface="Gulim"/>
                <a:sym typeface="Gulim"/>
              </a:rPr>
              <a:t>Cars arrive in the manner shown in Table 2.11.</a:t>
            </a:r>
            <a:endParaRPr/>
          </a:p>
          <a:p>
            <a:pPr indent="-228600" lvl="2" marL="1143000" marR="0" rtl="0" algn="l">
              <a:lnSpc>
                <a:spcPct val="100000"/>
              </a:lnSpc>
              <a:spcBef>
                <a:spcPts val="320"/>
              </a:spcBef>
              <a:spcAft>
                <a:spcPts val="0"/>
              </a:spcAft>
              <a:buClr>
                <a:schemeClr val="hlink"/>
              </a:buClr>
              <a:buSzPts val="1760"/>
              <a:buFont typeface="Gulim"/>
              <a:buChar char="•"/>
            </a:pPr>
            <a:r>
              <a:rPr b="0" i="0" lang="en-US" sz="1600" u="none" cap="none" strike="noStrike">
                <a:solidFill>
                  <a:schemeClr val="dk1"/>
                </a:solidFill>
                <a:latin typeface="Gulim"/>
                <a:ea typeface="Gulim"/>
                <a:cs typeface="Gulim"/>
                <a:sym typeface="Gulim"/>
              </a:rPr>
              <a:t>Two carhops Able and Baker - Able is better able to do the job and works a bit faster than Baker. </a:t>
            </a:r>
            <a:endParaRPr/>
          </a:p>
          <a:p>
            <a:pPr indent="-228600" lvl="2" marL="1143000" marR="0" rtl="0" algn="l">
              <a:lnSpc>
                <a:spcPct val="100000"/>
              </a:lnSpc>
              <a:spcBef>
                <a:spcPts val="320"/>
              </a:spcBef>
              <a:spcAft>
                <a:spcPts val="0"/>
              </a:spcAft>
              <a:buClr>
                <a:schemeClr val="hlink"/>
              </a:buClr>
              <a:buSzPts val="1760"/>
              <a:buFont typeface="Gulim"/>
              <a:buChar char="•"/>
            </a:pPr>
            <a:r>
              <a:rPr b="0" i="0" lang="en-US" sz="1600" u="none" cap="none" strike="noStrike">
                <a:solidFill>
                  <a:schemeClr val="dk1"/>
                </a:solidFill>
                <a:latin typeface="Gulim"/>
                <a:ea typeface="Gulim"/>
                <a:cs typeface="Gulim"/>
                <a:sym typeface="Gulim"/>
              </a:rPr>
              <a:t>The distribution of their service times is shown in Tables 2.12 and 2.13.</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Gulim"/>
              <a:ea typeface="Gulim"/>
              <a:cs typeface="Gulim"/>
              <a:sym typeface="Gulim"/>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descr="Rectangle: Click to edit Master text styles &#10;Second level &#10;Third level &#10;Fourth level &#10;Fifth level" id="533" name="Google Shape;533;p52"/>
          <p:cNvSpPr txBox="1"/>
          <p:nvPr>
            <p:ph idx="1" type="body"/>
          </p:nvPr>
        </p:nvSpPr>
        <p:spPr>
          <a:xfrm>
            <a:off x="838200" y="1447800"/>
            <a:ext cx="36576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Example 2.2 (Cont.)</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 simplifying rule is that Able gets the customer if both carhops are idle.</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If both are busy, the customer begins service with the first server to become free.</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To estimate the system measures of performance, a simulation of 1 hour of operation is made.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problem is to find how well the current arrangement is working.</a:t>
            </a:r>
            <a:endParaRPr/>
          </a:p>
        </p:txBody>
      </p:sp>
      <p:sp>
        <p:nvSpPr>
          <p:cNvPr id="534" name="Google Shape;534;p52"/>
          <p:cNvSpPr txBox="1"/>
          <p:nvPr>
            <p:ph type="title"/>
          </p:nvPr>
        </p:nvSpPr>
        <p:spPr>
          <a:xfrm>
            <a:off x="609600" y="609600"/>
            <a:ext cx="7315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(25)</a:t>
            </a:r>
            <a:endParaRPr/>
          </a:p>
        </p:txBody>
      </p:sp>
      <p:pic>
        <p:nvPicPr>
          <p:cNvPr descr="table2-11" id="535" name="Google Shape;535;p52"/>
          <p:cNvPicPr preferRelativeResize="0"/>
          <p:nvPr/>
        </p:nvPicPr>
        <p:blipFill rotWithShape="1">
          <a:blip r:embed="rId3">
            <a:alphaModFix/>
          </a:blip>
          <a:srcRect b="0" l="0" r="0" t="0"/>
          <a:stretch/>
        </p:blipFill>
        <p:spPr>
          <a:xfrm>
            <a:off x="4572000" y="1447800"/>
            <a:ext cx="3989387" cy="1749425"/>
          </a:xfrm>
          <a:prstGeom prst="rect">
            <a:avLst/>
          </a:prstGeom>
          <a:noFill/>
          <a:ln>
            <a:noFill/>
          </a:ln>
        </p:spPr>
      </p:pic>
      <p:pic>
        <p:nvPicPr>
          <p:cNvPr descr="table2-12" id="536" name="Google Shape;536;p52"/>
          <p:cNvPicPr preferRelativeResize="0"/>
          <p:nvPr/>
        </p:nvPicPr>
        <p:blipFill rotWithShape="1">
          <a:blip r:embed="rId4">
            <a:alphaModFix/>
          </a:blip>
          <a:srcRect b="0" l="0" r="0" t="0"/>
          <a:stretch/>
        </p:blipFill>
        <p:spPr>
          <a:xfrm>
            <a:off x="4572000" y="3200400"/>
            <a:ext cx="3921125" cy="1565275"/>
          </a:xfrm>
          <a:prstGeom prst="rect">
            <a:avLst/>
          </a:prstGeom>
          <a:noFill/>
          <a:ln>
            <a:noFill/>
          </a:ln>
        </p:spPr>
      </p:pic>
      <p:pic>
        <p:nvPicPr>
          <p:cNvPr descr="table2-13" id="537" name="Google Shape;537;p52"/>
          <p:cNvPicPr preferRelativeResize="0"/>
          <p:nvPr/>
        </p:nvPicPr>
        <p:blipFill rotWithShape="1">
          <a:blip r:embed="rId5">
            <a:alphaModFix/>
          </a:blip>
          <a:srcRect b="0" l="0" r="0" t="0"/>
          <a:stretch/>
        </p:blipFill>
        <p:spPr>
          <a:xfrm>
            <a:off x="4572000" y="4800600"/>
            <a:ext cx="3921125" cy="153193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descr="table2-14" id="542" name="Google Shape;542;p53"/>
          <p:cNvPicPr preferRelativeResize="0"/>
          <p:nvPr/>
        </p:nvPicPr>
        <p:blipFill rotWithShape="1">
          <a:blip r:embed="rId3">
            <a:alphaModFix/>
          </a:blip>
          <a:srcRect b="0" l="0" r="0" t="0"/>
          <a:stretch/>
        </p:blipFill>
        <p:spPr>
          <a:xfrm>
            <a:off x="228600" y="228600"/>
            <a:ext cx="8605837" cy="6019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4"/>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(26)</a:t>
            </a:r>
            <a:endParaRPr/>
          </a:p>
        </p:txBody>
      </p:sp>
      <p:sp>
        <p:nvSpPr>
          <p:cNvPr descr="Rectangle: Click to edit Master text styles &#10;Second level &#10;Third level &#10;Fourth level &#10;Fifth level" id="548" name="Google Shape;548;p54"/>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Example 2.2 (cont.)</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row for the first customer is filled in manually, with the random-number function RAND() in case of Excel or another random function replacing the random digits. </a:t>
            </a:r>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After the first customer, the cells for the other customers must be based on logic and formulas. For example, the </a:t>
            </a:r>
            <a:r>
              <a:rPr b="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Gulim"/>
                <a:ea typeface="Gulim"/>
                <a:cs typeface="Gulim"/>
                <a:sym typeface="Gulim"/>
              </a:rPr>
              <a:t>Clock Time of Arrival</a:t>
            </a:r>
            <a:r>
              <a:rPr b="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Gulim"/>
                <a:ea typeface="Gulim"/>
                <a:cs typeface="Gulim"/>
                <a:sym typeface="Gulim"/>
              </a:rPr>
              <a:t> (column D) in the row for the second customer is computed as follows:</a:t>
            </a:r>
            <a:endParaRPr/>
          </a:p>
          <a:p>
            <a:pPr indent="-285750" lvl="1" marL="742950" rtl="0" algn="ctr">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D2 = D1 + C2</a:t>
            </a:r>
            <a:endParaRPr/>
          </a:p>
          <a:p>
            <a:pPr indent="-285750" lvl="1" marL="742950" rtl="0" algn="ctr">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logic to computer who gets a given customer can use the Excel macro function IF(), which returns one of two values depending on whether a condition is true or false. </a:t>
            </a:r>
            <a:endParaRPr/>
          </a:p>
          <a:p>
            <a:pPr indent="-285750" lvl="1" marL="742950" rtl="0" algn="ctr">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IF( condition, value if true, value if false)</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5"/>
          <p:cNvSpPr txBox="1"/>
          <p:nvPr/>
        </p:nvSpPr>
        <p:spPr>
          <a:xfrm>
            <a:off x="-533400" y="-152400"/>
            <a:ext cx="9677400" cy="7010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4" name="Google Shape;554;p55"/>
          <p:cNvSpPr/>
          <p:nvPr/>
        </p:nvSpPr>
        <p:spPr>
          <a:xfrm>
            <a:off x="5386387" y="322262"/>
            <a:ext cx="720725" cy="1665287"/>
          </a:xfrm>
          <a:custGeom>
            <a:rect b="b" l="l" r="r" t="t"/>
            <a:pathLst>
              <a:path extrusionOk="0" h="2098" w="454">
                <a:moveTo>
                  <a:pt x="227" y="0"/>
                </a:moveTo>
                <a:lnTo>
                  <a:pt x="454" y="1048"/>
                </a:lnTo>
                <a:lnTo>
                  <a:pt x="227" y="2098"/>
                </a:lnTo>
                <a:lnTo>
                  <a:pt x="0" y="1048"/>
                </a:lnTo>
                <a:lnTo>
                  <a:pt x="227" y="0"/>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5" name="Google Shape;555;p55"/>
          <p:cNvSpPr txBox="1"/>
          <p:nvPr/>
        </p:nvSpPr>
        <p:spPr>
          <a:xfrm rot="5400000">
            <a:off x="5438775" y="1079500"/>
            <a:ext cx="579437"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Is Able idle?</a:t>
            </a:r>
            <a:endParaRPr/>
          </a:p>
        </p:txBody>
      </p:sp>
      <p:sp>
        <p:nvSpPr>
          <p:cNvPr id="556" name="Google Shape;556;p55"/>
          <p:cNvSpPr txBox="1"/>
          <p:nvPr/>
        </p:nvSpPr>
        <p:spPr>
          <a:xfrm>
            <a:off x="3587750" y="2344737"/>
            <a:ext cx="360362" cy="16637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7" name="Google Shape;557;p55"/>
          <p:cNvSpPr txBox="1"/>
          <p:nvPr/>
        </p:nvSpPr>
        <p:spPr>
          <a:xfrm rot="5400000">
            <a:off x="3017837" y="3081337"/>
            <a:ext cx="1462087"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Able service begin (column F) </a:t>
            </a:r>
            <a:endParaRPr/>
          </a:p>
        </p:txBody>
      </p:sp>
      <p:sp>
        <p:nvSpPr>
          <p:cNvPr id="558" name="Google Shape;558;p55"/>
          <p:cNvSpPr/>
          <p:nvPr/>
        </p:nvSpPr>
        <p:spPr>
          <a:xfrm>
            <a:off x="2508250" y="322262"/>
            <a:ext cx="719137" cy="1665287"/>
          </a:xfrm>
          <a:custGeom>
            <a:rect b="b" l="l" r="r" t="t"/>
            <a:pathLst>
              <a:path extrusionOk="0" h="2098" w="453">
                <a:moveTo>
                  <a:pt x="227" y="0"/>
                </a:moveTo>
                <a:lnTo>
                  <a:pt x="453" y="1048"/>
                </a:lnTo>
                <a:lnTo>
                  <a:pt x="227" y="2098"/>
                </a:lnTo>
                <a:lnTo>
                  <a:pt x="0" y="1048"/>
                </a:lnTo>
                <a:lnTo>
                  <a:pt x="227" y="0"/>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9" name="Google Shape;559;p55"/>
          <p:cNvSpPr txBox="1"/>
          <p:nvPr/>
        </p:nvSpPr>
        <p:spPr>
          <a:xfrm rot="5400000">
            <a:off x="2529681" y="1075531"/>
            <a:ext cx="63817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Is Baker idle?</a:t>
            </a:r>
            <a:endParaRPr/>
          </a:p>
        </p:txBody>
      </p:sp>
      <p:sp>
        <p:nvSpPr>
          <p:cNvPr id="560" name="Google Shape;560;p55"/>
          <p:cNvSpPr txBox="1"/>
          <p:nvPr/>
        </p:nvSpPr>
        <p:spPr>
          <a:xfrm>
            <a:off x="709612" y="2344737"/>
            <a:ext cx="358775" cy="16637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1" name="Google Shape;561;p55"/>
          <p:cNvSpPr txBox="1"/>
          <p:nvPr/>
        </p:nvSpPr>
        <p:spPr>
          <a:xfrm rot="5400000">
            <a:off x="127000" y="3078162"/>
            <a:ext cx="1487487"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Baker service begin (column I) </a:t>
            </a:r>
            <a:endParaRPr/>
          </a:p>
        </p:txBody>
      </p:sp>
      <p:sp>
        <p:nvSpPr>
          <p:cNvPr id="562" name="Google Shape;562;p55"/>
          <p:cNvSpPr txBox="1"/>
          <p:nvPr/>
        </p:nvSpPr>
        <p:spPr>
          <a:xfrm>
            <a:off x="709612" y="322262"/>
            <a:ext cx="358775" cy="16652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3" name="Google Shape;563;p55"/>
          <p:cNvSpPr txBox="1"/>
          <p:nvPr/>
        </p:nvSpPr>
        <p:spPr>
          <a:xfrm rot="5400000">
            <a:off x="669131" y="1083468"/>
            <a:ext cx="40322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Nothing </a:t>
            </a:r>
            <a:endParaRPr/>
          </a:p>
        </p:txBody>
      </p:sp>
      <p:sp>
        <p:nvSpPr>
          <p:cNvPr id="564" name="Google Shape;564;p55"/>
          <p:cNvSpPr/>
          <p:nvPr/>
        </p:nvSpPr>
        <p:spPr>
          <a:xfrm>
            <a:off x="7366000" y="322262"/>
            <a:ext cx="719137" cy="1665287"/>
          </a:xfrm>
          <a:custGeom>
            <a:rect b="b" l="l" r="r" t="t"/>
            <a:pathLst>
              <a:path extrusionOk="0" h="2098" w="453">
                <a:moveTo>
                  <a:pt x="227" y="0"/>
                </a:moveTo>
                <a:lnTo>
                  <a:pt x="453" y="1048"/>
                </a:lnTo>
                <a:lnTo>
                  <a:pt x="227" y="2098"/>
                </a:lnTo>
                <a:lnTo>
                  <a:pt x="0" y="1048"/>
                </a:lnTo>
                <a:lnTo>
                  <a:pt x="227" y="0"/>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5" name="Google Shape;565;p55"/>
          <p:cNvSpPr txBox="1"/>
          <p:nvPr/>
        </p:nvSpPr>
        <p:spPr>
          <a:xfrm rot="5400000">
            <a:off x="7238206" y="1070768"/>
            <a:ext cx="9398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Is it time of arrival? </a:t>
            </a:r>
            <a:endParaRPr/>
          </a:p>
        </p:txBody>
      </p:sp>
      <p:sp>
        <p:nvSpPr>
          <p:cNvPr id="566" name="Google Shape;566;p55"/>
          <p:cNvSpPr txBox="1"/>
          <p:nvPr/>
        </p:nvSpPr>
        <p:spPr>
          <a:xfrm>
            <a:off x="8445500" y="322262"/>
            <a:ext cx="360362" cy="16652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7" name="Google Shape;567;p55"/>
          <p:cNvSpPr txBox="1"/>
          <p:nvPr/>
        </p:nvSpPr>
        <p:spPr>
          <a:xfrm rot="5400000">
            <a:off x="8385175" y="1082675"/>
            <a:ext cx="442912"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clock = 0</a:t>
            </a:r>
            <a:endParaRPr/>
          </a:p>
        </p:txBody>
      </p:sp>
      <p:sp>
        <p:nvSpPr>
          <p:cNvPr id="568" name="Google Shape;568;p55"/>
          <p:cNvSpPr txBox="1"/>
          <p:nvPr/>
        </p:nvSpPr>
        <p:spPr>
          <a:xfrm>
            <a:off x="7545387" y="4244975"/>
            <a:ext cx="360362" cy="16637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9" name="Google Shape;569;p55"/>
          <p:cNvSpPr txBox="1"/>
          <p:nvPr/>
        </p:nvSpPr>
        <p:spPr>
          <a:xfrm rot="5400000">
            <a:off x="7312818" y="4995068"/>
            <a:ext cx="79057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Increment clock </a:t>
            </a:r>
            <a:endParaRPr/>
          </a:p>
        </p:txBody>
      </p:sp>
      <p:sp>
        <p:nvSpPr>
          <p:cNvPr id="570" name="Google Shape;570;p55"/>
          <p:cNvSpPr/>
          <p:nvPr/>
        </p:nvSpPr>
        <p:spPr>
          <a:xfrm>
            <a:off x="7366000" y="2344737"/>
            <a:ext cx="719137" cy="1663700"/>
          </a:xfrm>
          <a:custGeom>
            <a:rect b="b" l="l" r="r" t="t"/>
            <a:pathLst>
              <a:path extrusionOk="0" h="2096" w="453">
                <a:moveTo>
                  <a:pt x="227" y="0"/>
                </a:moveTo>
                <a:lnTo>
                  <a:pt x="453" y="1048"/>
                </a:lnTo>
                <a:lnTo>
                  <a:pt x="227" y="2096"/>
                </a:lnTo>
                <a:lnTo>
                  <a:pt x="0" y="1048"/>
                </a:lnTo>
                <a:lnTo>
                  <a:pt x="227" y="0"/>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1" name="Google Shape;571;p55"/>
          <p:cNvSpPr txBox="1"/>
          <p:nvPr/>
        </p:nvSpPr>
        <p:spPr>
          <a:xfrm rot="5400000">
            <a:off x="7335043" y="3093243"/>
            <a:ext cx="93662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Is there the service </a:t>
            </a:r>
            <a:endParaRPr/>
          </a:p>
        </p:txBody>
      </p:sp>
      <p:sp>
        <p:nvSpPr>
          <p:cNvPr id="572" name="Google Shape;572;p55"/>
          <p:cNvSpPr txBox="1"/>
          <p:nvPr/>
        </p:nvSpPr>
        <p:spPr>
          <a:xfrm rot="5400000">
            <a:off x="7332662" y="3100387"/>
            <a:ext cx="557212"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completed?</a:t>
            </a:r>
            <a:endParaRPr/>
          </a:p>
        </p:txBody>
      </p:sp>
      <p:sp>
        <p:nvSpPr>
          <p:cNvPr id="573" name="Google Shape;573;p55"/>
          <p:cNvSpPr txBox="1"/>
          <p:nvPr/>
        </p:nvSpPr>
        <p:spPr>
          <a:xfrm>
            <a:off x="5386387" y="2344737"/>
            <a:ext cx="720725" cy="16637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4" name="Google Shape;574;p55"/>
          <p:cNvSpPr txBox="1"/>
          <p:nvPr/>
        </p:nvSpPr>
        <p:spPr>
          <a:xfrm rot="5400000">
            <a:off x="5193506" y="3082131"/>
            <a:ext cx="126047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Generate random digit for </a:t>
            </a:r>
            <a:endParaRPr/>
          </a:p>
        </p:txBody>
      </p:sp>
      <p:sp>
        <p:nvSpPr>
          <p:cNvPr id="575" name="Google Shape;575;p55"/>
          <p:cNvSpPr txBox="1"/>
          <p:nvPr/>
        </p:nvSpPr>
        <p:spPr>
          <a:xfrm rot="5400000">
            <a:off x="5185568" y="3093243"/>
            <a:ext cx="89217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service (column E)</a:t>
            </a:r>
            <a:endParaRPr/>
          </a:p>
        </p:txBody>
      </p:sp>
      <p:sp>
        <p:nvSpPr>
          <p:cNvPr id="576" name="Google Shape;576;p55"/>
          <p:cNvSpPr txBox="1"/>
          <p:nvPr/>
        </p:nvSpPr>
        <p:spPr>
          <a:xfrm>
            <a:off x="4306887" y="2344737"/>
            <a:ext cx="720725" cy="16637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7" name="Google Shape;577;p55"/>
          <p:cNvSpPr txBox="1"/>
          <p:nvPr/>
        </p:nvSpPr>
        <p:spPr>
          <a:xfrm rot="5400000">
            <a:off x="4064000" y="3086100"/>
            <a:ext cx="1554162"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Convert random digit to random </a:t>
            </a:r>
            <a:endParaRPr/>
          </a:p>
        </p:txBody>
      </p:sp>
      <p:sp>
        <p:nvSpPr>
          <p:cNvPr id="578" name="Google Shape;578;p55"/>
          <p:cNvSpPr txBox="1"/>
          <p:nvPr/>
        </p:nvSpPr>
        <p:spPr>
          <a:xfrm rot="5400000">
            <a:off x="4069556" y="3085306"/>
            <a:ext cx="115887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number for service time </a:t>
            </a:r>
            <a:endParaRPr/>
          </a:p>
        </p:txBody>
      </p:sp>
      <p:sp>
        <p:nvSpPr>
          <p:cNvPr id="579" name="Google Shape;579;p55"/>
          <p:cNvSpPr txBox="1"/>
          <p:nvPr/>
        </p:nvSpPr>
        <p:spPr>
          <a:xfrm rot="5400000">
            <a:off x="4188618" y="3101181"/>
            <a:ext cx="53657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(column G)</a:t>
            </a:r>
            <a:endParaRPr/>
          </a:p>
        </p:txBody>
      </p:sp>
      <p:sp>
        <p:nvSpPr>
          <p:cNvPr id="580" name="Google Shape;580;p55"/>
          <p:cNvSpPr txBox="1"/>
          <p:nvPr/>
        </p:nvSpPr>
        <p:spPr>
          <a:xfrm>
            <a:off x="2508250" y="2344737"/>
            <a:ext cx="719137" cy="16637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1" name="Google Shape;581;p55"/>
          <p:cNvSpPr txBox="1"/>
          <p:nvPr/>
        </p:nvSpPr>
        <p:spPr>
          <a:xfrm rot="5400000">
            <a:off x="2315368" y="3082131"/>
            <a:ext cx="126047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Generate random digit for </a:t>
            </a:r>
            <a:endParaRPr/>
          </a:p>
        </p:txBody>
      </p:sp>
      <p:sp>
        <p:nvSpPr>
          <p:cNvPr id="582" name="Google Shape;582;p55"/>
          <p:cNvSpPr txBox="1"/>
          <p:nvPr/>
        </p:nvSpPr>
        <p:spPr>
          <a:xfrm rot="5400000">
            <a:off x="2307431" y="3093243"/>
            <a:ext cx="89217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service (column E)</a:t>
            </a:r>
            <a:endParaRPr/>
          </a:p>
        </p:txBody>
      </p:sp>
      <p:sp>
        <p:nvSpPr>
          <p:cNvPr id="583" name="Google Shape;583;p55"/>
          <p:cNvSpPr txBox="1"/>
          <p:nvPr/>
        </p:nvSpPr>
        <p:spPr>
          <a:xfrm>
            <a:off x="1428750" y="2344737"/>
            <a:ext cx="719137" cy="16637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4" name="Google Shape;584;p55"/>
          <p:cNvSpPr txBox="1"/>
          <p:nvPr/>
        </p:nvSpPr>
        <p:spPr>
          <a:xfrm rot="5400000">
            <a:off x="1184275" y="3086100"/>
            <a:ext cx="1554162"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Convert random digit to random </a:t>
            </a:r>
            <a:endParaRPr/>
          </a:p>
        </p:txBody>
      </p:sp>
      <p:sp>
        <p:nvSpPr>
          <p:cNvPr id="585" name="Google Shape;585;p55"/>
          <p:cNvSpPr txBox="1"/>
          <p:nvPr/>
        </p:nvSpPr>
        <p:spPr>
          <a:xfrm rot="5400000">
            <a:off x="1189831" y="3085306"/>
            <a:ext cx="115887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number for service time </a:t>
            </a:r>
            <a:endParaRPr/>
          </a:p>
        </p:txBody>
      </p:sp>
      <p:sp>
        <p:nvSpPr>
          <p:cNvPr id="586" name="Google Shape;586;p55"/>
          <p:cNvSpPr txBox="1"/>
          <p:nvPr/>
        </p:nvSpPr>
        <p:spPr>
          <a:xfrm rot="5400000">
            <a:off x="1323975" y="3100387"/>
            <a:ext cx="509587"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(column J)</a:t>
            </a:r>
            <a:endParaRPr/>
          </a:p>
        </p:txBody>
      </p:sp>
      <p:sp>
        <p:nvSpPr>
          <p:cNvPr id="587" name="Google Shape;587;p55"/>
          <p:cNvSpPr txBox="1"/>
          <p:nvPr/>
        </p:nvSpPr>
        <p:spPr>
          <a:xfrm>
            <a:off x="6465887" y="2314575"/>
            <a:ext cx="539750" cy="17240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8" name="Google Shape;588;p55"/>
          <p:cNvSpPr txBox="1"/>
          <p:nvPr/>
        </p:nvSpPr>
        <p:spPr>
          <a:xfrm rot="5400000">
            <a:off x="5936456" y="3078956"/>
            <a:ext cx="1565275"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Gulim"/>
              <a:buNone/>
            </a:pPr>
            <a:r>
              <a:rPr b="1" i="0" lang="en-US" sz="800" u="none">
                <a:solidFill>
                  <a:srgbClr val="000000"/>
                </a:solidFill>
                <a:latin typeface="Gulim"/>
                <a:ea typeface="Gulim"/>
                <a:cs typeface="Gulim"/>
                <a:sym typeface="Gulim"/>
              </a:rPr>
              <a:t>Store clock time (column H or K)</a:t>
            </a:r>
            <a:endParaRPr/>
          </a:p>
        </p:txBody>
      </p:sp>
      <p:cxnSp>
        <p:nvCxnSpPr>
          <p:cNvPr id="589" name="Google Shape;589;p55"/>
          <p:cNvCxnSpPr/>
          <p:nvPr/>
        </p:nvCxnSpPr>
        <p:spPr>
          <a:xfrm flipH="1">
            <a:off x="8237537" y="1154112"/>
            <a:ext cx="207962" cy="1587"/>
          </a:xfrm>
          <a:prstGeom prst="straightConnector1">
            <a:avLst/>
          </a:prstGeom>
          <a:noFill/>
          <a:ln cap="flat" cmpd="sng" w="9525">
            <a:solidFill>
              <a:srgbClr val="000000"/>
            </a:solidFill>
            <a:prstDash val="solid"/>
            <a:miter lim="800000"/>
            <a:headEnd len="med" w="med" type="none"/>
            <a:tailEnd len="med" w="med" type="none"/>
          </a:ln>
        </p:spPr>
      </p:cxnSp>
      <p:sp>
        <p:nvSpPr>
          <p:cNvPr id="590" name="Google Shape;590;p55"/>
          <p:cNvSpPr/>
          <p:nvPr/>
        </p:nvSpPr>
        <p:spPr>
          <a:xfrm>
            <a:off x="8085137" y="1117600"/>
            <a:ext cx="166687" cy="73025"/>
          </a:xfrm>
          <a:custGeom>
            <a:rect b="b" l="l" r="r" t="t"/>
            <a:pathLst>
              <a:path extrusionOk="0" h="92" w="105">
                <a:moveTo>
                  <a:pt x="105" y="92"/>
                </a:moveTo>
                <a:lnTo>
                  <a:pt x="0" y="46"/>
                </a:lnTo>
                <a:lnTo>
                  <a:pt x="105" y="0"/>
                </a:lnTo>
                <a:lnTo>
                  <a:pt x="105" y="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91" name="Google Shape;591;p55"/>
          <p:cNvCxnSpPr/>
          <p:nvPr/>
        </p:nvCxnSpPr>
        <p:spPr>
          <a:xfrm flipH="1">
            <a:off x="6257925" y="1154112"/>
            <a:ext cx="1108075" cy="1587"/>
          </a:xfrm>
          <a:prstGeom prst="straightConnector1">
            <a:avLst/>
          </a:prstGeom>
          <a:noFill/>
          <a:ln cap="flat" cmpd="sng" w="9525">
            <a:solidFill>
              <a:srgbClr val="000000"/>
            </a:solidFill>
            <a:prstDash val="solid"/>
            <a:miter lim="800000"/>
            <a:headEnd len="med" w="med" type="none"/>
            <a:tailEnd len="med" w="med" type="none"/>
          </a:ln>
        </p:spPr>
      </p:cxnSp>
      <p:sp>
        <p:nvSpPr>
          <p:cNvPr id="592" name="Google Shape;592;p55"/>
          <p:cNvSpPr/>
          <p:nvPr/>
        </p:nvSpPr>
        <p:spPr>
          <a:xfrm>
            <a:off x="6107112" y="1117600"/>
            <a:ext cx="165100" cy="73025"/>
          </a:xfrm>
          <a:custGeom>
            <a:rect b="b" l="l" r="r" t="t"/>
            <a:pathLst>
              <a:path extrusionOk="0" h="92" w="104">
                <a:moveTo>
                  <a:pt x="104" y="92"/>
                </a:moveTo>
                <a:lnTo>
                  <a:pt x="0" y="46"/>
                </a:lnTo>
                <a:lnTo>
                  <a:pt x="104" y="0"/>
                </a:lnTo>
                <a:lnTo>
                  <a:pt x="104" y="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93" name="Google Shape;593;p55"/>
          <p:cNvCxnSpPr/>
          <p:nvPr/>
        </p:nvCxnSpPr>
        <p:spPr>
          <a:xfrm>
            <a:off x="7726362" y="1987550"/>
            <a:ext cx="1587" cy="255587"/>
          </a:xfrm>
          <a:prstGeom prst="straightConnector1">
            <a:avLst/>
          </a:prstGeom>
          <a:noFill/>
          <a:ln cap="flat" cmpd="sng" w="9525">
            <a:solidFill>
              <a:srgbClr val="000000"/>
            </a:solidFill>
            <a:prstDash val="solid"/>
            <a:miter lim="800000"/>
            <a:headEnd len="med" w="med" type="none"/>
            <a:tailEnd len="med" w="med" type="none"/>
          </a:ln>
        </p:spPr>
      </p:cxnSp>
      <p:sp>
        <p:nvSpPr>
          <p:cNvPr id="594" name="Google Shape;594;p55"/>
          <p:cNvSpPr/>
          <p:nvPr/>
        </p:nvSpPr>
        <p:spPr>
          <a:xfrm>
            <a:off x="7670800" y="2235200"/>
            <a:ext cx="111125" cy="109537"/>
          </a:xfrm>
          <a:custGeom>
            <a:rect b="b" l="l" r="r" t="t"/>
            <a:pathLst>
              <a:path extrusionOk="0" h="137" w="70">
                <a:moveTo>
                  <a:pt x="70" y="0"/>
                </a:moveTo>
                <a:lnTo>
                  <a:pt x="35" y="137"/>
                </a:lnTo>
                <a:lnTo>
                  <a:pt x="0" y="0"/>
                </a:lnTo>
                <a:lnTo>
                  <a:pt x="7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95" name="Google Shape;595;p55"/>
          <p:cNvCxnSpPr/>
          <p:nvPr/>
        </p:nvCxnSpPr>
        <p:spPr>
          <a:xfrm>
            <a:off x="7726362" y="4008437"/>
            <a:ext cx="1587" cy="138112"/>
          </a:xfrm>
          <a:prstGeom prst="straightConnector1">
            <a:avLst/>
          </a:prstGeom>
          <a:noFill/>
          <a:ln cap="flat" cmpd="sng" w="9525">
            <a:solidFill>
              <a:srgbClr val="000000"/>
            </a:solidFill>
            <a:prstDash val="solid"/>
            <a:miter lim="800000"/>
            <a:headEnd len="med" w="med" type="none"/>
            <a:tailEnd len="med" w="med" type="none"/>
          </a:ln>
        </p:spPr>
      </p:cxnSp>
      <p:sp>
        <p:nvSpPr>
          <p:cNvPr id="596" name="Google Shape;596;p55"/>
          <p:cNvSpPr/>
          <p:nvPr/>
        </p:nvSpPr>
        <p:spPr>
          <a:xfrm>
            <a:off x="7670800" y="4137025"/>
            <a:ext cx="111125" cy="107950"/>
          </a:xfrm>
          <a:custGeom>
            <a:rect b="b" l="l" r="r" t="t"/>
            <a:pathLst>
              <a:path extrusionOk="0" h="138" w="70">
                <a:moveTo>
                  <a:pt x="70" y="0"/>
                </a:moveTo>
                <a:lnTo>
                  <a:pt x="35" y="138"/>
                </a:lnTo>
                <a:lnTo>
                  <a:pt x="0" y="0"/>
                </a:lnTo>
                <a:lnTo>
                  <a:pt x="7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97" name="Google Shape;597;p55"/>
          <p:cNvCxnSpPr/>
          <p:nvPr/>
        </p:nvCxnSpPr>
        <p:spPr>
          <a:xfrm flipH="1">
            <a:off x="3379787" y="1154112"/>
            <a:ext cx="2006600" cy="1587"/>
          </a:xfrm>
          <a:prstGeom prst="straightConnector1">
            <a:avLst/>
          </a:prstGeom>
          <a:noFill/>
          <a:ln cap="flat" cmpd="sng" w="9525">
            <a:solidFill>
              <a:srgbClr val="000000"/>
            </a:solidFill>
            <a:prstDash val="solid"/>
            <a:miter lim="800000"/>
            <a:headEnd len="med" w="med" type="none"/>
            <a:tailEnd len="med" w="med" type="none"/>
          </a:ln>
        </p:spPr>
      </p:cxnSp>
      <p:sp>
        <p:nvSpPr>
          <p:cNvPr id="598" name="Google Shape;598;p55"/>
          <p:cNvSpPr/>
          <p:nvPr/>
        </p:nvSpPr>
        <p:spPr>
          <a:xfrm>
            <a:off x="3227387" y="1117600"/>
            <a:ext cx="166687" cy="73025"/>
          </a:xfrm>
          <a:custGeom>
            <a:rect b="b" l="l" r="r" t="t"/>
            <a:pathLst>
              <a:path extrusionOk="0" h="92" w="105">
                <a:moveTo>
                  <a:pt x="105" y="92"/>
                </a:moveTo>
                <a:lnTo>
                  <a:pt x="0" y="46"/>
                </a:lnTo>
                <a:lnTo>
                  <a:pt x="105" y="0"/>
                </a:lnTo>
                <a:lnTo>
                  <a:pt x="105" y="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99" name="Google Shape;599;p55"/>
          <p:cNvCxnSpPr/>
          <p:nvPr/>
        </p:nvCxnSpPr>
        <p:spPr>
          <a:xfrm flipH="1" rot="10800000">
            <a:off x="8266112" y="1255712"/>
            <a:ext cx="1587" cy="3821112"/>
          </a:xfrm>
          <a:prstGeom prst="straightConnector1">
            <a:avLst/>
          </a:prstGeom>
          <a:noFill/>
          <a:ln cap="flat" cmpd="sng" w="9525">
            <a:solidFill>
              <a:srgbClr val="000000"/>
            </a:solidFill>
            <a:prstDash val="solid"/>
            <a:miter lim="800000"/>
            <a:headEnd len="med" w="med" type="none"/>
            <a:tailEnd len="med" w="med" type="none"/>
          </a:ln>
        </p:spPr>
      </p:cxnSp>
      <p:sp>
        <p:nvSpPr>
          <p:cNvPr id="600" name="Google Shape;600;p55"/>
          <p:cNvSpPr/>
          <p:nvPr/>
        </p:nvSpPr>
        <p:spPr>
          <a:xfrm>
            <a:off x="8210550" y="1154112"/>
            <a:ext cx="111125" cy="109537"/>
          </a:xfrm>
          <a:custGeom>
            <a:rect b="b" l="l" r="r" t="t"/>
            <a:pathLst>
              <a:path extrusionOk="0" h="138" w="70">
                <a:moveTo>
                  <a:pt x="0" y="138"/>
                </a:moveTo>
                <a:lnTo>
                  <a:pt x="35" y="0"/>
                </a:lnTo>
                <a:lnTo>
                  <a:pt x="70" y="138"/>
                </a:lnTo>
                <a:lnTo>
                  <a:pt x="0" y="1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01" name="Google Shape;601;p55"/>
          <p:cNvCxnSpPr/>
          <p:nvPr/>
        </p:nvCxnSpPr>
        <p:spPr>
          <a:xfrm flipH="1">
            <a:off x="7158037" y="3176587"/>
            <a:ext cx="207962" cy="1587"/>
          </a:xfrm>
          <a:prstGeom prst="straightConnector1">
            <a:avLst/>
          </a:prstGeom>
          <a:noFill/>
          <a:ln cap="flat" cmpd="sng" w="9525">
            <a:solidFill>
              <a:srgbClr val="000000"/>
            </a:solidFill>
            <a:prstDash val="solid"/>
            <a:miter lim="800000"/>
            <a:headEnd len="med" w="med" type="none"/>
            <a:tailEnd len="med" w="med" type="none"/>
          </a:ln>
        </p:spPr>
      </p:cxnSp>
      <p:sp>
        <p:nvSpPr>
          <p:cNvPr id="602" name="Google Shape;602;p55"/>
          <p:cNvSpPr/>
          <p:nvPr/>
        </p:nvSpPr>
        <p:spPr>
          <a:xfrm>
            <a:off x="7005637" y="3140075"/>
            <a:ext cx="166687" cy="73025"/>
          </a:xfrm>
          <a:custGeom>
            <a:rect b="b" l="l" r="r" t="t"/>
            <a:pathLst>
              <a:path extrusionOk="0" h="92" w="105">
                <a:moveTo>
                  <a:pt x="105" y="92"/>
                </a:moveTo>
                <a:lnTo>
                  <a:pt x="0" y="46"/>
                </a:lnTo>
                <a:lnTo>
                  <a:pt x="105" y="0"/>
                </a:lnTo>
                <a:lnTo>
                  <a:pt x="105" y="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03" name="Google Shape;603;p55"/>
          <p:cNvCxnSpPr/>
          <p:nvPr/>
        </p:nvCxnSpPr>
        <p:spPr>
          <a:xfrm>
            <a:off x="5746750" y="1987550"/>
            <a:ext cx="1587" cy="255587"/>
          </a:xfrm>
          <a:prstGeom prst="straightConnector1">
            <a:avLst/>
          </a:prstGeom>
          <a:noFill/>
          <a:ln cap="flat" cmpd="sng" w="9525">
            <a:solidFill>
              <a:srgbClr val="000000"/>
            </a:solidFill>
            <a:prstDash val="solid"/>
            <a:miter lim="800000"/>
            <a:headEnd len="med" w="med" type="none"/>
            <a:tailEnd len="med" w="med" type="none"/>
          </a:ln>
        </p:spPr>
      </p:cxnSp>
      <p:sp>
        <p:nvSpPr>
          <p:cNvPr id="604" name="Google Shape;604;p55"/>
          <p:cNvSpPr/>
          <p:nvPr/>
        </p:nvSpPr>
        <p:spPr>
          <a:xfrm>
            <a:off x="5691187" y="2235200"/>
            <a:ext cx="111125" cy="109537"/>
          </a:xfrm>
          <a:custGeom>
            <a:rect b="b" l="l" r="r" t="t"/>
            <a:pathLst>
              <a:path extrusionOk="0" h="137" w="70">
                <a:moveTo>
                  <a:pt x="70" y="0"/>
                </a:moveTo>
                <a:lnTo>
                  <a:pt x="35" y="137"/>
                </a:lnTo>
                <a:lnTo>
                  <a:pt x="0" y="0"/>
                </a:lnTo>
                <a:lnTo>
                  <a:pt x="7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05" name="Google Shape;605;p55"/>
          <p:cNvCxnSpPr/>
          <p:nvPr/>
        </p:nvCxnSpPr>
        <p:spPr>
          <a:xfrm flipH="1">
            <a:off x="5178425" y="3176587"/>
            <a:ext cx="207962" cy="1587"/>
          </a:xfrm>
          <a:prstGeom prst="straightConnector1">
            <a:avLst/>
          </a:prstGeom>
          <a:noFill/>
          <a:ln cap="flat" cmpd="sng" w="9525">
            <a:solidFill>
              <a:srgbClr val="000000"/>
            </a:solidFill>
            <a:prstDash val="solid"/>
            <a:miter lim="800000"/>
            <a:headEnd len="med" w="med" type="none"/>
            <a:tailEnd len="med" w="med" type="none"/>
          </a:ln>
        </p:spPr>
      </p:cxnSp>
      <p:sp>
        <p:nvSpPr>
          <p:cNvPr id="606" name="Google Shape;606;p55"/>
          <p:cNvSpPr/>
          <p:nvPr/>
        </p:nvSpPr>
        <p:spPr>
          <a:xfrm>
            <a:off x="5027612" y="3140075"/>
            <a:ext cx="165100" cy="73025"/>
          </a:xfrm>
          <a:custGeom>
            <a:rect b="b" l="l" r="r" t="t"/>
            <a:pathLst>
              <a:path extrusionOk="0" h="92" w="104">
                <a:moveTo>
                  <a:pt x="104" y="92"/>
                </a:moveTo>
                <a:lnTo>
                  <a:pt x="0" y="46"/>
                </a:lnTo>
                <a:lnTo>
                  <a:pt x="104" y="0"/>
                </a:lnTo>
                <a:lnTo>
                  <a:pt x="104" y="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07" name="Google Shape;607;p55"/>
          <p:cNvCxnSpPr/>
          <p:nvPr/>
        </p:nvCxnSpPr>
        <p:spPr>
          <a:xfrm flipH="1">
            <a:off x="4098925" y="3176587"/>
            <a:ext cx="207962" cy="1587"/>
          </a:xfrm>
          <a:prstGeom prst="straightConnector1">
            <a:avLst/>
          </a:prstGeom>
          <a:noFill/>
          <a:ln cap="flat" cmpd="sng" w="9525">
            <a:solidFill>
              <a:srgbClr val="000000"/>
            </a:solidFill>
            <a:prstDash val="solid"/>
            <a:miter lim="800000"/>
            <a:headEnd len="med" w="med" type="none"/>
            <a:tailEnd len="med" w="med" type="none"/>
          </a:ln>
        </p:spPr>
      </p:cxnSp>
      <p:sp>
        <p:nvSpPr>
          <p:cNvPr id="608" name="Google Shape;608;p55"/>
          <p:cNvSpPr/>
          <p:nvPr/>
        </p:nvSpPr>
        <p:spPr>
          <a:xfrm>
            <a:off x="3948112" y="3140075"/>
            <a:ext cx="165100" cy="73025"/>
          </a:xfrm>
          <a:custGeom>
            <a:rect b="b" l="l" r="r" t="t"/>
            <a:pathLst>
              <a:path extrusionOk="0" h="92" w="104">
                <a:moveTo>
                  <a:pt x="104" y="92"/>
                </a:moveTo>
                <a:lnTo>
                  <a:pt x="0" y="46"/>
                </a:lnTo>
                <a:lnTo>
                  <a:pt x="104" y="0"/>
                </a:lnTo>
                <a:lnTo>
                  <a:pt x="104" y="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09" name="Google Shape;609;p55"/>
          <p:cNvCxnSpPr/>
          <p:nvPr/>
        </p:nvCxnSpPr>
        <p:spPr>
          <a:xfrm>
            <a:off x="2868612" y="1987550"/>
            <a:ext cx="1587" cy="255587"/>
          </a:xfrm>
          <a:prstGeom prst="straightConnector1">
            <a:avLst/>
          </a:prstGeom>
          <a:noFill/>
          <a:ln cap="flat" cmpd="sng" w="9525">
            <a:solidFill>
              <a:srgbClr val="000000"/>
            </a:solidFill>
            <a:prstDash val="solid"/>
            <a:miter lim="800000"/>
            <a:headEnd len="med" w="med" type="none"/>
            <a:tailEnd len="med" w="med" type="none"/>
          </a:ln>
        </p:spPr>
      </p:cxnSp>
      <p:sp>
        <p:nvSpPr>
          <p:cNvPr id="610" name="Google Shape;610;p55"/>
          <p:cNvSpPr/>
          <p:nvPr/>
        </p:nvSpPr>
        <p:spPr>
          <a:xfrm>
            <a:off x="2813050" y="2235200"/>
            <a:ext cx="109537" cy="109537"/>
          </a:xfrm>
          <a:custGeom>
            <a:rect b="b" l="l" r="r" t="t"/>
            <a:pathLst>
              <a:path extrusionOk="0" h="137" w="69">
                <a:moveTo>
                  <a:pt x="69" y="0"/>
                </a:moveTo>
                <a:lnTo>
                  <a:pt x="35" y="137"/>
                </a:lnTo>
                <a:lnTo>
                  <a:pt x="0" y="0"/>
                </a:lnTo>
                <a:lnTo>
                  <a:pt x="6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11" name="Google Shape;611;p55"/>
          <p:cNvCxnSpPr/>
          <p:nvPr/>
        </p:nvCxnSpPr>
        <p:spPr>
          <a:xfrm flipH="1">
            <a:off x="1219200" y="1154112"/>
            <a:ext cx="1289050" cy="1587"/>
          </a:xfrm>
          <a:prstGeom prst="straightConnector1">
            <a:avLst/>
          </a:prstGeom>
          <a:noFill/>
          <a:ln cap="flat" cmpd="sng" w="9525">
            <a:solidFill>
              <a:srgbClr val="000000"/>
            </a:solidFill>
            <a:prstDash val="solid"/>
            <a:miter lim="800000"/>
            <a:headEnd len="med" w="med" type="none"/>
            <a:tailEnd len="med" w="med" type="none"/>
          </a:ln>
        </p:spPr>
      </p:cxnSp>
      <p:sp>
        <p:nvSpPr>
          <p:cNvPr id="612" name="Google Shape;612;p55"/>
          <p:cNvSpPr/>
          <p:nvPr/>
        </p:nvSpPr>
        <p:spPr>
          <a:xfrm>
            <a:off x="1068387" y="1117600"/>
            <a:ext cx="166687" cy="73025"/>
          </a:xfrm>
          <a:custGeom>
            <a:rect b="b" l="l" r="r" t="t"/>
            <a:pathLst>
              <a:path extrusionOk="0" h="92" w="105">
                <a:moveTo>
                  <a:pt x="105" y="92"/>
                </a:moveTo>
                <a:lnTo>
                  <a:pt x="0" y="46"/>
                </a:lnTo>
                <a:lnTo>
                  <a:pt x="105" y="0"/>
                </a:lnTo>
                <a:lnTo>
                  <a:pt x="105" y="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13" name="Google Shape;613;p55"/>
          <p:cNvCxnSpPr/>
          <p:nvPr/>
        </p:nvCxnSpPr>
        <p:spPr>
          <a:xfrm flipH="1">
            <a:off x="2300287" y="3176587"/>
            <a:ext cx="207962" cy="1587"/>
          </a:xfrm>
          <a:prstGeom prst="straightConnector1">
            <a:avLst/>
          </a:prstGeom>
          <a:noFill/>
          <a:ln cap="flat" cmpd="sng" w="9525">
            <a:solidFill>
              <a:srgbClr val="000000"/>
            </a:solidFill>
            <a:prstDash val="solid"/>
            <a:miter lim="800000"/>
            <a:headEnd len="med" w="med" type="none"/>
            <a:tailEnd len="med" w="med" type="none"/>
          </a:ln>
        </p:spPr>
      </p:cxnSp>
      <p:sp>
        <p:nvSpPr>
          <p:cNvPr id="614" name="Google Shape;614;p55"/>
          <p:cNvSpPr/>
          <p:nvPr/>
        </p:nvSpPr>
        <p:spPr>
          <a:xfrm>
            <a:off x="2147887" y="3140075"/>
            <a:ext cx="166687" cy="73025"/>
          </a:xfrm>
          <a:custGeom>
            <a:rect b="b" l="l" r="r" t="t"/>
            <a:pathLst>
              <a:path extrusionOk="0" h="92" w="105">
                <a:moveTo>
                  <a:pt x="105" y="92"/>
                </a:moveTo>
                <a:lnTo>
                  <a:pt x="0" y="46"/>
                </a:lnTo>
                <a:lnTo>
                  <a:pt x="105" y="0"/>
                </a:lnTo>
                <a:lnTo>
                  <a:pt x="105" y="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15" name="Google Shape;615;p55"/>
          <p:cNvCxnSpPr/>
          <p:nvPr/>
        </p:nvCxnSpPr>
        <p:spPr>
          <a:xfrm flipH="1">
            <a:off x="1219200" y="3176587"/>
            <a:ext cx="209550" cy="1587"/>
          </a:xfrm>
          <a:prstGeom prst="straightConnector1">
            <a:avLst/>
          </a:prstGeom>
          <a:noFill/>
          <a:ln cap="flat" cmpd="sng" w="9525">
            <a:solidFill>
              <a:srgbClr val="000000"/>
            </a:solidFill>
            <a:prstDash val="solid"/>
            <a:miter lim="800000"/>
            <a:headEnd len="med" w="med" type="none"/>
            <a:tailEnd len="med" w="med" type="none"/>
          </a:ln>
        </p:spPr>
      </p:cxnSp>
      <p:sp>
        <p:nvSpPr>
          <p:cNvPr id="616" name="Google Shape;616;p55"/>
          <p:cNvSpPr/>
          <p:nvPr/>
        </p:nvSpPr>
        <p:spPr>
          <a:xfrm>
            <a:off x="1068387" y="3140075"/>
            <a:ext cx="166687" cy="73025"/>
          </a:xfrm>
          <a:custGeom>
            <a:rect b="b" l="l" r="r" t="t"/>
            <a:pathLst>
              <a:path extrusionOk="0" h="92" w="105">
                <a:moveTo>
                  <a:pt x="105" y="92"/>
                </a:moveTo>
                <a:lnTo>
                  <a:pt x="0" y="46"/>
                </a:lnTo>
                <a:lnTo>
                  <a:pt x="105" y="0"/>
                </a:lnTo>
                <a:lnTo>
                  <a:pt x="105" y="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17" name="Google Shape;617;p55"/>
          <p:cNvCxnSpPr/>
          <p:nvPr/>
        </p:nvCxnSpPr>
        <p:spPr>
          <a:xfrm flipH="1">
            <a:off x="349250" y="1154112"/>
            <a:ext cx="360362" cy="1587"/>
          </a:xfrm>
          <a:prstGeom prst="straightConnector1">
            <a:avLst/>
          </a:prstGeom>
          <a:noFill/>
          <a:ln cap="flat" cmpd="sng" w="9525">
            <a:solidFill>
              <a:srgbClr val="000000"/>
            </a:solidFill>
            <a:prstDash val="solid"/>
            <a:miter lim="800000"/>
            <a:headEnd len="med" w="med" type="none"/>
            <a:tailEnd len="med" w="med" type="none"/>
          </a:ln>
        </p:spPr>
      </p:cxnSp>
      <p:cxnSp>
        <p:nvCxnSpPr>
          <p:cNvPr id="618" name="Google Shape;618;p55"/>
          <p:cNvCxnSpPr/>
          <p:nvPr/>
        </p:nvCxnSpPr>
        <p:spPr>
          <a:xfrm>
            <a:off x="349250" y="1154112"/>
            <a:ext cx="1587" cy="3922712"/>
          </a:xfrm>
          <a:prstGeom prst="straightConnector1">
            <a:avLst/>
          </a:prstGeom>
          <a:noFill/>
          <a:ln cap="flat" cmpd="sng" w="9525">
            <a:solidFill>
              <a:srgbClr val="000000"/>
            </a:solidFill>
            <a:prstDash val="solid"/>
            <a:miter lim="800000"/>
            <a:headEnd len="med" w="med" type="none"/>
            <a:tailEnd len="med" w="med" type="none"/>
          </a:ln>
        </p:spPr>
      </p:cxnSp>
      <p:cxnSp>
        <p:nvCxnSpPr>
          <p:cNvPr id="619" name="Google Shape;619;p55"/>
          <p:cNvCxnSpPr/>
          <p:nvPr/>
        </p:nvCxnSpPr>
        <p:spPr>
          <a:xfrm>
            <a:off x="889000" y="4008437"/>
            <a:ext cx="1587" cy="1068387"/>
          </a:xfrm>
          <a:prstGeom prst="straightConnector1">
            <a:avLst/>
          </a:prstGeom>
          <a:noFill/>
          <a:ln cap="flat" cmpd="sng" w="9525">
            <a:solidFill>
              <a:srgbClr val="000000"/>
            </a:solidFill>
            <a:prstDash val="solid"/>
            <a:miter lim="800000"/>
            <a:headEnd len="med" w="med" type="none"/>
            <a:tailEnd len="med" w="med" type="none"/>
          </a:ln>
        </p:spPr>
      </p:cxnSp>
      <p:cxnSp>
        <p:nvCxnSpPr>
          <p:cNvPr id="620" name="Google Shape;620;p55"/>
          <p:cNvCxnSpPr/>
          <p:nvPr/>
        </p:nvCxnSpPr>
        <p:spPr>
          <a:xfrm>
            <a:off x="6737350" y="4038600"/>
            <a:ext cx="1587" cy="1038225"/>
          </a:xfrm>
          <a:prstGeom prst="straightConnector1">
            <a:avLst/>
          </a:prstGeom>
          <a:noFill/>
          <a:ln cap="flat" cmpd="sng" w="9525">
            <a:solidFill>
              <a:srgbClr val="000000"/>
            </a:solidFill>
            <a:prstDash val="solid"/>
            <a:miter lim="800000"/>
            <a:headEnd len="med" w="med" type="none"/>
            <a:tailEnd len="med" w="med" type="none"/>
          </a:ln>
        </p:spPr>
      </p:cxnSp>
      <p:cxnSp>
        <p:nvCxnSpPr>
          <p:cNvPr id="621" name="Google Shape;621;p55"/>
          <p:cNvCxnSpPr/>
          <p:nvPr/>
        </p:nvCxnSpPr>
        <p:spPr>
          <a:xfrm flipH="1">
            <a:off x="349250" y="5076825"/>
            <a:ext cx="7045325" cy="1587"/>
          </a:xfrm>
          <a:prstGeom prst="straightConnector1">
            <a:avLst/>
          </a:prstGeom>
          <a:noFill/>
          <a:ln cap="flat" cmpd="sng" w="9525">
            <a:solidFill>
              <a:srgbClr val="000000"/>
            </a:solidFill>
            <a:prstDash val="solid"/>
            <a:miter lim="800000"/>
            <a:headEnd len="med" w="med" type="none"/>
            <a:tailEnd len="med" w="med" type="none"/>
          </a:ln>
        </p:spPr>
      </p:cxnSp>
      <p:sp>
        <p:nvSpPr>
          <p:cNvPr id="622" name="Google Shape;622;p55"/>
          <p:cNvSpPr/>
          <p:nvPr/>
        </p:nvSpPr>
        <p:spPr>
          <a:xfrm>
            <a:off x="7380287" y="5040312"/>
            <a:ext cx="165100" cy="73025"/>
          </a:xfrm>
          <a:custGeom>
            <a:rect b="b" l="l" r="r" t="t"/>
            <a:pathLst>
              <a:path extrusionOk="0" h="92" w="104">
                <a:moveTo>
                  <a:pt x="0" y="0"/>
                </a:moveTo>
                <a:lnTo>
                  <a:pt x="104" y="46"/>
                </a:lnTo>
                <a:lnTo>
                  <a:pt x="0" y="9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23" name="Google Shape;623;p55"/>
          <p:cNvCxnSpPr/>
          <p:nvPr/>
        </p:nvCxnSpPr>
        <p:spPr>
          <a:xfrm>
            <a:off x="3767137" y="4008437"/>
            <a:ext cx="1587" cy="1068387"/>
          </a:xfrm>
          <a:prstGeom prst="straightConnector1">
            <a:avLst/>
          </a:prstGeom>
          <a:noFill/>
          <a:ln cap="flat" cmpd="sng" w="9525">
            <a:solidFill>
              <a:srgbClr val="000000"/>
            </a:solidFill>
            <a:prstDash val="solid"/>
            <a:miter lim="800000"/>
            <a:headEnd len="med" w="med" type="none"/>
            <a:tailEnd len="med" w="med" type="none"/>
          </a:ln>
        </p:spPr>
      </p:cxnSp>
      <p:cxnSp>
        <p:nvCxnSpPr>
          <p:cNvPr id="624" name="Google Shape;624;p55"/>
          <p:cNvCxnSpPr/>
          <p:nvPr/>
        </p:nvCxnSpPr>
        <p:spPr>
          <a:xfrm>
            <a:off x="7905750" y="5076825"/>
            <a:ext cx="360362" cy="1587"/>
          </a:xfrm>
          <a:prstGeom prst="straightConnector1">
            <a:avLst/>
          </a:prstGeom>
          <a:noFill/>
          <a:ln cap="flat" cmpd="sng" w="9525">
            <a:solidFill>
              <a:srgbClr val="000000"/>
            </a:solidFill>
            <a:prstDash val="solid"/>
            <a:miter lim="800000"/>
            <a:headEnd len="med" w="med" type="none"/>
            <a:tailEnd len="med" w="med" type="none"/>
          </a:ln>
        </p:spPr>
      </p:cxnSp>
      <p:sp>
        <p:nvSpPr>
          <p:cNvPr id="625" name="Google Shape;625;p55"/>
          <p:cNvSpPr txBox="1"/>
          <p:nvPr/>
        </p:nvSpPr>
        <p:spPr>
          <a:xfrm rot="5400000">
            <a:off x="4229894" y="875506"/>
            <a:ext cx="228600" cy="306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5050B"/>
              </a:buClr>
              <a:buSzPts val="800"/>
              <a:buFont typeface="Gulim"/>
              <a:buNone/>
            </a:pPr>
            <a:r>
              <a:rPr b="1" i="0" lang="en-US" sz="800" u="none">
                <a:solidFill>
                  <a:srgbClr val="05050B"/>
                </a:solidFill>
                <a:latin typeface="Gulim"/>
                <a:ea typeface="Gulim"/>
                <a:cs typeface="Gulim"/>
                <a:sym typeface="Gulim"/>
              </a:rPr>
              <a:t>No</a:t>
            </a:r>
            <a:endParaRPr/>
          </a:p>
        </p:txBody>
      </p:sp>
      <p:sp>
        <p:nvSpPr>
          <p:cNvPr id="626" name="Google Shape;626;p55"/>
          <p:cNvSpPr txBox="1"/>
          <p:nvPr/>
        </p:nvSpPr>
        <p:spPr>
          <a:xfrm rot="5400000">
            <a:off x="1791493" y="875507"/>
            <a:ext cx="228600" cy="306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5050B"/>
              </a:buClr>
              <a:buSzPts val="800"/>
              <a:buFont typeface="Gulim"/>
              <a:buNone/>
            </a:pPr>
            <a:r>
              <a:rPr b="1" i="0" lang="en-US" sz="800" u="none">
                <a:solidFill>
                  <a:srgbClr val="05050B"/>
                </a:solidFill>
                <a:latin typeface="Gulim"/>
                <a:ea typeface="Gulim"/>
                <a:cs typeface="Gulim"/>
                <a:sym typeface="Gulim"/>
              </a:rPr>
              <a:t>No</a:t>
            </a:r>
            <a:endParaRPr/>
          </a:p>
        </p:txBody>
      </p:sp>
      <p:sp>
        <p:nvSpPr>
          <p:cNvPr id="627" name="Google Shape;627;p55"/>
          <p:cNvSpPr txBox="1"/>
          <p:nvPr/>
        </p:nvSpPr>
        <p:spPr>
          <a:xfrm rot="5400000">
            <a:off x="7430294" y="1942307"/>
            <a:ext cx="228600" cy="306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5050B"/>
              </a:buClr>
              <a:buSzPts val="800"/>
              <a:buFont typeface="Gulim"/>
              <a:buNone/>
            </a:pPr>
            <a:r>
              <a:rPr b="1" i="0" lang="en-US" sz="800" u="none">
                <a:solidFill>
                  <a:srgbClr val="05050B"/>
                </a:solidFill>
                <a:latin typeface="Gulim"/>
                <a:ea typeface="Gulim"/>
                <a:cs typeface="Gulim"/>
                <a:sym typeface="Gulim"/>
              </a:rPr>
              <a:t>No</a:t>
            </a:r>
            <a:endParaRPr/>
          </a:p>
        </p:txBody>
      </p:sp>
      <p:sp>
        <p:nvSpPr>
          <p:cNvPr id="628" name="Google Shape;628;p55"/>
          <p:cNvSpPr txBox="1"/>
          <p:nvPr/>
        </p:nvSpPr>
        <p:spPr>
          <a:xfrm rot="5400000">
            <a:off x="7430294" y="3923507"/>
            <a:ext cx="228600" cy="306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5050B"/>
              </a:buClr>
              <a:buSzPts val="800"/>
              <a:buFont typeface="Gulim"/>
              <a:buNone/>
            </a:pPr>
            <a:r>
              <a:rPr b="1" i="0" lang="en-US" sz="800" u="none">
                <a:solidFill>
                  <a:srgbClr val="05050B"/>
                </a:solidFill>
                <a:latin typeface="Gulim"/>
                <a:ea typeface="Gulim"/>
                <a:cs typeface="Gulim"/>
                <a:sym typeface="Gulim"/>
              </a:rPr>
              <a:t>No</a:t>
            </a:r>
            <a:endParaRPr/>
          </a:p>
        </p:txBody>
      </p:sp>
      <p:sp>
        <p:nvSpPr>
          <p:cNvPr id="629" name="Google Shape;629;p55"/>
          <p:cNvSpPr txBox="1"/>
          <p:nvPr/>
        </p:nvSpPr>
        <p:spPr>
          <a:xfrm rot="5400000">
            <a:off x="5410994" y="1904207"/>
            <a:ext cx="304800" cy="3063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5050B"/>
              </a:buClr>
              <a:buSzPts val="800"/>
              <a:buFont typeface="Gulim"/>
              <a:buNone/>
            </a:pPr>
            <a:r>
              <a:rPr b="1" i="0" lang="en-US" sz="800" u="none">
                <a:solidFill>
                  <a:srgbClr val="05050B"/>
                </a:solidFill>
                <a:latin typeface="Gulim"/>
                <a:ea typeface="Gulim"/>
                <a:cs typeface="Gulim"/>
                <a:sym typeface="Gulim"/>
              </a:rPr>
              <a:t>Yes</a:t>
            </a:r>
            <a:endParaRPr/>
          </a:p>
        </p:txBody>
      </p:sp>
      <p:sp>
        <p:nvSpPr>
          <p:cNvPr id="630" name="Google Shape;630;p55"/>
          <p:cNvSpPr txBox="1"/>
          <p:nvPr/>
        </p:nvSpPr>
        <p:spPr>
          <a:xfrm rot="5400000">
            <a:off x="2515393" y="1980407"/>
            <a:ext cx="304800" cy="3063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5050B"/>
              </a:buClr>
              <a:buSzPts val="800"/>
              <a:buFont typeface="Gulim"/>
              <a:buNone/>
            </a:pPr>
            <a:r>
              <a:rPr b="1" i="0" lang="en-US" sz="800" u="none">
                <a:solidFill>
                  <a:srgbClr val="05050B"/>
                </a:solidFill>
                <a:latin typeface="Gulim"/>
                <a:ea typeface="Gulim"/>
                <a:cs typeface="Gulim"/>
                <a:sym typeface="Gulim"/>
              </a:rPr>
              <a:t>Yes</a:t>
            </a:r>
            <a:endParaRPr/>
          </a:p>
        </p:txBody>
      </p:sp>
      <p:sp>
        <p:nvSpPr>
          <p:cNvPr id="631" name="Google Shape;631;p55"/>
          <p:cNvSpPr txBox="1"/>
          <p:nvPr/>
        </p:nvSpPr>
        <p:spPr>
          <a:xfrm rot="5400000">
            <a:off x="6706394" y="837407"/>
            <a:ext cx="304800" cy="3063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5050B"/>
              </a:buClr>
              <a:buSzPts val="800"/>
              <a:buFont typeface="Gulim"/>
              <a:buNone/>
            </a:pPr>
            <a:r>
              <a:rPr b="1" i="0" lang="en-US" sz="800" u="none">
                <a:solidFill>
                  <a:srgbClr val="05050B"/>
                </a:solidFill>
                <a:latin typeface="Gulim"/>
                <a:ea typeface="Gulim"/>
                <a:cs typeface="Gulim"/>
                <a:sym typeface="Gulim"/>
              </a:rPr>
              <a:t>Yes</a:t>
            </a:r>
            <a:endParaRPr/>
          </a:p>
        </p:txBody>
      </p:sp>
      <p:sp>
        <p:nvSpPr>
          <p:cNvPr id="632" name="Google Shape;632;p55"/>
          <p:cNvSpPr txBox="1"/>
          <p:nvPr/>
        </p:nvSpPr>
        <p:spPr>
          <a:xfrm rot="5400000">
            <a:off x="7087394" y="2818607"/>
            <a:ext cx="304800" cy="3063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5050B"/>
              </a:buClr>
              <a:buSzPts val="800"/>
              <a:buFont typeface="Gulim"/>
              <a:buNone/>
            </a:pPr>
            <a:r>
              <a:rPr b="1" i="0" lang="en-US" sz="800" u="none">
                <a:solidFill>
                  <a:srgbClr val="05050B"/>
                </a:solidFill>
                <a:latin typeface="Gulim"/>
                <a:ea typeface="Gulim"/>
                <a:cs typeface="Gulim"/>
                <a:sym typeface="Gulim"/>
              </a:rPr>
              <a:t>Yes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descr="Rectangle: Click to edit Master text styles &#10;Second level &#10;Third level &#10;Fourth level &#10;Fifth level" id="637" name="Google Shape;637;p56"/>
          <p:cNvSpPr txBox="1"/>
          <p:nvPr>
            <p:ph idx="1" type="body"/>
          </p:nvPr>
        </p:nvSpPr>
        <p:spPr>
          <a:xfrm>
            <a:off x="838200" y="1447800"/>
            <a:ext cx="7772400" cy="1363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Example 2.2 (cont.)</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logic requires that we compute when Able and Baker will become free, for which we use the built-in Excel function for maximum over a range, MAX(). </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638" name="Google Shape;638;p56"/>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(27)</a:t>
            </a:r>
            <a:endParaRPr/>
          </a:p>
        </p:txBody>
      </p:sp>
      <p:pic>
        <p:nvPicPr>
          <p:cNvPr id="639" name="Google Shape;639;p56"/>
          <p:cNvPicPr preferRelativeResize="0"/>
          <p:nvPr/>
        </p:nvPicPr>
        <p:blipFill rotWithShape="1">
          <a:blip r:embed="rId3">
            <a:alphaModFix/>
          </a:blip>
          <a:srcRect b="0" l="0" r="0" t="0"/>
          <a:stretch/>
        </p:blipFill>
        <p:spPr>
          <a:xfrm>
            <a:off x="1066800" y="3048000"/>
            <a:ext cx="7391400" cy="558800"/>
          </a:xfrm>
          <a:prstGeom prst="rect">
            <a:avLst/>
          </a:prstGeom>
          <a:noFill/>
          <a:ln>
            <a:noFill/>
          </a:ln>
        </p:spPr>
      </p:pic>
      <p:sp>
        <p:nvSpPr>
          <p:cNvPr descr="Rectangle: Click to edit Master text styles &#10;Second level &#10;Third level &#10;Fourth level &#10;Fifth level" id="640" name="Google Shape;640;p56"/>
          <p:cNvSpPr txBox="1"/>
          <p:nvPr/>
        </p:nvSpPr>
        <p:spPr>
          <a:xfrm>
            <a:off x="762000" y="3581400"/>
            <a:ext cx="7848600" cy="236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Tahoma"/>
              <a:buNone/>
            </a:pPr>
            <a:r>
              <a:t/>
            </a:r>
            <a:endParaRPr b="0" i="0" sz="1800" u="none">
              <a:solidFill>
                <a:schemeClr val="dk1"/>
              </a:solidFill>
              <a:latin typeface="Gulim"/>
              <a:ea typeface="Gulim"/>
              <a:cs typeface="Gulim"/>
              <a:sym typeface="Gulim"/>
            </a:endParaRPr>
          </a:p>
          <a:p>
            <a:pPr indent="-285750" lvl="1" marL="742950" marR="0" rtl="0" algn="l">
              <a:lnSpc>
                <a:spcPct val="90000"/>
              </a:lnSpc>
              <a:spcBef>
                <a:spcPts val="32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If the first condition (Able idle when customer 10 arrives) is true, then the customer begins immediately at the arrival time in D10. Otherwise, a second IF() function is evaluated, which says if Baker is idle, put nothing (..) in the cell. Otherwise, the function returns the time that Able or Baker becomes idle, whichever is first [the minimum or MIN() of their respective completion times].</a:t>
            </a:r>
            <a:endParaRPr/>
          </a:p>
          <a:p>
            <a:pPr indent="-224790" lvl="1" marL="742950" marR="0" rtl="0" algn="l">
              <a:lnSpc>
                <a:spcPct val="90000"/>
              </a:lnSpc>
              <a:spcBef>
                <a:spcPts val="320"/>
              </a:spcBef>
              <a:spcAft>
                <a:spcPts val="0"/>
              </a:spcAft>
              <a:buClr>
                <a:schemeClr val="dk1"/>
              </a:buClr>
              <a:buSzPts val="960"/>
              <a:buFont typeface="Noto Sans Symbols"/>
              <a:buNone/>
            </a:pPr>
            <a:r>
              <a:t/>
            </a:r>
            <a:endParaRPr b="0" i="0" sz="1600" u="none" cap="none" strike="noStrike">
              <a:solidFill>
                <a:schemeClr val="dk1"/>
              </a:solidFill>
              <a:latin typeface="Gulim"/>
              <a:ea typeface="Gulim"/>
              <a:cs typeface="Gulim"/>
              <a:sym typeface="Gulim"/>
            </a:endParaRPr>
          </a:p>
          <a:p>
            <a:pPr indent="-285750" lvl="1" marL="742950" marR="0" rtl="0" algn="l">
              <a:lnSpc>
                <a:spcPct val="90000"/>
              </a:lnSpc>
              <a:spcBef>
                <a:spcPts val="32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A similar formula applies to cell I10 for </a:t>
            </a:r>
            <a:r>
              <a:rPr b="0" i="0" lang="en-US" sz="1600" u="none" cap="none" strike="noStrike">
                <a:solidFill>
                  <a:schemeClr val="dk1"/>
                </a:solidFill>
                <a:latin typeface="Times New Roman"/>
                <a:ea typeface="Times New Roman"/>
                <a:cs typeface="Times New Roman"/>
                <a:sym typeface="Times New Roman"/>
              </a:rPr>
              <a:t>“</a:t>
            </a:r>
            <a:r>
              <a:rPr b="0" i="0" lang="en-US" sz="1600" u="none" cap="none" strike="noStrike">
                <a:solidFill>
                  <a:schemeClr val="dk1"/>
                </a:solidFill>
                <a:latin typeface="Gulim"/>
                <a:ea typeface="Gulim"/>
                <a:cs typeface="Gulim"/>
                <a:sym typeface="Gulim"/>
              </a:rPr>
              <a:t>Time Service Begins</a:t>
            </a:r>
            <a:r>
              <a:rPr b="0" i="0" lang="en-US" sz="1600" u="none" cap="none" strike="noStrike">
                <a:solidFill>
                  <a:schemeClr val="dk1"/>
                </a:solidFill>
                <a:latin typeface="Times New Roman"/>
                <a:ea typeface="Times New Roman"/>
                <a:cs typeface="Times New Roman"/>
                <a:sym typeface="Times New Roman"/>
              </a:rPr>
              <a:t>”</a:t>
            </a:r>
            <a:r>
              <a:rPr b="0" i="0" lang="en-US" sz="1600" u="none" cap="none" strike="noStrike">
                <a:solidFill>
                  <a:schemeClr val="dk1"/>
                </a:solidFill>
                <a:latin typeface="Gulim"/>
                <a:ea typeface="Gulim"/>
                <a:cs typeface="Gulim"/>
                <a:sym typeface="Gulim"/>
              </a:rPr>
              <a:t> for Baker.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descr="Rectangle: Click to edit Master text styles &#10;Second level &#10;Third level &#10;Fourth level &#10;Fifth level" id="645" name="Google Shape;645;p57"/>
          <p:cNvSpPr txBox="1"/>
          <p:nvPr>
            <p:ph idx="1" type="body"/>
          </p:nvPr>
        </p:nvSpPr>
        <p:spPr>
          <a:xfrm>
            <a:off x="838200" y="1600200"/>
            <a:ext cx="79248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Example 2.2 (Cont.)</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For service times for Able, you could use another IF() function to make the cell blank or have a value:</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G10 = IF(F10 &gt; 0,new service time,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H10 = IF(F10 &gt; 0, F10+G10, "")</a:t>
            </a:r>
            <a:endParaRPr/>
          </a:p>
        </p:txBody>
      </p:sp>
      <p:sp>
        <p:nvSpPr>
          <p:cNvPr id="646" name="Google Shape;646;p57"/>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(28)</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descr="Rectangle: Click to edit Master text styles &#10;Second level &#10;Third level &#10;Fourth level &#10;Fifth level" id="651" name="Google Shape;651;p58"/>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The analysis of Table 2.14 results in the following:</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Over the 62-minute period Able was busy 90% of the time.</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Baker was busy only 69% of the time. The seniority rule keeps Baker less busy (and gives Able more tips).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Nine of the 26 arrivals (about 35%) had to wait. The average waiting time for all customers was only about 0.42 minute (25 seconds), which is very small.</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Those nine who did have to wait only waited an average of 1.22 minutes, which is quite low.</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In summary, this system seems well balanced. One server cannot handle all the diners, and three servers would probably be too many. Adding an additional server would surely reduce the waiting time to nearly zero. However, the cost of waiting would have to be quite high to justify an additional server.</a:t>
            </a:r>
            <a:r>
              <a:rPr b="0" i="0" lang="en-US" sz="1600" u="none">
                <a:solidFill>
                  <a:schemeClr val="dk1"/>
                </a:solidFill>
                <a:latin typeface="Gulim"/>
                <a:ea typeface="Gulim"/>
                <a:cs typeface="Gulim"/>
                <a:sym typeface="Gulim"/>
              </a:rPr>
              <a:t> </a:t>
            </a:r>
            <a:endParaRPr/>
          </a:p>
        </p:txBody>
      </p:sp>
      <p:sp>
        <p:nvSpPr>
          <p:cNvPr id="652" name="Google Shape;652;p58"/>
          <p:cNvSpPr txBox="1"/>
          <p:nvPr>
            <p:ph type="title"/>
          </p:nvPr>
        </p:nvSpPr>
        <p:spPr>
          <a:xfrm>
            <a:off x="609600" y="609600"/>
            <a:ext cx="7010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2.1 Simulation of Queueing Systems (29)</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pic>
        <p:nvPicPr>
          <p:cNvPr descr="figure2-7" id="657" name="Google Shape;657;p59"/>
          <p:cNvPicPr preferRelativeResize="0"/>
          <p:nvPr/>
        </p:nvPicPr>
        <p:blipFill rotWithShape="1">
          <a:blip r:embed="rId3">
            <a:alphaModFix/>
          </a:blip>
          <a:srcRect b="0" l="0" r="0" t="0"/>
          <a:stretch/>
        </p:blipFill>
        <p:spPr>
          <a:xfrm>
            <a:off x="533400" y="1905000"/>
            <a:ext cx="4114800" cy="3276600"/>
          </a:xfrm>
          <a:prstGeom prst="rect">
            <a:avLst/>
          </a:prstGeom>
          <a:noFill/>
          <a:ln>
            <a:noFill/>
          </a:ln>
        </p:spPr>
      </p:pic>
      <p:sp>
        <p:nvSpPr>
          <p:cNvPr id="658" name="Google Shape;658;p59"/>
          <p:cNvSpPr txBox="1"/>
          <p:nvPr>
            <p:ph type="title"/>
          </p:nvPr>
        </p:nvSpPr>
        <p:spPr>
          <a:xfrm>
            <a:off x="609600" y="609600"/>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2.2 Simulation of Inventory Systems (1)</a:t>
            </a:r>
            <a:endParaRPr/>
          </a:p>
        </p:txBody>
      </p:sp>
      <p:sp>
        <p:nvSpPr>
          <p:cNvPr descr="Rectangle: Click to edit Master text styles &#10;Second level &#10;Third level &#10;Fourth level &#10;Fifth level" id="659" name="Google Shape;659;p59"/>
          <p:cNvSpPr txBox="1"/>
          <p:nvPr>
            <p:ph idx="1" type="body"/>
          </p:nvPr>
        </p:nvSpPr>
        <p:spPr>
          <a:xfrm>
            <a:off x="4495800" y="1689100"/>
            <a:ext cx="4038600" cy="41703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This inventory system has a periodic review of length N, at which time the inventory level is checked. </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An order is made to bring the inventory up to the level M. </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In this inventory system the lead time (i.e., the length of time between the placement and receipt of an order) is zero.</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Demand is shown as being uniform over the time period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1.2 When Simulation is not Appropriate</a:t>
            </a:r>
            <a:endParaRPr/>
          </a:p>
        </p:txBody>
      </p:sp>
      <p:sp>
        <p:nvSpPr>
          <p:cNvPr descr="Rectangle: Click to edit Master text styles &#10;Second level &#10;Third level &#10;Fourth level &#10;Fifth level" id="159" name="Google Shape;159;p6"/>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When the problem can be solved using common sense.</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When the problem can be solved analytically.</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When it is easier to perform direct experiments.</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When the simulation costs exceed the savings.</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When the resources or time are not available.</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When system behavior is too complex or can</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t be defined.</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When there isn</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t the ability to verify and validate the model.</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descr="Rectangle: Click to edit Master text styles &#10;Second level &#10;Third level &#10;Fourth level &#10;Fifth level" id="664" name="Google Shape;664;p60"/>
          <p:cNvSpPr txBox="1"/>
          <p:nvPr>
            <p:ph idx="1" type="body"/>
          </p:nvPr>
        </p:nvSpPr>
        <p:spPr>
          <a:xfrm>
            <a:off x="838200" y="1676400"/>
            <a:ext cx="79248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Notice that in the second cycle, the amount in inventory drops below zero, indicating a shortage. </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Two way to avoid shortages</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Carrying stock in inventory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 cost - the interest paid on the funds borrowed to buy the items, renting of storage space, hiring guards, and so on.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Making more frequent reviews, and consequently, more frequent purchases or replenishments </a:t>
            </a:r>
            <a:endParaRPr/>
          </a:p>
          <a:p>
            <a:pPr indent="-285750" lvl="1" marL="742950" rtl="0" algn="l">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    : the ordering cost  </a:t>
            </a:r>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The total cost of an inventory system is the measure of performance.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decision maker can control the maximum inventory level, M, and the length of the cycle, N.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In an (M,N) inventory system, the events that may occur are: the demand for items in the inventory, the review of the inventory position, and the receipt of an order at the end of each review period. </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665" name="Google Shape;665;p60"/>
          <p:cNvSpPr txBox="1"/>
          <p:nvPr>
            <p:ph type="title"/>
          </p:nvPr>
        </p:nvSpPr>
        <p:spPr>
          <a:xfrm>
            <a:off x="609600" y="609600"/>
            <a:ext cx="6858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2.2 Simulation of Inventory Systems (2)</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descr="Rectangle: Click to edit Master text styles &#10;Second level &#10;Third level &#10;Fourth level &#10;Fifth level" id="670" name="Google Shape;670;p61"/>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2.3 The Newspaper Seller</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Gulim"/>
                <a:ea typeface="Gulim"/>
                <a:cs typeface="Gulim"/>
                <a:sym typeface="Gulim"/>
              </a:rPr>
              <a:t>s Problem</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 classical inventory problem concerns the purchase and sale of newspapers.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paper seller buys the papers for 33 cents each and sells them for 50 cents each. (The lost profit from excess demand is 17 cents for each paper demanded that could not be provided.)</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Newspapers not sold at the end of the day are sold as scrap for 5 cents each. (the salvage value of scrap papers)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Newspapers can be purchased in bundles of 10. Thus, the paper seller can buy 50, 60, and so on.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There are three types of newsdays,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good,</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fair,</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and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poor,</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with probabilities of 0.35, 0.45, and 0.20, respectively. </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671" name="Google Shape;671;p61"/>
          <p:cNvSpPr txBox="1"/>
          <p:nvPr>
            <p:ph type="title"/>
          </p:nvPr>
        </p:nvSpPr>
        <p:spPr>
          <a:xfrm>
            <a:off x="609600" y="609600"/>
            <a:ext cx="6781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2.2 Simulation of Inventory Systems (3)</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2"/>
          <p:cNvSpPr txBox="1"/>
          <p:nvPr>
            <p:ph type="title"/>
          </p:nvPr>
        </p:nvSpPr>
        <p:spPr>
          <a:xfrm>
            <a:off x="609600" y="609600"/>
            <a:ext cx="6781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2.2 Simulation of Inventory Systems (4)</a:t>
            </a:r>
            <a:endParaRPr/>
          </a:p>
        </p:txBody>
      </p:sp>
      <p:sp>
        <p:nvSpPr>
          <p:cNvPr descr="Rectangle: Click to edit Master text styles &#10;Second level &#10;Third level &#10;Fourth level &#10;Fifth level" id="677" name="Google Shape;677;p62"/>
          <p:cNvSpPr txBox="1"/>
          <p:nvPr>
            <p:ph idx="1" type="body"/>
          </p:nvPr>
        </p:nvSpPr>
        <p:spPr>
          <a:xfrm>
            <a:off x="838200" y="1447800"/>
            <a:ext cx="7772400" cy="2085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2.3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problem is to determine the optimal number of papers the newspaper seller should purchase.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This will be accomplished by simulating demands for 20 days and recording profits from sales each day.</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profits are given by the following relationship:</a:t>
            </a:r>
            <a:endParaRPr/>
          </a:p>
        </p:txBody>
      </p:sp>
      <p:pic>
        <p:nvPicPr>
          <p:cNvPr id="678" name="Google Shape;678;p62"/>
          <p:cNvPicPr preferRelativeResize="0"/>
          <p:nvPr/>
        </p:nvPicPr>
        <p:blipFill rotWithShape="1">
          <a:blip r:embed="rId3">
            <a:alphaModFix/>
          </a:blip>
          <a:srcRect b="0" l="0" r="0" t="0"/>
          <a:stretch/>
        </p:blipFill>
        <p:spPr>
          <a:xfrm>
            <a:off x="1676400" y="3573462"/>
            <a:ext cx="6705600" cy="677862"/>
          </a:xfrm>
          <a:prstGeom prst="rect">
            <a:avLst/>
          </a:prstGeom>
          <a:noFill/>
          <a:ln>
            <a:noFill/>
          </a:ln>
        </p:spPr>
      </p:pic>
      <p:sp>
        <p:nvSpPr>
          <p:cNvPr descr="Rectangle: Click to edit Master text styles &#10;Second level &#10;Third level &#10;Fourth level &#10;Fifth level" id="679" name="Google Shape;679;p62"/>
          <p:cNvSpPr txBox="1"/>
          <p:nvPr/>
        </p:nvSpPr>
        <p:spPr>
          <a:xfrm>
            <a:off x="838200" y="4419600"/>
            <a:ext cx="7772400" cy="1371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 distribution of papers demanded on each of these days is given in Table 2.15. </a:t>
            </a:r>
            <a:endParaRPr/>
          </a:p>
          <a:p>
            <a:pPr indent="-285750" lvl="1" marL="742950" marR="0" rtl="0" algn="l">
              <a:lnSpc>
                <a:spcPct val="10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Tables 2.16 and 2.17 provide the random-digit assignments for the types of newsdays and the demands for those newsdays.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pic>
        <p:nvPicPr>
          <p:cNvPr descr="table2-15" id="684" name="Google Shape;684;p63"/>
          <p:cNvPicPr preferRelativeResize="0"/>
          <p:nvPr/>
        </p:nvPicPr>
        <p:blipFill rotWithShape="1">
          <a:blip r:embed="rId3">
            <a:alphaModFix/>
          </a:blip>
          <a:srcRect b="0" l="0" r="0" t="0"/>
          <a:stretch/>
        </p:blipFill>
        <p:spPr>
          <a:xfrm>
            <a:off x="762000" y="1600200"/>
            <a:ext cx="3108325" cy="2457450"/>
          </a:xfrm>
          <a:prstGeom prst="rect">
            <a:avLst/>
          </a:prstGeom>
          <a:noFill/>
          <a:ln>
            <a:noFill/>
          </a:ln>
        </p:spPr>
      </p:pic>
      <p:pic>
        <p:nvPicPr>
          <p:cNvPr descr="table2-16" id="685" name="Google Shape;685;p63"/>
          <p:cNvPicPr preferRelativeResize="0"/>
          <p:nvPr/>
        </p:nvPicPr>
        <p:blipFill rotWithShape="1">
          <a:blip r:embed="rId4">
            <a:alphaModFix/>
          </a:blip>
          <a:srcRect b="0" l="0" r="0" t="0"/>
          <a:stretch/>
        </p:blipFill>
        <p:spPr>
          <a:xfrm>
            <a:off x="685800" y="4343400"/>
            <a:ext cx="4160837" cy="1520825"/>
          </a:xfrm>
          <a:prstGeom prst="rect">
            <a:avLst/>
          </a:prstGeom>
          <a:noFill/>
          <a:ln>
            <a:noFill/>
          </a:ln>
        </p:spPr>
      </p:pic>
      <p:pic>
        <p:nvPicPr>
          <p:cNvPr descr="table2-17" id="686" name="Google Shape;686;p63"/>
          <p:cNvPicPr preferRelativeResize="0"/>
          <p:nvPr/>
        </p:nvPicPr>
        <p:blipFill rotWithShape="1">
          <a:blip r:embed="rId5">
            <a:alphaModFix/>
          </a:blip>
          <a:srcRect b="0" l="0" r="0" t="0"/>
          <a:stretch/>
        </p:blipFill>
        <p:spPr>
          <a:xfrm>
            <a:off x="4343400" y="1600200"/>
            <a:ext cx="4206875" cy="2468562"/>
          </a:xfrm>
          <a:prstGeom prst="rect">
            <a:avLst/>
          </a:prstGeom>
          <a:noFill/>
          <a:ln>
            <a:noFill/>
          </a:ln>
        </p:spPr>
      </p:pic>
      <p:sp>
        <p:nvSpPr>
          <p:cNvPr id="687" name="Google Shape;687;p63"/>
          <p:cNvSpPr txBox="1"/>
          <p:nvPr>
            <p:ph type="title"/>
          </p:nvPr>
        </p:nvSpPr>
        <p:spPr>
          <a:xfrm>
            <a:off x="609600" y="609600"/>
            <a:ext cx="6781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2.2 Simulation of Inventory Systems (5)</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descr="Rectangle: Click to edit Master text styles &#10;Second level &#10;Third level &#10;Fourth level &#10;Fifth level" id="692" name="Google Shape;692;p64"/>
          <p:cNvSpPr txBox="1"/>
          <p:nvPr>
            <p:ph idx="1" type="body"/>
          </p:nvPr>
        </p:nvSpPr>
        <p:spPr>
          <a:xfrm>
            <a:off x="838200" y="1676400"/>
            <a:ext cx="79248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Example 2.3 (Cont.)</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simulation table for the decision to purchase 70 newspapers is shown in Table 2.18.</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profit for the first day is determined as follows:</a:t>
            </a:r>
            <a:endParaRPr/>
          </a:p>
          <a:p>
            <a:pPr indent="-285750" lvl="1" marL="742950" rtl="0" algn="ctr">
              <a:lnSpc>
                <a:spcPct val="100000"/>
              </a:lnSpc>
              <a:spcBef>
                <a:spcPts val="320"/>
              </a:spcBef>
              <a:spcAft>
                <a:spcPts val="0"/>
              </a:spcAft>
              <a:buSzPts val="960"/>
              <a:buNone/>
            </a:pPr>
            <a:r>
              <a:rPr b="0" i="0" lang="en-US" sz="1600" u="none">
                <a:solidFill>
                  <a:schemeClr val="dk1"/>
                </a:solidFill>
                <a:latin typeface="Gulim"/>
                <a:ea typeface="Gulim"/>
                <a:cs typeface="Gulim"/>
                <a:sym typeface="Gulim"/>
              </a:rPr>
              <a:t>Profit = $30.00 - $23.10 - 0 + $.50 = $7.40</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On day 1 the demand is for 60 newspapers. The revenue from the sale of 60 newspapers is $30.00. </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Ten newspapers are left over at the end of the day. </a:t>
            </a:r>
            <a:endParaRPr/>
          </a:p>
          <a:p>
            <a:pPr indent="-228600" lvl="2" marL="1143000" rtl="0" algn="l">
              <a:lnSpc>
                <a:spcPct val="100000"/>
              </a:lnSpc>
              <a:spcBef>
                <a:spcPts val="280"/>
              </a:spcBef>
              <a:spcAft>
                <a:spcPts val="0"/>
              </a:spcAft>
              <a:buSzPts val="1330"/>
              <a:buChar char="•"/>
            </a:pPr>
            <a:r>
              <a:rPr b="0" i="0" lang="en-US" sz="1400" u="none">
                <a:solidFill>
                  <a:schemeClr val="dk1"/>
                </a:solidFill>
                <a:latin typeface="Gulim"/>
                <a:ea typeface="Gulim"/>
                <a:cs typeface="Gulim"/>
                <a:sym typeface="Gulim"/>
              </a:rPr>
              <a:t>The salvage value at 5 cents each is 50 cents.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profit for the 20-day period is the sum of the daily profits, $174.90. It can also be computed from the totals for the 20 days of the simulation as follows:</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Total profit = $645.00 - $462.00 - $13.60 + $5.50 = $174.90</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policy (number of newspapers purchased) is changed to other values and the simulation repeated until the best value is found.</a:t>
            </a:r>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693" name="Google Shape;693;p64"/>
          <p:cNvSpPr txBox="1"/>
          <p:nvPr>
            <p:ph type="title"/>
          </p:nvPr>
        </p:nvSpPr>
        <p:spPr>
          <a:xfrm>
            <a:off x="609600" y="609600"/>
            <a:ext cx="6858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2.2 Simulation of Inventory Systems (6)</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pic>
        <p:nvPicPr>
          <p:cNvPr descr="table2-18" id="698" name="Google Shape;698;p65"/>
          <p:cNvPicPr preferRelativeResize="0"/>
          <p:nvPr/>
        </p:nvPicPr>
        <p:blipFill rotWithShape="1">
          <a:blip r:embed="rId3">
            <a:alphaModFix/>
          </a:blip>
          <a:srcRect b="0" l="0" r="0" t="0"/>
          <a:stretch/>
        </p:blipFill>
        <p:spPr>
          <a:xfrm>
            <a:off x="153987" y="228600"/>
            <a:ext cx="8836026" cy="5842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descr="Rectangle: Click to edit Master text styles &#10;Second level &#10;Third level &#10;Fourth level &#10;Fifth level" id="703" name="Google Shape;703;p66"/>
          <p:cNvSpPr txBox="1"/>
          <p:nvPr>
            <p:ph idx="1" type="body"/>
          </p:nvPr>
        </p:nvSpPr>
        <p:spPr>
          <a:xfrm>
            <a:off x="685800" y="1676400"/>
            <a:ext cx="80010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2.4 Simulation of an (M,N) Inventory System</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This example follows the pattern of the probabilistic order-level inventory system shown in Figure 2.7.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Suppose that the maximum inventory level, M, is11 units and the review period, N, is 5 days. The problem is to estimate, by simulation, the average ending units in inventory and the number of days when a shortage condition occurs.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distribution of the number of units demanded per day is shown in Table 2.19.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In this example, lead time is a random variable, as shown in Table 2.20.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Assume that orders are placed at the close of business and are received for inventory at the beginning of business as determined by the lead time.</a:t>
            </a:r>
            <a:endParaRPr/>
          </a:p>
          <a:p>
            <a:pPr indent="-217169" lvl="1" marL="742950" rtl="0" algn="l">
              <a:lnSpc>
                <a:spcPct val="10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704" name="Google Shape;704;p66"/>
          <p:cNvSpPr txBox="1"/>
          <p:nvPr>
            <p:ph type="title"/>
          </p:nvPr>
        </p:nvSpPr>
        <p:spPr>
          <a:xfrm>
            <a:off x="609600" y="609600"/>
            <a:ext cx="6858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2.2 Simulation of Inventory Systems (7)</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descr="Rectangle: Click to edit Master text styles &#10;Second level &#10;Third level &#10;Fourth level &#10;Fifth level" id="709" name="Google Shape;709;p67"/>
          <p:cNvSpPr txBox="1"/>
          <p:nvPr>
            <p:ph idx="1" type="body"/>
          </p:nvPr>
        </p:nvSpPr>
        <p:spPr>
          <a:xfrm>
            <a:off x="838200" y="1447800"/>
            <a:ext cx="7772400" cy="14430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2.4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For purposes of this example, only five cycles will be shown.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random-digit assignments for daily demand and lead time are shown in the rightmost columns of Tables 2.19 and 2.20. </a:t>
            </a:r>
            <a:endParaRPr/>
          </a:p>
        </p:txBody>
      </p:sp>
      <p:sp>
        <p:nvSpPr>
          <p:cNvPr id="710" name="Google Shape;710;p67"/>
          <p:cNvSpPr txBox="1"/>
          <p:nvPr>
            <p:ph type="title"/>
          </p:nvPr>
        </p:nvSpPr>
        <p:spPr>
          <a:xfrm>
            <a:off x="609600" y="609600"/>
            <a:ext cx="6781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2.2 Simulation of Inventory Systems (8)</a:t>
            </a:r>
            <a:endParaRPr/>
          </a:p>
        </p:txBody>
      </p:sp>
      <p:pic>
        <p:nvPicPr>
          <p:cNvPr descr="table2-19" id="711" name="Google Shape;711;p67"/>
          <p:cNvPicPr preferRelativeResize="0"/>
          <p:nvPr/>
        </p:nvPicPr>
        <p:blipFill rotWithShape="1">
          <a:blip r:embed="rId3">
            <a:alphaModFix/>
          </a:blip>
          <a:srcRect b="0" l="0" r="0" t="0"/>
          <a:stretch/>
        </p:blipFill>
        <p:spPr>
          <a:xfrm>
            <a:off x="1828800" y="3124200"/>
            <a:ext cx="5562600" cy="1646237"/>
          </a:xfrm>
          <a:prstGeom prst="rect">
            <a:avLst/>
          </a:prstGeom>
          <a:noFill/>
          <a:ln>
            <a:noFill/>
          </a:ln>
        </p:spPr>
      </p:pic>
      <p:pic>
        <p:nvPicPr>
          <p:cNvPr descr="table2-20" id="712" name="Google Shape;712;p67"/>
          <p:cNvPicPr preferRelativeResize="0"/>
          <p:nvPr/>
        </p:nvPicPr>
        <p:blipFill rotWithShape="1">
          <a:blip r:embed="rId4">
            <a:alphaModFix/>
          </a:blip>
          <a:srcRect b="0" l="0" r="0" t="0"/>
          <a:stretch/>
        </p:blipFill>
        <p:spPr>
          <a:xfrm>
            <a:off x="1828800" y="4876800"/>
            <a:ext cx="5562600" cy="12573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pic>
        <p:nvPicPr>
          <p:cNvPr descr="table2-21" id="717" name="Google Shape;717;p68"/>
          <p:cNvPicPr preferRelativeResize="0"/>
          <p:nvPr/>
        </p:nvPicPr>
        <p:blipFill rotWithShape="1">
          <a:blip r:embed="rId3">
            <a:alphaModFix/>
          </a:blip>
          <a:srcRect b="0" l="0" r="0" t="0"/>
          <a:stretch/>
        </p:blipFill>
        <p:spPr>
          <a:xfrm>
            <a:off x="268287" y="304800"/>
            <a:ext cx="8607425" cy="59436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descr="Rectangle: Click to edit Master text styles &#10;Second level &#10;Third level &#10;Fourth level &#10;Fifth level" id="722" name="Google Shape;722;p69"/>
          <p:cNvSpPr txBox="1"/>
          <p:nvPr>
            <p:ph idx="1" type="body"/>
          </p:nvPr>
        </p:nvSpPr>
        <p:spPr>
          <a:xfrm>
            <a:off x="838200" y="1447800"/>
            <a:ext cx="7772400" cy="11223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2.4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simulation has been started with the inventory level at 3 units and an order of 8 units scheduled to arrive in 2 days' time.</a:t>
            </a:r>
            <a:endParaRPr/>
          </a:p>
        </p:txBody>
      </p:sp>
      <p:sp>
        <p:nvSpPr>
          <p:cNvPr id="723" name="Google Shape;723;p69"/>
          <p:cNvSpPr txBox="1"/>
          <p:nvPr>
            <p:ph type="title"/>
          </p:nvPr>
        </p:nvSpPr>
        <p:spPr>
          <a:xfrm>
            <a:off x="609600" y="609600"/>
            <a:ext cx="6781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2.2 Simulation of Inventory Systems (9)</a:t>
            </a:r>
            <a:endParaRPr/>
          </a:p>
        </p:txBody>
      </p:sp>
      <p:sp>
        <p:nvSpPr>
          <p:cNvPr id="724" name="Google Shape;724;p69"/>
          <p:cNvSpPr txBox="1"/>
          <p:nvPr/>
        </p:nvSpPr>
        <p:spPr>
          <a:xfrm>
            <a:off x="1676400" y="2667000"/>
            <a:ext cx="2209800"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Beginning Inventory of Third day</a:t>
            </a:r>
            <a:endParaRPr/>
          </a:p>
        </p:txBody>
      </p:sp>
      <p:sp>
        <p:nvSpPr>
          <p:cNvPr id="725" name="Google Shape;725;p69"/>
          <p:cNvSpPr txBox="1"/>
          <p:nvPr/>
        </p:nvSpPr>
        <p:spPr>
          <a:xfrm>
            <a:off x="4038600" y="2667000"/>
            <a:ext cx="2057400"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Ending Inventory of 2 day in first cycle</a:t>
            </a:r>
            <a:endParaRPr/>
          </a:p>
        </p:txBody>
      </p:sp>
      <p:sp>
        <p:nvSpPr>
          <p:cNvPr id="726" name="Google Shape;726;p69"/>
          <p:cNvSpPr txBox="1"/>
          <p:nvPr/>
        </p:nvSpPr>
        <p:spPr>
          <a:xfrm>
            <a:off x="6477000" y="2743200"/>
            <a:ext cx="1371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new order</a:t>
            </a:r>
            <a:endParaRPr/>
          </a:p>
        </p:txBody>
      </p:sp>
      <p:sp>
        <p:nvSpPr>
          <p:cNvPr descr="Rectangle: Click to edit Master text styles &#10;Second level &#10;Third level &#10;Fourth level &#10;Fifth level" id="727" name="Google Shape;727;p69"/>
          <p:cNvSpPr txBox="1"/>
          <p:nvPr/>
        </p:nvSpPr>
        <p:spPr>
          <a:xfrm>
            <a:off x="838200" y="3276600"/>
            <a:ext cx="7772400" cy="457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The lead time for this order was 1 day. </a:t>
            </a:r>
            <a:endParaRPr/>
          </a:p>
        </p:txBody>
      </p:sp>
      <p:sp>
        <p:nvSpPr>
          <p:cNvPr id="728" name="Google Shape;728;p69"/>
          <p:cNvSpPr txBox="1"/>
          <p:nvPr/>
        </p:nvSpPr>
        <p:spPr>
          <a:xfrm>
            <a:off x="3657600" y="2743200"/>
            <a:ext cx="381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t>
            </a:r>
            <a:endParaRPr/>
          </a:p>
        </p:txBody>
      </p:sp>
      <p:sp>
        <p:nvSpPr>
          <p:cNvPr id="729" name="Google Shape;729;p69"/>
          <p:cNvSpPr txBox="1"/>
          <p:nvPr/>
        </p:nvSpPr>
        <p:spPr>
          <a:xfrm>
            <a:off x="6096000" y="2743200"/>
            <a:ext cx="381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t>
            </a:r>
            <a:endParaRPr/>
          </a:p>
        </p:txBody>
      </p:sp>
      <p:sp>
        <p:nvSpPr>
          <p:cNvPr descr="Rectangle: Click to edit Master text styles &#10;Second level &#10;Third level &#10;Fourth level &#10;Fifth level" id="730" name="Google Shape;730;p69"/>
          <p:cNvSpPr txBox="1"/>
          <p:nvPr/>
        </p:nvSpPr>
        <p:spPr>
          <a:xfrm>
            <a:off x="838200" y="3581400"/>
            <a:ext cx="7772400" cy="2362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Notice that the beginning inventory on the second day of the third cycle was zero. An order for 2 units on that day led to a shortage condition. The units were backordered on that day and the next day also. On the morning of day 4 of cycle 3 there was a beginning inventory of 9 units. The 4 units that were backordered and the 1 unit demanded that day reduced the ending inventory to 4 units.</a:t>
            </a:r>
            <a:endParaRPr/>
          </a:p>
          <a:p>
            <a:pPr indent="-285750" lvl="1" marL="742950" marR="0" rtl="0" algn="l">
              <a:lnSpc>
                <a:spcPct val="100000"/>
              </a:lnSpc>
              <a:spcBef>
                <a:spcPts val="32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Based on five cycles of simulation, the average ending inventory is approximately 3.5 (88 ÷ 25) units. On 2 of 25 days a shortage condition existed.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609600" y="609600"/>
            <a:ext cx="7772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1.3 Advantages and Disadvantages of Simulation (1)</a:t>
            </a:r>
            <a:endParaRPr/>
          </a:p>
        </p:txBody>
      </p:sp>
      <p:sp>
        <p:nvSpPr>
          <p:cNvPr descr="Rectangle: Click to edit Master text styles &#10;Second level &#10;Third level &#10;Fourth level &#10;Fifth level" id="165" name="Google Shape;165;p7"/>
          <p:cNvSpPr txBox="1"/>
          <p:nvPr>
            <p:ph idx="1" type="body"/>
          </p:nvPr>
        </p:nvSpPr>
        <p:spPr>
          <a:xfrm>
            <a:off x="685800" y="1676400"/>
            <a:ext cx="79248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Char char="•"/>
            </a:pPr>
            <a:r>
              <a:rPr b="0" i="0" lang="en-US" sz="1800" u="none">
                <a:solidFill>
                  <a:schemeClr val="dk1"/>
                </a:solidFill>
                <a:latin typeface="Gulim"/>
                <a:ea typeface="Gulim"/>
                <a:cs typeface="Gulim"/>
                <a:sym typeface="Gulim"/>
              </a:rPr>
              <a:t>Advantages</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New polices, operating procedures, decision rules, information flows, organizational procedures, and so on can be explored without disrupting ongoing operations of the real system.</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New hardware designs, physical layouts, transportation systems, and so on, can be tested without committing resources for their acquisition.</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Hypotheses about how or why certain phenomena occur can be tested for feasibility.</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Insight can be obtained about the interaction of variables.</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Insight can be obtained about the importance of variables to the performance of the system.</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Bottleneck analysis can be performed indicating where work-in-process, information, materials, and so on are being excessively delayed.</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A simulation study can help in understanding how the system operates rather than how individuals think the system operates.</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Gulim"/>
                <a:ea typeface="Gulim"/>
                <a:cs typeface="Gulim"/>
                <a:sym typeface="Gulim"/>
              </a:rPr>
              <a:t>What-if</a:t>
            </a:r>
            <a:r>
              <a:rPr b="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Gulim"/>
                <a:ea typeface="Gulim"/>
                <a:cs typeface="Gulim"/>
                <a:sym typeface="Gulim"/>
              </a:rPr>
              <a:t> questions can be answered. This is particularly useful in the design of new system.</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70"/>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(1)</a:t>
            </a:r>
            <a:endParaRPr/>
          </a:p>
        </p:txBody>
      </p:sp>
      <p:sp>
        <p:nvSpPr>
          <p:cNvPr descr="Rectangle: Click to edit Master text styles &#10;Second level &#10;Third level &#10;Fourth level &#10;Fifth level" id="736" name="Google Shape;736;p70"/>
          <p:cNvSpPr txBox="1"/>
          <p:nvPr>
            <p:ph idx="1" type="body"/>
          </p:nvPr>
        </p:nvSpPr>
        <p:spPr>
          <a:xfrm>
            <a:off x="838200" y="1447800"/>
            <a:ext cx="7772400" cy="4810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2.5 A Reliability Problem</a:t>
            </a:r>
            <a:endParaRPr/>
          </a:p>
        </p:txBody>
      </p:sp>
      <p:pic>
        <p:nvPicPr>
          <p:cNvPr id="737" name="Google Shape;737;p70"/>
          <p:cNvPicPr preferRelativeResize="0"/>
          <p:nvPr/>
        </p:nvPicPr>
        <p:blipFill rotWithShape="1">
          <a:blip r:embed="rId3">
            <a:alphaModFix/>
          </a:blip>
          <a:srcRect b="0" l="0" r="0" t="0"/>
          <a:stretch/>
        </p:blipFill>
        <p:spPr>
          <a:xfrm>
            <a:off x="2667000" y="2209800"/>
            <a:ext cx="3349625" cy="1406525"/>
          </a:xfrm>
          <a:prstGeom prst="rect">
            <a:avLst/>
          </a:prstGeom>
          <a:noFill/>
          <a:ln>
            <a:noFill/>
          </a:ln>
        </p:spPr>
      </p:pic>
      <p:sp>
        <p:nvSpPr>
          <p:cNvPr descr="Rectangle: Click to edit Master text styles &#10;Second level &#10;Third level &#10;Fourth level &#10;Fifth level" id="738" name="Google Shape;738;p70"/>
          <p:cNvSpPr txBox="1"/>
          <p:nvPr/>
        </p:nvSpPr>
        <p:spPr>
          <a:xfrm>
            <a:off x="609600" y="3429000"/>
            <a:ext cx="8001000" cy="259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Tahoma"/>
              <a:buNone/>
            </a:pPr>
            <a:r>
              <a:t/>
            </a:r>
            <a:endParaRPr b="0" i="0" sz="1800" u="none">
              <a:solidFill>
                <a:schemeClr val="dk1"/>
              </a:solidFill>
              <a:latin typeface="Gulim"/>
              <a:ea typeface="Gulim"/>
              <a:cs typeface="Gulim"/>
              <a:sym typeface="Gulim"/>
            </a:endParaRPr>
          </a:p>
          <a:p>
            <a:pPr indent="-285750" lvl="1" marL="742950" marR="0" rtl="0" algn="l">
              <a:lnSpc>
                <a:spcPct val="10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Downtime for the mill is estimated at $5 per minute. </a:t>
            </a:r>
            <a:endParaRPr/>
          </a:p>
          <a:p>
            <a:pPr indent="-285750" lvl="1" marL="742950" marR="0" rtl="0" algn="l">
              <a:lnSpc>
                <a:spcPct val="10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 direct on-site cost of the repairperson is $15 per hour. </a:t>
            </a:r>
            <a:endParaRPr/>
          </a:p>
          <a:p>
            <a:pPr indent="-285750" lvl="1" marL="742950" marR="0" rtl="0" algn="l">
              <a:lnSpc>
                <a:spcPct val="10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It takes 20 minutes to change one bearing, 30 minutes to change two bearings, and 40 minutes to change three bearings. </a:t>
            </a:r>
            <a:endParaRPr/>
          </a:p>
          <a:p>
            <a:pPr indent="-285750" lvl="1" marL="742950" marR="0" rtl="0" algn="l">
              <a:lnSpc>
                <a:spcPct val="10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 bearings cost $16 each. </a:t>
            </a:r>
            <a:endParaRPr/>
          </a:p>
          <a:p>
            <a:pPr indent="-285750" lvl="1" marL="742950" marR="0" rtl="0" algn="l">
              <a:lnSpc>
                <a:spcPct val="10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A proposal has been made to replace all three bearings whenever a bearing fails.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Gulim"/>
              <a:ea typeface="Gulim"/>
              <a:cs typeface="Gulim"/>
              <a:sym typeface="Gulim"/>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descr="Rectangle: Click to edit Master text styles &#10;Second level &#10;Third level &#10;Fourth level &#10;Fifth level" id="743" name="Google Shape;743;p71"/>
          <p:cNvSpPr txBox="1"/>
          <p:nvPr>
            <p:ph idx="1" type="body"/>
          </p:nvPr>
        </p:nvSpPr>
        <p:spPr>
          <a:xfrm>
            <a:off x="838200" y="1447800"/>
            <a:ext cx="7772400" cy="40163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00"/>
              <a:buChar char="•"/>
            </a:pPr>
            <a:r>
              <a:rPr b="0" i="0" lang="en-US" sz="2000" u="none">
                <a:solidFill>
                  <a:schemeClr val="dk1"/>
                </a:solidFill>
                <a:latin typeface="Gulim"/>
                <a:ea typeface="Gulim"/>
                <a:cs typeface="Gulim"/>
                <a:sym typeface="Gulim"/>
              </a:rPr>
              <a:t>Example 2.5 (Cont.)</a:t>
            </a:r>
            <a:endParaRPr/>
          </a:p>
        </p:txBody>
      </p:sp>
      <p:sp>
        <p:nvSpPr>
          <p:cNvPr id="744" name="Google Shape;744;p71"/>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(2)</a:t>
            </a:r>
            <a:endParaRPr/>
          </a:p>
        </p:txBody>
      </p:sp>
      <p:pic>
        <p:nvPicPr>
          <p:cNvPr descr="table2-22" id="745" name="Google Shape;745;p71"/>
          <p:cNvPicPr preferRelativeResize="0"/>
          <p:nvPr/>
        </p:nvPicPr>
        <p:blipFill rotWithShape="1">
          <a:blip r:embed="rId3">
            <a:alphaModFix/>
          </a:blip>
          <a:srcRect b="0" l="0" r="0" t="0"/>
          <a:stretch/>
        </p:blipFill>
        <p:spPr>
          <a:xfrm>
            <a:off x="990600" y="2133600"/>
            <a:ext cx="3622675" cy="3006725"/>
          </a:xfrm>
          <a:prstGeom prst="rect">
            <a:avLst/>
          </a:prstGeom>
          <a:noFill/>
          <a:ln>
            <a:noFill/>
          </a:ln>
        </p:spPr>
      </p:pic>
      <p:pic>
        <p:nvPicPr>
          <p:cNvPr descr="table2-23" id="746" name="Google Shape;746;p71"/>
          <p:cNvPicPr preferRelativeResize="0"/>
          <p:nvPr/>
        </p:nvPicPr>
        <p:blipFill rotWithShape="1">
          <a:blip r:embed="rId4">
            <a:alphaModFix/>
          </a:blip>
          <a:srcRect b="0" l="0" r="0" t="0"/>
          <a:stretch/>
        </p:blipFill>
        <p:spPr>
          <a:xfrm>
            <a:off x="4724400" y="2133600"/>
            <a:ext cx="3817937" cy="1246187"/>
          </a:xfrm>
          <a:prstGeom prst="rect">
            <a:avLst/>
          </a:prstGeom>
          <a:noFill/>
          <a:ln>
            <a:noFill/>
          </a:ln>
        </p:spPr>
      </p:pic>
      <p:sp>
        <p:nvSpPr>
          <p:cNvPr descr="Rectangle: Click to edit Master text styles &#10;Second level &#10;Third level &#10;Fourth level &#10;Fifth level" id="747" name="Google Shape;747;p71"/>
          <p:cNvSpPr txBox="1"/>
          <p:nvPr/>
        </p:nvSpPr>
        <p:spPr>
          <a:xfrm>
            <a:off x="152400" y="4800600"/>
            <a:ext cx="4876800" cy="137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ahoma"/>
              <a:buNone/>
            </a:pPr>
            <a:r>
              <a:t/>
            </a:r>
            <a:endParaRPr b="0" i="0" sz="2000" u="none">
              <a:solidFill>
                <a:schemeClr val="dk1"/>
              </a:solidFill>
              <a:latin typeface="Gulim"/>
              <a:ea typeface="Gulim"/>
              <a:cs typeface="Gulim"/>
              <a:sym typeface="Gulim"/>
            </a:endParaRPr>
          </a:p>
          <a:p>
            <a:pPr indent="-285750" lvl="1" marL="742950" marR="0" rtl="0" algn="l">
              <a:lnSpc>
                <a:spcPct val="9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 cumulative distribution function of the life of each bearing is identical, as shown in Table 2.22.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Gulim"/>
              <a:ea typeface="Gulim"/>
              <a:cs typeface="Gulim"/>
              <a:sym typeface="Gulim"/>
            </a:endParaRPr>
          </a:p>
        </p:txBody>
      </p:sp>
      <p:sp>
        <p:nvSpPr>
          <p:cNvPr descr="Rectangle: Click to edit Master text styles &#10;Second level &#10;Third level &#10;Fourth level &#10;Fifth level" id="748" name="Google Shape;748;p71"/>
          <p:cNvSpPr txBox="1"/>
          <p:nvPr/>
        </p:nvSpPr>
        <p:spPr>
          <a:xfrm>
            <a:off x="4191000" y="3124200"/>
            <a:ext cx="41910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ahoma"/>
              <a:buNone/>
            </a:pPr>
            <a:r>
              <a:t/>
            </a:r>
            <a:endParaRPr b="0" i="0" sz="2000" u="none">
              <a:solidFill>
                <a:schemeClr val="dk1"/>
              </a:solidFill>
              <a:latin typeface="Gulim"/>
              <a:ea typeface="Gulim"/>
              <a:cs typeface="Gulim"/>
              <a:sym typeface="Gulim"/>
            </a:endParaRPr>
          </a:p>
          <a:p>
            <a:pPr indent="-285750" lvl="1" marL="742950" marR="0" rtl="0" algn="l">
              <a:lnSpc>
                <a:spcPct val="90000"/>
              </a:lnSpc>
              <a:spcBef>
                <a:spcPts val="36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The delay time of the repairperson's arriving at the milling machine is also a random variable, with the distribution given in Table 2.23.</a:t>
            </a:r>
            <a:endParaRPr/>
          </a:p>
          <a:p>
            <a:pPr indent="-217169" lvl="1" marL="742950" marR="0" rtl="0" algn="l">
              <a:lnSpc>
                <a:spcPct val="90000"/>
              </a:lnSpc>
              <a:spcBef>
                <a:spcPts val="360"/>
              </a:spcBef>
              <a:spcAft>
                <a:spcPts val="0"/>
              </a:spcAft>
              <a:buClr>
                <a:schemeClr val="dk1"/>
              </a:buClr>
              <a:buSzPts val="1080"/>
              <a:buFont typeface="Noto Sans Symbols"/>
              <a:buNone/>
            </a:pPr>
            <a:r>
              <a:t/>
            </a:r>
            <a:endParaRPr b="0" i="0" sz="1800" u="none" cap="none" strike="noStrike">
              <a:solidFill>
                <a:schemeClr val="dk1"/>
              </a:solidFill>
              <a:latin typeface="Gulim"/>
              <a:ea typeface="Gulim"/>
              <a:cs typeface="Gulim"/>
              <a:sym typeface="Gulim"/>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Gulim"/>
              <a:ea typeface="Gulim"/>
              <a:cs typeface="Gulim"/>
              <a:sym typeface="Gulim"/>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descr="table2-24" id="753" name="Google Shape;753;p72"/>
          <p:cNvPicPr preferRelativeResize="0"/>
          <p:nvPr/>
        </p:nvPicPr>
        <p:blipFill rotWithShape="1">
          <a:blip r:embed="rId3">
            <a:alphaModFix/>
          </a:blip>
          <a:srcRect b="0" l="0" r="0" t="0"/>
          <a:stretch/>
        </p:blipFill>
        <p:spPr>
          <a:xfrm>
            <a:off x="152400" y="228600"/>
            <a:ext cx="8763000" cy="60960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descr="Rectangle: Click to edit Master text styles &#10;Second level &#10;Third level &#10;Fourth level &#10;Fifth level" id="758" name="Google Shape;758;p73"/>
          <p:cNvSpPr txBox="1"/>
          <p:nvPr>
            <p:ph idx="1" type="body"/>
          </p:nvPr>
        </p:nvSpPr>
        <p:spPr>
          <a:xfrm>
            <a:off x="685800" y="1676400"/>
            <a:ext cx="80010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2.5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Table 2.24 represents a simulation of 20,000 hours of operation under the current method of operation.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Note that there are instances where more than one bearing fails at the same time.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This is unlikely to occur in practice and is due to using a rather coarse grid of 100 hours.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It will be assumed in this example that the times are never exactly the same, and thus no more than one bearing is changed at any breakdown. Sixteen bearing changes were made for bearings 1 and 2, but only 14 bearing changes were required for bearing 3.</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759" name="Google Shape;759;p73"/>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(3)</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descr="Rectangle: Click to edit Master text styles &#10;Second level &#10;Third level &#10;Fourth level &#10;Fifth level" id="764" name="Google Shape;764;p74"/>
          <p:cNvSpPr txBox="1"/>
          <p:nvPr>
            <p:ph idx="1" type="body"/>
          </p:nvPr>
        </p:nvSpPr>
        <p:spPr>
          <a:xfrm>
            <a:off x="838200" y="1676400"/>
            <a:ext cx="78486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2.5 (Cont.)</a:t>
            </a:r>
            <a:endParaRPr b="0" i="0" sz="800" u="none">
              <a:solidFill>
                <a:schemeClr val="dk1"/>
              </a:solidFill>
              <a:latin typeface="Gulim"/>
              <a:ea typeface="Gulim"/>
              <a:cs typeface="Gulim"/>
              <a:sym typeface="Gulim"/>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cost of the current system is estimated as follows:</a:t>
            </a:r>
            <a:endParaRPr b="0" i="0" sz="800" u="none">
              <a:solidFill>
                <a:schemeClr val="dk1"/>
              </a:solidFill>
              <a:latin typeface="Gulim"/>
              <a:ea typeface="Gulim"/>
              <a:cs typeface="Gulim"/>
              <a:sym typeface="Gulim"/>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Cost of bearings = 46 bearings × $16/bearing = $736</a:t>
            </a:r>
            <a:endParaRPr b="0" i="0" sz="800" u="none">
              <a:solidFill>
                <a:schemeClr val="dk1"/>
              </a:solidFill>
              <a:latin typeface="Gulim"/>
              <a:ea typeface="Gulim"/>
              <a:cs typeface="Gulim"/>
              <a:sym typeface="Gulim"/>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Cost of delay time = (110 + 125 + 95) minutes × $5/minute = $1650</a:t>
            </a:r>
            <a:endParaRPr b="0" i="0" sz="800" u="none">
              <a:solidFill>
                <a:schemeClr val="dk1"/>
              </a:solidFill>
              <a:latin typeface="Gulim"/>
              <a:ea typeface="Gulim"/>
              <a:cs typeface="Gulim"/>
              <a:sym typeface="Gulim"/>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Cost of downtime during repair =</a:t>
            </a:r>
            <a:endParaRPr/>
          </a:p>
          <a:p>
            <a:pPr indent="-228600" lvl="2" marL="1143000" rtl="0" algn="l">
              <a:lnSpc>
                <a:spcPct val="100000"/>
              </a:lnSpc>
              <a:spcBef>
                <a:spcPts val="320"/>
              </a:spcBef>
              <a:spcAft>
                <a:spcPts val="0"/>
              </a:spcAft>
              <a:buSzPts val="1520"/>
              <a:buNone/>
            </a:pPr>
            <a:r>
              <a:rPr b="0" i="0" lang="en-US" sz="1600" u="none">
                <a:solidFill>
                  <a:schemeClr val="dk1"/>
                </a:solidFill>
                <a:latin typeface="Gulim"/>
                <a:ea typeface="Gulim"/>
                <a:cs typeface="Gulim"/>
                <a:sym typeface="Gulim"/>
              </a:rPr>
              <a:t>                     46 bearings × 20 minutes/bearing × $5/minute = $4600</a:t>
            </a:r>
            <a:endParaRPr b="0" i="0" sz="800" u="none">
              <a:solidFill>
                <a:schemeClr val="dk1"/>
              </a:solidFill>
              <a:latin typeface="Gulim"/>
              <a:ea typeface="Gulim"/>
              <a:cs typeface="Gulim"/>
              <a:sym typeface="Gulim"/>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Cost of repairpersons =</a:t>
            </a:r>
            <a:endParaRPr/>
          </a:p>
          <a:p>
            <a:pPr indent="-228600" lvl="2" marL="1143000" rtl="0" algn="l">
              <a:lnSpc>
                <a:spcPct val="100000"/>
              </a:lnSpc>
              <a:spcBef>
                <a:spcPts val="320"/>
              </a:spcBef>
              <a:spcAft>
                <a:spcPts val="0"/>
              </a:spcAft>
              <a:buSzPts val="1520"/>
              <a:buNone/>
            </a:pPr>
            <a:r>
              <a:rPr b="0" i="0" lang="en-US" sz="1600" u="none">
                <a:solidFill>
                  <a:schemeClr val="dk1"/>
                </a:solidFill>
                <a:latin typeface="Gulim"/>
                <a:ea typeface="Gulim"/>
                <a:cs typeface="Gulim"/>
                <a:sym typeface="Gulim"/>
              </a:rPr>
              <a:t>               46 bearings × 20 minutes/bearing × $15/60 minutes = $230</a:t>
            </a:r>
            <a:endParaRPr b="0" i="0" sz="800" u="none">
              <a:solidFill>
                <a:schemeClr val="dk1"/>
              </a:solidFill>
              <a:latin typeface="Gulim"/>
              <a:ea typeface="Gulim"/>
              <a:cs typeface="Gulim"/>
              <a:sym typeface="Gulim"/>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Total cost = $736 + $1650 + $4600 + $230 = $7216</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Table 2.25 is a simulation using the proposed method. Notice that bearing life is taken from Table 2.24, so that for as many bearings as were used in the current method, the bearing life is identical for both methods.</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765" name="Google Shape;765;p74"/>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(4)</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descr="table2-25" id="770" name="Google Shape;770;p75"/>
          <p:cNvPicPr preferRelativeResize="0"/>
          <p:nvPr/>
        </p:nvPicPr>
        <p:blipFill rotWithShape="1">
          <a:blip r:embed="rId3">
            <a:alphaModFix/>
          </a:blip>
          <a:srcRect b="0" l="0" r="0" t="0"/>
          <a:stretch/>
        </p:blipFill>
        <p:spPr>
          <a:xfrm>
            <a:off x="381000" y="381000"/>
            <a:ext cx="8382000" cy="57150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descr="Rectangle: Click to edit Master text styles &#10;Second level &#10;Third level &#10;Fourth level &#10;Fifth level" id="775" name="Google Shape;775;p76"/>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Char char="•"/>
            </a:pPr>
            <a:r>
              <a:rPr b="0" i="0" lang="en-US" sz="1800" u="none">
                <a:solidFill>
                  <a:schemeClr val="dk1"/>
                </a:solidFill>
                <a:latin typeface="Gulim"/>
                <a:ea typeface="Gulim"/>
                <a:cs typeface="Gulim"/>
                <a:sym typeface="Gulim"/>
              </a:rPr>
              <a:t>Example 2.5 (Cont.)</a:t>
            </a:r>
            <a:endParaRPr b="0" i="0" sz="700" u="none">
              <a:solidFill>
                <a:schemeClr val="dk1"/>
              </a:solidFill>
              <a:latin typeface="Gulim"/>
              <a:ea typeface="Gulim"/>
              <a:cs typeface="Gulim"/>
              <a:sym typeface="Gulim"/>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Since the proposed method uses more bearings than the current method, the second simulation uses new random digits for generating the additional lifetimes. </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The random digits that lead to the lives of the additional bearings are shown above the slashed line beginning with the 15</a:t>
            </a:r>
            <a:r>
              <a:rPr b="0" baseline="30000" i="0" lang="en-US" sz="1600" u="none">
                <a:solidFill>
                  <a:schemeClr val="dk1"/>
                </a:solidFill>
                <a:latin typeface="Gulim"/>
                <a:ea typeface="Gulim"/>
                <a:cs typeface="Gulim"/>
                <a:sym typeface="Gulim"/>
              </a:rPr>
              <a:t>th</a:t>
            </a:r>
            <a:r>
              <a:rPr b="0" i="0" lang="en-US" sz="1600" u="none">
                <a:solidFill>
                  <a:schemeClr val="dk1"/>
                </a:solidFill>
                <a:latin typeface="Gulim"/>
                <a:ea typeface="Gulim"/>
                <a:cs typeface="Gulim"/>
                <a:sym typeface="Gulim"/>
              </a:rPr>
              <a:t> replacement of bearing 3.</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The total cost of the new policy :</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Cost of bearings = 54 bearings × $16/bearing = $864</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Cost of delay time = 125 minutes × $5/minute = $625</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Cost of downtime during repairs = 18 sets × 40 minutes/set × $5/minute = $3600</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Cost of repairpersons = 18 sets × 40 minutes/set × $15/60 minutes = $180</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Total cost = $864 + $625 + $3600 + $180 = $5269</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The new policy generates a savings of $1947 over a 20,000-hour simulation. If the machine runs continuously, the simulated time is about 2 1/4 years. Thus, the savings are about $865 per year.</a:t>
            </a:r>
            <a:r>
              <a:rPr b="0" i="0" lang="en-US" sz="1400" u="none">
                <a:solidFill>
                  <a:schemeClr val="dk1"/>
                </a:solidFill>
                <a:latin typeface="Gulim"/>
                <a:ea typeface="Gulim"/>
                <a:cs typeface="Gulim"/>
                <a:sym typeface="Gulim"/>
              </a:rPr>
              <a:t> </a:t>
            </a:r>
            <a:endParaRPr/>
          </a:p>
        </p:txBody>
      </p:sp>
      <p:sp>
        <p:nvSpPr>
          <p:cNvPr id="776" name="Google Shape;776;p76"/>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(5)</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descr="Rectangle: Click to edit Master text styles &#10;Second level &#10;Third level &#10;Fourth level &#10;Fifth level" id="781" name="Google Shape;781;p77"/>
          <p:cNvSpPr txBox="1"/>
          <p:nvPr>
            <p:ph idx="1" type="body"/>
          </p:nvPr>
        </p:nvSpPr>
        <p:spPr>
          <a:xfrm>
            <a:off x="838200" y="1447800"/>
            <a:ext cx="7772400" cy="4810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2.6 Random Normal Numbers</a:t>
            </a:r>
            <a:endParaRPr/>
          </a:p>
        </p:txBody>
      </p:sp>
      <p:sp>
        <p:nvSpPr>
          <p:cNvPr id="782" name="Google Shape;782;p77"/>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(6)</a:t>
            </a:r>
            <a:endParaRPr/>
          </a:p>
        </p:txBody>
      </p:sp>
      <p:pic>
        <p:nvPicPr>
          <p:cNvPr descr="figure2-8-1" id="783" name="Google Shape;783;p77"/>
          <p:cNvPicPr preferRelativeResize="0"/>
          <p:nvPr/>
        </p:nvPicPr>
        <p:blipFill rotWithShape="1">
          <a:blip r:embed="rId3">
            <a:alphaModFix/>
          </a:blip>
          <a:srcRect b="0" l="0" r="0" t="0"/>
          <a:stretch/>
        </p:blipFill>
        <p:spPr>
          <a:xfrm>
            <a:off x="685800" y="2133600"/>
            <a:ext cx="4822825" cy="3440112"/>
          </a:xfrm>
          <a:prstGeom prst="rect">
            <a:avLst/>
          </a:prstGeom>
          <a:noFill/>
          <a:ln>
            <a:noFill/>
          </a:ln>
        </p:spPr>
      </p:pic>
      <p:pic>
        <p:nvPicPr>
          <p:cNvPr descr="figure2-8-2" id="784" name="Google Shape;784;p77"/>
          <p:cNvPicPr preferRelativeResize="0"/>
          <p:nvPr/>
        </p:nvPicPr>
        <p:blipFill rotWithShape="1">
          <a:blip r:embed="rId4">
            <a:alphaModFix/>
          </a:blip>
          <a:srcRect b="0" l="0" r="0" t="0"/>
          <a:stretch/>
        </p:blipFill>
        <p:spPr>
          <a:xfrm>
            <a:off x="5638800" y="2133600"/>
            <a:ext cx="1246187" cy="1235075"/>
          </a:xfrm>
          <a:prstGeom prst="rect">
            <a:avLst/>
          </a:prstGeom>
          <a:noFill/>
          <a:ln>
            <a:noFill/>
          </a:ln>
        </p:spPr>
      </p:pic>
      <p:pic>
        <p:nvPicPr>
          <p:cNvPr descr="figure2-8-3" id="785" name="Google Shape;785;p77"/>
          <p:cNvPicPr preferRelativeResize="0"/>
          <p:nvPr/>
        </p:nvPicPr>
        <p:blipFill rotWithShape="1">
          <a:blip r:embed="rId5">
            <a:alphaModFix/>
          </a:blip>
          <a:srcRect b="0" l="0" r="0" t="0"/>
          <a:stretch/>
        </p:blipFill>
        <p:spPr>
          <a:xfrm>
            <a:off x="2057400" y="5638800"/>
            <a:ext cx="2206625" cy="263525"/>
          </a:xfrm>
          <a:prstGeom prst="rect">
            <a:avLst/>
          </a:prstGeom>
          <a:noFill/>
          <a:ln>
            <a:noFill/>
          </a:ln>
        </p:spPr>
      </p:pic>
      <p:sp>
        <p:nvSpPr>
          <p:cNvPr descr="Rectangle: Click to edit Master text styles &#10;Second level &#10;Third level &#10;Fourth level &#10;Fifth level" id="786" name="Google Shape;786;p77"/>
          <p:cNvSpPr txBox="1"/>
          <p:nvPr/>
        </p:nvSpPr>
        <p:spPr>
          <a:xfrm>
            <a:off x="5105400" y="3733800"/>
            <a:ext cx="3505200" cy="2209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080"/>
              <a:buFont typeface="Noto Sans Symbols"/>
              <a:buChar char="■"/>
            </a:pPr>
            <a:r>
              <a:rPr b="0" i="0" lang="en-US" sz="1800" u="none" cap="none" strike="noStrike">
                <a:solidFill>
                  <a:schemeClr val="dk1"/>
                </a:solidFill>
                <a:latin typeface="Gulim"/>
                <a:ea typeface="Gulim"/>
                <a:cs typeface="Gulim"/>
                <a:sym typeface="Gulim"/>
              </a:rPr>
              <a:t>A classic simulation problem is that of a squadron of bombers attempting to destroy an ammunition depot shaped as shown in Figure 2.8.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descr="Rectangle: Click to edit Master text styles &#10;Second level &#10;Third level &#10;Fourth level &#10;Fifth level" id="791" name="Google Shape;791;p78"/>
          <p:cNvSpPr txBox="1"/>
          <p:nvPr>
            <p:ph idx="1" type="body"/>
          </p:nvPr>
        </p:nvSpPr>
        <p:spPr>
          <a:xfrm>
            <a:off x="762000" y="1676400"/>
            <a:ext cx="78486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2.6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If a bomb lands anywhere on the depot, a hit is scored. Otherwise, the bomb is a miss.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aircraft fly in the horizontal direction.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Ten bombers are in each squadron.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aiming point is the dot located in the heart of the ammunition dump.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point of impact is assumed to be normally distributed around the aiming point with a standard deviation of 600 meters in the horizontal direction and 300 meters in the vertical direction.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problem is to simulate the operation and make statements about the number of bombs on target.</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792" name="Google Shape;792;p78"/>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(7)</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descr="Rectangle: Click to edit Master text styles &#10;Second level &#10;Third level &#10;Fourth level &#10;Fifth level" id="797" name="Google Shape;797;p79"/>
          <p:cNvSpPr txBox="1"/>
          <p:nvPr>
            <p:ph idx="1" type="body"/>
          </p:nvPr>
        </p:nvSpPr>
        <p:spPr>
          <a:xfrm>
            <a:off x="838200" y="1447800"/>
            <a:ext cx="7772400" cy="12033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2.6 (Cont.)</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standardized normal variate, Z, with mean 0 and standard deviation 1, is distributed as</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798" name="Google Shape;798;p79"/>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(8)</a:t>
            </a:r>
            <a:endParaRPr/>
          </a:p>
        </p:txBody>
      </p:sp>
      <p:sp>
        <p:nvSpPr>
          <p:cNvPr descr="Rectangle: Click to edit Master text styles &#10;Second level &#10;Third level &#10;Fourth level &#10;Fifth level" id="799" name="Google Shape;799;p79"/>
          <p:cNvSpPr txBox="1"/>
          <p:nvPr/>
        </p:nvSpPr>
        <p:spPr>
          <a:xfrm>
            <a:off x="838200" y="3048000"/>
            <a:ext cx="7772400" cy="68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    where X is a normal random variable,    is the true mean of the distribution of X, and    is the standard deviation of X. </a:t>
            </a:r>
            <a:endParaRPr/>
          </a:p>
        </p:txBody>
      </p:sp>
      <p:pic>
        <p:nvPicPr>
          <p:cNvPr id="800" name="Google Shape;800;p79"/>
          <p:cNvPicPr preferRelativeResize="0"/>
          <p:nvPr/>
        </p:nvPicPr>
        <p:blipFill rotWithShape="1">
          <a:blip r:embed="rId3">
            <a:alphaModFix/>
          </a:blip>
          <a:srcRect b="0" l="0" r="0" t="0"/>
          <a:stretch/>
        </p:blipFill>
        <p:spPr>
          <a:xfrm>
            <a:off x="3124200" y="2420937"/>
            <a:ext cx="1111250" cy="539750"/>
          </a:xfrm>
          <a:prstGeom prst="rect">
            <a:avLst/>
          </a:prstGeom>
          <a:noFill/>
          <a:ln>
            <a:noFill/>
          </a:ln>
        </p:spPr>
      </p:pic>
      <p:pic>
        <p:nvPicPr>
          <p:cNvPr id="801" name="Google Shape;801;p79"/>
          <p:cNvPicPr preferRelativeResize="0"/>
          <p:nvPr/>
        </p:nvPicPr>
        <p:blipFill rotWithShape="1">
          <a:blip r:embed="rId4">
            <a:alphaModFix/>
          </a:blip>
          <a:srcRect b="0" l="0" r="0" t="0"/>
          <a:stretch/>
        </p:blipFill>
        <p:spPr>
          <a:xfrm>
            <a:off x="3733800" y="3352800"/>
            <a:ext cx="228600" cy="228600"/>
          </a:xfrm>
          <a:prstGeom prst="rect">
            <a:avLst/>
          </a:prstGeom>
          <a:noFill/>
          <a:ln>
            <a:noFill/>
          </a:ln>
        </p:spPr>
      </p:pic>
      <p:pic>
        <p:nvPicPr>
          <p:cNvPr id="802" name="Google Shape;802;p79"/>
          <p:cNvPicPr preferRelativeResize="0"/>
          <p:nvPr/>
        </p:nvPicPr>
        <p:blipFill rotWithShape="1">
          <a:blip r:embed="rId5">
            <a:alphaModFix/>
          </a:blip>
          <a:srcRect b="0" l="0" r="0" t="0"/>
          <a:stretch/>
        </p:blipFill>
        <p:spPr>
          <a:xfrm>
            <a:off x="5181600" y="2565400"/>
            <a:ext cx="1377950" cy="285750"/>
          </a:xfrm>
          <a:prstGeom prst="rect">
            <a:avLst/>
          </a:prstGeom>
          <a:noFill/>
          <a:ln>
            <a:noFill/>
          </a:ln>
        </p:spPr>
      </p:pic>
      <p:sp>
        <p:nvSpPr>
          <p:cNvPr descr="Rectangle: Click to edit Master text styles &#10;Second level &#10;Third level &#10;Fourth level &#10;Fifth level" id="803" name="Google Shape;803;p79"/>
          <p:cNvSpPr txBox="1"/>
          <p:nvPr/>
        </p:nvSpPr>
        <p:spPr>
          <a:xfrm>
            <a:off x="762000" y="3581400"/>
            <a:ext cx="7772400" cy="99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In this example the aiming point can be considered as (0, 0); that is, the    value in the horizontal direction is 0, and similarly for the    value in the vertical direction. </a:t>
            </a:r>
            <a:endParaRPr/>
          </a:p>
        </p:txBody>
      </p:sp>
      <p:pic>
        <p:nvPicPr>
          <p:cNvPr id="804" name="Google Shape;804;p79"/>
          <p:cNvPicPr preferRelativeResize="0"/>
          <p:nvPr/>
        </p:nvPicPr>
        <p:blipFill rotWithShape="1">
          <a:blip r:embed="rId6">
            <a:alphaModFix/>
          </a:blip>
          <a:srcRect b="0" l="0" r="0" t="0"/>
          <a:stretch/>
        </p:blipFill>
        <p:spPr>
          <a:xfrm>
            <a:off x="1905000" y="3886200"/>
            <a:ext cx="211137" cy="228600"/>
          </a:xfrm>
          <a:prstGeom prst="rect">
            <a:avLst/>
          </a:prstGeom>
          <a:noFill/>
          <a:ln>
            <a:noFill/>
          </a:ln>
        </p:spPr>
      </p:pic>
      <p:pic>
        <p:nvPicPr>
          <p:cNvPr id="805" name="Google Shape;805;p79"/>
          <p:cNvPicPr preferRelativeResize="0"/>
          <p:nvPr/>
        </p:nvPicPr>
        <p:blipFill rotWithShape="1">
          <a:blip r:embed="rId6">
            <a:alphaModFix/>
          </a:blip>
          <a:srcRect b="0" l="0" r="0" t="0"/>
          <a:stretch/>
        </p:blipFill>
        <p:spPr>
          <a:xfrm>
            <a:off x="7620000" y="3886200"/>
            <a:ext cx="211137" cy="228600"/>
          </a:xfrm>
          <a:prstGeom prst="rect">
            <a:avLst/>
          </a:prstGeom>
          <a:noFill/>
          <a:ln>
            <a:noFill/>
          </a:ln>
        </p:spPr>
      </p:pic>
      <p:pic>
        <p:nvPicPr>
          <p:cNvPr id="806" name="Google Shape;806;p79"/>
          <p:cNvPicPr preferRelativeResize="0"/>
          <p:nvPr/>
        </p:nvPicPr>
        <p:blipFill rotWithShape="1">
          <a:blip r:embed="rId7">
            <a:alphaModFix/>
          </a:blip>
          <a:srcRect b="0" l="0" r="0" t="0"/>
          <a:stretch/>
        </p:blipFill>
        <p:spPr>
          <a:xfrm>
            <a:off x="3276600" y="4419600"/>
            <a:ext cx="914400" cy="296862"/>
          </a:xfrm>
          <a:prstGeom prst="rect">
            <a:avLst/>
          </a:prstGeom>
          <a:noFill/>
          <a:ln>
            <a:noFill/>
          </a:ln>
        </p:spPr>
      </p:pic>
      <p:pic>
        <p:nvPicPr>
          <p:cNvPr id="807" name="Google Shape;807;p79"/>
          <p:cNvPicPr preferRelativeResize="0"/>
          <p:nvPr/>
        </p:nvPicPr>
        <p:blipFill rotWithShape="1">
          <a:blip r:embed="rId8">
            <a:alphaModFix/>
          </a:blip>
          <a:srcRect b="0" l="0" r="0" t="0"/>
          <a:stretch/>
        </p:blipFill>
        <p:spPr>
          <a:xfrm>
            <a:off x="5486400" y="4419600"/>
            <a:ext cx="838200" cy="296862"/>
          </a:xfrm>
          <a:prstGeom prst="rect">
            <a:avLst/>
          </a:prstGeom>
          <a:noFill/>
          <a:ln>
            <a:noFill/>
          </a:ln>
        </p:spPr>
      </p:pic>
      <p:sp>
        <p:nvSpPr>
          <p:cNvPr descr="Rectangle: Click to edit Master text styles &#10;Second level &#10;Third level &#10;Fourth level &#10;Fifth level" id="808" name="Google Shape;808;p79"/>
          <p:cNvSpPr txBox="1"/>
          <p:nvPr/>
        </p:nvSpPr>
        <p:spPr>
          <a:xfrm>
            <a:off x="762000" y="4648200"/>
            <a:ext cx="7848600" cy="381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    where (X,Y) are the simulated coordinates of the bomb after it has fallen </a:t>
            </a:r>
            <a:endParaRPr/>
          </a:p>
        </p:txBody>
      </p:sp>
      <p:pic>
        <p:nvPicPr>
          <p:cNvPr id="809" name="Google Shape;809;p79"/>
          <p:cNvPicPr preferRelativeResize="0"/>
          <p:nvPr/>
        </p:nvPicPr>
        <p:blipFill rotWithShape="1">
          <a:blip r:embed="rId6">
            <a:alphaModFix/>
          </a:blip>
          <a:srcRect b="0" l="0" r="0" t="0"/>
          <a:stretch/>
        </p:blipFill>
        <p:spPr>
          <a:xfrm>
            <a:off x="5257800" y="3124200"/>
            <a:ext cx="211137" cy="228600"/>
          </a:xfrm>
          <a:prstGeom prst="rect">
            <a:avLst/>
          </a:prstGeom>
          <a:noFill/>
          <a:ln>
            <a:noFill/>
          </a:ln>
        </p:spPr>
      </p:pic>
      <p:sp>
        <p:nvSpPr>
          <p:cNvPr descr="Rectangle: Click to edit Master text styles &#10;Second level &#10;Third level &#10;Fourth level &#10;Fifth level" id="810" name="Google Shape;810;p79"/>
          <p:cNvSpPr txBox="1"/>
          <p:nvPr/>
        </p:nvSpPr>
        <p:spPr>
          <a:xfrm>
            <a:off x="762000" y="4953000"/>
            <a:ext cx="7772400" cy="381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            and</a:t>
            </a:r>
            <a:endParaRPr/>
          </a:p>
        </p:txBody>
      </p:sp>
      <p:pic>
        <p:nvPicPr>
          <p:cNvPr id="811" name="Google Shape;811;p79"/>
          <p:cNvPicPr preferRelativeResize="0"/>
          <p:nvPr/>
        </p:nvPicPr>
        <p:blipFill rotWithShape="1">
          <a:blip r:embed="rId9">
            <a:alphaModFix/>
          </a:blip>
          <a:srcRect b="0" l="0" r="0" t="0"/>
          <a:stretch/>
        </p:blipFill>
        <p:spPr>
          <a:xfrm>
            <a:off x="1524000" y="5029200"/>
            <a:ext cx="838200" cy="290512"/>
          </a:xfrm>
          <a:prstGeom prst="rect">
            <a:avLst/>
          </a:prstGeom>
          <a:noFill/>
          <a:ln>
            <a:noFill/>
          </a:ln>
        </p:spPr>
      </p:pic>
      <p:pic>
        <p:nvPicPr>
          <p:cNvPr id="812" name="Google Shape;812;p79"/>
          <p:cNvPicPr preferRelativeResize="0"/>
          <p:nvPr/>
        </p:nvPicPr>
        <p:blipFill rotWithShape="1">
          <a:blip r:embed="rId10">
            <a:alphaModFix/>
          </a:blip>
          <a:srcRect b="0" l="0" r="0" t="0"/>
          <a:stretch/>
        </p:blipFill>
        <p:spPr>
          <a:xfrm>
            <a:off x="2819400" y="5029200"/>
            <a:ext cx="803275" cy="290512"/>
          </a:xfrm>
          <a:prstGeom prst="rect">
            <a:avLst/>
          </a:prstGeom>
          <a:noFill/>
          <a:ln>
            <a:noFill/>
          </a:ln>
        </p:spPr>
      </p:pic>
      <p:pic>
        <p:nvPicPr>
          <p:cNvPr id="813" name="Google Shape;813;p79"/>
          <p:cNvPicPr preferRelativeResize="0"/>
          <p:nvPr/>
        </p:nvPicPr>
        <p:blipFill rotWithShape="1">
          <a:blip r:embed="rId11">
            <a:alphaModFix/>
          </a:blip>
          <a:srcRect b="0" l="0" r="0" t="0"/>
          <a:stretch/>
        </p:blipFill>
        <p:spPr>
          <a:xfrm>
            <a:off x="3124200" y="5334000"/>
            <a:ext cx="1143000" cy="330200"/>
          </a:xfrm>
          <a:prstGeom prst="rect">
            <a:avLst/>
          </a:prstGeom>
          <a:noFill/>
          <a:ln>
            <a:noFill/>
          </a:ln>
        </p:spPr>
      </p:pic>
      <p:pic>
        <p:nvPicPr>
          <p:cNvPr id="814" name="Google Shape;814;p79"/>
          <p:cNvPicPr preferRelativeResize="0"/>
          <p:nvPr/>
        </p:nvPicPr>
        <p:blipFill rotWithShape="1">
          <a:blip r:embed="rId12">
            <a:alphaModFix/>
          </a:blip>
          <a:srcRect b="0" l="0" r="0" t="0"/>
          <a:stretch/>
        </p:blipFill>
        <p:spPr>
          <a:xfrm>
            <a:off x="5334000" y="5257800"/>
            <a:ext cx="1079500" cy="33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609600" y="609600"/>
            <a:ext cx="7848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1.3 Advantages and Disadvantages of Simulation (2)</a:t>
            </a:r>
            <a:endParaRPr/>
          </a:p>
        </p:txBody>
      </p:sp>
      <p:sp>
        <p:nvSpPr>
          <p:cNvPr descr="Rectangle: Click to edit Master text styles &#10;Second level &#10;Third level &#10;Fourth level &#10;Fifth level" id="171" name="Google Shape;171;p8"/>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Disadvantages</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Model building requires special training. It is an art that is learned over time and through experience. Furthermore, if two models are constructed by two competent individuals, they may have similarities, but it is highly unlikely that they will be the same.</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Simulation results may be difficult to interpret. Since most simulation outputs are essentially random variables (they are usually based on random inputs), it may be hard to determine whether an observation is a result of system interrelationships or randomness.</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Simulation modeling and analysis can be time consuming and expensive. Skimping on resources for modeling and analysis may result in a simulation model or analysis that is not sufficient for the task.</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Simulation is used in some cases when an analytical solution is possible, or even preferable, as discussed in Section 1.2. This might be particularly true in the simulation of some waiting lines where closed-form queueing models are available.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descr="Rectangle: Click to edit Master text styles &#10;Second level &#10;Third level &#10;Fourth level &#10;Fifth level" id="819" name="Google Shape;819;p80"/>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2.6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values of Z are random normal numbers.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These can be generated from uniformly distributed random numbers, as discussed in Chapter 7.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Alternatively, tables of random normal numbers have been generated. A small sample of random normal numbers is given in Table A.2.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For Excel, use the Random Number Generation tool in the Analysis TookPak Add-In to generate any number of normal random values in a range of cells.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The table of random normal numbers is used in the same way as the table of random numbers.</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Table 2.26 shows the results of a simulated run.</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820" name="Google Shape;820;p80"/>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(9)</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descr="Rectangle: Click to edit Master text styles &#10;Second level &#10;Third level &#10;Fourth level &#10;Fifth level" id="825" name="Google Shape;825;p81"/>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2.6 (Cont.)</a:t>
            </a:r>
            <a:endParaRPr/>
          </a:p>
        </p:txBody>
      </p:sp>
      <p:sp>
        <p:nvSpPr>
          <p:cNvPr id="826" name="Google Shape;826;p81"/>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(10)</a:t>
            </a:r>
            <a:endParaRPr/>
          </a:p>
        </p:txBody>
      </p:sp>
      <p:pic>
        <p:nvPicPr>
          <p:cNvPr descr="table2-26" id="827" name="Google Shape;827;p81"/>
          <p:cNvPicPr preferRelativeResize="0"/>
          <p:nvPr/>
        </p:nvPicPr>
        <p:blipFill rotWithShape="1">
          <a:blip r:embed="rId3">
            <a:alphaModFix/>
          </a:blip>
          <a:srcRect b="0" l="0" r="0" t="0"/>
          <a:stretch/>
        </p:blipFill>
        <p:spPr>
          <a:xfrm>
            <a:off x="1295400" y="2286000"/>
            <a:ext cx="6934200" cy="36576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descr="Rectangle: Click to edit Master text styles &#10;Second level &#10;Third level &#10;Fourth level &#10;Fifth level" id="832" name="Google Shape;832;p82"/>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00"/>
              <a:buChar char="•"/>
            </a:pPr>
            <a:r>
              <a:rPr b="0" i="0" lang="en-US" sz="2000" u="none">
                <a:solidFill>
                  <a:schemeClr val="dk1"/>
                </a:solidFill>
                <a:latin typeface="Gulim"/>
                <a:ea typeface="Gulim"/>
                <a:cs typeface="Gulim"/>
                <a:sym typeface="Gulim"/>
              </a:rPr>
              <a:t>Example 2.6 (Cont.)</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The mnemonic         stands for .random normal number to compute the x coordinate. and corresponds to    above.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The first random normal number used was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0.84, generating an x coordinate 600(-0.84) = -504.</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The random normal number to generate the y coordinate was 0.66, resulting in a y coordinate of 198.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Taken together, (-504, 198) is a miss, for it is off the target.</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The resulting point and that of the third bomber are plotted on Figure 2.8.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The 10 bombers had 3 hits and 7 misses.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Many more runs are needed to assess the potential for destroying the dump.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This is an example of a Monte Carlo, or static, simulation, since time is not an element of the solution.</a:t>
            </a:r>
            <a:endParaRPr/>
          </a:p>
        </p:txBody>
      </p:sp>
      <p:sp>
        <p:nvSpPr>
          <p:cNvPr id="833" name="Google Shape;833;p82"/>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(11)</a:t>
            </a:r>
            <a:endParaRPr/>
          </a:p>
        </p:txBody>
      </p:sp>
      <p:pic>
        <p:nvPicPr>
          <p:cNvPr id="834" name="Google Shape;834;p82"/>
          <p:cNvPicPr preferRelativeResize="0"/>
          <p:nvPr/>
        </p:nvPicPr>
        <p:blipFill rotWithShape="1">
          <a:blip r:embed="rId3">
            <a:alphaModFix/>
          </a:blip>
          <a:srcRect b="0" l="0" r="0" t="0"/>
          <a:stretch/>
        </p:blipFill>
        <p:spPr>
          <a:xfrm>
            <a:off x="3352800" y="1773237"/>
            <a:ext cx="584200" cy="328612"/>
          </a:xfrm>
          <a:prstGeom prst="rect">
            <a:avLst/>
          </a:prstGeom>
          <a:noFill/>
          <a:ln>
            <a:noFill/>
          </a:ln>
        </p:spPr>
      </p:pic>
      <p:pic>
        <p:nvPicPr>
          <p:cNvPr id="835" name="Google Shape;835;p82"/>
          <p:cNvPicPr preferRelativeResize="0"/>
          <p:nvPr/>
        </p:nvPicPr>
        <p:blipFill rotWithShape="1">
          <a:blip r:embed="rId4">
            <a:alphaModFix/>
          </a:blip>
          <a:srcRect b="0" l="0" r="0" t="0"/>
          <a:stretch/>
        </p:blipFill>
        <p:spPr>
          <a:xfrm>
            <a:off x="6713537" y="2060575"/>
            <a:ext cx="266700" cy="3429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descr="Rectangle: Click to edit Master text styles &#10;Second level &#10;Third level &#10;Fourth level &#10;Fifth level" id="840" name="Google Shape;840;p83"/>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00"/>
              <a:buChar char="•"/>
            </a:pPr>
            <a:r>
              <a:rPr b="0" i="0" lang="en-US" sz="2000" u="none">
                <a:solidFill>
                  <a:schemeClr val="dk1"/>
                </a:solidFill>
                <a:latin typeface="Gulim"/>
                <a:ea typeface="Gulim"/>
                <a:cs typeface="Gulim"/>
                <a:sym typeface="Gulim"/>
              </a:rPr>
              <a:t>Example 2.7 Lead-Time Demand</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Lead-time demand may occur in an inventory system.</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The lead time is the time from placement of an order until the order is received.</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In a realistic situation, lead time is a random variable.</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During the lead time, demands also occur at random. Lead-time demand is thus a random variable defined as the sum of the demands over the lead time, or  </a:t>
            </a:r>
            <a:endParaRPr/>
          </a:p>
          <a:p>
            <a:pPr indent="-217169" lvl="1" marL="742950" rtl="0" algn="l">
              <a:lnSpc>
                <a:spcPct val="90000"/>
              </a:lnSpc>
              <a:spcBef>
                <a:spcPts val="360"/>
              </a:spcBef>
              <a:spcAft>
                <a:spcPts val="0"/>
              </a:spcAft>
              <a:buSzPts val="1080"/>
              <a:buNone/>
            </a:pPr>
            <a:r>
              <a:t/>
            </a:r>
            <a:endParaRPr b="0" i="0" sz="1800" u="none">
              <a:solidFill>
                <a:schemeClr val="dk1"/>
              </a:solidFill>
              <a:latin typeface="Gulim"/>
              <a:ea typeface="Gulim"/>
              <a:cs typeface="Gulim"/>
              <a:sym typeface="Gulim"/>
            </a:endParaRPr>
          </a:p>
          <a:p>
            <a:pPr indent="-285750" lvl="1" marL="742950" rtl="0" algn="l">
              <a:lnSpc>
                <a:spcPct val="90000"/>
              </a:lnSpc>
              <a:spcBef>
                <a:spcPts val="360"/>
              </a:spcBef>
              <a:spcAft>
                <a:spcPts val="0"/>
              </a:spcAft>
              <a:buSzPts val="1080"/>
              <a:buNone/>
            </a:pPr>
            <a:r>
              <a:rPr b="0" i="0" lang="en-US" sz="1800" u="none">
                <a:solidFill>
                  <a:schemeClr val="dk1"/>
                </a:solidFill>
                <a:latin typeface="Gulim"/>
                <a:ea typeface="Gulim"/>
                <a:cs typeface="Gulim"/>
                <a:sym typeface="Gulim"/>
              </a:rPr>
              <a:t>    where i is the time period of the lead time, i = 0, 1, 2, </a:t>
            </a:r>
            <a:r>
              <a:rPr b="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Gulim"/>
                <a:ea typeface="Gulim"/>
                <a:cs typeface="Gulim"/>
                <a:sym typeface="Gulim"/>
              </a:rPr>
              <a:t> , </a:t>
            </a:r>
            <a:r>
              <a:rPr b="0" i="1" lang="en-US" sz="1800" u="none">
                <a:solidFill>
                  <a:schemeClr val="dk1"/>
                </a:solidFill>
                <a:latin typeface="Gulim"/>
                <a:ea typeface="Gulim"/>
                <a:cs typeface="Gulim"/>
                <a:sym typeface="Gulim"/>
              </a:rPr>
              <a:t>D</a:t>
            </a:r>
            <a:r>
              <a:rPr b="0" baseline="-25000" i="1" lang="en-US" sz="1800" u="none">
                <a:solidFill>
                  <a:schemeClr val="dk1"/>
                </a:solidFill>
                <a:latin typeface="Gulim"/>
                <a:ea typeface="Gulim"/>
                <a:cs typeface="Gulim"/>
                <a:sym typeface="Gulim"/>
              </a:rPr>
              <a:t>i</a:t>
            </a:r>
            <a:r>
              <a:rPr b="0" i="0" lang="en-US" sz="1800" u="none">
                <a:solidFill>
                  <a:schemeClr val="dk1"/>
                </a:solidFill>
                <a:latin typeface="Gulim"/>
                <a:ea typeface="Gulim"/>
                <a:cs typeface="Gulim"/>
                <a:sym typeface="Gulim"/>
              </a:rPr>
              <a:t> is the demand during the </a:t>
            </a:r>
            <a:r>
              <a:rPr b="0" i="1" lang="en-US" sz="1800" u="none">
                <a:solidFill>
                  <a:schemeClr val="dk1"/>
                </a:solidFill>
                <a:latin typeface="Gulim"/>
                <a:ea typeface="Gulim"/>
                <a:cs typeface="Gulim"/>
                <a:sym typeface="Gulim"/>
              </a:rPr>
              <a:t>i</a:t>
            </a:r>
            <a:r>
              <a:rPr b="0" baseline="30000" i="1" lang="en-US" sz="1800" u="none">
                <a:solidFill>
                  <a:schemeClr val="dk1"/>
                </a:solidFill>
                <a:latin typeface="Gulim"/>
                <a:ea typeface="Gulim"/>
                <a:cs typeface="Gulim"/>
                <a:sym typeface="Gulim"/>
              </a:rPr>
              <a:t>th</a:t>
            </a:r>
            <a:r>
              <a:rPr b="0" i="0" lang="en-US" sz="1800" u="none">
                <a:solidFill>
                  <a:schemeClr val="dk1"/>
                </a:solidFill>
                <a:latin typeface="Gulim"/>
                <a:ea typeface="Gulim"/>
                <a:cs typeface="Gulim"/>
                <a:sym typeface="Gulim"/>
              </a:rPr>
              <a:t> time period; and T is the lead time.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Gulim"/>
                <a:ea typeface="Gulim"/>
                <a:cs typeface="Gulim"/>
                <a:sym typeface="Gulim"/>
              </a:rPr>
              <a:t>The distribution of lead-time demand is determined by  simulating many cycles of lead time and building a histogram based on the results.</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841" name="Google Shape;841;p83"/>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(12)</a:t>
            </a:r>
            <a:endParaRPr/>
          </a:p>
        </p:txBody>
      </p:sp>
      <p:pic>
        <p:nvPicPr>
          <p:cNvPr id="842" name="Google Shape;842;p83"/>
          <p:cNvPicPr preferRelativeResize="0"/>
          <p:nvPr/>
        </p:nvPicPr>
        <p:blipFill rotWithShape="1">
          <a:blip r:embed="rId3">
            <a:alphaModFix/>
          </a:blip>
          <a:srcRect b="0" l="0" r="0" t="0"/>
          <a:stretch/>
        </p:blipFill>
        <p:spPr>
          <a:xfrm>
            <a:off x="5486400" y="3657600"/>
            <a:ext cx="863600" cy="496887"/>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descr="Rectangle: Click to edit Master text styles &#10;Second level &#10;Third level &#10;Fourth level &#10;Fifth level" id="847" name="Google Shape;847;p84"/>
          <p:cNvSpPr txBox="1"/>
          <p:nvPr>
            <p:ph idx="1" type="body"/>
          </p:nvPr>
        </p:nvSpPr>
        <p:spPr>
          <a:xfrm>
            <a:off x="533400" y="1676400"/>
            <a:ext cx="4038600" cy="137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2.7 (Cont.)</a:t>
            </a:r>
            <a:endParaRPr/>
          </a:p>
          <a:p>
            <a:pPr indent="-255269" lvl="1" marL="742950" rtl="0" algn="l">
              <a:lnSpc>
                <a:spcPct val="100000"/>
              </a:lnSpc>
              <a:spcBef>
                <a:spcPts val="160"/>
              </a:spcBef>
              <a:spcAft>
                <a:spcPts val="0"/>
              </a:spcAft>
              <a:buSzPts val="480"/>
              <a:buNone/>
            </a:pPr>
            <a:r>
              <a:t/>
            </a:r>
            <a:endParaRPr b="0" i="0" sz="800" u="none">
              <a:solidFill>
                <a:schemeClr val="dk1"/>
              </a:solidFill>
              <a:latin typeface="Gulim"/>
              <a:ea typeface="Gulim"/>
              <a:cs typeface="Gulim"/>
              <a:sym typeface="Gulim"/>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The daily demand is given by the following probability distribution:</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848" name="Google Shape;848;p84"/>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(13)</a:t>
            </a:r>
            <a:endParaRPr/>
          </a:p>
        </p:txBody>
      </p:sp>
      <p:sp>
        <p:nvSpPr>
          <p:cNvPr descr="Rectangle: Click to edit Master text styles &#10;Second level &#10;Third level &#10;Fourth level &#10;Fifth level" id="849" name="Google Shape;849;p84"/>
          <p:cNvSpPr txBox="1"/>
          <p:nvPr/>
        </p:nvSpPr>
        <p:spPr>
          <a:xfrm>
            <a:off x="685800" y="3962400"/>
            <a:ext cx="3733800" cy="91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The lead time is a random variable given by the following distribution:</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Gulim"/>
              <a:ea typeface="Gulim"/>
              <a:cs typeface="Gulim"/>
              <a:sym typeface="Gulim"/>
            </a:endParaRPr>
          </a:p>
        </p:txBody>
      </p:sp>
      <p:pic>
        <p:nvPicPr>
          <p:cNvPr descr="tableex-1" id="850" name="Google Shape;850;p84"/>
          <p:cNvPicPr preferRelativeResize="0"/>
          <p:nvPr/>
        </p:nvPicPr>
        <p:blipFill rotWithShape="1">
          <a:blip r:embed="rId3">
            <a:alphaModFix/>
          </a:blip>
          <a:srcRect b="0" l="0" r="0" t="0"/>
          <a:stretch/>
        </p:blipFill>
        <p:spPr>
          <a:xfrm>
            <a:off x="914400" y="3124200"/>
            <a:ext cx="3276600" cy="685800"/>
          </a:xfrm>
          <a:prstGeom prst="rect">
            <a:avLst/>
          </a:prstGeom>
          <a:noFill/>
          <a:ln>
            <a:noFill/>
          </a:ln>
        </p:spPr>
      </p:pic>
      <p:pic>
        <p:nvPicPr>
          <p:cNvPr descr="tableex-2" id="851" name="Google Shape;851;p84"/>
          <p:cNvPicPr preferRelativeResize="0"/>
          <p:nvPr/>
        </p:nvPicPr>
        <p:blipFill rotWithShape="1">
          <a:blip r:embed="rId4">
            <a:alphaModFix/>
          </a:blip>
          <a:srcRect b="0" l="0" r="0" t="0"/>
          <a:stretch/>
        </p:blipFill>
        <p:spPr>
          <a:xfrm>
            <a:off x="1219200" y="4953000"/>
            <a:ext cx="2971800" cy="661987"/>
          </a:xfrm>
          <a:prstGeom prst="rect">
            <a:avLst/>
          </a:prstGeom>
          <a:noFill/>
          <a:ln>
            <a:noFill/>
          </a:ln>
        </p:spPr>
      </p:pic>
      <p:pic>
        <p:nvPicPr>
          <p:cNvPr descr="table2-27" id="852" name="Google Shape;852;p84"/>
          <p:cNvPicPr preferRelativeResize="0"/>
          <p:nvPr/>
        </p:nvPicPr>
        <p:blipFill rotWithShape="1">
          <a:blip r:embed="rId5">
            <a:alphaModFix/>
          </a:blip>
          <a:srcRect b="0" l="0" r="0" t="0"/>
          <a:stretch/>
        </p:blipFill>
        <p:spPr>
          <a:xfrm>
            <a:off x="4495800" y="2286000"/>
            <a:ext cx="4035425" cy="1428750"/>
          </a:xfrm>
          <a:prstGeom prst="rect">
            <a:avLst/>
          </a:prstGeom>
          <a:noFill/>
          <a:ln>
            <a:noFill/>
          </a:ln>
        </p:spPr>
      </p:pic>
      <p:pic>
        <p:nvPicPr>
          <p:cNvPr descr="table2-28" id="853" name="Google Shape;853;p84"/>
          <p:cNvPicPr preferRelativeResize="0"/>
          <p:nvPr/>
        </p:nvPicPr>
        <p:blipFill rotWithShape="1">
          <a:blip r:embed="rId6">
            <a:alphaModFix/>
          </a:blip>
          <a:srcRect b="0" l="0" r="0" t="0"/>
          <a:stretch/>
        </p:blipFill>
        <p:spPr>
          <a:xfrm>
            <a:off x="4572000" y="4114800"/>
            <a:ext cx="3521075" cy="17494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descr="Rectangle: Click to edit Master text styles &#10;Second level &#10;Third level &#10;Fourth level &#10;Fifth level" id="858" name="Google Shape;858;p85"/>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2.7 (Cont.)</a:t>
            </a:r>
            <a:endParaRPr/>
          </a:p>
        </p:txBody>
      </p:sp>
      <p:sp>
        <p:nvSpPr>
          <p:cNvPr id="859" name="Google Shape;859;p85"/>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(14)</a:t>
            </a:r>
            <a:endParaRPr/>
          </a:p>
        </p:txBody>
      </p:sp>
      <p:pic>
        <p:nvPicPr>
          <p:cNvPr descr="table2-29" id="860" name="Google Shape;860;p85"/>
          <p:cNvPicPr preferRelativeResize="0"/>
          <p:nvPr/>
        </p:nvPicPr>
        <p:blipFill rotWithShape="1">
          <a:blip r:embed="rId3">
            <a:alphaModFix/>
          </a:blip>
          <a:srcRect b="0" l="0" r="0" t="0"/>
          <a:stretch/>
        </p:blipFill>
        <p:spPr>
          <a:xfrm>
            <a:off x="762000" y="2362200"/>
            <a:ext cx="4525962" cy="3222625"/>
          </a:xfrm>
          <a:prstGeom prst="rect">
            <a:avLst/>
          </a:prstGeom>
          <a:noFill/>
          <a:ln>
            <a:noFill/>
          </a:ln>
        </p:spPr>
      </p:pic>
      <p:sp>
        <p:nvSpPr>
          <p:cNvPr descr="Rectangle: Click to edit Master text styles &#10;Second level &#10;Third level &#10;Fourth level &#10;Fifth level" id="861" name="Google Shape;861;p85"/>
          <p:cNvSpPr txBox="1"/>
          <p:nvPr/>
        </p:nvSpPr>
        <p:spPr>
          <a:xfrm>
            <a:off x="4953000" y="2514600"/>
            <a:ext cx="3733800" cy="3733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The incomplete simulation table is shown in Table 2.29.</a:t>
            </a:r>
            <a:endParaRPr/>
          </a:p>
          <a:p>
            <a:pPr indent="-285750" lvl="1" marL="742950" marR="0" rtl="0" algn="l">
              <a:lnSpc>
                <a:spcPct val="100000"/>
              </a:lnSpc>
              <a:spcBef>
                <a:spcPts val="320"/>
              </a:spcBef>
              <a:spcAft>
                <a:spcPts val="0"/>
              </a:spcAft>
              <a:buClr>
                <a:schemeClr val="dk1"/>
              </a:buClr>
              <a:buSzPts val="1600"/>
              <a:buFont typeface="Gulim"/>
              <a:buNone/>
            </a:pPr>
            <a:r>
              <a:rPr b="0" i="0" lang="en-US" sz="1600" u="none" cap="none" strike="noStrike">
                <a:solidFill>
                  <a:schemeClr val="dk1"/>
                </a:solidFill>
                <a:latin typeface="Gulim"/>
                <a:ea typeface="Gulim"/>
                <a:cs typeface="Gulim"/>
                <a:sym typeface="Gulim"/>
              </a:rPr>
              <a:t> </a:t>
            </a:r>
            <a:endParaRPr/>
          </a:p>
          <a:p>
            <a:pPr indent="-285750" lvl="1" marL="742950" marR="0" rtl="0" algn="l">
              <a:lnSpc>
                <a:spcPct val="100000"/>
              </a:lnSpc>
              <a:spcBef>
                <a:spcPts val="32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The random digits for the first cycle were 57. This generates a lead time of 2 days. </a:t>
            </a:r>
            <a:endParaRPr/>
          </a:p>
          <a:p>
            <a:pPr indent="-285750" lvl="1" marL="742950" marR="0" rtl="0" algn="l">
              <a:lnSpc>
                <a:spcPct val="100000"/>
              </a:lnSpc>
              <a:spcBef>
                <a:spcPts val="320"/>
              </a:spcBef>
              <a:spcAft>
                <a:spcPts val="0"/>
              </a:spcAft>
              <a:buClr>
                <a:schemeClr val="dk1"/>
              </a:buClr>
              <a:buSzPts val="1600"/>
              <a:buFont typeface="Tahoma"/>
              <a:buNone/>
            </a:pPr>
            <a:r>
              <a:t/>
            </a:r>
            <a:endParaRPr b="0" i="0" sz="1600" u="none" cap="none" strike="noStrike">
              <a:solidFill>
                <a:schemeClr val="dk1"/>
              </a:solidFill>
              <a:latin typeface="Gulim"/>
              <a:ea typeface="Gulim"/>
              <a:cs typeface="Gulim"/>
              <a:sym typeface="Gulim"/>
            </a:endParaRPr>
          </a:p>
          <a:p>
            <a:pPr indent="-285750" lvl="1" marL="742950" marR="0" rtl="0" algn="l">
              <a:lnSpc>
                <a:spcPct val="100000"/>
              </a:lnSpc>
              <a:spcBef>
                <a:spcPts val="32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Thus, two pairs of random digits must be generated for the daily demand. </a:t>
            </a:r>
            <a:endParaRPr/>
          </a:p>
          <a:p>
            <a:pPr indent="-224790" lvl="1" marL="742950" marR="0" rtl="0" algn="l">
              <a:lnSpc>
                <a:spcPct val="100000"/>
              </a:lnSpc>
              <a:spcBef>
                <a:spcPts val="320"/>
              </a:spcBef>
              <a:spcAft>
                <a:spcPts val="0"/>
              </a:spcAft>
              <a:buClr>
                <a:schemeClr val="dk1"/>
              </a:buClr>
              <a:buSzPts val="960"/>
              <a:buFont typeface="Noto Sans Symbols"/>
              <a:buNone/>
            </a:pPr>
            <a:r>
              <a:t/>
            </a:r>
            <a:endParaRPr b="0" i="0" sz="1600" u="none" cap="none" strike="noStrike">
              <a:solidFill>
                <a:schemeClr val="dk1"/>
              </a:solidFill>
              <a:latin typeface="Gulim"/>
              <a:ea typeface="Gulim"/>
              <a:cs typeface="Gulim"/>
              <a:sym typeface="Gulim"/>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Gulim"/>
              <a:ea typeface="Gulim"/>
              <a:cs typeface="Gulim"/>
              <a:sym typeface="Gulim"/>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descr="Rectangle: Click to edit Master text styles &#10;Second level &#10;Third level &#10;Fourth level &#10;Fifth level" id="866" name="Google Shape;866;p86"/>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2.7 (Cont.)</a:t>
            </a:r>
            <a:endParaRPr/>
          </a:p>
        </p:txBody>
      </p:sp>
      <p:sp>
        <p:nvSpPr>
          <p:cNvPr descr="Rectangle: Click to edit Master text styles &#10;Second level &#10;Third level &#10;Fourth level &#10;Fifth level" id="867" name="Google Shape;867;p86"/>
          <p:cNvSpPr txBox="1"/>
          <p:nvPr/>
        </p:nvSpPr>
        <p:spPr>
          <a:xfrm>
            <a:off x="4267200" y="2819400"/>
            <a:ext cx="4114800" cy="2514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The histogram might appear as shown in Figure 2.9. </a:t>
            </a:r>
            <a:endParaRPr/>
          </a:p>
          <a:p>
            <a:pPr indent="-224790" lvl="1" marL="742950" marR="0" rtl="0" algn="l">
              <a:lnSpc>
                <a:spcPct val="100000"/>
              </a:lnSpc>
              <a:spcBef>
                <a:spcPts val="320"/>
              </a:spcBef>
              <a:spcAft>
                <a:spcPts val="0"/>
              </a:spcAft>
              <a:buClr>
                <a:schemeClr val="dk1"/>
              </a:buClr>
              <a:buSzPts val="960"/>
              <a:buFont typeface="Noto Sans Symbols"/>
              <a:buNone/>
            </a:pPr>
            <a:r>
              <a:t/>
            </a:r>
            <a:endParaRPr b="0" i="0" sz="1600" u="none" cap="none" strike="noStrike">
              <a:solidFill>
                <a:schemeClr val="dk1"/>
              </a:solidFill>
              <a:latin typeface="Gulim"/>
              <a:ea typeface="Gulim"/>
              <a:cs typeface="Gulim"/>
              <a:sym typeface="Gulim"/>
            </a:endParaRPr>
          </a:p>
          <a:p>
            <a:pPr indent="-285750" lvl="1" marL="742950" marR="0" rtl="0" algn="l">
              <a:lnSpc>
                <a:spcPct val="100000"/>
              </a:lnSpc>
              <a:spcBef>
                <a:spcPts val="320"/>
              </a:spcBef>
              <a:spcAft>
                <a:spcPts val="0"/>
              </a:spcAft>
              <a:buClr>
                <a:schemeClr val="dk1"/>
              </a:buClr>
              <a:buSzPts val="960"/>
              <a:buFont typeface="Noto Sans Symbols"/>
              <a:buChar char="■"/>
            </a:pPr>
            <a:r>
              <a:rPr b="0" i="0" lang="en-US" sz="1600" u="none" cap="none" strike="noStrike">
                <a:solidFill>
                  <a:schemeClr val="dk1"/>
                </a:solidFill>
                <a:latin typeface="Gulim"/>
                <a:ea typeface="Gulim"/>
                <a:cs typeface="Gulim"/>
                <a:sym typeface="Gulim"/>
              </a:rPr>
              <a:t>This example illustrates how simulation can be used to study an unknown distribution by generating a random sample from the distribution.</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Gulim"/>
              <a:ea typeface="Gulim"/>
              <a:cs typeface="Gulim"/>
              <a:sym typeface="Gulim"/>
            </a:endParaRPr>
          </a:p>
        </p:txBody>
      </p:sp>
      <p:sp>
        <p:nvSpPr>
          <p:cNvPr id="868" name="Google Shape;868;p86"/>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2.3 Other Examples of Simulation (15)</a:t>
            </a:r>
            <a:endParaRPr/>
          </a:p>
        </p:txBody>
      </p:sp>
      <p:pic>
        <p:nvPicPr>
          <p:cNvPr descr="figure2-9" id="869" name="Google Shape;869;p86"/>
          <p:cNvPicPr preferRelativeResize="0"/>
          <p:nvPr/>
        </p:nvPicPr>
        <p:blipFill rotWithShape="1">
          <a:blip r:embed="rId3">
            <a:alphaModFix/>
          </a:blip>
          <a:srcRect b="0" l="0" r="0" t="0"/>
          <a:stretch/>
        </p:blipFill>
        <p:spPr>
          <a:xfrm>
            <a:off x="1143000" y="2438400"/>
            <a:ext cx="3292475" cy="26511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descr="Rectangle: Click to edit Master text styles &#10;Second level &#10;Third level &#10;Fourth level &#10;Fifth level" id="874" name="Google Shape;874;p87"/>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This chapter introduced simulation concepts via examples in order to illustrate general areas of application and to motivate the remaining chapters. </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The next chapter gives a more systematic presentation of the basic concepts. A more systematic methodology, such as the event-scheduling approach described in Chapter 3, is needed.</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Ad hoc simulation tables were used in completing each example. Events in the tables were generated using uniformly distributed random numbers and, in one case, random normal numbers. </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The examples illustrate the need for determining the characteristics of the input data, generating random variables from the input models, and analyzing the resulting response. </a:t>
            </a:r>
            <a:endParaRPr/>
          </a:p>
        </p:txBody>
      </p:sp>
      <p:sp>
        <p:nvSpPr>
          <p:cNvPr id="875" name="Google Shape;875;p87"/>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Gulim"/>
              <a:buNone/>
            </a:pPr>
            <a:r>
              <a:rPr b="0" i="0" lang="en-US" sz="2400" u="none">
                <a:solidFill>
                  <a:schemeClr val="dk2"/>
                </a:solidFill>
                <a:latin typeface="Gulim"/>
                <a:ea typeface="Gulim"/>
                <a:cs typeface="Gulim"/>
                <a:sym typeface="Gulim"/>
              </a:rPr>
              <a:t>2.4 Summary</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88"/>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Gulim"/>
              <a:buNone/>
            </a:pPr>
            <a:r>
              <a:rPr b="0" i="0" lang="en-US" sz="2800" u="none">
                <a:solidFill>
                  <a:schemeClr val="dk2"/>
                </a:solidFill>
                <a:latin typeface="Gulim"/>
                <a:ea typeface="Gulim"/>
                <a:cs typeface="Gulim"/>
                <a:sym typeface="Gulim"/>
              </a:rPr>
              <a:t>Ch. 3 General Principles</a:t>
            </a:r>
            <a:endParaRPr/>
          </a:p>
        </p:txBody>
      </p:sp>
      <p:sp>
        <p:nvSpPr>
          <p:cNvPr descr="Rectangle: Click to edit Master text styles &#10;Second level &#10;Third level &#10;Fourth level &#10;Fifth level" id="881" name="Google Shape;881;p88"/>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Char char="•"/>
            </a:pPr>
            <a:r>
              <a:rPr b="0" i="0" lang="en-US" sz="1800" u="none">
                <a:solidFill>
                  <a:schemeClr val="dk1"/>
                </a:solidFill>
                <a:latin typeface="Gulim"/>
                <a:ea typeface="Gulim"/>
                <a:cs typeface="Gulim"/>
                <a:sym typeface="Gulim"/>
              </a:rPr>
              <a:t>Discrete-event simulation</a:t>
            </a:r>
            <a:endParaRPr/>
          </a:p>
          <a:p>
            <a:pPr indent="-287020" lvl="0" marL="342900" rtl="0" algn="l">
              <a:lnSpc>
                <a:spcPct val="9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90000"/>
              </a:lnSpc>
              <a:spcBef>
                <a:spcPts val="360"/>
              </a:spcBef>
              <a:spcAft>
                <a:spcPts val="0"/>
              </a:spcAft>
              <a:buSzPts val="1980"/>
              <a:buChar char="•"/>
            </a:pPr>
            <a:r>
              <a:rPr b="0" i="0" lang="en-US" sz="1800" u="none">
                <a:solidFill>
                  <a:schemeClr val="dk1"/>
                </a:solidFill>
                <a:latin typeface="Gulim"/>
                <a:ea typeface="Gulim"/>
                <a:cs typeface="Gulim"/>
                <a:sym typeface="Gulim"/>
              </a:rPr>
              <a:t>The basic building blocks of all discrete-event simulation models</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Gulim"/>
                <a:ea typeface="Gulim"/>
                <a:cs typeface="Gulim"/>
                <a:sym typeface="Gulim"/>
              </a:rPr>
              <a:t>     : entities and attributes, activities and events.</a:t>
            </a:r>
            <a:endParaRPr/>
          </a:p>
          <a:p>
            <a:pPr indent="-342900" lvl="0" marL="342900" rtl="0" algn="l">
              <a:lnSpc>
                <a:spcPct val="9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90000"/>
              </a:lnSpc>
              <a:spcBef>
                <a:spcPts val="360"/>
              </a:spcBef>
              <a:spcAft>
                <a:spcPts val="0"/>
              </a:spcAft>
              <a:buSzPts val="1980"/>
              <a:buChar char="•"/>
            </a:pPr>
            <a:r>
              <a:rPr b="0" i="0" lang="en-US" sz="1800" u="none">
                <a:solidFill>
                  <a:schemeClr val="dk1"/>
                </a:solidFill>
                <a:latin typeface="Gulim"/>
                <a:ea typeface="Gulim"/>
                <a:cs typeface="Gulim"/>
                <a:sym typeface="Gulim"/>
              </a:rPr>
              <a:t>A system is modeled in terms of </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its state at each point in time </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the entities that pass through the system and the entities that represent system resources</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the activities and events that cause system state to change. </a:t>
            </a:r>
            <a:endParaRPr/>
          </a:p>
          <a:p>
            <a:pPr indent="-287020" lvl="0" marL="342900" rtl="0" algn="l">
              <a:lnSpc>
                <a:spcPct val="9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90000"/>
              </a:lnSpc>
              <a:spcBef>
                <a:spcPts val="360"/>
              </a:spcBef>
              <a:spcAft>
                <a:spcPts val="0"/>
              </a:spcAft>
              <a:buSzPts val="1980"/>
              <a:buChar char="•"/>
            </a:pPr>
            <a:r>
              <a:rPr b="0" i="0" lang="en-US" sz="1800" u="none">
                <a:solidFill>
                  <a:schemeClr val="dk1"/>
                </a:solidFill>
                <a:latin typeface="Gulim"/>
                <a:ea typeface="Gulim"/>
                <a:cs typeface="Gulim"/>
                <a:sym typeface="Gulim"/>
              </a:rPr>
              <a:t>Discrete-event models are appropriate for those systems for which changes in system state occur only at discrete points in time.</a:t>
            </a:r>
            <a:endParaRPr/>
          </a:p>
          <a:p>
            <a:pPr indent="-287020" lvl="0" marL="342900" rtl="0" algn="l">
              <a:lnSpc>
                <a:spcPct val="9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90000"/>
              </a:lnSpc>
              <a:spcBef>
                <a:spcPts val="360"/>
              </a:spcBef>
              <a:spcAft>
                <a:spcPts val="0"/>
              </a:spcAft>
              <a:buSzPts val="1980"/>
              <a:buChar char="•"/>
            </a:pPr>
            <a:r>
              <a:rPr b="0" i="0" lang="en-US" sz="1800" u="none">
                <a:solidFill>
                  <a:schemeClr val="dk1"/>
                </a:solidFill>
                <a:latin typeface="Gulim"/>
                <a:ea typeface="Gulim"/>
                <a:cs typeface="Gulim"/>
                <a:sym typeface="Gulim"/>
              </a:rPr>
              <a:t>This chapter deals exclusively with dynamic, stochastic systems (i.e., involving time and containing random elements) which change in a discrete manner. </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89"/>
          <p:cNvSpPr txBox="1"/>
          <p:nvPr>
            <p:ph type="title"/>
          </p:nvPr>
        </p:nvSpPr>
        <p:spPr>
          <a:xfrm>
            <a:off x="609600" y="609600"/>
            <a:ext cx="6781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3.1Concepts in Discrete-Event Simulation (1)</a:t>
            </a:r>
            <a:endParaRPr/>
          </a:p>
        </p:txBody>
      </p:sp>
      <p:sp>
        <p:nvSpPr>
          <p:cNvPr descr="Rectangle: Click to edit Master text styles &#10;Second level &#10;Third level &#10;Fourth level &#10;Fifth level" id="887" name="Google Shape;887;p89"/>
          <p:cNvSpPr txBox="1"/>
          <p:nvPr>
            <p:ph idx="1" type="body"/>
          </p:nvPr>
        </p:nvSpPr>
        <p:spPr>
          <a:xfrm>
            <a:off x="762000" y="1676400"/>
            <a:ext cx="79248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60"/>
              <a:buChar char="•"/>
            </a:pPr>
            <a:r>
              <a:rPr b="0" i="0" lang="en-US" sz="1600" u="none">
                <a:solidFill>
                  <a:schemeClr val="dk1"/>
                </a:solidFill>
                <a:latin typeface="Gulim"/>
                <a:ea typeface="Gulim"/>
                <a:cs typeface="Gulim"/>
                <a:sym typeface="Gulim"/>
              </a:rPr>
              <a:t>System : A collection of entities (e.g., people and machines) that interact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together over time to accomplish one or more goals.</a:t>
            </a:r>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Model : An abstract representation of a system, usually containing</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structural, logical, or mathematical relationships which describe a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system in terms of state, entities and their attributes, sets, processes,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events, activities, and delays.</a:t>
            </a:r>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System state : A collection of variables that contain all the information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necessary to describe the system at any time.</a:t>
            </a:r>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Entity : Any object or component in the system which requires explicit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representation in the model (e.g., a server, a customer, a machine).</a:t>
            </a:r>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Attributes : The properties of a given entity (e.g., the priority of a waiting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customer, the routing of a job through a job shop).</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1.4 Areas of Application (1)</a:t>
            </a:r>
            <a:endParaRPr/>
          </a:p>
        </p:txBody>
      </p:sp>
      <p:sp>
        <p:nvSpPr>
          <p:cNvPr descr="Rectangle: Click to edit Master text styles &#10;Second level &#10;Third level &#10;Fourth level &#10;Fifth level" id="177" name="Google Shape;177;p9"/>
          <p:cNvSpPr txBox="1"/>
          <p:nvPr>
            <p:ph idx="1" type="body"/>
          </p:nvPr>
        </p:nvSpPr>
        <p:spPr>
          <a:xfrm>
            <a:off x="838200" y="1676400"/>
            <a:ext cx="79248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Char char="•"/>
            </a:pPr>
            <a:r>
              <a:rPr b="0" i="0" lang="en-US" sz="1800" u="none">
                <a:solidFill>
                  <a:schemeClr val="dk1"/>
                </a:solidFill>
                <a:latin typeface="Gulim"/>
                <a:ea typeface="Gulim"/>
                <a:cs typeface="Gulim"/>
                <a:sym typeface="Gulim"/>
              </a:rPr>
              <a:t>WSC(Winter Simulation Conference) : </a:t>
            </a:r>
            <a:r>
              <a:rPr b="0" i="0" lang="en-US" sz="1800" u="sng">
                <a:solidFill>
                  <a:schemeClr val="dk1"/>
                </a:solidFill>
                <a:hlinkClick r:id="rId3">
                  <a:extLst>
                    <a:ext uri="{A12FA001-AC4F-418D-AE19-62706E023703}">
                      <ahyp:hlinkClr val="tx"/>
                    </a:ext>
                  </a:extLst>
                </a:hlinkClick>
              </a:rPr>
              <a:t>http://www.wintersim.org</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Manufacturing Applications</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Analysis of electronics assembly operations</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Design and evaluation of a selective assembly station for high-precision scroll compressor shells</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Comparison of dispatching rules for semiconductor manufacturing using large-facility models</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Evaluation of cluster tool throughput for thin-film head production</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Determining optimal lot size for a semiconductor back-end factory</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Optimization of cycle time and utilization in semiconductor test manufacturing</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Analysis of storage and retrieval strategies in a warehouse</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Investigation of dynamics in a service-oriented supply chain</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Model for an Army chemical munitions disposal facility</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Semiconductor Manufacturing</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Comparison of dispatching rules using large-facility models</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The corrupting influence of variability</a:t>
            </a:r>
            <a:endParaRPr/>
          </a:p>
          <a:p>
            <a:pPr indent="-228600" lvl="2" marL="1143000" rtl="0" algn="l">
              <a:lnSpc>
                <a:spcPct val="90000"/>
              </a:lnSpc>
              <a:spcBef>
                <a:spcPts val="280"/>
              </a:spcBef>
              <a:spcAft>
                <a:spcPts val="0"/>
              </a:spcAft>
              <a:buSzPts val="1330"/>
              <a:buChar char="•"/>
            </a:pPr>
            <a:r>
              <a:rPr b="0" i="0" lang="en-US" sz="1400" u="none">
                <a:solidFill>
                  <a:schemeClr val="dk1"/>
                </a:solidFill>
                <a:latin typeface="Gulim"/>
                <a:ea typeface="Gulim"/>
                <a:cs typeface="Gulim"/>
                <a:sym typeface="Gulim"/>
              </a:rPr>
              <a:t>A new lot-release rule for wafer fabs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descr="Rectangle: Click to edit Master text styles &#10;Second level &#10;Third level &#10;Fourth level &#10;Fifth level" id="892" name="Google Shape;892;p90"/>
          <p:cNvSpPr txBox="1"/>
          <p:nvPr>
            <p:ph idx="1" type="body"/>
          </p:nvPr>
        </p:nvSpPr>
        <p:spPr>
          <a:xfrm>
            <a:off x="685800" y="1676400"/>
            <a:ext cx="80010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60"/>
              <a:buChar char="•"/>
            </a:pPr>
            <a:r>
              <a:rPr b="0" i="0" lang="en-US" sz="1600" u="none">
                <a:solidFill>
                  <a:schemeClr val="dk1"/>
                </a:solidFill>
                <a:latin typeface="Gulim"/>
                <a:ea typeface="Gulim"/>
                <a:cs typeface="Gulim"/>
                <a:sym typeface="Gulim"/>
              </a:rPr>
              <a:t>List : A collection of (permanently or temporarily) associated entities, ordered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in some logical fashion (such as all customers currently in a waiting line,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ordered by first come, first served, or by priority).</a:t>
            </a:r>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Event : An instantaneous occurrence that changes the state of a system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(such as an arrival of a new customer).</a:t>
            </a:r>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Event notice : A record of an event to occur at the current or some future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time, along with any associated data necessary to execute the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event; at a minimum, the record includes the event type and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the event time.</a:t>
            </a:r>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Event list : A list of event notices for future events, ordered by time of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occurrence also known as the future event list (FEL).</a:t>
            </a:r>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Activity : A duration of time of specified length (e.g., a service time or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interarrival time), which is known when it begins (although it may be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defined in terms of a statistical distribution).</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893" name="Google Shape;893;p90"/>
          <p:cNvSpPr txBox="1"/>
          <p:nvPr>
            <p:ph type="title"/>
          </p:nvPr>
        </p:nvSpPr>
        <p:spPr>
          <a:xfrm>
            <a:off x="609600" y="609600"/>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3.1Concepts in Discrete-Event Simulation (2)</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descr="Rectangle: Click to edit Master text styles &#10;Second level &#10;Third level &#10;Fourth level &#10;Fifth level" id="898" name="Google Shape;898;p91"/>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60"/>
              <a:buChar char="•"/>
            </a:pPr>
            <a:r>
              <a:rPr b="0" i="0" lang="en-US" sz="1600" u="none">
                <a:solidFill>
                  <a:schemeClr val="dk1"/>
                </a:solidFill>
                <a:latin typeface="Gulim"/>
                <a:ea typeface="Gulim"/>
                <a:cs typeface="Gulim"/>
                <a:sym typeface="Gulim"/>
              </a:rPr>
              <a:t>Delay : A duration of time of unspecified indefinite length, which is not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known until it ends (e.g., a customer's delay in a last-in, first-out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waiting line which, when it begins, depends on future arrivals).</a:t>
            </a:r>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Clock : A variable representing simulated time, called CLOCK in the </a:t>
            </a:r>
            <a:endParaRPr/>
          </a:p>
          <a:p>
            <a:pPr indent="-342900" lvl="0" marL="342900" rtl="0" algn="l">
              <a:lnSpc>
                <a:spcPct val="100000"/>
              </a:lnSpc>
              <a:spcBef>
                <a:spcPts val="320"/>
              </a:spcBef>
              <a:spcAft>
                <a:spcPts val="0"/>
              </a:spcAft>
              <a:buSzPts val="1760"/>
              <a:buNone/>
            </a:pPr>
            <a:r>
              <a:rPr b="0" i="0" lang="en-US" sz="1600" u="none">
                <a:solidFill>
                  <a:schemeClr val="dk1"/>
                </a:solidFill>
                <a:latin typeface="Gulim"/>
                <a:ea typeface="Gulim"/>
                <a:cs typeface="Gulim"/>
                <a:sym typeface="Gulim"/>
              </a:rPr>
              <a:t>                examples to follow.</a:t>
            </a:r>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An activity typically represents a service time, an interarrival time, or any other processing time whose duration has been characterized and defined by the modeler. </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20"/>
              </a:spcBef>
              <a:spcAft>
                <a:spcPts val="0"/>
              </a:spcAft>
              <a:buSzPts val="1760"/>
              <a:buChar char="•"/>
            </a:pPr>
            <a:r>
              <a:rPr b="0" i="0" lang="en-US" sz="1600" u="none">
                <a:solidFill>
                  <a:schemeClr val="dk1"/>
                </a:solidFill>
                <a:latin typeface="Gulim"/>
                <a:ea typeface="Gulim"/>
                <a:cs typeface="Gulim"/>
                <a:sym typeface="Gulim"/>
              </a:rPr>
              <a:t>An activity's duration may be specified in a number of ways:</a:t>
            </a:r>
            <a:endParaRPr/>
          </a:p>
          <a:p>
            <a:pPr indent="-285750" lvl="1" marL="742950" rtl="0" algn="l">
              <a:lnSpc>
                <a:spcPct val="100000"/>
              </a:lnSpc>
              <a:spcBef>
                <a:spcPts val="280"/>
              </a:spcBef>
              <a:spcAft>
                <a:spcPts val="0"/>
              </a:spcAft>
              <a:buSzPts val="840"/>
              <a:buChar char="•"/>
            </a:pPr>
            <a:r>
              <a:rPr b="0" i="0" lang="en-US" sz="1400" u="none">
                <a:solidFill>
                  <a:schemeClr val="dk1"/>
                </a:solidFill>
                <a:latin typeface="Gulim"/>
                <a:ea typeface="Gulim"/>
                <a:cs typeface="Gulim"/>
                <a:sym typeface="Gulim"/>
              </a:rPr>
              <a:t>1. Deterministic-for example, always exactly 5 minutes;</a:t>
            </a:r>
            <a:endParaRPr/>
          </a:p>
          <a:p>
            <a:pPr indent="-285750" lvl="1" marL="742950" rtl="0" algn="l">
              <a:lnSpc>
                <a:spcPct val="100000"/>
              </a:lnSpc>
              <a:spcBef>
                <a:spcPts val="280"/>
              </a:spcBef>
              <a:spcAft>
                <a:spcPts val="0"/>
              </a:spcAft>
              <a:buSzPts val="840"/>
              <a:buChar char="•"/>
            </a:pPr>
            <a:r>
              <a:rPr b="0" i="0" lang="en-US" sz="1400" u="none">
                <a:solidFill>
                  <a:schemeClr val="dk1"/>
                </a:solidFill>
                <a:latin typeface="Gulim"/>
                <a:ea typeface="Gulim"/>
                <a:cs typeface="Gulim"/>
                <a:sym typeface="Gulim"/>
              </a:rPr>
              <a:t>2. Statistical-for example, as a random draw from among 2, 5, 7 with equal </a:t>
            </a:r>
            <a:endParaRPr/>
          </a:p>
          <a:p>
            <a:pPr indent="-285750" lvl="1" marL="742950" rtl="0" algn="l">
              <a:lnSpc>
                <a:spcPct val="100000"/>
              </a:lnSpc>
              <a:spcBef>
                <a:spcPts val="280"/>
              </a:spcBef>
              <a:spcAft>
                <a:spcPts val="0"/>
              </a:spcAft>
              <a:buSzPts val="840"/>
              <a:buNone/>
            </a:pPr>
            <a:r>
              <a:rPr b="0" i="0" lang="en-US" sz="1400" u="none">
                <a:solidFill>
                  <a:schemeClr val="dk1"/>
                </a:solidFill>
                <a:latin typeface="Gulim"/>
                <a:ea typeface="Gulim"/>
                <a:cs typeface="Gulim"/>
                <a:sym typeface="Gulim"/>
              </a:rPr>
              <a:t>                        probabilities;</a:t>
            </a:r>
            <a:endParaRPr/>
          </a:p>
          <a:p>
            <a:pPr indent="-285750" lvl="1" marL="742950" rtl="0" algn="l">
              <a:lnSpc>
                <a:spcPct val="100000"/>
              </a:lnSpc>
              <a:spcBef>
                <a:spcPts val="280"/>
              </a:spcBef>
              <a:spcAft>
                <a:spcPts val="0"/>
              </a:spcAft>
              <a:buSzPts val="840"/>
              <a:buChar char="•"/>
            </a:pPr>
            <a:r>
              <a:rPr b="0" i="0" lang="en-US" sz="1400" u="none">
                <a:solidFill>
                  <a:schemeClr val="dk1"/>
                </a:solidFill>
                <a:latin typeface="Gulim"/>
                <a:ea typeface="Gulim"/>
                <a:cs typeface="Gulim"/>
                <a:sym typeface="Gulim"/>
              </a:rPr>
              <a:t>3. A function depending on system variables and/or entity attributes-for example, </a:t>
            </a:r>
            <a:endParaRPr/>
          </a:p>
          <a:p>
            <a:pPr indent="-285750" lvl="1" marL="742950" rtl="0" algn="l">
              <a:lnSpc>
                <a:spcPct val="100000"/>
              </a:lnSpc>
              <a:spcBef>
                <a:spcPts val="280"/>
              </a:spcBef>
              <a:spcAft>
                <a:spcPts val="0"/>
              </a:spcAft>
              <a:buSzPts val="840"/>
              <a:buNone/>
            </a:pPr>
            <a:r>
              <a:rPr b="0" i="0" lang="en-US" sz="1400" u="none">
                <a:solidFill>
                  <a:schemeClr val="dk1"/>
                </a:solidFill>
                <a:latin typeface="Gulim"/>
                <a:ea typeface="Gulim"/>
                <a:cs typeface="Gulim"/>
                <a:sym typeface="Gulim"/>
              </a:rPr>
              <a:t>        loading time for an iron ore ship as a function of the ship's allowed cargo </a:t>
            </a:r>
            <a:endParaRPr/>
          </a:p>
          <a:p>
            <a:pPr indent="-285750" lvl="1" marL="742950" rtl="0" algn="l">
              <a:lnSpc>
                <a:spcPct val="100000"/>
              </a:lnSpc>
              <a:spcBef>
                <a:spcPts val="280"/>
              </a:spcBef>
              <a:spcAft>
                <a:spcPts val="0"/>
              </a:spcAft>
              <a:buSzPts val="840"/>
              <a:buNone/>
            </a:pPr>
            <a:r>
              <a:rPr b="0" i="0" lang="en-US" sz="1400" u="none">
                <a:solidFill>
                  <a:schemeClr val="dk1"/>
                </a:solidFill>
                <a:latin typeface="Gulim"/>
                <a:ea typeface="Gulim"/>
                <a:cs typeface="Gulim"/>
                <a:sym typeface="Gulim"/>
              </a:rPr>
              <a:t>        weight and the loading rate in tons per hour.</a:t>
            </a:r>
            <a:endParaRPr/>
          </a:p>
          <a:p>
            <a:pPr indent="-245109" lvl="0" marL="342900" rtl="0" algn="l">
              <a:spcBef>
                <a:spcPts val="280"/>
              </a:spcBef>
              <a:spcAft>
                <a:spcPts val="0"/>
              </a:spcAft>
              <a:buSzPts val="1540"/>
              <a:buNone/>
            </a:pPr>
            <a:r>
              <a:t/>
            </a:r>
            <a:endParaRPr b="0" i="0" sz="1400" u="none">
              <a:solidFill>
                <a:schemeClr val="dk1"/>
              </a:solidFill>
              <a:latin typeface="Gulim"/>
              <a:ea typeface="Gulim"/>
              <a:cs typeface="Gulim"/>
              <a:sym typeface="Gulim"/>
            </a:endParaRPr>
          </a:p>
        </p:txBody>
      </p:sp>
      <p:sp>
        <p:nvSpPr>
          <p:cNvPr id="899" name="Google Shape;899;p91"/>
          <p:cNvSpPr txBox="1"/>
          <p:nvPr>
            <p:ph type="title"/>
          </p:nvPr>
        </p:nvSpPr>
        <p:spPr>
          <a:xfrm>
            <a:off x="609600" y="609600"/>
            <a:ext cx="6629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3.1Concepts in Discrete-Event Simulation (3)</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92"/>
          <p:cNvSpPr txBox="1"/>
          <p:nvPr/>
        </p:nvSpPr>
        <p:spPr>
          <a:xfrm>
            <a:off x="4876800" y="1828800"/>
            <a:ext cx="22860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descr="Rectangle: Click to edit Master text styles &#10;Second level &#10;Third level &#10;Fourth level &#10;Fifth level" id="905" name="Google Shape;905;p92"/>
          <p:cNvSpPr txBox="1"/>
          <p:nvPr>
            <p:ph idx="1" type="body"/>
          </p:nvPr>
        </p:nvSpPr>
        <p:spPr>
          <a:xfrm>
            <a:off x="838200" y="3773487"/>
            <a:ext cx="7772400" cy="22463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The duration of an activity is computable from its specification at the instant it begins. </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To keep track of activities and their expected completion time, at the simulated instant that an activity duration begins, an event notice is created having an event time equal to the activity's completion time. </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906" name="Google Shape;906;p92"/>
          <p:cNvSpPr txBox="1"/>
          <p:nvPr>
            <p:ph type="title"/>
          </p:nvPr>
        </p:nvSpPr>
        <p:spPr>
          <a:xfrm>
            <a:off x="609600" y="609600"/>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3.1Concepts in Discrete-Event Simulation (4)</a:t>
            </a:r>
            <a:endParaRPr/>
          </a:p>
        </p:txBody>
      </p:sp>
      <p:cxnSp>
        <p:nvCxnSpPr>
          <p:cNvPr id="907" name="Google Shape;907;p92"/>
          <p:cNvCxnSpPr/>
          <p:nvPr/>
        </p:nvCxnSpPr>
        <p:spPr>
          <a:xfrm>
            <a:off x="2743200" y="2895600"/>
            <a:ext cx="4343400" cy="0"/>
          </a:xfrm>
          <a:prstGeom prst="straightConnector1">
            <a:avLst/>
          </a:prstGeom>
          <a:noFill/>
          <a:ln cap="flat" cmpd="sng" w="9525">
            <a:solidFill>
              <a:schemeClr val="dk1"/>
            </a:solidFill>
            <a:prstDash val="solid"/>
            <a:miter lim="800000"/>
            <a:headEnd len="med" w="med" type="none"/>
            <a:tailEnd len="med" w="med" type="triangle"/>
          </a:ln>
        </p:spPr>
      </p:cxnSp>
      <p:sp>
        <p:nvSpPr>
          <p:cNvPr id="908" name="Google Shape;908;p92"/>
          <p:cNvSpPr txBox="1"/>
          <p:nvPr/>
        </p:nvSpPr>
        <p:spPr>
          <a:xfrm>
            <a:off x="6858000" y="2895600"/>
            <a:ext cx="5334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time</a:t>
            </a:r>
            <a:endParaRPr/>
          </a:p>
        </p:txBody>
      </p:sp>
      <p:cxnSp>
        <p:nvCxnSpPr>
          <p:cNvPr id="909" name="Google Shape;909;p92"/>
          <p:cNvCxnSpPr/>
          <p:nvPr/>
        </p:nvCxnSpPr>
        <p:spPr>
          <a:xfrm>
            <a:off x="3962400" y="27432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910" name="Google Shape;910;p92"/>
          <p:cNvCxnSpPr/>
          <p:nvPr/>
        </p:nvCxnSpPr>
        <p:spPr>
          <a:xfrm>
            <a:off x="5791200" y="2743200"/>
            <a:ext cx="0" cy="152400"/>
          </a:xfrm>
          <a:prstGeom prst="straightConnector1">
            <a:avLst/>
          </a:prstGeom>
          <a:noFill/>
          <a:ln cap="flat" cmpd="sng" w="9525">
            <a:solidFill>
              <a:schemeClr val="dk1"/>
            </a:solidFill>
            <a:prstDash val="solid"/>
            <a:miter lim="800000"/>
            <a:headEnd len="med" w="med" type="none"/>
            <a:tailEnd len="med" w="med" type="none"/>
          </a:ln>
        </p:spPr>
      </p:cxnSp>
      <p:sp>
        <p:nvSpPr>
          <p:cNvPr id="911" name="Google Shape;911;p92"/>
          <p:cNvSpPr txBox="1"/>
          <p:nvPr/>
        </p:nvSpPr>
        <p:spPr>
          <a:xfrm>
            <a:off x="3352800" y="2438400"/>
            <a:ext cx="12192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Event notice</a:t>
            </a:r>
            <a:endParaRPr/>
          </a:p>
        </p:txBody>
      </p:sp>
      <p:sp>
        <p:nvSpPr>
          <p:cNvPr id="912" name="Google Shape;912;p92"/>
          <p:cNvSpPr txBox="1"/>
          <p:nvPr/>
        </p:nvSpPr>
        <p:spPr>
          <a:xfrm>
            <a:off x="3733800" y="2895600"/>
            <a:ext cx="39687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100</a:t>
            </a:r>
            <a:endParaRPr/>
          </a:p>
        </p:txBody>
      </p:sp>
      <p:sp>
        <p:nvSpPr>
          <p:cNvPr id="913" name="Google Shape;913;p92"/>
          <p:cNvSpPr txBox="1"/>
          <p:nvPr/>
        </p:nvSpPr>
        <p:spPr>
          <a:xfrm>
            <a:off x="5562600" y="2895600"/>
            <a:ext cx="39687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105</a:t>
            </a:r>
            <a:endParaRPr/>
          </a:p>
        </p:txBody>
      </p:sp>
      <p:sp>
        <p:nvSpPr>
          <p:cNvPr id="914" name="Google Shape;914;p92"/>
          <p:cNvSpPr/>
          <p:nvPr/>
        </p:nvSpPr>
        <p:spPr>
          <a:xfrm>
            <a:off x="3962400" y="3124200"/>
            <a:ext cx="1828800" cy="152400"/>
          </a:xfrm>
          <a:custGeom>
            <a:rect b="b" l="l" r="r" t="t"/>
            <a:pathLst>
              <a:path extrusionOk="0" h="96" w="1152">
                <a:moveTo>
                  <a:pt x="0" y="0"/>
                </a:moveTo>
                <a:cubicBezTo>
                  <a:pt x="168" y="48"/>
                  <a:pt x="336" y="96"/>
                  <a:pt x="528" y="96"/>
                </a:cubicBezTo>
                <a:cubicBezTo>
                  <a:pt x="720" y="96"/>
                  <a:pt x="936" y="48"/>
                  <a:pt x="1152"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5" name="Google Shape;915;p92"/>
          <p:cNvSpPr txBox="1"/>
          <p:nvPr/>
        </p:nvSpPr>
        <p:spPr>
          <a:xfrm>
            <a:off x="3962400" y="3276600"/>
            <a:ext cx="19050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Inspection time (=5)</a:t>
            </a:r>
            <a:endParaRPr/>
          </a:p>
        </p:txBody>
      </p:sp>
      <p:sp>
        <p:nvSpPr>
          <p:cNvPr id="916" name="Google Shape;916;p92"/>
          <p:cNvSpPr txBox="1"/>
          <p:nvPr/>
        </p:nvSpPr>
        <p:spPr>
          <a:xfrm>
            <a:off x="4876800" y="1828800"/>
            <a:ext cx="2362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an end of inspection event</a:t>
            </a:r>
            <a:endParaRPr/>
          </a:p>
        </p:txBody>
      </p:sp>
      <p:sp>
        <p:nvSpPr>
          <p:cNvPr id="917" name="Google Shape;917;p92"/>
          <p:cNvSpPr txBox="1"/>
          <p:nvPr/>
        </p:nvSpPr>
        <p:spPr>
          <a:xfrm>
            <a:off x="4876800" y="2057400"/>
            <a:ext cx="22860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event time = 105</a:t>
            </a:r>
            <a:endParaRPr/>
          </a:p>
        </p:txBody>
      </p:sp>
      <p:cxnSp>
        <p:nvCxnSpPr>
          <p:cNvPr id="918" name="Google Shape;918;p92"/>
          <p:cNvCxnSpPr/>
          <p:nvPr/>
        </p:nvCxnSpPr>
        <p:spPr>
          <a:xfrm flipH="1" rot="10800000">
            <a:off x="4191000" y="2133600"/>
            <a:ext cx="2286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919" name="Google Shape;919;p92"/>
          <p:cNvCxnSpPr/>
          <p:nvPr/>
        </p:nvCxnSpPr>
        <p:spPr>
          <a:xfrm>
            <a:off x="4419600" y="2133600"/>
            <a:ext cx="457200" cy="0"/>
          </a:xfrm>
          <a:prstGeom prst="straightConnector1">
            <a:avLst/>
          </a:prstGeom>
          <a:noFill/>
          <a:ln cap="flat" cmpd="sng" w="9525">
            <a:solidFill>
              <a:schemeClr val="dk1"/>
            </a:solidFill>
            <a:prstDash val="solid"/>
            <a:miter lim="800000"/>
            <a:headEnd len="med" w="med" type="none"/>
            <a:tailEnd len="med" w="med" type="none"/>
          </a:ln>
        </p:spPr>
      </p:cxnSp>
      <p:sp>
        <p:nvSpPr>
          <p:cNvPr id="920" name="Google Shape;920;p92"/>
          <p:cNvSpPr txBox="1"/>
          <p:nvPr/>
        </p:nvSpPr>
        <p:spPr>
          <a:xfrm>
            <a:off x="1371600" y="3276600"/>
            <a:ext cx="2057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current simulated time</a:t>
            </a:r>
            <a:endParaRPr/>
          </a:p>
        </p:txBody>
      </p:sp>
      <p:cxnSp>
        <p:nvCxnSpPr>
          <p:cNvPr id="921" name="Google Shape;921;p92"/>
          <p:cNvCxnSpPr/>
          <p:nvPr/>
        </p:nvCxnSpPr>
        <p:spPr>
          <a:xfrm flipH="1" rot="10800000">
            <a:off x="2667000" y="3048000"/>
            <a:ext cx="1143000" cy="2286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descr="Rectangle: Click to edit Master text styles &#10;Second level &#10;Third level &#10;Fourth level &#10;Fifth level" id="926" name="Google Shape;926;p93"/>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80"/>
              <a:buChar char="•"/>
            </a:pPr>
            <a:r>
              <a:rPr b="0" i="0" lang="en-US" sz="1800" u="none">
                <a:solidFill>
                  <a:schemeClr val="dk1"/>
                </a:solidFill>
                <a:latin typeface="Gulim"/>
                <a:ea typeface="Gulim"/>
                <a:cs typeface="Gulim"/>
                <a:sym typeface="Gulim"/>
              </a:rPr>
              <a:t>A delay's duration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Not specified by the modeler ahead of time, But rather determined by system conditions. </a:t>
            </a:r>
            <a:endParaRPr/>
          </a:p>
          <a:p>
            <a:pPr indent="-285750" lvl="1" marL="742950" rtl="0" algn="l">
              <a:lnSpc>
                <a:spcPct val="100000"/>
              </a:lnSpc>
              <a:spcBef>
                <a:spcPts val="320"/>
              </a:spcBef>
              <a:spcAft>
                <a:spcPts val="0"/>
              </a:spcAft>
              <a:buSzPts val="960"/>
              <a:buChar char="•"/>
            </a:pPr>
            <a:r>
              <a:rPr b="0" i="0" lang="en-US" sz="1600" u="none">
                <a:solidFill>
                  <a:schemeClr val="dk1"/>
                </a:solidFill>
                <a:latin typeface="Gulim"/>
                <a:ea typeface="Gulim"/>
                <a:cs typeface="Gulim"/>
                <a:sym typeface="Gulim"/>
              </a:rPr>
              <a:t>Quite often, a delay's duration is measured and is one of the desired outputs of a model run.</a:t>
            </a:r>
            <a:endParaRPr/>
          </a:p>
          <a:p>
            <a:pPr indent="-224790" lvl="1" marL="742950" rtl="0" algn="l">
              <a:lnSpc>
                <a:spcPct val="100000"/>
              </a:lnSpc>
              <a:spcBef>
                <a:spcPts val="320"/>
              </a:spcBef>
              <a:spcAft>
                <a:spcPts val="0"/>
              </a:spcAft>
              <a:buSzPts val="960"/>
              <a:buNone/>
            </a:pPr>
            <a:r>
              <a:t/>
            </a:r>
            <a:endParaRPr b="0" i="0" sz="1600" u="none">
              <a:solidFill>
                <a:schemeClr val="dk1"/>
              </a:solidFill>
              <a:latin typeface="Gulim"/>
              <a:ea typeface="Gulim"/>
              <a:cs typeface="Gulim"/>
              <a:sym typeface="Gulim"/>
            </a:endParaRPr>
          </a:p>
          <a:p>
            <a:pPr indent="-217170" lvl="0" marL="342900" rtl="0" algn="l">
              <a:lnSpc>
                <a:spcPct val="100000"/>
              </a:lnSpc>
              <a:spcBef>
                <a:spcPts val="360"/>
              </a:spcBef>
              <a:spcAft>
                <a:spcPts val="0"/>
              </a:spcAft>
              <a:buSzPts val="1980"/>
              <a:buNone/>
            </a:pPr>
            <a:r>
              <a:t/>
            </a:r>
            <a:endParaRPr b="0" i="0" sz="1800" u="none">
              <a:solidFill>
                <a:schemeClr val="dk1"/>
              </a:solidFill>
              <a:latin typeface="Gulim"/>
              <a:ea typeface="Gulim"/>
              <a:cs typeface="Gulim"/>
              <a:sym typeface="Gulim"/>
            </a:endParaRPr>
          </a:p>
          <a:p>
            <a:pPr indent="-217170" lvl="0" marL="342900" rtl="0" algn="l">
              <a:lnSpc>
                <a:spcPct val="100000"/>
              </a:lnSpc>
              <a:spcBef>
                <a:spcPts val="360"/>
              </a:spcBef>
              <a:spcAft>
                <a:spcPts val="0"/>
              </a:spcAft>
              <a:buSzPts val="1980"/>
              <a:buNone/>
            </a:pPr>
            <a:r>
              <a:t/>
            </a:r>
            <a:endParaRPr b="0" i="0" sz="1800" u="none">
              <a:solidFill>
                <a:schemeClr val="dk1"/>
              </a:solidFill>
              <a:latin typeface="Gulim"/>
              <a:ea typeface="Gulim"/>
              <a:cs typeface="Gulim"/>
              <a:sym typeface="Gulim"/>
            </a:endParaRPr>
          </a:p>
          <a:p>
            <a:pPr indent="-217170" lvl="0" marL="342900" rtl="0" algn="l">
              <a:lnSpc>
                <a:spcPct val="100000"/>
              </a:lnSpc>
              <a:spcBef>
                <a:spcPts val="360"/>
              </a:spcBef>
              <a:spcAft>
                <a:spcPts val="0"/>
              </a:spcAft>
              <a:buSzPts val="1980"/>
              <a:buNone/>
            </a:pPr>
            <a:r>
              <a:t/>
            </a:r>
            <a:endParaRPr b="0" i="0" sz="1800" u="none">
              <a:solidFill>
                <a:schemeClr val="dk1"/>
              </a:solidFill>
              <a:latin typeface="Gulim"/>
              <a:ea typeface="Gulim"/>
              <a:cs typeface="Gulim"/>
              <a:sym typeface="Gulim"/>
            </a:endParaRPr>
          </a:p>
          <a:p>
            <a:pPr indent="-217170" lvl="0" marL="342900" rtl="0" algn="l">
              <a:lnSpc>
                <a:spcPct val="100000"/>
              </a:lnSpc>
              <a:spcBef>
                <a:spcPts val="360"/>
              </a:spcBef>
              <a:spcAft>
                <a:spcPts val="0"/>
              </a:spcAft>
              <a:buSzPts val="1980"/>
              <a:buNone/>
            </a:pPr>
            <a:r>
              <a:t/>
            </a:r>
            <a:endParaRPr b="0" i="0" sz="1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A customer's delay in a waiting line may be dependent on the number and duration of service of other customers ahead in line as well as the availability of servers and equipment.</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927" name="Google Shape;927;p93"/>
          <p:cNvSpPr txBox="1"/>
          <p:nvPr>
            <p:ph type="title"/>
          </p:nvPr>
        </p:nvSpPr>
        <p:spPr>
          <a:xfrm>
            <a:off x="609600" y="609600"/>
            <a:ext cx="6781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3.1Concepts in Discrete-Event Simulation (5)</a:t>
            </a:r>
            <a:endParaRPr/>
          </a:p>
        </p:txBody>
      </p:sp>
      <p:pic>
        <p:nvPicPr>
          <p:cNvPr id="928" name="Google Shape;928;p93"/>
          <p:cNvPicPr preferRelativeResize="0"/>
          <p:nvPr/>
        </p:nvPicPr>
        <p:blipFill rotWithShape="1">
          <a:blip r:embed="rId3">
            <a:alphaModFix/>
          </a:blip>
          <a:srcRect b="0" l="0" r="0" t="0"/>
          <a:stretch/>
        </p:blipFill>
        <p:spPr>
          <a:xfrm>
            <a:off x="2667000" y="2997200"/>
            <a:ext cx="3810000" cy="156527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94"/>
          <p:cNvSpPr txBox="1"/>
          <p:nvPr>
            <p:ph type="title"/>
          </p:nvPr>
        </p:nvSpPr>
        <p:spPr>
          <a:xfrm>
            <a:off x="609600" y="609600"/>
            <a:ext cx="6858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3.1Concepts in Discrete-Event Simulation (6)</a:t>
            </a:r>
            <a:endParaRPr/>
          </a:p>
        </p:txBody>
      </p:sp>
      <p:graphicFrame>
        <p:nvGraphicFramePr>
          <p:cNvPr id="934" name="Google Shape;934;p94"/>
          <p:cNvGraphicFramePr/>
          <p:nvPr/>
        </p:nvGraphicFramePr>
        <p:xfrm>
          <a:off x="838200" y="1676400"/>
          <a:ext cx="3000000" cy="3000000"/>
        </p:xfrm>
        <a:graphic>
          <a:graphicData uri="http://schemas.openxmlformats.org/drawingml/2006/table">
            <a:tbl>
              <a:tblPr>
                <a:noFill/>
                <a:tableStyleId>{940B99AE-502D-41B1-9F39-27C7B6F1F582}</a:tableStyleId>
              </a:tblPr>
              <a:tblGrid>
                <a:gridCol w="1828800"/>
                <a:gridCol w="2590800"/>
                <a:gridCol w="3048000"/>
              </a:tblGrid>
              <a:tr h="533400">
                <a:tc>
                  <a:txBody>
                    <a:bodyPr/>
                    <a:lstStyle/>
                    <a:p>
                      <a:pPr indent="0" lvl="0" marL="0" marR="0" rtl="0" algn="l">
                        <a:spcBef>
                          <a:spcPts val="0"/>
                        </a:spcBef>
                        <a:spcAft>
                          <a:spcPts val="0"/>
                        </a:spcAft>
                        <a:buNone/>
                      </a:pPr>
                      <a:r>
                        <a:t/>
                      </a:r>
                      <a:endParaRPr sz="1800">
                        <a:solidFill>
                          <a:schemeClr val="dk1"/>
                        </a:solidFill>
                        <a:latin typeface="Gulim"/>
                        <a:ea typeface="Gulim"/>
                        <a:cs typeface="Gulim"/>
                        <a:sym typeface="Gulim"/>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Delay</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Activity</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3875">
                <a:tc>
                  <a:txBody>
                    <a:bodyPr/>
                    <a:lstStyle/>
                    <a:p>
                      <a:pPr indent="0" lvl="0" marL="0" marR="0" rtl="0" algn="l">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What so called</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a conditional wait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an unconditional wait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3400">
                <a:tc>
                  <a:txBody>
                    <a:bodyPr/>
                    <a:lstStyle/>
                    <a:p>
                      <a:pPr indent="0" lvl="0" marL="0" marR="0" rtl="0" algn="l">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A completion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a secondary event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a primary event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89025">
                <a:tc>
                  <a:txBody>
                    <a:bodyPr/>
                    <a:lstStyle/>
                    <a:p>
                      <a:pPr indent="0" lvl="0" marL="0" marR="0" rtl="0" algn="l">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A management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by placing an event notice on the FEL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Gulim"/>
                        <a:buNone/>
                      </a:pPr>
                      <a:r>
                        <a:rPr b="0" i="0" lang="en-US" sz="1800" u="none">
                          <a:solidFill>
                            <a:schemeClr val="dk1"/>
                          </a:solidFill>
                          <a:latin typeface="Gulim"/>
                          <a:ea typeface="Gulim"/>
                          <a:cs typeface="Gulim"/>
                          <a:sym typeface="Gulim"/>
                        </a:rPr>
                        <a:t>by placing the associated entity on another list, not the FEL, perhaps repre-senting a waiting line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935" name="Google Shape;935;p94"/>
          <p:cNvSpPr txBox="1"/>
          <p:nvPr/>
        </p:nvSpPr>
        <p:spPr>
          <a:xfrm>
            <a:off x="914400" y="4572000"/>
            <a:ext cx="7467600" cy="1436687"/>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Gulim"/>
                <a:ea typeface="Gulim"/>
                <a:cs typeface="Gulim"/>
                <a:sym typeface="Gulim"/>
              </a:rPr>
              <a:t> System state, entity attributes and the number of active entities, the </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   contents of sets, and the activities and delays currently in progress are all </a:t>
            </a:r>
            <a:endParaRPr/>
          </a:p>
          <a:p>
            <a:pPr indent="0" lvl="0" marL="0" marR="0" rtl="0" algn="l">
              <a:lnSpc>
                <a:spcPct val="100000"/>
              </a:lnSpc>
              <a:spcBef>
                <a:spcPts val="80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   functions of time and are constantly changing over time. </a:t>
            </a:r>
            <a:endParaRPr/>
          </a:p>
          <a:p>
            <a:pPr indent="-101600" lvl="0" marL="0" marR="0" rtl="0" algn="l">
              <a:lnSpc>
                <a:spcPct val="100000"/>
              </a:lnSpc>
              <a:spcBef>
                <a:spcPts val="800"/>
              </a:spcBef>
              <a:spcAft>
                <a:spcPts val="0"/>
              </a:spcAft>
              <a:buClr>
                <a:schemeClr val="dk1"/>
              </a:buClr>
              <a:buSzPts val="1600"/>
              <a:buFont typeface="Noto Sans Symbols"/>
              <a:buChar char="▪"/>
            </a:pPr>
            <a:r>
              <a:rPr b="0" i="0" lang="en-US" sz="1600" u="none">
                <a:solidFill>
                  <a:schemeClr val="dk1"/>
                </a:solidFill>
                <a:latin typeface="Gulim"/>
                <a:ea typeface="Gulim"/>
                <a:cs typeface="Gulim"/>
                <a:sym typeface="Gulim"/>
              </a:rPr>
              <a:t> Time itself is represented by a variable called CLOCK.</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descr="Rectangle: Click to edit Master text styles &#10;Second level &#10;Third level &#10;Fourth level &#10;Fifth level" id="940" name="Google Shape;940;p95"/>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3.1 (Able and Baker, Revisited)</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Consider the Able-Baker carhop system of Example 2.2. </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System state </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          : the number of cars waiting to be served at time 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          : 0 or 1 to indicate Able being idle or busy at time 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          : 0 or 1 to indicate Baker being idle or busy at time 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Entities : Neither the customers (i.e., cars) nor the servers need </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to be explicitly represented, except in terms of the </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state variables, unless certain customer averages are </a:t>
            </a:r>
            <a:endParaRPr/>
          </a:p>
          <a:p>
            <a:pPr indent="-285750" lvl="1" marL="742950" rtl="0" algn="l">
              <a:lnSpc>
                <a:spcPct val="100000"/>
              </a:lnSpc>
              <a:spcBef>
                <a:spcPts val="360"/>
              </a:spcBef>
              <a:spcAft>
                <a:spcPts val="0"/>
              </a:spcAft>
              <a:buSzPts val="1080"/>
              <a:buNone/>
            </a:pPr>
            <a:r>
              <a:rPr b="0" i="0" lang="en-US" sz="1800" u="none">
                <a:solidFill>
                  <a:schemeClr val="dk1"/>
                </a:solidFill>
                <a:latin typeface="Gulim"/>
                <a:ea typeface="Gulim"/>
                <a:cs typeface="Gulim"/>
                <a:sym typeface="Gulim"/>
              </a:rPr>
              <a:t>                 desired (compare Examples 3.4 and 3.5)</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Events</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Arrival event</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Service completion by Able</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Service completion by Baker</a:t>
            </a:r>
            <a:endParaRPr/>
          </a:p>
        </p:txBody>
      </p:sp>
      <p:sp>
        <p:nvSpPr>
          <p:cNvPr id="941" name="Google Shape;941;p95"/>
          <p:cNvSpPr txBox="1"/>
          <p:nvPr>
            <p:ph type="title"/>
          </p:nvPr>
        </p:nvSpPr>
        <p:spPr>
          <a:xfrm>
            <a:off x="609600" y="609600"/>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3.1Concepts in Discrete-Event Simulation (7)</a:t>
            </a:r>
            <a:endParaRPr/>
          </a:p>
        </p:txBody>
      </p:sp>
      <p:pic>
        <p:nvPicPr>
          <p:cNvPr id="942" name="Google Shape;942;p95"/>
          <p:cNvPicPr preferRelativeResize="0"/>
          <p:nvPr/>
        </p:nvPicPr>
        <p:blipFill rotWithShape="1">
          <a:blip r:embed="rId3">
            <a:alphaModFix/>
          </a:blip>
          <a:srcRect b="0" l="0" r="0" t="0"/>
          <a:stretch/>
        </p:blipFill>
        <p:spPr>
          <a:xfrm>
            <a:off x="2092325" y="2532062"/>
            <a:ext cx="533400" cy="349250"/>
          </a:xfrm>
          <a:prstGeom prst="rect">
            <a:avLst/>
          </a:prstGeom>
          <a:noFill/>
          <a:ln>
            <a:noFill/>
          </a:ln>
        </p:spPr>
      </p:pic>
      <p:pic>
        <p:nvPicPr>
          <p:cNvPr id="943" name="Google Shape;943;p95"/>
          <p:cNvPicPr preferRelativeResize="0"/>
          <p:nvPr/>
        </p:nvPicPr>
        <p:blipFill rotWithShape="1">
          <a:blip r:embed="rId4">
            <a:alphaModFix/>
          </a:blip>
          <a:srcRect b="0" l="0" r="0" t="0"/>
          <a:stretch/>
        </p:blipFill>
        <p:spPr>
          <a:xfrm>
            <a:off x="2090737" y="2854325"/>
            <a:ext cx="533400" cy="312737"/>
          </a:xfrm>
          <a:prstGeom prst="rect">
            <a:avLst/>
          </a:prstGeom>
          <a:noFill/>
          <a:ln>
            <a:noFill/>
          </a:ln>
        </p:spPr>
      </p:pic>
      <p:pic>
        <p:nvPicPr>
          <p:cNvPr id="944" name="Google Shape;944;p95"/>
          <p:cNvPicPr preferRelativeResize="0"/>
          <p:nvPr/>
        </p:nvPicPr>
        <p:blipFill rotWithShape="1">
          <a:blip r:embed="rId5">
            <a:alphaModFix/>
          </a:blip>
          <a:srcRect b="0" l="0" r="0" t="0"/>
          <a:stretch/>
        </p:blipFill>
        <p:spPr>
          <a:xfrm>
            <a:off x="2108200" y="3167062"/>
            <a:ext cx="533400" cy="312737"/>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descr="Rectangle: Click to edit Master text styles &#10;Second level &#10;Third level &#10;Fourth level &#10;Fifth level" id="949" name="Google Shape;949;p96"/>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b="0" i="0" lang="en-US" sz="2000" u="none">
                <a:solidFill>
                  <a:schemeClr val="dk1"/>
                </a:solidFill>
                <a:latin typeface="Gulim"/>
                <a:ea typeface="Gulim"/>
                <a:cs typeface="Gulim"/>
                <a:sym typeface="Gulim"/>
              </a:rPr>
              <a:t>EXAMPLE 3.1 (Cont.)</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Activities</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Interarrival time, defined in Table 2.11</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Service time by Able, defined in Table 2.12</a:t>
            </a:r>
            <a:endParaRPr/>
          </a:p>
          <a:p>
            <a:pPr indent="-228600" lvl="2" marL="1143000" rtl="0" algn="l">
              <a:lnSpc>
                <a:spcPct val="100000"/>
              </a:lnSpc>
              <a:spcBef>
                <a:spcPts val="320"/>
              </a:spcBef>
              <a:spcAft>
                <a:spcPts val="0"/>
              </a:spcAft>
              <a:buSzPts val="1520"/>
              <a:buChar char="•"/>
            </a:pPr>
            <a:r>
              <a:rPr b="0" i="0" lang="en-US" sz="1600" u="none">
                <a:solidFill>
                  <a:schemeClr val="dk1"/>
                </a:solidFill>
                <a:latin typeface="Gulim"/>
                <a:ea typeface="Gulim"/>
                <a:cs typeface="Gulim"/>
                <a:sym typeface="Gulim"/>
              </a:rPr>
              <a:t>Service time by Baker, defined in Table 2.13</a:t>
            </a:r>
            <a:endParaRPr/>
          </a:p>
          <a:p>
            <a:pPr indent="-285750" lvl="1" marL="742950" rtl="0" algn="l">
              <a:lnSpc>
                <a:spcPct val="100000"/>
              </a:lnSpc>
              <a:spcBef>
                <a:spcPts val="360"/>
              </a:spcBef>
              <a:spcAft>
                <a:spcPts val="0"/>
              </a:spcAft>
              <a:buSzPts val="1080"/>
              <a:buChar char="•"/>
            </a:pPr>
            <a:r>
              <a:rPr b="0" i="0" lang="en-US" sz="1800" u="none">
                <a:solidFill>
                  <a:schemeClr val="dk1"/>
                </a:solidFill>
                <a:latin typeface="Gulim"/>
                <a:ea typeface="Gulim"/>
                <a:cs typeface="Gulim"/>
                <a:sym typeface="Gulim"/>
              </a:rPr>
              <a:t>Delay : </a:t>
            </a:r>
            <a:r>
              <a:rPr b="0" i="0" lang="en-US" sz="1600" u="none">
                <a:solidFill>
                  <a:schemeClr val="dk1"/>
                </a:solidFill>
                <a:latin typeface="Gulim"/>
                <a:ea typeface="Gulim"/>
                <a:cs typeface="Gulim"/>
                <a:sym typeface="Gulim"/>
              </a:rPr>
              <a:t>A customer's wait in queue until Able or Baker becomes free</a:t>
            </a:r>
            <a:endParaRPr/>
          </a:p>
          <a:p>
            <a:pPr indent="-217170" lvl="0" marL="342900" rtl="0" algn="l">
              <a:lnSpc>
                <a:spcPct val="100000"/>
              </a:lnSpc>
              <a:spcBef>
                <a:spcPts val="360"/>
              </a:spcBef>
              <a:spcAft>
                <a:spcPts val="0"/>
              </a:spcAft>
              <a:buSzPts val="1980"/>
              <a:buNone/>
            </a:pPr>
            <a:r>
              <a:t/>
            </a:r>
            <a:endParaRPr b="0" i="0" sz="1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The definition of the model components provides a static description of the model. </a:t>
            </a:r>
            <a:endParaRPr/>
          </a:p>
          <a:p>
            <a:pPr indent="-287020" lvl="0" marL="342900" rtl="0" algn="l">
              <a:lnSpc>
                <a:spcPct val="100000"/>
              </a:lnSpc>
              <a:spcBef>
                <a:spcPts val="160"/>
              </a:spcBef>
              <a:spcAft>
                <a:spcPts val="0"/>
              </a:spcAft>
              <a:buSzPts val="880"/>
              <a:buNone/>
            </a:pPr>
            <a:r>
              <a:t/>
            </a:r>
            <a:endParaRPr b="0" i="0" sz="800" u="none">
              <a:solidFill>
                <a:schemeClr val="dk1"/>
              </a:solidFill>
              <a:latin typeface="Gulim"/>
              <a:ea typeface="Gulim"/>
              <a:cs typeface="Gulim"/>
              <a:sym typeface="Gulim"/>
            </a:endParaRPr>
          </a:p>
          <a:p>
            <a:pPr indent="-342900" lvl="0" marL="342900" rtl="0" algn="l">
              <a:lnSpc>
                <a:spcPct val="100000"/>
              </a:lnSpc>
              <a:spcBef>
                <a:spcPts val="360"/>
              </a:spcBef>
              <a:spcAft>
                <a:spcPts val="0"/>
              </a:spcAft>
              <a:buSzPts val="1980"/>
              <a:buChar char="•"/>
            </a:pPr>
            <a:r>
              <a:rPr b="0" i="0" lang="en-US" sz="1800" u="none">
                <a:solidFill>
                  <a:schemeClr val="dk1"/>
                </a:solidFill>
                <a:latin typeface="Gulim"/>
                <a:ea typeface="Gulim"/>
                <a:cs typeface="Gulim"/>
                <a:sym typeface="Gulim"/>
              </a:rPr>
              <a:t>A description of the dynamic relationships and interactions between the components is also needed. </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sp>
        <p:nvSpPr>
          <p:cNvPr id="950" name="Google Shape;950;p96"/>
          <p:cNvSpPr txBox="1"/>
          <p:nvPr>
            <p:ph type="title"/>
          </p:nvPr>
        </p:nvSpPr>
        <p:spPr>
          <a:xfrm>
            <a:off x="609600" y="609600"/>
            <a:ext cx="6934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3.1Concepts in Discrete-Event Simulation (8)</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descr="Rectangle: Click to edit Master text styles &#10;Second level &#10;Third level &#10;Fourth level &#10;Fifth level" id="955" name="Google Shape;955;p97"/>
          <p:cNvSpPr txBox="1"/>
          <p:nvPr>
            <p:ph idx="1" type="body"/>
          </p:nvPr>
        </p:nvSpPr>
        <p:spPr>
          <a:xfrm>
            <a:off x="838200" y="1447800"/>
            <a:ext cx="7772400" cy="192563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760"/>
              <a:buChar char="•"/>
            </a:pPr>
            <a:r>
              <a:rPr b="0" i="0" lang="en-US" sz="1600" u="none">
                <a:solidFill>
                  <a:schemeClr val="dk1"/>
                </a:solidFill>
                <a:latin typeface="Gulim"/>
                <a:ea typeface="Gulim"/>
                <a:cs typeface="Gulim"/>
                <a:sym typeface="Gulim"/>
              </a:rPr>
              <a:t>A discrete-event simulation </a:t>
            </a:r>
            <a:endParaRPr/>
          </a:p>
          <a:p>
            <a:pPr indent="-342900" lvl="0" marL="342900" rtl="0" algn="l">
              <a:lnSpc>
                <a:spcPct val="90000"/>
              </a:lnSpc>
              <a:spcBef>
                <a:spcPts val="320"/>
              </a:spcBef>
              <a:spcAft>
                <a:spcPts val="0"/>
              </a:spcAft>
              <a:buSzPts val="1760"/>
              <a:buNone/>
            </a:pPr>
            <a:r>
              <a:rPr b="0" i="0" lang="en-US" sz="1600" u="none">
                <a:solidFill>
                  <a:schemeClr val="dk1"/>
                </a:solidFill>
                <a:latin typeface="Gulim"/>
                <a:ea typeface="Gulim"/>
                <a:cs typeface="Gulim"/>
                <a:sym typeface="Gulim"/>
              </a:rPr>
              <a:t>     : the modeling over time of a system all of whose state changes occur </a:t>
            </a:r>
            <a:endParaRPr/>
          </a:p>
          <a:p>
            <a:pPr indent="-342900" lvl="0" marL="342900" rtl="0" algn="l">
              <a:lnSpc>
                <a:spcPct val="90000"/>
              </a:lnSpc>
              <a:spcBef>
                <a:spcPts val="320"/>
              </a:spcBef>
              <a:spcAft>
                <a:spcPts val="0"/>
              </a:spcAft>
              <a:buSzPts val="1760"/>
              <a:buNone/>
            </a:pPr>
            <a:r>
              <a:rPr b="0" i="0" lang="en-US" sz="1600" u="none">
                <a:solidFill>
                  <a:schemeClr val="dk1"/>
                </a:solidFill>
                <a:latin typeface="Gulim"/>
                <a:ea typeface="Gulim"/>
                <a:cs typeface="Gulim"/>
                <a:sym typeface="Gulim"/>
              </a:rPr>
              <a:t>       at discrete points in time-those points when an event occurs.</a:t>
            </a:r>
            <a:endParaRPr/>
          </a:p>
          <a:p>
            <a:pPr indent="-342900" lvl="0" marL="342900" rtl="0" algn="l">
              <a:lnSpc>
                <a:spcPct val="90000"/>
              </a:lnSpc>
              <a:spcBef>
                <a:spcPts val="320"/>
              </a:spcBef>
              <a:spcAft>
                <a:spcPts val="0"/>
              </a:spcAft>
              <a:buSzPts val="1760"/>
              <a:buNone/>
            </a:pPr>
            <a:r>
              <a:rPr b="0" i="0" lang="en-US" sz="1600" u="none">
                <a:solidFill>
                  <a:schemeClr val="dk1"/>
                </a:solidFill>
                <a:latin typeface="Gulim"/>
                <a:ea typeface="Gulim"/>
                <a:cs typeface="Gulim"/>
                <a:sym typeface="Gulim"/>
              </a:rPr>
              <a:t> </a:t>
            </a:r>
            <a:endParaRPr/>
          </a:p>
          <a:p>
            <a:pPr indent="-342900" lvl="0" marL="342900" rtl="0" algn="l">
              <a:lnSpc>
                <a:spcPct val="90000"/>
              </a:lnSpc>
              <a:spcBef>
                <a:spcPts val="320"/>
              </a:spcBef>
              <a:spcAft>
                <a:spcPts val="0"/>
              </a:spcAft>
              <a:buSzPts val="1760"/>
              <a:buChar char="•"/>
            </a:pPr>
            <a:r>
              <a:rPr b="0" i="0" lang="en-US" sz="1600" u="none">
                <a:solidFill>
                  <a:schemeClr val="dk1"/>
                </a:solidFill>
                <a:latin typeface="Gulim"/>
                <a:ea typeface="Gulim"/>
                <a:cs typeface="Gulim"/>
                <a:sym typeface="Gulim"/>
              </a:rPr>
              <a:t>A discrete-event simulation proceeds by producing a sequence of system snapshots (or system images) which represent the evolution of the system through time. </a:t>
            </a:r>
            <a:endParaRPr/>
          </a:p>
          <a:p>
            <a:pPr indent="-231140" lvl="0" marL="342900" rtl="0" algn="l">
              <a:spcBef>
                <a:spcPts val="320"/>
              </a:spcBef>
              <a:spcAft>
                <a:spcPts val="0"/>
              </a:spcAft>
              <a:buSzPts val="1760"/>
              <a:buNone/>
            </a:pPr>
            <a:r>
              <a:t/>
            </a:r>
            <a:endParaRPr b="0" i="0" sz="1600" u="none">
              <a:solidFill>
                <a:schemeClr val="dk1"/>
              </a:solidFill>
              <a:latin typeface="Gulim"/>
              <a:ea typeface="Gulim"/>
              <a:cs typeface="Gulim"/>
              <a:sym typeface="Gulim"/>
            </a:endParaRPr>
          </a:p>
        </p:txBody>
      </p:sp>
      <p:sp>
        <p:nvSpPr>
          <p:cNvPr id="956" name="Google Shape;956;p97"/>
          <p:cNvSpPr txBox="1"/>
          <p:nvPr>
            <p:ph type="title"/>
          </p:nvPr>
        </p:nvSpPr>
        <p:spPr>
          <a:xfrm>
            <a:off x="609600" y="609600"/>
            <a:ext cx="67056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Gulim"/>
              <a:buNone/>
            </a:pPr>
            <a:r>
              <a:rPr b="0" i="0" lang="en-US" sz="2000" u="none">
                <a:solidFill>
                  <a:schemeClr val="dk2"/>
                </a:solidFill>
                <a:latin typeface="Gulim"/>
                <a:ea typeface="Gulim"/>
                <a:cs typeface="Gulim"/>
                <a:sym typeface="Gulim"/>
              </a:rPr>
              <a:t>3.1Concepts in Discrete-Event Simulation (9)</a:t>
            </a:r>
            <a:endParaRPr/>
          </a:p>
        </p:txBody>
      </p:sp>
      <p:pic>
        <p:nvPicPr>
          <p:cNvPr descr="figure3-1" id="957" name="Google Shape;957;p97"/>
          <p:cNvPicPr preferRelativeResize="0"/>
          <p:nvPr/>
        </p:nvPicPr>
        <p:blipFill rotWithShape="1">
          <a:blip r:embed="rId3">
            <a:alphaModFix/>
          </a:blip>
          <a:srcRect b="0" l="0" r="0" t="0"/>
          <a:stretch/>
        </p:blipFill>
        <p:spPr>
          <a:xfrm>
            <a:off x="1219200" y="3581400"/>
            <a:ext cx="6934200" cy="2133600"/>
          </a:xfrm>
          <a:prstGeom prst="rect">
            <a:avLst/>
          </a:prstGeom>
          <a:noFill/>
          <a:ln>
            <a:noFill/>
          </a:ln>
        </p:spPr>
      </p:pic>
      <p:sp>
        <p:nvSpPr>
          <p:cNvPr id="958" name="Google Shape;958;p97"/>
          <p:cNvSpPr txBox="1"/>
          <p:nvPr/>
        </p:nvSpPr>
        <p:spPr>
          <a:xfrm>
            <a:off x="1752600" y="5715000"/>
            <a:ext cx="58674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Gulim"/>
              <a:buNone/>
            </a:pPr>
            <a:r>
              <a:rPr b="0" i="0" lang="en-US" sz="1600" u="none">
                <a:solidFill>
                  <a:schemeClr val="dk1"/>
                </a:solidFill>
                <a:latin typeface="Gulim"/>
                <a:ea typeface="Gulim"/>
                <a:cs typeface="Gulim"/>
                <a:sym typeface="Gulim"/>
              </a:rPr>
              <a:t>Figure 3.1 Prototype system snapshot at simulation time 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98"/>
          <p:cNvSpPr txBox="1"/>
          <p:nvPr>
            <p:ph type="title"/>
          </p:nvPr>
        </p:nvSpPr>
        <p:spPr>
          <a:xfrm>
            <a:off x="152400" y="587375"/>
            <a:ext cx="7239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Gulim"/>
              <a:buNone/>
            </a:pPr>
            <a:r>
              <a:rPr b="0" i="0" lang="en-US" sz="1800" u="none">
                <a:solidFill>
                  <a:schemeClr val="dk2"/>
                </a:solidFill>
                <a:latin typeface="Gulim"/>
                <a:ea typeface="Gulim"/>
                <a:cs typeface="Gulim"/>
                <a:sym typeface="Gulim"/>
              </a:rPr>
              <a:t>3.1.1. The Event-Scheduling/Time-Advanced Algorithm (1)</a:t>
            </a:r>
            <a:endParaRPr/>
          </a:p>
        </p:txBody>
      </p:sp>
      <p:sp>
        <p:nvSpPr>
          <p:cNvPr descr="Rectangle: Click to edit Master text styles &#10;Second level &#10;Third level &#10;Fourth level &#10;Fifth level" id="964" name="Google Shape;964;p98"/>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Char char="•"/>
            </a:pPr>
            <a:r>
              <a:rPr b="0" i="0" lang="en-US" sz="1800" u="none">
                <a:solidFill>
                  <a:schemeClr val="dk1"/>
                </a:solidFill>
                <a:latin typeface="Gulim"/>
                <a:ea typeface="Gulim"/>
                <a:cs typeface="Gulim"/>
                <a:sym typeface="Gulim"/>
              </a:rPr>
              <a:t>The mechanism for advancing simulation time and guaranteeing that all events occur in correct chronological order is based on the future event list (FEL).</a:t>
            </a:r>
            <a:endParaRPr/>
          </a:p>
          <a:p>
            <a:pPr indent="-342900" lvl="0" marL="342900" rtl="0" algn="l">
              <a:lnSpc>
                <a:spcPct val="90000"/>
              </a:lnSpc>
              <a:spcBef>
                <a:spcPts val="360"/>
              </a:spcBef>
              <a:spcAft>
                <a:spcPts val="0"/>
              </a:spcAft>
              <a:buSzPts val="1980"/>
              <a:buChar char="•"/>
            </a:pPr>
            <a:r>
              <a:rPr b="0" i="0" lang="en-US" sz="1800" u="none">
                <a:solidFill>
                  <a:schemeClr val="dk1"/>
                </a:solidFill>
                <a:latin typeface="Gulim"/>
                <a:ea typeface="Gulim"/>
                <a:cs typeface="Gulim"/>
                <a:sym typeface="Gulim"/>
              </a:rPr>
              <a:t>Future Event List (FEL) </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to contain all event notices for events that have been scheduled to occur at a future time. </a:t>
            </a:r>
            <a:endParaRPr/>
          </a:p>
          <a:p>
            <a:pPr indent="-285750" lvl="1" marL="742950" rtl="0" algn="l">
              <a:lnSpc>
                <a:spcPct val="90000"/>
              </a:lnSpc>
              <a:spcBef>
                <a:spcPts val="320"/>
              </a:spcBef>
              <a:spcAft>
                <a:spcPts val="0"/>
              </a:spcAft>
              <a:buSzPts val="960"/>
              <a:buChar char="•"/>
            </a:pPr>
            <a:r>
              <a:rPr b="0" i="0" lang="en-US" sz="1600" u="none">
                <a:solidFill>
                  <a:schemeClr val="dk1"/>
                </a:solidFill>
                <a:latin typeface="Gulim"/>
                <a:ea typeface="Gulim"/>
                <a:cs typeface="Gulim"/>
                <a:sym typeface="Gulim"/>
              </a:rPr>
              <a:t>to be ordered by event time, meaning that the events are arranged chronologically; that is, the event times satisfy</a:t>
            </a:r>
            <a:endParaRPr/>
          </a:p>
          <a:p>
            <a:pPr indent="-342900" lvl="0" marL="342900" rtl="0" algn="l">
              <a:lnSpc>
                <a:spcPct val="90000"/>
              </a:lnSpc>
              <a:spcBef>
                <a:spcPts val="360"/>
              </a:spcBef>
              <a:spcAft>
                <a:spcPts val="0"/>
              </a:spcAft>
              <a:buSzPts val="1980"/>
              <a:buNone/>
            </a:pPr>
            <a:r>
              <a:t/>
            </a:r>
            <a:endParaRPr b="0" i="0" sz="1800" u="none">
              <a:solidFill>
                <a:schemeClr val="dk1"/>
              </a:solidFill>
              <a:latin typeface="Gulim"/>
              <a:ea typeface="Gulim"/>
              <a:cs typeface="Gulim"/>
              <a:sym typeface="Gulim"/>
            </a:endParaRPr>
          </a:p>
          <a:p>
            <a:pPr indent="-217170" lvl="0" marL="342900" rtl="0" algn="l">
              <a:lnSpc>
                <a:spcPct val="90000"/>
              </a:lnSpc>
              <a:spcBef>
                <a:spcPts val="360"/>
              </a:spcBef>
              <a:spcAft>
                <a:spcPts val="0"/>
              </a:spcAft>
              <a:buSzPts val="1980"/>
              <a:buNone/>
            </a:pPr>
            <a:r>
              <a:t/>
            </a:r>
            <a:endParaRPr b="0" i="0" sz="1800" u="none">
              <a:solidFill>
                <a:schemeClr val="dk1"/>
              </a:solidFill>
              <a:latin typeface="Gulim"/>
              <a:ea typeface="Gulim"/>
              <a:cs typeface="Gulim"/>
              <a:sym typeface="Gulim"/>
            </a:endParaRPr>
          </a:p>
          <a:p>
            <a:pPr indent="-217170" lvl="0" marL="342900" rtl="0" algn="l">
              <a:lnSpc>
                <a:spcPct val="90000"/>
              </a:lnSpc>
              <a:spcBef>
                <a:spcPts val="360"/>
              </a:spcBef>
              <a:spcAft>
                <a:spcPts val="0"/>
              </a:spcAft>
              <a:buSzPts val="1980"/>
              <a:buNone/>
            </a:pPr>
            <a:r>
              <a:t/>
            </a:r>
            <a:endParaRPr b="0" i="0" sz="1800" u="none">
              <a:solidFill>
                <a:schemeClr val="dk1"/>
              </a:solidFill>
              <a:latin typeface="Gulim"/>
              <a:ea typeface="Gulim"/>
              <a:cs typeface="Gulim"/>
              <a:sym typeface="Gulim"/>
            </a:endParaRPr>
          </a:p>
          <a:p>
            <a:pPr indent="-342900" lvl="0" marL="342900" rtl="0" algn="l">
              <a:lnSpc>
                <a:spcPct val="90000"/>
              </a:lnSpc>
              <a:spcBef>
                <a:spcPts val="360"/>
              </a:spcBef>
              <a:spcAft>
                <a:spcPts val="0"/>
              </a:spcAft>
              <a:buSzPts val="1980"/>
              <a:buChar char="•"/>
            </a:pPr>
            <a:r>
              <a:rPr b="0" i="0" lang="en-US" sz="1800" u="none">
                <a:solidFill>
                  <a:schemeClr val="dk1"/>
                </a:solidFill>
                <a:latin typeface="Gulim"/>
                <a:ea typeface="Gulim"/>
                <a:cs typeface="Gulim"/>
                <a:sym typeface="Gulim"/>
              </a:rPr>
              <a:t>Scheduling a future event means that at the instant an activity begins, its duration is computed or drawn as a sample from a statistical distribution and the end-activity event, together with its event time, is placed on the future event list. </a:t>
            </a:r>
            <a:endParaRPr/>
          </a:p>
          <a:p>
            <a:pPr indent="-217170" lvl="0" marL="342900" rtl="0" algn="l">
              <a:spcBef>
                <a:spcPts val="360"/>
              </a:spcBef>
              <a:spcAft>
                <a:spcPts val="0"/>
              </a:spcAft>
              <a:buSzPts val="1980"/>
              <a:buNone/>
            </a:pPr>
            <a:r>
              <a:t/>
            </a:r>
            <a:endParaRPr b="0" i="0" sz="1800" u="none">
              <a:solidFill>
                <a:schemeClr val="dk1"/>
              </a:solidFill>
              <a:latin typeface="Gulim"/>
              <a:ea typeface="Gulim"/>
              <a:cs typeface="Gulim"/>
              <a:sym typeface="Gulim"/>
            </a:endParaRPr>
          </a:p>
        </p:txBody>
      </p:sp>
      <p:pic>
        <p:nvPicPr>
          <p:cNvPr id="965" name="Google Shape;965;p98"/>
          <p:cNvPicPr preferRelativeResize="0"/>
          <p:nvPr/>
        </p:nvPicPr>
        <p:blipFill rotWithShape="1">
          <a:blip r:embed="rId3">
            <a:alphaModFix/>
          </a:blip>
          <a:srcRect b="0" l="0" r="0" t="0"/>
          <a:stretch/>
        </p:blipFill>
        <p:spPr>
          <a:xfrm>
            <a:off x="3733800" y="3609975"/>
            <a:ext cx="2819400" cy="346075"/>
          </a:xfrm>
          <a:prstGeom prst="rect">
            <a:avLst/>
          </a:prstGeom>
          <a:noFill/>
          <a:ln>
            <a:noFill/>
          </a:ln>
        </p:spPr>
      </p:pic>
      <p:sp>
        <p:nvSpPr>
          <p:cNvPr id="966" name="Google Shape;966;p98"/>
          <p:cNvSpPr txBox="1"/>
          <p:nvPr/>
        </p:nvSpPr>
        <p:spPr>
          <a:xfrm>
            <a:off x="4572000" y="4067175"/>
            <a:ext cx="167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Imminent event</a:t>
            </a:r>
            <a:endParaRPr/>
          </a:p>
        </p:txBody>
      </p:sp>
      <p:sp>
        <p:nvSpPr>
          <p:cNvPr id="967" name="Google Shape;967;p98"/>
          <p:cNvSpPr txBox="1"/>
          <p:nvPr/>
        </p:nvSpPr>
        <p:spPr>
          <a:xfrm>
            <a:off x="2057400" y="3990975"/>
            <a:ext cx="1524000" cy="5175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ulim"/>
              <a:buNone/>
            </a:pPr>
            <a:r>
              <a:rPr b="0" i="0" lang="en-US" sz="1400" u="none">
                <a:solidFill>
                  <a:schemeClr val="dk1"/>
                </a:solidFill>
                <a:latin typeface="Gulim"/>
                <a:ea typeface="Gulim"/>
                <a:cs typeface="Gulim"/>
                <a:sym typeface="Gulim"/>
              </a:rPr>
              <a:t>current value of simulated time</a:t>
            </a:r>
            <a:endParaRPr/>
          </a:p>
        </p:txBody>
      </p:sp>
      <p:cxnSp>
        <p:nvCxnSpPr>
          <p:cNvPr id="968" name="Google Shape;968;p98"/>
          <p:cNvCxnSpPr/>
          <p:nvPr/>
        </p:nvCxnSpPr>
        <p:spPr>
          <a:xfrm>
            <a:off x="3505200" y="4219575"/>
            <a:ext cx="152400" cy="0"/>
          </a:xfrm>
          <a:prstGeom prst="straightConnector1">
            <a:avLst/>
          </a:prstGeom>
          <a:noFill/>
          <a:ln cap="flat" cmpd="sng" w="9525">
            <a:solidFill>
              <a:schemeClr val="dk1"/>
            </a:solidFill>
            <a:prstDash val="solid"/>
            <a:miter lim="800000"/>
            <a:headEnd len="med" w="med" type="none"/>
            <a:tailEnd len="med" w="med" type="none"/>
          </a:ln>
        </p:spPr>
      </p:cxnSp>
      <p:cxnSp>
        <p:nvCxnSpPr>
          <p:cNvPr id="969" name="Google Shape;969;p98"/>
          <p:cNvCxnSpPr/>
          <p:nvPr/>
        </p:nvCxnSpPr>
        <p:spPr>
          <a:xfrm flipH="1" rot="10800000">
            <a:off x="3657600" y="3914775"/>
            <a:ext cx="1524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970" name="Google Shape;970;p98"/>
          <p:cNvCxnSpPr/>
          <p:nvPr/>
        </p:nvCxnSpPr>
        <p:spPr>
          <a:xfrm>
            <a:off x="4191000" y="3914775"/>
            <a:ext cx="152400" cy="304800"/>
          </a:xfrm>
          <a:prstGeom prst="straightConnector1">
            <a:avLst/>
          </a:prstGeom>
          <a:noFill/>
          <a:ln cap="flat" cmpd="sng" w="9525">
            <a:solidFill>
              <a:schemeClr val="dk1"/>
            </a:solidFill>
            <a:prstDash val="solid"/>
            <a:miter lim="800000"/>
            <a:headEnd len="med" w="med" type="triangle"/>
            <a:tailEnd len="med" w="med" type="none"/>
          </a:ln>
        </p:spPr>
      </p:cxnSp>
      <p:cxnSp>
        <p:nvCxnSpPr>
          <p:cNvPr id="971" name="Google Shape;971;p98"/>
          <p:cNvCxnSpPr/>
          <p:nvPr/>
        </p:nvCxnSpPr>
        <p:spPr>
          <a:xfrm>
            <a:off x="4343400" y="4219575"/>
            <a:ext cx="2286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99"/>
          <p:cNvSpPr txBox="1"/>
          <p:nvPr>
            <p:ph type="title"/>
          </p:nvPr>
        </p:nvSpPr>
        <p:spPr>
          <a:xfrm>
            <a:off x="609600" y="609600"/>
            <a:ext cx="64770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2800">
              <a:solidFill>
                <a:schemeClr val="dk2"/>
              </a:solidFill>
              <a:latin typeface="Gulim"/>
              <a:ea typeface="Gulim"/>
              <a:cs typeface="Gulim"/>
              <a:sym typeface="Gulim"/>
            </a:endParaRPr>
          </a:p>
        </p:txBody>
      </p:sp>
      <p:sp>
        <p:nvSpPr>
          <p:cNvPr descr="Rectangle: Click to edit Master text styles &#10;Second level &#10;Third level &#10;Fourth level &#10;Fifth level" id="977" name="Google Shape;977;p99"/>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175260" lvl="0" marL="342900" rtl="0" algn="l">
              <a:spcBef>
                <a:spcPts val="0"/>
              </a:spcBef>
              <a:spcAft>
                <a:spcPts val="0"/>
              </a:spcAft>
              <a:buSzPts val="2640"/>
              <a:buNone/>
            </a:pPr>
            <a:r>
              <a:t/>
            </a:r>
            <a:endParaRPr sz="2400">
              <a:solidFill>
                <a:schemeClr val="dk1"/>
              </a:solidFill>
              <a:latin typeface="Gulim"/>
              <a:ea typeface="Gulim"/>
              <a:cs typeface="Gulim"/>
              <a:sym typeface="Gulim"/>
            </a:endParaRPr>
          </a:p>
        </p:txBody>
      </p:sp>
      <p:pic>
        <p:nvPicPr>
          <p:cNvPr descr="figure3-2" id="978" name="Google Shape;978;p99"/>
          <p:cNvPicPr preferRelativeResize="0"/>
          <p:nvPr/>
        </p:nvPicPr>
        <p:blipFill rotWithShape="1">
          <a:blip r:embed="rId3">
            <a:alphaModFix/>
          </a:blip>
          <a:srcRect b="0" l="0" r="0" t="0"/>
          <a:stretch/>
        </p:blipFill>
        <p:spPr>
          <a:xfrm>
            <a:off x="304800" y="228600"/>
            <a:ext cx="8458200" cy="61896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hapter_2">
  <a:themeElements>
    <a:clrScheme name="Chapter_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hapter_2">
  <a:themeElements>
    <a:clrScheme name="Chapter_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yash</dc:creator>
</cp:coreProperties>
</file>

<file path=docProps/custom.xml><?xml version="1.0" encoding="utf-8"?>
<Properties xmlns="http://schemas.openxmlformats.org/officeDocument/2006/custom-properties" xmlns:vt="http://schemas.openxmlformats.org/officeDocument/2006/docPropsVTypes"/>
</file>