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0" r:id="rId2"/>
    <p:sldId id="271" r:id="rId3"/>
    <p:sldId id="291" r:id="rId4"/>
    <p:sldId id="257" r:id="rId5"/>
    <p:sldId id="258" r:id="rId6"/>
    <p:sldId id="259" r:id="rId7"/>
    <p:sldId id="260" r:id="rId8"/>
    <p:sldId id="292" r:id="rId9"/>
    <p:sldId id="262" r:id="rId10"/>
    <p:sldId id="293" r:id="rId11"/>
    <p:sldId id="263" r:id="rId12"/>
    <p:sldId id="264" r:id="rId13"/>
    <p:sldId id="265" r:id="rId14"/>
    <p:sldId id="272" r:id="rId15"/>
    <p:sldId id="27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895DA0-3007-4EA8-8B76-DE413FED4F2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0DDB6E-A172-45F0-80F9-44DD4E792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DDB6E-A172-45F0-80F9-44DD4E7924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5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26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4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E974-0DF4-4725-B59F-D4F65B36C914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F21FDC-7492-4830-B27A-FD1C911A7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881" y="1371600"/>
            <a:ext cx="5826719" cy="164630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alt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476" y="3352800"/>
            <a:ext cx="5826719" cy="109689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Petri Net</a:t>
            </a:r>
          </a:p>
        </p:txBody>
      </p:sp>
    </p:spTree>
    <p:extLst>
      <p:ext uri="{BB962C8B-B14F-4D97-AF65-F5344CB8AC3E}">
        <p14:creationId xmlns:p14="http://schemas.microsoft.com/office/powerpoint/2010/main" val="32531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7000"/>
            <a:ext cx="6347713" cy="787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 equation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1066800"/>
            <a:ext cx="83058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 smtClean="0"/>
              <a:t>To draw matrix from graph, follow the given instructions: 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If a </a:t>
            </a:r>
            <a:r>
              <a:rPr lang="en-US" sz="3200" dirty="0" smtClean="0">
                <a:solidFill>
                  <a:srgbClr val="FF0000"/>
                </a:solidFill>
              </a:rPr>
              <a:t>transaction</a:t>
            </a:r>
            <a:r>
              <a:rPr lang="en-US" sz="3200" dirty="0" smtClean="0"/>
              <a:t> t </a:t>
            </a:r>
            <a:r>
              <a:rPr lang="en-US" sz="3200" dirty="0" smtClean="0">
                <a:solidFill>
                  <a:srgbClr val="FF0000"/>
                </a:solidFill>
              </a:rPr>
              <a:t>receive</a:t>
            </a:r>
            <a:r>
              <a:rPr lang="en-US" sz="3200" dirty="0" smtClean="0"/>
              <a:t> an arc, then </a:t>
            </a:r>
            <a:r>
              <a:rPr lang="en-US" sz="3200" b="1" dirty="0" smtClean="0">
                <a:solidFill>
                  <a:srgbClr val="FF0000"/>
                </a:solidFill>
              </a:rPr>
              <a:t>-1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If a </a:t>
            </a:r>
            <a:r>
              <a:rPr lang="en-US" sz="3200" dirty="0">
                <a:solidFill>
                  <a:srgbClr val="FF0000"/>
                </a:solidFill>
              </a:rPr>
              <a:t>transaction</a:t>
            </a:r>
            <a:r>
              <a:rPr lang="en-US" sz="3200" dirty="0"/>
              <a:t> t </a:t>
            </a:r>
            <a:r>
              <a:rPr lang="en-US" sz="3200" dirty="0" smtClean="0">
                <a:solidFill>
                  <a:srgbClr val="FF0000"/>
                </a:solidFill>
              </a:rPr>
              <a:t>send</a:t>
            </a:r>
            <a:r>
              <a:rPr lang="en-US" sz="3200" dirty="0" smtClean="0"/>
              <a:t> </a:t>
            </a:r>
            <a:r>
              <a:rPr lang="en-US" sz="3200" dirty="0"/>
              <a:t>an arc, then </a:t>
            </a:r>
            <a:r>
              <a:rPr lang="en-US" sz="3200" b="1" dirty="0" smtClean="0">
                <a:solidFill>
                  <a:srgbClr val="FF0000"/>
                </a:solidFill>
              </a:rPr>
              <a:t>+1</a:t>
            </a:r>
            <a:r>
              <a:rPr lang="en-US" sz="3200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If a </a:t>
            </a:r>
            <a:r>
              <a:rPr lang="en-US" sz="3200" dirty="0">
                <a:solidFill>
                  <a:srgbClr val="FF0000"/>
                </a:solidFill>
              </a:rPr>
              <a:t>transaction</a:t>
            </a:r>
            <a:r>
              <a:rPr lang="en-US" sz="3200" dirty="0"/>
              <a:t> t </a:t>
            </a:r>
            <a:r>
              <a:rPr lang="en-US" sz="3200" dirty="0" smtClean="0"/>
              <a:t>not </a:t>
            </a:r>
            <a:r>
              <a:rPr lang="en-US" sz="3200" dirty="0" smtClean="0">
                <a:solidFill>
                  <a:srgbClr val="FF0000"/>
                </a:solidFill>
              </a:rPr>
              <a:t>send</a:t>
            </a:r>
            <a:r>
              <a:rPr lang="en-US" sz="3200" dirty="0" smtClean="0"/>
              <a:t> neither </a:t>
            </a:r>
            <a:r>
              <a:rPr lang="en-US" sz="3200" dirty="0" smtClean="0">
                <a:solidFill>
                  <a:srgbClr val="FF0000"/>
                </a:solidFill>
              </a:rPr>
              <a:t>receive</a:t>
            </a:r>
            <a:r>
              <a:rPr lang="en-US" sz="3200" dirty="0" smtClean="0"/>
              <a:t> </a:t>
            </a:r>
            <a:r>
              <a:rPr lang="en-US" sz="3200" dirty="0"/>
              <a:t>an arc, then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If a </a:t>
            </a:r>
            <a:r>
              <a:rPr lang="en-US" sz="3200" dirty="0">
                <a:solidFill>
                  <a:srgbClr val="FF0000"/>
                </a:solidFill>
              </a:rPr>
              <a:t>transaction</a:t>
            </a:r>
            <a:r>
              <a:rPr lang="en-US" sz="3200" dirty="0"/>
              <a:t> t </a:t>
            </a:r>
            <a:r>
              <a:rPr lang="en-US" sz="3200" dirty="0" smtClean="0"/>
              <a:t>both </a:t>
            </a:r>
            <a:r>
              <a:rPr lang="en-US" sz="3200" dirty="0">
                <a:solidFill>
                  <a:srgbClr val="FF0000"/>
                </a:solidFill>
              </a:rPr>
              <a:t>send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>
                <a:solidFill>
                  <a:srgbClr val="FF0000"/>
                </a:solidFill>
              </a:rPr>
              <a:t>receive</a:t>
            </a:r>
            <a:r>
              <a:rPr lang="en-US" sz="3200" dirty="0"/>
              <a:t> an arc, then </a:t>
            </a:r>
            <a:r>
              <a:rPr lang="en-US" sz="3200" dirty="0" smtClean="0">
                <a:solidFill>
                  <a:srgbClr val="FF0000"/>
                </a:solidFill>
              </a:rPr>
              <a:t>±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99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 equation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066800"/>
            <a:ext cx="4038600" cy="209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3429000"/>
            <a:ext cx="1828800" cy="3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962400"/>
            <a:ext cx="73676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943" y="1270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 equation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62400"/>
            <a:ext cx="742696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3886200" cy="197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8300" y="1752600"/>
            <a:ext cx="3467100" cy="180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495800" y="2590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8628" y="5943600"/>
            <a:ext cx="48741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47" y="152400"/>
            <a:ext cx="8659753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models of queueing systems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409" y="1676400"/>
            <a:ext cx="563779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24200" y="397258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 = {a, s, c}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48400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 = {Q, </a:t>
            </a:r>
            <a:r>
              <a:rPr lang="en-US" sz="3600" dirty="0"/>
              <a:t>I</a:t>
            </a:r>
            <a:r>
              <a:rPr lang="en-US" sz="3600" dirty="0" smtClean="0"/>
              <a:t>, B}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04" y="152400"/>
            <a:ext cx="8276596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(M/M/1 Queue)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7134"/>
            <a:ext cx="6101323" cy="424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0" y="6316637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{</a:t>
            </a:r>
            <a:r>
              <a:rPr lang="pt-BR" sz="2800" i="1" dirty="0" smtClean="0"/>
              <a:t>a, s, a, a, c, s, a</a:t>
            </a:r>
            <a:r>
              <a:rPr lang="pt-BR" sz="2800" dirty="0" smtClean="0"/>
              <a:t>}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76" y="1270000"/>
            <a:ext cx="5233547" cy="9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979"/>
            <a:ext cx="8382000" cy="101622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(M/M/1 Queue)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1539019"/>
            <a:ext cx="6554636" cy="53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6423913" cy="5105400"/>
          </a:xfrm>
        </p:spPr>
        <p:txBody>
          <a:bodyPr>
            <a:noAutofit/>
          </a:bodyPr>
          <a:lstStyle/>
          <a:p>
            <a:pPr marL="355600" marR="458470" algn="just">
              <a:spcBef>
                <a:spcPts val="100"/>
              </a:spcBef>
              <a:tabLst>
                <a:tab pos="354965" algn="l"/>
              </a:tabLst>
            </a:pPr>
            <a:r>
              <a:rPr lang="en-US" sz="2800" b="1" dirty="0" smtClean="0">
                <a:cs typeface="Trebuchet MS"/>
              </a:rPr>
              <a:t> Carl </a:t>
            </a:r>
            <a:r>
              <a:rPr lang="en-US" sz="2800" b="1" spc="-5" dirty="0">
                <a:cs typeface="Trebuchet MS"/>
              </a:rPr>
              <a:t>Adam </a:t>
            </a:r>
            <a:r>
              <a:rPr lang="en-US" sz="2800" b="1" spc="-20" dirty="0">
                <a:cs typeface="Trebuchet MS"/>
              </a:rPr>
              <a:t>Petri </a:t>
            </a:r>
            <a:r>
              <a:rPr lang="en-US" sz="2800" spc="-5" dirty="0">
                <a:cs typeface="Trebuchet MS"/>
              </a:rPr>
              <a:t>(12 July 1926 </a:t>
            </a:r>
            <a:r>
              <a:rPr lang="en-US" sz="2800" dirty="0">
                <a:cs typeface="Trebuchet MS"/>
              </a:rPr>
              <a:t>– 2</a:t>
            </a:r>
            <a:r>
              <a:rPr lang="en-US" sz="2800" spc="-95" dirty="0">
                <a:cs typeface="Trebuchet MS"/>
              </a:rPr>
              <a:t> </a:t>
            </a:r>
            <a:r>
              <a:rPr lang="en-US" sz="2800" spc="-5" dirty="0">
                <a:cs typeface="Trebuchet MS"/>
              </a:rPr>
              <a:t>July  </a:t>
            </a:r>
            <a:r>
              <a:rPr lang="en-US" sz="2800" dirty="0">
                <a:cs typeface="Trebuchet MS"/>
              </a:rPr>
              <a:t>2010)</a:t>
            </a:r>
            <a:r>
              <a:rPr lang="en-US" sz="2800" spc="-10" dirty="0">
                <a:cs typeface="Trebuchet MS"/>
              </a:rPr>
              <a:t> </a:t>
            </a:r>
            <a:r>
              <a:rPr lang="en-US" sz="2800" spc="-5" dirty="0" smtClean="0">
                <a:cs typeface="Trebuchet MS"/>
              </a:rPr>
              <a:t>was</a:t>
            </a:r>
            <a:r>
              <a:rPr lang="en-US" sz="2800" dirty="0" smtClean="0">
                <a:cs typeface="Trebuchet MS"/>
              </a:rPr>
              <a:t> a </a:t>
            </a:r>
            <a:r>
              <a:rPr lang="en-US" sz="2800" spc="-5" dirty="0">
                <a:cs typeface="Trebuchet MS"/>
              </a:rPr>
              <a:t>German mathematician and computer  scientist.</a:t>
            </a:r>
            <a:endParaRPr lang="en-US" sz="2800" dirty="0">
              <a:cs typeface="Trebuchet MS"/>
            </a:endParaRPr>
          </a:p>
          <a:p>
            <a:pPr marL="355600" marR="5080" algn="just">
              <a:spcBef>
                <a:spcPts val="994"/>
              </a:spcBef>
              <a:tabLst>
                <a:tab pos="354965" algn="l"/>
              </a:tabLst>
            </a:pPr>
            <a:r>
              <a:rPr lang="en-US" sz="2400" spc="235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Petri </a:t>
            </a:r>
            <a:r>
              <a:rPr lang="en-US" sz="2800" spc="-5" dirty="0">
                <a:latin typeface="Arial"/>
                <a:cs typeface="Arial"/>
              </a:rPr>
              <a:t>nets </a:t>
            </a:r>
            <a:r>
              <a:rPr lang="en-US" sz="2800" spc="-15" dirty="0">
                <a:latin typeface="Arial"/>
                <a:cs typeface="Arial"/>
              </a:rPr>
              <a:t>were </a:t>
            </a:r>
            <a:r>
              <a:rPr lang="en-US" sz="2800" spc="-5" dirty="0">
                <a:latin typeface="Arial"/>
                <a:cs typeface="Arial"/>
              </a:rPr>
              <a:t>invented in August 1939 </a:t>
            </a:r>
            <a:r>
              <a:rPr lang="en-US" sz="2800" dirty="0">
                <a:latin typeface="Arial"/>
                <a:cs typeface="Arial"/>
              </a:rPr>
              <a:t>at  the </a:t>
            </a:r>
            <a:r>
              <a:rPr lang="en-US" sz="2800" spc="-5" dirty="0">
                <a:latin typeface="Arial"/>
                <a:cs typeface="Arial"/>
              </a:rPr>
              <a:t>age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13 </a:t>
            </a:r>
            <a:r>
              <a:rPr lang="en-US" sz="2800" spc="-5" dirty="0">
                <a:cs typeface="Trebuchet MS"/>
              </a:rPr>
              <a:t>for the purpose of describing  chemical</a:t>
            </a:r>
            <a:r>
              <a:rPr lang="en-US" sz="2800" spc="-25" dirty="0">
                <a:cs typeface="Trebuchet MS"/>
              </a:rPr>
              <a:t> </a:t>
            </a:r>
            <a:r>
              <a:rPr lang="en-US" sz="2800" spc="-5" dirty="0">
                <a:cs typeface="Trebuchet MS"/>
              </a:rPr>
              <a:t>processes</a:t>
            </a:r>
            <a:r>
              <a:rPr lang="en-US" sz="2800" spc="-5" dirty="0" smtClean="0">
                <a:cs typeface="Trebuchet MS"/>
              </a:rPr>
              <a:t>.</a:t>
            </a:r>
            <a:endParaRPr lang="en-US" sz="2800" dirty="0">
              <a:latin typeface="Arial"/>
              <a:cs typeface="Arial"/>
            </a:endParaRPr>
          </a:p>
          <a:p>
            <a:pPr marL="355600" marR="293370" algn="just">
              <a:tabLst>
                <a:tab pos="354965" algn="l"/>
              </a:tabLst>
            </a:pPr>
            <a:r>
              <a:rPr lang="en-US" sz="2800" spc="-5" dirty="0" smtClean="0">
                <a:cs typeface="Trebuchet MS"/>
              </a:rPr>
              <a:t> He </a:t>
            </a:r>
            <a:r>
              <a:rPr lang="en-US" sz="2800" spc="-5" dirty="0">
                <a:cs typeface="Trebuchet MS"/>
              </a:rPr>
              <a:t>documented the </a:t>
            </a:r>
            <a:r>
              <a:rPr lang="en-US" sz="2800" spc="-25" dirty="0">
                <a:cs typeface="Trebuchet MS"/>
              </a:rPr>
              <a:t>Petri </a:t>
            </a:r>
            <a:r>
              <a:rPr lang="en-US" sz="2800" spc="-5" dirty="0">
                <a:cs typeface="Trebuchet MS"/>
              </a:rPr>
              <a:t>net in </a:t>
            </a:r>
            <a:r>
              <a:rPr lang="en-US" sz="2800" dirty="0">
                <a:cs typeface="Trebuchet MS"/>
              </a:rPr>
              <a:t>1962 </a:t>
            </a:r>
            <a:r>
              <a:rPr lang="en-US" sz="2800" spc="-5" dirty="0">
                <a:cs typeface="Trebuchet MS"/>
              </a:rPr>
              <a:t>as  part of his </a:t>
            </a:r>
            <a:r>
              <a:rPr lang="en-US" sz="2800" spc="-30" dirty="0">
                <a:cs typeface="Trebuchet MS"/>
              </a:rPr>
              <a:t>PhD</a:t>
            </a:r>
            <a:r>
              <a:rPr lang="en-US" sz="2800" spc="-55" dirty="0">
                <a:cs typeface="Trebuchet MS"/>
              </a:rPr>
              <a:t> </a:t>
            </a:r>
            <a:r>
              <a:rPr lang="en-US" sz="2800" spc="-5" dirty="0">
                <a:cs typeface="Trebuchet MS"/>
              </a:rPr>
              <a:t>thesis.</a:t>
            </a:r>
            <a:endParaRPr lang="en-US" sz="2800" dirty="0">
              <a:cs typeface="Trebuchet MS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1026" name="Picture 2" descr="2.07'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0"/>
            <a:ext cx="20288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87" y="76200"/>
            <a:ext cx="6347713" cy="914400"/>
          </a:xfrm>
        </p:spPr>
        <p:txBody>
          <a:bodyPr/>
          <a:lstStyle/>
          <a:p>
            <a:pPr algn="ctr"/>
            <a:r>
              <a:rPr lang="en-US" spc="-5" dirty="0">
                <a:solidFill>
                  <a:srgbClr val="0070C0"/>
                </a:solidFill>
                <a:cs typeface="Trebuchet MS"/>
              </a:rPr>
              <a:t>Applications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162802" cy="4724400"/>
          </a:xfrm>
        </p:spPr>
        <p:txBody>
          <a:bodyPr>
            <a:normAutofit/>
          </a:bodyPr>
          <a:lstStyle/>
          <a:p>
            <a:pPr marL="355600" marR="794385" algn="just">
              <a:spcBef>
                <a:spcPts val="994"/>
              </a:spcBef>
              <a:tabLst>
                <a:tab pos="354965" algn="l"/>
              </a:tabLst>
            </a:pPr>
            <a:r>
              <a:rPr lang="en-US" sz="2800" spc="-5" dirty="0">
                <a:cs typeface="Trebuchet MS"/>
              </a:rPr>
              <a:t>I</a:t>
            </a:r>
            <a:r>
              <a:rPr lang="en-US" sz="2800" spc="-5" dirty="0" smtClean="0">
                <a:cs typeface="Trebuchet MS"/>
              </a:rPr>
              <a:t>ndustry </a:t>
            </a:r>
            <a:r>
              <a:rPr lang="en-US" sz="2800" spc="-5" dirty="0">
                <a:cs typeface="Trebuchet MS"/>
              </a:rPr>
              <a:t>standards </a:t>
            </a:r>
            <a:r>
              <a:rPr lang="en-US" sz="2800" dirty="0">
                <a:cs typeface="Trebuchet MS"/>
              </a:rPr>
              <a:t>such </a:t>
            </a:r>
            <a:r>
              <a:rPr lang="en-US" sz="2800" spc="-5" dirty="0">
                <a:cs typeface="Trebuchet MS"/>
              </a:rPr>
              <a:t>as </a:t>
            </a:r>
            <a:r>
              <a:rPr lang="en-US" sz="2800" spc="-5" dirty="0" smtClean="0">
                <a:cs typeface="Trebuchet MS"/>
              </a:rPr>
              <a:t>UML activity </a:t>
            </a:r>
            <a:r>
              <a:rPr lang="en-US" sz="2800" spc="-5" dirty="0">
                <a:cs typeface="Trebuchet MS"/>
              </a:rPr>
              <a:t>diagrams </a:t>
            </a:r>
            <a:r>
              <a:rPr lang="en-US" sz="2800" spc="-25" dirty="0">
                <a:cs typeface="Trebuchet MS"/>
              </a:rPr>
              <a:t>Petri </a:t>
            </a:r>
            <a:r>
              <a:rPr lang="en-US" sz="2800" spc="-5" dirty="0">
                <a:cs typeface="Trebuchet MS"/>
              </a:rPr>
              <a:t>nets offer  </a:t>
            </a:r>
            <a:r>
              <a:rPr lang="en-US" sz="2800" dirty="0">
                <a:cs typeface="Trebuchet MS"/>
              </a:rPr>
              <a:t>a </a:t>
            </a:r>
            <a:r>
              <a:rPr lang="en-US" sz="2800" spc="-5" dirty="0">
                <a:cs typeface="Trebuchet MS"/>
              </a:rPr>
              <a:t>graphical </a:t>
            </a:r>
            <a:r>
              <a:rPr lang="en-US" sz="2800" spc="-10" dirty="0">
                <a:cs typeface="Trebuchet MS"/>
              </a:rPr>
              <a:t>notation for </a:t>
            </a:r>
            <a:r>
              <a:rPr lang="en-US" sz="2800" dirty="0">
                <a:cs typeface="Trebuchet MS"/>
              </a:rPr>
              <a:t>stepwise </a:t>
            </a:r>
            <a:r>
              <a:rPr lang="en-US" sz="2800" spc="-5" dirty="0">
                <a:cs typeface="Trebuchet MS"/>
              </a:rPr>
              <a:t>processes that include iteration,  and </a:t>
            </a:r>
            <a:r>
              <a:rPr lang="en-US" sz="2800" spc="-10" dirty="0">
                <a:cs typeface="Trebuchet MS"/>
              </a:rPr>
              <a:t>concurrent</a:t>
            </a:r>
            <a:r>
              <a:rPr lang="en-US" sz="2800" spc="5" dirty="0">
                <a:cs typeface="Trebuchet MS"/>
              </a:rPr>
              <a:t> </a:t>
            </a:r>
            <a:r>
              <a:rPr lang="en-US" sz="2800" spc="-10" dirty="0">
                <a:cs typeface="Trebuchet MS"/>
              </a:rPr>
              <a:t>execution.</a:t>
            </a:r>
            <a:endParaRPr lang="en-US" sz="2800" dirty="0">
              <a:cs typeface="Trebuchet MS"/>
            </a:endParaRPr>
          </a:p>
          <a:p>
            <a:pPr marL="12700" algn="just">
              <a:tabLst>
                <a:tab pos="354965" algn="l"/>
              </a:tabLst>
            </a:pPr>
            <a:r>
              <a:rPr lang="en-US" sz="2800" spc="-5" dirty="0" smtClean="0">
                <a:cs typeface="Trebuchet MS"/>
              </a:rPr>
              <a:t> Modelling </a:t>
            </a:r>
            <a:r>
              <a:rPr lang="en-US" sz="2800" spc="-10" dirty="0">
                <a:cs typeface="Trebuchet MS"/>
              </a:rPr>
              <a:t>concurrent </a:t>
            </a:r>
            <a:r>
              <a:rPr lang="en-US" sz="2800" spc="-5" dirty="0">
                <a:cs typeface="Trebuchet MS"/>
              </a:rPr>
              <a:t>and/or distributed</a:t>
            </a:r>
            <a:r>
              <a:rPr lang="en-US" sz="2800" spc="-25" dirty="0">
                <a:cs typeface="Trebuchet MS"/>
              </a:rPr>
              <a:t> </a:t>
            </a:r>
            <a:r>
              <a:rPr lang="en-US" sz="2800" spc="-25" dirty="0" smtClean="0">
                <a:cs typeface="Trebuchet MS"/>
              </a:rPr>
              <a:t> 	</a:t>
            </a:r>
            <a:r>
              <a:rPr lang="en-US" sz="2800" spc="-5" dirty="0" smtClean="0">
                <a:cs typeface="Trebuchet MS"/>
              </a:rPr>
              <a:t>systems</a:t>
            </a:r>
            <a:endParaRPr lang="en-US" sz="2800" dirty="0">
              <a:cs typeface="Trebuchet MS"/>
            </a:endParaRPr>
          </a:p>
          <a:p>
            <a:pPr marL="355600" marR="5080" algn="just">
              <a:spcBef>
                <a:spcPts val="1005"/>
              </a:spcBef>
              <a:tabLst>
                <a:tab pos="354965" algn="l"/>
              </a:tabLst>
            </a:pPr>
            <a:r>
              <a:rPr lang="en-US" sz="2800" spc="235" dirty="0" smtClean="0">
                <a:latin typeface="Arial"/>
                <a:cs typeface="Arial"/>
              </a:rPr>
              <a:t>Co</a:t>
            </a:r>
            <a:r>
              <a:rPr lang="en-US" sz="2800" spc="-5" dirty="0" smtClean="0">
                <a:cs typeface="Trebuchet MS"/>
              </a:rPr>
              <a:t>mmunication </a:t>
            </a:r>
            <a:r>
              <a:rPr lang="en-US" sz="2800" spc="-5" dirty="0">
                <a:cs typeface="Trebuchet MS"/>
              </a:rPr>
              <a:t>protocols, computer networks, manufacturing system, public  transport </a:t>
            </a:r>
            <a:r>
              <a:rPr lang="en-US" sz="2800" dirty="0">
                <a:cs typeface="Trebuchet MS"/>
              </a:rPr>
              <a:t>systems</a:t>
            </a:r>
            <a:r>
              <a:rPr lang="en-US" sz="2800" spc="-35" dirty="0">
                <a:cs typeface="Trebuchet MS"/>
              </a:rPr>
              <a:t> </a:t>
            </a:r>
            <a:r>
              <a:rPr lang="en-US" sz="2800" spc="-5" dirty="0">
                <a:cs typeface="Trebuchet MS"/>
              </a:rPr>
              <a:t>etc.</a:t>
            </a:r>
            <a:endParaRPr lang="en-US" sz="2800" dirty="0">
              <a:cs typeface="Trebuchet MS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9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definition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Places, P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     |P| = n</a:t>
            </a:r>
          </a:p>
          <a:p>
            <a:r>
              <a:rPr lang="en-US" dirty="0" smtClean="0"/>
              <a:t>Transitions, T = {t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m</a:t>
            </a:r>
            <a:r>
              <a:rPr lang="en-US" dirty="0" smtClean="0"/>
              <a:t>} |T| = m</a:t>
            </a:r>
          </a:p>
          <a:p>
            <a:r>
              <a:rPr lang="en-US" dirty="0" smtClean="0"/>
              <a:t>Arcs, A </a:t>
            </a:r>
            <a:r>
              <a:rPr lang="en-US" dirty="0" smtClean="0">
                <a:sym typeface="Symbol"/>
              </a:rPr>
              <a:t> (T×P)(P×T)</a:t>
            </a:r>
          </a:p>
          <a:p>
            <a:r>
              <a:rPr lang="en-US" dirty="0" smtClean="0">
                <a:sym typeface="Symbol"/>
              </a:rPr>
              <a:t>Weight function w : A{1, 2, 3, … }</a:t>
            </a:r>
          </a:p>
          <a:p>
            <a:endParaRPr lang="en-US" dirty="0" smtClean="0">
              <a:sym typeface="Symbol"/>
            </a:endParaRPr>
          </a:p>
          <a:p>
            <a:endParaRPr lang="en-US" i="1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24600" y="2514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</a:t>
            </a:r>
            <a:r>
              <a:rPr lang="en-US" sz="3600" i="1" dirty="0" smtClean="0"/>
              <a:t>P</a:t>
            </a:r>
            <a:r>
              <a:rPr lang="en-US" sz="3600" dirty="0" smtClean="0"/>
              <a:t>, </a:t>
            </a:r>
            <a:r>
              <a:rPr lang="en-US" sz="3600" i="1" dirty="0" smtClean="0"/>
              <a:t>T</a:t>
            </a:r>
            <a:r>
              <a:rPr lang="en-US" sz="3600" dirty="0" smtClean="0"/>
              <a:t>, 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w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68500"/>
            <a:ext cx="4724400" cy="1545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43" y="2032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markings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marked Petri net </a:t>
            </a:r>
            <a:r>
              <a:rPr lang="en-US" sz="2400" dirty="0"/>
              <a:t>is a five-</a:t>
            </a:r>
            <a:r>
              <a:rPr lang="en-US" sz="2400" dirty="0" err="1"/>
              <a:t>tuple</a:t>
            </a:r>
            <a:r>
              <a:rPr lang="en-US" sz="2400" dirty="0"/>
              <a:t> (P, T</a:t>
            </a:r>
            <a:r>
              <a:rPr lang="en-US" sz="2400" dirty="0" smtClean="0"/>
              <a:t>, A</a:t>
            </a:r>
            <a:r>
              <a:rPr lang="en-US" sz="2400" dirty="0"/>
              <a:t>, w, x) where (P, T</a:t>
            </a:r>
            <a:r>
              <a:rPr lang="en-US" sz="2400" dirty="0" smtClean="0"/>
              <a:t>, A, w</a:t>
            </a:r>
            <a:r>
              <a:rPr lang="en-US" sz="2400" dirty="0"/>
              <a:t>) is a Petri net graph </a:t>
            </a:r>
            <a:r>
              <a:rPr lang="en-US" sz="2400" dirty="0" smtClean="0"/>
              <a:t>and x </a:t>
            </a:r>
            <a:r>
              <a:rPr lang="en-US" sz="2400" dirty="0"/>
              <a:t>is a marking of the set of places P; </a:t>
            </a:r>
            <a:r>
              <a:rPr lang="en-US" sz="2400" b="1" dirty="0"/>
              <a:t>x </a:t>
            </a:r>
            <a:r>
              <a:rPr lang="en-US" sz="2400" dirty="0"/>
              <a:t>= </a:t>
            </a:r>
            <a:r>
              <a:rPr lang="en-US" sz="2400" dirty="0" smtClean="0"/>
              <a:t>[x(p</a:t>
            </a:r>
            <a:r>
              <a:rPr lang="en-US" sz="2400" baseline="-25000" dirty="0" smtClean="0"/>
              <a:t>1</a:t>
            </a:r>
            <a:r>
              <a:rPr lang="en-US" sz="2400" dirty="0"/>
              <a:t>), x(p</a:t>
            </a:r>
            <a:r>
              <a:rPr lang="en-US" sz="2400" baseline="-25000" dirty="0"/>
              <a:t>2</a:t>
            </a:r>
            <a:r>
              <a:rPr lang="en-US" sz="2400" dirty="0"/>
              <a:t>), . . . , x(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)] ∈ </a:t>
            </a:r>
            <a:r>
              <a:rPr lang="en-US" sz="2400" dirty="0" err="1"/>
              <a:t>N</a:t>
            </a:r>
            <a:r>
              <a:rPr lang="en-US" sz="2400" baseline="30000" dirty="0" err="1"/>
              <a:t>n</a:t>
            </a:r>
            <a:r>
              <a:rPr lang="en-US" sz="2400" dirty="0"/>
              <a:t> is the row </a:t>
            </a:r>
            <a:r>
              <a:rPr lang="en-US" sz="2400" dirty="0" smtClean="0"/>
              <a:t>vector associated </a:t>
            </a:r>
            <a:r>
              <a:rPr lang="en-US" sz="2400" dirty="0"/>
              <a:t>with x.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7772400" cy="176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343" y="1270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Petri net dynamics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686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Definition. (Petri net dynamics)</a:t>
            </a:r>
          </a:p>
          <a:p>
            <a:pPr algn="just"/>
            <a:r>
              <a:rPr lang="en-US" sz="3200" dirty="0"/>
              <a:t>The </a:t>
            </a:r>
            <a:r>
              <a:rPr lang="en-US" sz="3200" i="1" dirty="0"/>
              <a:t>state transition function, f : </a:t>
            </a:r>
            <a:r>
              <a:rPr lang="en-US" sz="3200" i="1" dirty="0" err="1"/>
              <a:t>N</a:t>
            </a:r>
            <a:r>
              <a:rPr lang="en-US" sz="3200" i="1" baseline="30000" dirty="0" err="1"/>
              <a:t>n</a:t>
            </a:r>
            <a:r>
              <a:rPr lang="en-US" sz="3200" i="1" dirty="0"/>
              <a:t> × T → </a:t>
            </a:r>
            <a:r>
              <a:rPr lang="en-US" sz="3200" i="1" dirty="0" err="1"/>
              <a:t>N</a:t>
            </a:r>
            <a:r>
              <a:rPr lang="en-US" sz="3200" i="1" baseline="30000" dirty="0" err="1"/>
              <a:t>n</a:t>
            </a:r>
            <a:r>
              <a:rPr lang="en-US" sz="3200" i="1" dirty="0"/>
              <a:t>, of Petri net (P, T</a:t>
            </a:r>
            <a:r>
              <a:rPr lang="en-US" sz="3200" i="1" dirty="0" smtClean="0"/>
              <a:t>, A</a:t>
            </a:r>
            <a:r>
              <a:rPr lang="en-US" sz="3200" i="1" dirty="0"/>
              <a:t>, w, x) is defined </a:t>
            </a:r>
            <a:r>
              <a:rPr lang="en-US" sz="3200" i="1" dirty="0" smtClean="0"/>
              <a:t>for </a:t>
            </a:r>
            <a:r>
              <a:rPr lang="en-US" sz="3200" dirty="0" smtClean="0"/>
              <a:t>transition 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j</a:t>
            </a:r>
            <a:r>
              <a:rPr lang="en-US" sz="3200" i="1" dirty="0"/>
              <a:t> ∈ T if and only </a:t>
            </a:r>
            <a:r>
              <a:rPr lang="en-US" sz="3200" i="1" dirty="0" smtClean="0"/>
              <a:t>if </a:t>
            </a:r>
          </a:p>
          <a:p>
            <a:pPr algn="just"/>
            <a:r>
              <a:rPr lang="en-US" sz="3200" i="1" dirty="0"/>
              <a:t>	</a:t>
            </a:r>
            <a:r>
              <a:rPr lang="en-US" sz="3200" i="1" dirty="0" smtClean="0"/>
              <a:t>x(p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) ≥ w(p</a:t>
            </a:r>
            <a:r>
              <a:rPr lang="en-US" sz="3200" i="1" baseline="-25000" dirty="0"/>
              <a:t>i</a:t>
            </a:r>
            <a:r>
              <a:rPr lang="en-US" sz="3200" dirty="0"/>
              <a:t>,</a:t>
            </a:r>
            <a:r>
              <a:rPr lang="en-US" sz="3200" i="1" dirty="0"/>
              <a:t> 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j</a:t>
            </a:r>
            <a:r>
              <a:rPr lang="en-US" sz="3200" i="1" dirty="0"/>
              <a:t>) for all p</a:t>
            </a:r>
            <a:r>
              <a:rPr lang="en-US" sz="3200" i="1" baseline="-25000" dirty="0"/>
              <a:t>i</a:t>
            </a:r>
            <a:r>
              <a:rPr lang="en-US" sz="3200" i="1" dirty="0"/>
              <a:t> ∈ I(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j</a:t>
            </a:r>
            <a:r>
              <a:rPr lang="en-US" sz="3200" i="1" dirty="0" smtClean="0"/>
              <a:t>)</a:t>
            </a:r>
            <a:endParaRPr lang="en-US" sz="3200" i="1" dirty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If </a:t>
            </a:r>
            <a:r>
              <a:rPr lang="en-US" sz="3200" i="1" dirty="0"/>
              <a:t>f(x, 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j</a:t>
            </a:r>
            <a:r>
              <a:rPr lang="en-US" sz="3200" i="1" dirty="0"/>
              <a:t>) is defined, then we set x = f(x, 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j</a:t>
            </a:r>
            <a:r>
              <a:rPr lang="en-US" sz="3200" i="1" dirty="0"/>
              <a:t> ), </a:t>
            </a:r>
            <a:r>
              <a:rPr lang="en-US" sz="3200" i="1" dirty="0" smtClean="0"/>
              <a:t>where</a:t>
            </a:r>
          </a:p>
          <a:p>
            <a:pPr algn="just"/>
            <a:r>
              <a:rPr lang="en-US" sz="3200" i="1" smtClean="0"/>
              <a:t>	</a:t>
            </a:r>
            <a:r>
              <a:rPr lang="en-US" sz="3200" i="1" smtClean="0">
                <a:solidFill>
                  <a:srgbClr val="FF0000"/>
                </a:solidFill>
              </a:rPr>
              <a:t>x’</a:t>
            </a:r>
            <a:r>
              <a:rPr lang="pl-PL" sz="3200" smtClean="0">
                <a:solidFill>
                  <a:srgbClr val="FF0000"/>
                </a:solidFill>
              </a:rPr>
              <a:t>(</a:t>
            </a:r>
            <a:r>
              <a:rPr lang="pl-PL" sz="3200" i="1" dirty="0" smtClean="0">
                <a:solidFill>
                  <a:srgbClr val="FF0000"/>
                </a:solidFill>
              </a:rPr>
              <a:t>p</a:t>
            </a:r>
            <a:r>
              <a:rPr lang="pl-PL" sz="3200" i="1" baseline="-25000" dirty="0" smtClean="0">
                <a:solidFill>
                  <a:srgbClr val="FF0000"/>
                </a:solidFill>
              </a:rPr>
              <a:t>i</a:t>
            </a:r>
            <a:r>
              <a:rPr lang="pl-PL" sz="3200" i="1" dirty="0">
                <a:solidFill>
                  <a:srgbClr val="FF0000"/>
                </a:solidFill>
              </a:rPr>
              <a:t>) = x(p</a:t>
            </a:r>
            <a:r>
              <a:rPr lang="pl-PL" sz="3200" i="1" baseline="-25000" dirty="0">
                <a:solidFill>
                  <a:srgbClr val="FF0000"/>
                </a:solidFill>
              </a:rPr>
              <a:t>i</a:t>
            </a:r>
            <a:r>
              <a:rPr lang="pl-PL" sz="3200" i="1" dirty="0">
                <a:solidFill>
                  <a:srgbClr val="FF0000"/>
                </a:solidFill>
              </a:rPr>
              <a:t>) − w(p</a:t>
            </a:r>
            <a:r>
              <a:rPr lang="pl-PL" sz="3200" i="1" baseline="-25000" dirty="0">
                <a:solidFill>
                  <a:srgbClr val="FF0000"/>
                </a:solidFill>
              </a:rPr>
              <a:t>i</a:t>
            </a:r>
            <a:r>
              <a:rPr lang="pl-PL" sz="3200" dirty="0">
                <a:solidFill>
                  <a:srgbClr val="FF0000"/>
                </a:solidFill>
              </a:rPr>
              <a:t>,</a:t>
            </a:r>
            <a:r>
              <a:rPr lang="pl-PL" sz="3200" i="1" dirty="0">
                <a:solidFill>
                  <a:srgbClr val="FF0000"/>
                </a:solidFill>
              </a:rPr>
              <a:t> t</a:t>
            </a:r>
            <a:r>
              <a:rPr lang="pl-PL" sz="3200" i="1" baseline="-25000" dirty="0">
                <a:solidFill>
                  <a:srgbClr val="FF0000"/>
                </a:solidFill>
              </a:rPr>
              <a:t>j</a:t>
            </a:r>
            <a:r>
              <a:rPr lang="pl-PL" sz="3200" i="1" dirty="0">
                <a:solidFill>
                  <a:srgbClr val="FF0000"/>
                </a:solidFill>
              </a:rPr>
              <a:t>) + w(t</a:t>
            </a:r>
            <a:r>
              <a:rPr lang="pl-PL" sz="3200" i="1" baseline="-25000" dirty="0">
                <a:solidFill>
                  <a:srgbClr val="FF0000"/>
                </a:solidFill>
              </a:rPr>
              <a:t>j</a:t>
            </a:r>
            <a:r>
              <a:rPr lang="pl-PL" sz="3200" i="1" dirty="0">
                <a:solidFill>
                  <a:srgbClr val="FF0000"/>
                </a:solidFill>
              </a:rPr>
              <a:t>, p</a:t>
            </a:r>
            <a:r>
              <a:rPr lang="pl-PL" sz="3200" i="1" baseline="-25000" dirty="0">
                <a:solidFill>
                  <a:srgbClr val="FF0000"/>
                </a:solidFill>
              </a:rPr>
              <a:t>i</a:t>
            </a:r>
            <a:r>
              <a:rPr lang="pl-PL" sz="3200" i="1" dirty="0">
                <a:solidFill>
                  <a:srgbClr val="FF0000"/>
                </a:solidFill>
              </a:rPr>
              <a:t>), </a:t>
            </a:r>
            <a:r>
              <a:rPr lang="en-US" sz="3200" i="1" dirty="0">
                <a:solidFill>
                  <a:srgbClr val="FF0000"/>
                </a:solidFill>
              </a:rPr>
              <a:t>i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pl-PL" sz="3200" i="1" dirty="0" smtClean="0">
                <a:solidFill>
                  <a:srgbClr val="FF0000"/>
                </a:solidFill>
              </a:rPr>
              <a:t>= </a:t>
            </a:r>
            <a:r>
              <a:rPr lang="pl-PL" sz="3200" i="1" dirty="0">
                <a:solidFill>
                  <a:srgbClr val="FF0000"/>
                </a:solidFill>
              </a:rPr>
              <a:t>1, . . . , </a:t>
            </a:r>
            <a:r>
              <a:rPr lang="pl-PL" sz="3200" i="1" dirty="0" smtClean="0">
                <a:solidFill>
                  <a:srgbClr val="FF0000"/>
                </a:solidFill>
              </a:rPr>
              <a:t>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224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Firing of transitions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7" y="2209800"/>
            <a:ext cx="4033303" cy="24669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386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03860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224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Firing of transitions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09800"/>
            <a:ext cx="41148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386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24075"/>
            <a:ext cx="403859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7000"/>
            <a:ext cx="634771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 equation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175575"/>
            <a:ext cx="4283796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Incidence matrix </a:t>
            </a:r>
            <a:r>
              <a:rPr lang="en-US" sz="3200" b="1" dirty="0" smtClean="0"/>
              <a:t>A </a:t>
            </a:r>
            <a:r>
              <a:rPr lang="en-US" sz="3200" dirty="0" smtClean="0"/>
              <a:t>[dimension </a:t>
            </a:r>
            <a:r>
              <a:rPr lang="en-US" sz="3200" i="1" dirty="0" err="1" smtClean="0"/>
              <a:t>m</a:t>
            </a:r>
            <a:r>
              <a:rPr lang="en-US" sz="3200" dirty="0" err="1" smtClean="0"/>
              <a:t>×</a:t>
            </a:r>
            <a:r>
              <a:rPr lang="en-US" sz="3200" i="1" dirty="0" err="1" smtClean="0"/>
              <a:t>n</a:t>
            </a:r>
            <a:r>
              <a:rPr lang="en-US" sz="3200" dirty="0" smtClean="0"/>
              <a:t>]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80175"/>
            <a:ext cx="26842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3400" y="11430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State update equation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733800"/>
            <a:ext cx="8001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u</a:t>
            </a:r>
            <a:r>
              <a:rPr lang="en-US" sz="3000" b="1" dirty="0"/>
              <a:t> </a:t>
            </a:r>
            <a:r>
              <a:rPr lang="en-US" sz="3000" dirty="0"/>
              <a:t>is called the coordinates of the transaction or Firing vector</a:t>
            </a:r>
          </a:p>
          <a:p>
            <a:endParaRPr lang="en-US" sz="1200" dirty="0"/>
          </a:p>
          <a:p>
            <a:r>
              <a:rPr lang="en-US" sz="2400" dirty="0"/>
              <a:t>Ex: Consider a case of 3 transaction, then</a:t>
            </a:r>
          </a:p>
          <a:p>
            <a:r>
              <a:rPr lang="en-US" sz="2400" dirty="0"/>
              <a:t>for t</a:t>
            </a:r>
            <a:r>
              <a:rPr lang="en-US" sz="2400" baseline="-25000" dirty="0"/>
              <a:t>1</a:t>
            </a:r>
            <a:r>
              <a:rPr lang="en-US" sz="2400" dirty="0"/>
              <a:t> it is [1 0 0]</a:t>
            </a:r>
          </a:p>
          <a:p>
            <a:r>
              <a:rPr lang="en-US" sz="2400" dirty="0"/>
              <a:t>for t</a:t>
            </a:r>
            <a:r>
              <a:rPr lang="en-US" sz="2400" baseline="-25000" dirty="0"/>
              <a:t>2</a:t>
            </a:r>
            <a:r>
              <a:rPr lang="en-US" sz="2400" dirty="0"/>
              <a:t> it is [0 1 0]</a:t>
            </a:r>
          </a:p>
          <a:p>
            <a:r>
              <a:rPr lang="en-US" sz="2400" dirty="0"/>
              <a:t>for t</a:t>
            </a:r>
            <a:r>
              <a:rPr lang="en-US" sz="2400" baseline="-25000" dirty="0"/>
              <a:t>3</a:t>
            </a:r>
            <a:r>
              <a:rPr lang="en-US" sz="2400" dirty="0"/>
              <a:t> it is [0 0 1]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468</Words>
  <Application>Microsoft Office PowerPoint</Application>
  <PresentationFormat>On-screen Show (4:3)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Lecture 10</vt:lpstr>
      <vt:lpstr>Petri Net</vt:lpstr>
      <vt:lpstr>Applications</vt:lpstr>
      <vt:lpstr>Petri net definition</vt:lpstr>
      <vt:lpstr>Petri net markings</vt:lpstr>
      <vt:lpstr>Petri net dynamics</vt:lpstr>
      <vt:lpstr>Firing of transitions</vt:lpstr>
      <vt:lpstr>Firing of transitions</vt:lpstr>
      <vt:lpstr>State equation</vt:lpstr>
      <vt:lpstr>State equation</vt:lpstr>
      <vt:lpstr>State equation</vt:lpstr>
      <vt:lpstr>State equation</vt:lpstr>
      <vt:lpstr>Petri net models of queueing systems</vt:lpstr>
      <vt:lpstr>Petri net (M/M/1 Queue)</vt:lpstr>
      <vt:lpstr>Petri net (M/M/1 Queue)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Petri Net</dc:title>
  <dc:creator>Faijul Amin</dc:creator>
  <cp:lastModifiedBy>Sazzad</cp:lastModifiedBy>
  <cp:revision>88</cp:revision>
  <cp:lastPrinted>2016-08-16T05:07:50Z</cp:lastPrinted>
  <dcterms:created xsi:type="dcterms:W3CDTF">2012-09-18T03:05:44Z</dcterms:created>
  <dcterms:modified xsi:type="dcterms:W3CDTF">2019-07-14T17:55:34Z</dcterms:modified>
</cp:coreProperties>
</file>