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3" r:id="rId6"/>
    <p:sldMasterId id="2147483654" r:id="rId7"/>
    <p:sldMasterId id="2147483656" r:id="rId8"/>
    <p:sldMasterId id="2147483658" r:id="rId9"/>
    <p:sldMasterId id="2147483660" r:id="rId10"/>
    <p:sldMasterId id="2147483662" r:id="rId11"/>
    <p:sldMasterId id="2147483664" r:id="rId12"/>
    <p:sldMasterId id="2147483666" r:id="rId13"/>
    <p:sldMasterId id="2147483668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</p:sldIdLst>
  <p:sldSz cy="6858000" cx="9144000"/>
  <p:notesSz cx="9296400" cy="7010400"/>
  <p:embeddedFontLst>
    <p:embeddedFont>
      <p:font typeface="Arial Narrow"/>
      <p:regular r:id="rId32"/>
      <p:bold r:id="rId33"/>
      <p:italic r:id="rId34"/>
      <p:boldItalic r:id="rId35"/>
    </p:embeddedFont>
    <p:embeddedFont>
      <p:font typeface="Tahom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iCdAxlZiC0J+1fScpXI5Eg0JnD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11" Type="http://schemas.openxmlformats.org/officeDocument/2006/relationships/slideMaster" Target="slideMasters/slideMaster8.xml"/><Relationship Id="rId33" Type="http://schemas.openxmlformats.org/officeDocument/2006/relationships/font" Target="fonts/ArialNarrow-bold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ArialNarrow-regular.fntdata"/><Relationship Id="rId13" Type="http://schemas.openxmlformats.org/officeDocument/2006/relationships/slideMaster" Target="slideMasters/slideMaster10.xml"/><Relationship Id="rId35" Type="http://schemas.openxmlformats.org/officeDocument/2006/relationships/font" Target="fonts/ArialNarrow-boldItalic.fntdata"/><Relationship Id="rId12" Type="http://schemas.openxmlformats.org/officeDocument/2006/relationships/slideMaster" Target="slideMasters/slideMaster9.xml"/><Relationship Id="rId34" Type="http://schemas.openxmlformats.org/officeDocument/2006/relationships/font" Target="fonts/ArialNarrow-italic.fntdata"/><Relationship Id="rId15" Type="http://schemas.openxmlformats.org/officeDocument/2006/relationships/slideMaster" Target="slideMasters/slideMaster12.xml"/><Relationship Id="rId37" Type="http://schemas.openxmlformats.org/officeDocument/2006/relationships/font" Target="fonts/Tahoma-bold.fntdata"/><Relationship Id="rId14" Type="http://schemas.openxmlformats.org/officeDocument/2006/relationships/slideMaster" Target="slideMasters/slideMaster11.xml"/><Relationship Id="rId36" Type="http://schemas.openxmlformats.org/officeDocument/2006/relationships/font" Target="fonts/Tahoma-regular.fntdata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38" Type="http://customschemas.google.com/relationships/presentationmetadata" Target="metadata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65737" y="0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65737" y="6657975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0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3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4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:notes"/>
          <p:cNvSpPr txBox="1"/>
          <p:nvPr>
            <p:ph idx="1" type="body"/>
          </p:nvPr>
        </p:nvSpPr>
        <p:spPr>
          <a:xfrm>
            <a:off x="930275" y="3330575"/>
            <a:ext cx="7435850" cy="3154362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9:notes"/>
          <p:cNvSpPr/>
          <p:nvPr>
            <p:ph idx="2" type="sldImg"/>
          </p:nvPr>
        </p:nvSpPr>
        <p:spPr>
          <a:xfrm>
            <a:off x="2895600" y="525462"/>
            <a:ext cx="3505200" cy="262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algn="l">
              <a:spcBef>
                <a:spcPts val="640"/>
              </a:spcBef>
              <a:spcAft>
                <a:spcPts val="0"/>
              </a:spcAft>
              <a:buSzPts val="3520"/>
              <a:buChar char="•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2pPr>
            <a:lvl3pPr indent="-373380" lvl="2" marL="1371600" algn="l">
              <a:spcBef>
                <a:spcPts val="480"/>
              </a:spcBef>
              <a:spcAft>
                <a:spcPts val="0"/>
              </a:spcAft>
              <a:buSzPts val="2280"/>
              <a:buChar char="⬥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4pPr>
            <a:lvl5pPr indent="-304800" lvl="4" marL="22860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5pPr>
            <a:lvl6pPr indent="-304800" lvl="5" marL="27432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6pPr>
            <a:lvl7pPr indent="-304800" lvl="6" marL="3200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7pPr>
            <a:lvl8pPr indent="-304800" lvl="7" marL="36576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8pPr>
            <a:lvl9pPr indent="-304800" lvl="8" marL="41148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9pPr>
          </a:lstStyle>
          <a:p/>
        </p:txBody>
      </p:sp>
      <p:sp>
        <p:nvSpPr>
          <p:cNvPr id="149" name="Google Shape;149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  <p:sp>
        <p:nvSpPr>
          <p:cNvPr id="150" name="Google Shape;150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1" type="body"/>
          </p:nvPr>
        </p:nvSpPr>
        <p:spPr>
          <a:xfrm rot="5400000">
            <a:off x="24384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2" name="Google Shape;162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 rot="5400000">
            <a:off x="4905375" y="2314575"/>
            <a:ext cx="54102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8"/>
          <p:cNvSpPr txBox="1"/>
          <p:nvPr>
            <p:ph idx="1" type="body"/>
          </p:nvPr>
        </p:nvSpPr>
        <p:spPr>
          <a:xfrm rot="5400000">
            <a:off x="828675" y="390525"/>
            <a:ext cx="54102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74" name="Google Shape;174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OBJECT 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_cjq9s99iu1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_cjq9s99iu1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37" name="Google Shape;37;p19_cjq9s99iu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_cjq9s99iu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_cjq9s99iu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75" name="Google Shape;75;p22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64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  <p:sp>
        <p:nvSpPr>
          <p:cNvPr id="88" name="Google Shape;88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838200" y="14478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00" name="Google Shape;100;p26"/>
          <p:cNvSpPr txBox="1"/>
          <p:nvPr>
            <p:ph idx="2" type="body"/>
          </p:nvPr>
        </p:nvSpPr>
        <p:spPr>
          <a:xfrm>
            <a:off x="4800600" y="14478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01" name="Google Shape;101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113" name="Google Shape;113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114" name="Google Shape;114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115" name="Google Shape;115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116" name="Google Shape;116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8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3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7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2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1" name="Google Shape;11;p16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81939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42" name="Google Shape;142;p33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81939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43" name="Google Shape;143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4" name="Google Shape;144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5" name="Google Shape;145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55" name="Google Shape;155;p35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81939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56" name="Google Shape;156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7" name="Google Shape;157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8" name="Google Shape;158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67" name="Google Shape;167;p37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81939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68" name="Google Shape;168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9" name="Google Shape;169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0" name="Google Shape;170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24" name="Google Shape;24;p18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81939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60%" id="41" name="Google Shape;41;p20"/>
          <p:cNvSpPr txBox="1"/>
          <p:nvPr/>
        </p:nvSpPr>
        <p:spPr>
          <a:xfrm>
            <a:off x="3352800" y="0"/>
            <a:ext cx="5791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" name="Google Shape;42;p20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43" name="Google Shape;43;p20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81939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" id="47" name="Google Shape;47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000" y="381000"/>
            <a:ext cx="1031875" cy="72231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0"/>
          <p:cNvSpPr txBox="1"/>
          <p:nvPr/>
        </p:nvSpPr>
        <p:spPr>
          <a:xfrm>
            <a:off x="7315200" y="1127125"/>
            <a:ext cx="17399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0" i="0" lang="en-US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http://tolerance.ajou.ac.kr</a:t>
            </a:r>
            <a:endParaRPr/>
          </a:p>
        </p:txBody>
      </p:sp>
      <p:grpSp>
        <p:nvGrpSpPr>
          <p:cNvPr id="49" name="Google Shape;49;p20"/>
          <p:cNvGrpSpPr/>
          <p:nvPr/>
        </p:nvGrpSpPr>
        <p:grpSpPr>
          <a:xfrm>
            <a:off x="2743200" y="3657600"/>
            <a:ext cx="6045200" cy="2876550"/>
            <a:chOff x="1480" y="1952"/>
            <a:chExt cx="3808" cy="1812"/>
          </a:xfrm>
        </p:grpSpPr>
        <p:cxnSp>
          <p:nvCxnSpPr>
            <p:cNvPr id="50" name="Google Shape;50;p20"/>
            <p:cNvCxnSpPr/>
            <p:nvPr/>
          </p:nvCxnSpPr>
          <p:spPr>
            <a:xfrm>
              <a:off x="1480" y="3442"/>
              <a:ext cx="3808" cy="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" name="Google Shape;51;p20"/>
            <p:cNvCxnSpPr/>
            <p:nvPr/>
          </p:nvCxnSpPr>
          <p:spPr>
            <a:xfrm>
              <a:off x="5172" y="1952"/>
              <a:ext cx="0" cy="1812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" name="Google Shape;52;p20"/>
            <p:cNvSpPr/>
            <p:nvPr/>
          </p:nvSpPr>
          <p:spPr>
            <a:xfrm rot="5400000">
              <a:off x="5096" y="3347"/>
              <a:ext cx="156" cy="157"/>
            </a:xfrm>
            <a:custGeom>
              <a:rect b="b" l="l" r="r" t="t"/>
              <a:pathLst>
                <a:path extrusionOk="0" fill="none" h="43200" w="43195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extrusionOk="0" h="43200" w="43195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cap="flat" cmpd="sng" w="952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3" name="Google Shape;53;p20"/>
          <p:cNvGrpSpPr/>
          <p:nvPr/>
        </p:nvGrpSpPr>
        <p:grpSpPr>
          <a:xfrm>
            <a:off x="381000" y="654050"/>
            <a:ext cx="6049962" cy="2851150"/>
            <a:chOff x="384" y="559"/>
            <a:chExt cx="3811" cy="1796"/>
          </a:xfrm>
        </p:grpSpPr>
        <p:cxnSp>
          <p:nvCxnSpPr>
            <p:cNvPr id="54" name="Google Shape;54;p20"/>
            <p:cNvCxnSpPr/>
            <p:nvPr/>
          </p:nvCxnSpPr>
          <p:spPr>
            <a:xfrm>
              <a:off x="506" y="559"/>
              <a:ext cx="0" cy="1796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" name="Google Shape;55;p20"/>
            <p:cNvCxnSpPr/>
            <p:nvPr/>
          </p:nvCxnSpPr>
          <p:spPr>
            <a:xfrm rot="10800000">
              <a:off x="384" y="938"/>
              <a:ext cx="3811" cy="1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6" name="Google Shape;56;p20"/>
            <p:cNvSpPr/>
            <p:nvPr/>
          </p:nvSpPr>
          <p:spPr>
            <a:xfrm flipH="1" rot="-5400000">
              <a:off x="425" y="860"/>
              <a:ext cx="156" cy="157"/>
            </a:xfrm>
            <a:custGeom>
              <a:rect b="b" l="l" r="r" t="t"/>
              <a:pathLst>
                <a:path extrusionOk="0" fill="none" h="43200" w="43195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extrusionOk="0" h="43200" w="43195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cap="flat" cmpd="sng" w="952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1"/>
          <p:cNvGrpSpPr/>
          <p:nvPr/>
        </p:nvGrpSpPr>
        <p:grpSpPr>
          <a:xfrm>
            <a:off x="609600" y="887412"/>
            <a:ext cx="6049962" cy="2851150"/>
            <a:chOff x="384" y="559"/>
            <a:chExt cx="3811" cy="1796"/>
          </a:xfrm>
        </p:grpSpPr>
        <p:cxnSp>
          <p:nvCxnSpPr>
            <p:cNvPr id="59" name="Google Shape;59;p21"/>
            <p:cNvCxnSpPr/>
            <p:nvPr/>
          </p:nvCxnSpPr>
          <p:spPr>
            <a:xfrm>
              <a:off x="506" y="559"/>
              <a:ext cx="0" cy="1796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" name="Google Shape;60;p21"/>
            <p:cNvCxnSpPr/>
            <p:nvPr/>
          </p:nvCxnSpPr>
          <p:spPr>
            <a:xfrm rot="10800000">
              <a:off x="384" y="938"/>
              <a:ext cx="3811" cy="1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" name="Google Shape;61;p21"/>
            <p:cNvSpPr/>
            <p:nvPr/>
          </p:nvSpPr>
          <p:spPr>
            <a:xfrm flipH="1" rot="-5400000">
              <a:off x="425" y="860"/>
              <a:ext cx="156" cy="157"/>
            </a:xfrm>
            <a:custGeom>
              <a:rect b="b" l="l" r="r" t="t"/>
              <a:pathLst>
                <a:path extrusionOk="0" fill="none" h="43200" w="43195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extrusionOk="0" h="43200" w="43195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cap="flat" cmpd="sng" w="952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2" name="Google Shape;62;p21"/>
          <p:cNvGrpSpPr/>
          <p:nvPr/>
        </p:nvGrpSpPr>
        <p:grpSpPr>
          <a:xfrm>
            <a:off x="2349500" y="3098800"/>
            <a:ext cx="6045200" cy="2876550"/>
            <a:chOff x="1480" y="1952"/>
            <a:chExt cx="3808" cy="1812"/>
          </a:xfrm>
        </p:grpSpPr>
        <p:cxnSp>
          <p:nvCxnSpPr>
            <p:cNvPr id="63" name="Google Shape;63;p21"/>
            <p:cNvCxnSpPr/>
            <p:nvPr/>
          </p:nvCxnSpPr>
          <p:spPr>
            <a:xfrm>
              <a:off x="1480" y="3442"/>
              <a:ext cx="3808" cy="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" name="Google Shape;64;p21"/>
            <p:cNvCxnSpPr/>
            <p:nvPr/>
          </p:nvCxnSpPr>
          <p:spPr>
            <a:xfrm>
              <a:off x="5172" y="1952"/>
              <a:ext cx="0" cy="1812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" name="Google Shape;65;p21"/>
            <p:cNvSpPr/>
            <p:nvPr/>
          </p:nvSpPr>
          <p:spPr>
            <a:xfrm rot="5400000">
              <a:off x="5096" y="3347"/>
              <a:ext cx="156" cy="157"/>
            </a:xfrm>
            <a:custGeom>
              <a:rect b="b" l="l" r="r" t="t"/>
              <a:pathLst>
                <a:path extrusionOk="0" fill="none" h="43200" w="43195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extrusionOk="0" h="43200" w="43195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cap="flat" cmpd="sng" w="952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descr="logo" id="66" name="Google Shape;66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15200" y="381000"/>
            <a:ext cx="1336675" cy="9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1"/>
          <p:cNvSpPr txBox="1"/>
          <p:nvPr/>
        </p:nvSpPr>
        <p:spPr>
          <a:xfrm>
            <a:off x="7086600" y="1279525"/>
            <a:ext cx="17399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</a:pPr>
            <a:r>
              <a:rPr b="0" i="0" lang="en-US" sz="1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http://tolerance.ajou.ac.kr</a:t>
            </a:r>
            <a:endParaRPr/>
          </a:p>
        </p:txBody>
      </p:sp>
      <p:sp>
        <p:nvSpPr>
          <p:cNvPr id="68" name="Google Shape;68;p21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69" name="Google Shape;69;p21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81939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81" name="Google Shape;81;p23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81939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93" name="Google Shape;93;p25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81939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94" name="Google Shape;94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06" name="Google Shape;106;p27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81939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07" name="Google Shape;107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21" name="Google Shape;121;p29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81939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22" name="Google Shape;122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3" name="Google Shape;123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type="title"/>
          </p:nvPr>
        </p:nvSpPr>
        <p:spPr>
          <a:xfrm>
            <a:off x="609600" y="609600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32" name="Google Shape;132;p31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81939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84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33" name="Google Shape;133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4" name="Google Shape;134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title"/>
          </p:nvPr>
        </p:nvSpPr>
        <p:spPr>
          <a:xfrm>
            <a:off x="1908175" y="2997200"/>
            <a:ext cx="54864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3</a:t>
            </a:r>
            <a:b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Chapter-02</a:t>
            </a:r>
            <a:br>
              <a:rPr b="1" i="0" lang="en-US" sz="3600" u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Discrete-Event System Simulation</a:t>
            </a:r>
            <a:b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-Jerry Banks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82" name="Google Shape;182;p1"/>
          <p:cNvSpPr txBox="1"/>
          <p:nvPr>
            <p:ph idx="1" type="body"/>
          </p:nvPr>
        </p:nvSpPr>
        <p:spPr>
          <a:xfrm>
            <a:off x="1547812" y="4292600"/>
            <a:ext cx="6357937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of Queuing System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channel Queue</a:t>
            </a:r>
            <a:endParaRPr/>
          </a:p>
        </p:txBody>
      </p:sp>
      <p:sp>
        <p:nvSpPr>
          <p:cNvPr id="183" name="Google Shape;183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 &#10;Second level &#10;Third level &#10;Fourth level &#10;Fifth level" id="298" name="Google Shape;298;p10"/>
          <p:cNvSpPr txBox="1"/>
          <p:nvPr>
            <p:ph idx="1" type="body"/>
          </p:nvPr>
        </p:nvSpPr>
        <p:spPr>
          <a:xfrm>
            <a:off x="838200" y="1447800"/>
            <a:ext cx="7696200" cy="184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Pseudo-random numbers : the numbers are generated using a procedure.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2.2. Interarrival and Clock Times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80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the times between arrivals were generated by rolling a die five times and recording the up face.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75260" lvl="0" marL="342900" rtl="0" algn="l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10"/>
          <p:cNvSpPr txBox="1"/>
          <p:nvPr>
            <p:ph type="title"/>
          </p:nvPr>
        </p:nvSpPr>
        <p:spPr>
          <a:xfrm>
            <a:off x="1257300" y="549275"/>
            <a:ext cx="67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of Queuing Systems (7)</a:t>
            </a:r>
            <a:endParaRPr/>
          </a:p>
        </p:txBody>
      </p:sp>
      <p:pic>
        <p:nvPicPr>
          <p:cNvPr descr="table2-2" id="300" name="Google Shape;3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3644900"/>
            <a:ext cx="6500812" cy="28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 &#10;Second level &#10;Third level &#10;Fourth level &#10;Fifth level" id="306" name="Google Shape;306;p11"/>
          <p:cNvSpPr txBox="1"/>
          <p:nvPr>
            <p:ph idx="1" type="body"/>
          </p:nvPr>
        </p:nvSpPr>
        <p:spPr>
          <a:xfrm>
            <a:off x="395287" y="1447800"/>
            <a:ext cx="432911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20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2.3. Service Times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Assuming that all four values are equally likely to occur, these values could have been generated by placing the numbers one through four on chips and drawing the chips from a hat with replacement, being sure to record the numbers selected.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only possible service times are one, two, three, and four time units. </a:t>
            </a:r>
            <a:endParaRPr/>
          </a:p>
        </p:txBody>
      </p:sp>
      <p:sp>
        <p:nvSpPr>
          <p:cNvPr id="307" name="Google Shape;307;p11"/>
          <p:cNvSpPr txBox="1"/>
          <p:nvPr>
            <p:ph type="title"/>
          </p:nvPr>
        </p:nvSpPr>
        <p:spPr>
          <a:xfrm>
            <a:off x="1258887" y="620712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of Queuing Systems (8)</a:t>
            </a:r>
            <a:endParaRPr/>
          </a:p>
        </p:txBody>
      </p:sp>
      <p:pic>
        <p:nvPicPr>
          <p:cNvPr descr="table2-3" id="308" name="Google Shape;3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801812"/>
            <a:ext cx="3651250" cy="405606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 &#10;Second level &#10;Third level &#10;Fourth level &#10;Fifth level" id="314" name="Google Shape;314;p12"/>
          <p:cNvSpPr txBox="1"/>
          <p:nvPr>
            <p:ph idx="1" type="body"/>
          </p:nvPr>
        </p:nvSpPr>
        <p:spPr>
          <a:xfrm>
            <a:off x="838200" y="1447800"/>
            <a:ext cx="777240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interarrival times and service times must be meshed to simulate the single-channel queuing system.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420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2.4 was designed specifically for a single-channel queue which serves customers on a first-in, first-out (FIFO) basis. </a:t>
            </a:r>
            <a:endParaRPr/>
          </a:p>
          <a:p>
            <a:pPr indent="-189230" lvl="0" marL="342900" rtl="0" algn="l">
              <a:spcBef>
                <a:spcPts val="440"/>
              </a:spcBef>
              <a:spcAft>
                <a:spcPts val="0"/>
              </a:spcAft>
              <a:buSzPts val="242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2"/>
          <p:cNvSpPr txBox="1"/>
          <p:nvPr>
            <p:ph type="title"/>
          </p:nvPr>
        </p:nvSpPr>
        <p:spPr>
          <a:xfrm>
            <a:off x="1143000" y="620712"/>
            <a:ext cx="701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of Queuing Systems (9)</a:t>
            </a:r>
            <a:endParaRPr/>
          </a:p>
        </p:txBody>
      </p:sp>
      <p:pic>
        <p:nvPicPr>
          <p:cNvPr descr="table2-4" id="316" name="Google Shape;3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637" y="3213100"/>
            <a:ext cx="7207250" cy="332898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 &#10;Second level &#10;Third level &#10;Fourth level &#10;Fifth level" id="322" name="Google Shape;322;p13"/>
          <p:cNvSpPr txBox="1"/>
          <p:nvPr>
            <p:ph idx="1" type="body"/>
          </p:nvPr>
        </p:nvSpPr>
        <p:spPr>
          <a:xfrm>
            <a:off x="3779837" y="1762125"/>
            <a:ext cx="4968875" cy="425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2.4 keeps track of the clock time at which each event occurs.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occurrence of the two types of events(arrival and departure event) in chronological order is shown in Table 2.5 and Figure 2.6.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2.6 is a visual image of the event listing of Table 2.5.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chronological ordering of events is the basis of the approach to discrete-event simulation.</a:t>
            </a:r>
            <a:endParaRPr/>
          </a:p>
        </p:txBody>
      </p:sp>
      <p:sp>
        <p:nvSpPr>
          <p:cNvPr id="323" name="Google Shape;323;p13"/>
          <p:cNvSpPr txBox="1"/>
          <p:nvPr>
            <p:ph type="title"/>
          </p:nvPr>
        </p:nvSpPr>
        <p:spPr>
          <a:xfrm>
            <a:off x="1042987" y="620712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of Queuing Systems (10)</a:t>
            </a:r>
            <a:endParaRPr/>
          </a:p>
        </p:txBody>
      </p:sp>
      <p:pic>
        <p:nvPicPr>
          <p:cNvPr descr="table2-5" id="324" name="Google Shape;3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700212"/>
            <a:ext cx="3352800" cy="459581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 &#10;Second level &#10;Third level &#10;Fourth level &#10;Fifth level" id="330" name="Google Shape;330;p14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2.6 depicts the number of customers in the system at the various clock times.</a:t>
            </a:r>
            <a:endParaRPr/>
          </a:p>
          <a:p>
            <a:pPr indent="-17526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260" lvl="0" marL="342900" rtl="0" algn="l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14"/>
          <p:cNvSpPr txBox="1"/>
          <p:nvPr>
            <p:ph type="title"/>
          </p:nvPr>
        </p:nvSpPr>
        <p:spPr>
          <a:xfrm>
            <a:off x="1155700" y="609600"/>
            <a:ext cx="6934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of Queuing Systems (11)</a:t>
            </a:r>
            <a:endParaRPr/>
          </a:p>
        </p:txBody>
      </p:sp>
      <p:pic>
        <p:nvPicPr>
          <p:cNvPr descr="figure2-6" id="332" name="Google Shape;3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2362200"/>
            <a:ext cx="7273925" cy="420846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hlink"/>
              </a:buClr>
              <a:buSzPts val="7260"/>
              <a:buFont typeface="Noto Sans Symbols"/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Thank you</a:t>
            </a:r>
            <a:endParaRPr/>
          </a:p>
        </p:txBody>
      </p:sp>
      <p:sp>
        <p:nvSpPr>
          <p:cNvPr id="339" name="Google Shape;339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>
            <p:ph type="title"/>
          </p:nvPr>
        </p:nvSpPr>
        <p:spPr>
          <a:xfrm>
            <a:off x="1482725" y="582612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Examples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89" name="Google Shape;189;p2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steps of the simulations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characteristics of each of the inputs to the simulation. Quite often, these may be modeled as probability distributions, either continuous or discrete.</a:t>
            </a:r>
            <a:endParaRPr/>
          </a:p>
          <a:p>
            <a:pPr indent="-240030" lvl="1" marL="74295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a simulation table. Each simulation table is different, for each is developed for the problem at hand. </a:t>
            </a:r>
            <a:endParaRPr/>
          </a:p>
          <a:p>
            <a:pPr indent="-232409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repetition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generate a value for each of the p inputs, and evaluate the function, calculating a value of the response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input values may be computed by sampling values from the distributions determined in step 1. A response typically depends on the inputs and one or more previous responses.</a:t>
            </a:r>
            <a:endParaRPr/>
          </a:p>
        </p:txBody>
      </p:sp>
      <p:sp>
        <p:nvSpPr>
          <p:cNvPr id="190" name="Google Shape;190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>
            <p:ph type="title"/>
          </p:nvPr>
        </p:nvSpPr>
        <p:spPr>
          <a:xfrm>
            <a:off x="1447800" y="620712"/>
            <a:ext cx="6477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Table</a:t>
            </a:r>
            <a:endParaRPr/>
          </a:p>
        </p:txBody>
      </p:sp>
      <p:sp>
        <p:nvSpPr>
          <p:cNvPr id="196" name="Google Shape;196;p3"/>
          <p:cNvSpPr txBox="1"/>
          <p:nvPr/>
        </p:nvSpPr>
        <p:spPr>
          <a:xfrm>
            <a:off x="1295400" y="2667000"/>
            <a:ext cx="6629400" cy="304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3"/>
          <p:cNvSpPr txBox="1"/>
          <p:nvPr/>
        </p:nvSpPr>
        <p:spPr>
          <a:xfrm>
            <a:off x="4267200" y="26670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Inputs</a:t>
            </a:r>
            <a:endParaRPr/>
          </a:p>
        </p:txBody>
      </p:sp>
      <p:sp>
        <p:nvSpPr>
          <p:cNvPr id="198" name="Google Shape;198;p3"/>
          <p:cNvSpPr txBox="1"/>
          <p:nvPr/>
        </p:nvSpPr>
        <p:spPr>
          <a:xfrm>
            <a:off x="6934200" y="26670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Response</a:t>
            </a:r>
            <a:endParaRPr/>
          </a:p>
        </p:txBody>
      </p:sp>
      <p:sp>
        <p:nvSpPr>
          <p:cNvPr id="199" name="Google Shape;199;p3"/>
          <p:cNvSpPr txBox="1"/>
          <p:nvPr/>
        </p:nvSpPr>
        <p:spPr>
          <a:xfrm>
            <a:off x="2971800" y="3048000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baseline="-2500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i1</a:t>
            </a:r>
            <a:endParaRPr/>
          </a:p>
        </p:txBody>
      </p:sp>
      <p:sp>
        <p:nvSpPr>
          <p:cNvPr id="200" name="Google Shape;200;p3"/>
          <p:cNvSpPr txBox="1"/>
          <p:nvPr/>
        </p:nvSpPr>
        <p:spPr>
          <a:xfrm>
            <a:off x="3429000" y="3048000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baseline="-2500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i2</a:t>
            </a:r>
            <a:endParaRPr/>
          </a:p>
        </p:txBody>
      </p:sp>
      <p:sp>
        <p:nvSpPr>
          <p:cNvPr id="201" name="Google Shape;201;p3"/>
          <p:cNvSpPr txBox="1"/>
          <p:nvPr/>
        </p:nvSpPr>
        <p:spPr>
          <a:xfrm>
            <a:off x="5715000" y="3048000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baseline="-2500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ip</a:t>
            </a:r>
            <a:endParaRPr/>
          </a:p>
        </p:txBody>
      </p:sp>
      <p:sp>
        <p:nvSpPr>
          <p:cNvPr id="202" name="Google Shape;202;p3"/>
          <p:cNvSpPr txBox="1"/>
          <p:nvPr/>
        </p:nvSpPr>
        <p:spPr>
          <a:xfrm>
            <a:off x="7239000" y="3048000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="0" baseline="-2500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/>
          </a:p>
        </p:txBody>
      </p:sp>
      <p:sp>
        <p:nvSpPr>
          <p:cNvPr id="203" name="Google Shape;203;p3"/>
          <p:cNvSpPr txBox="1"/>
          <p:nvPr/>
        </p:nvSpPr>
        <p:spPr>
          <a:xfrm>
            <a:off x="1371600" y="30480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Repetitions</a:t>
            </a:r>
            <a:endParaRPr/>
          </a:p>
        </p:txBody>
      </p:sp>
      <p:sp>
        <p:nvSpPr>
          <p:cNvPr id="204" name="Google Shape;204;p3"/>
          <p:cNvSpPr txBox="1"/>
          <p:nvPr/>
        </p:nvSpPr>
        <p:spPr>
          <a:xfrm>
            <a:off x="4572000" y="3048000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b="0" baseline="-2500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ij</a:t>
            </a:r>
            <a:endParaRPr/>
          </a:p>
        </p:txBody>
      </p:sp>
      <p:cxnSp>
        <p:nvCxnSpPr>
          <p:cNvPr id="205" name="Google Shape;205;p3"/>
          <p:cNvCxnSpPr/>
          <p:nvPr/>
        </p:nvCxnSpPr>
        <p:spPr>
          <a:xfrm>
            <a:off x="1295400" y="3429000"/>
            <a:ext cx="662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6" name="Google Shape;206;p3"/>
          <p:cNvCxnSpPr/>
          <p:nvPr/>
        </p:nvCxnSpPr>
        <p:spPr>
          <a:xfrm>
            <a:off x="2895600" y="2971800"/>
            <a:ext cx="320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descr="Rectangle: Click to edit Master text styles &#10;Second level &#10;Third level &#10;Fourth level &#10;Fifth level" id="207" name="Google Shape;207;p3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simulation table provides a systematic method for tracking system state over time</a:t>
            </a:r>
            <a:r>
              <a:rPr b="0" i="0" lang="en-US" sz="2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.</a:t>
            </a:r>
            <a:endParaRPr/>
          </a:p>
          <a:p>
            <a:pPr indent="-203200" lvl="0" marL="34290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8" name="Google Shape;208;p3"/>
          <p:cNvSpPr txBox="1"/>
          <p:nvPr/>
        </p:nvSpPr>
        <p:spPr>
          <a:xfrm>
            <a:off x="3962400" y="3048000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sp>
        <p:nvSpPr>
          <p:cNvPr id="209" name="Google Shape;209;p3"/>
          <p:cNvSpPr txBox="1"/>
          <p:nvPr/>
        </p:nvSpPr>
        <p:spPr>
          <a:xfrm>
            <a:off x="5105400" y="3048000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sp>
        <p:nvSpPr>
          <p:cNvPr id="210" name="Google Shape;210;p3"/>
          <p:cNvSpPr txBox="1"/>
          <p:nvPr/>
        </p:nvSpPr>
        <p:spPr>
          <a:xfrm>
            <a:off x="1676400" y="3581400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11" name="Google Shape;211;p3"/>
          <p:cNvSpPr txBox="1"/>
          <p:nvPr/>
        </p:nvSpPr>
        <p:spPr>
          <a:xfrm>
            <a:off x="1676400" y="3886200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12" name="Google Shape;212;p3"/>
          <p:cNvSpPr txBox="1"/>
          <p:nvPr/>
        </p:nvSpPr>
        <p:spPr>
          <a:xfrm>
            <a:off x="1676400" y="5334000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1676400" y="4343400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·</a:t>
            </a:r>
            <a:endParaRPr/>
          </a:p>
        </p:txBody>
      </p:sp>
      <p:sp>
        <p:nvSpPr>
          <p:cNvPr id="214" name="Google Shape;214;p3"/>
          <p:cNvSpPr txBox="1"/>
          <p:nvPr/>
        </p:nvSpPr>
        <p:spPr>
          <a:xfrm>
            <a:off x="1676400" y="4572000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·</a:t>
            </a:r>
            <a:endParaRPr/>
          </a:p>
        </p:txBody>
      </p:sp>
      <p:sp>
        <p:nvSpPr>
          <p:cNvPr id="215" name="Google Shape;215;p3"/>
          <p:cNvSpPr txBox="1"/>
          <p:nvPr/>
        </p:nvSpPr>
        <p:spPr>
          <a:xfrm>
            <a:off x="1676400" y="4876800"/>
            <a:ext cx="381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·</a:t>
            </a:r>
            <a:endParaRPr/>
          </a:p>
        </p:txBody>
      </p:sp>
      <p:sp>
        <p:nvSpPr>
          <p:cNvPr id="216" name="Google Shape;216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>
            <p:ph type="title"/>
          </p:nvPr>
        </p:nvSpPr>
        <p:spPr>
          <a:xfrm>
            <a:off x="1193800" y="692150"/>
            <a:ext cx="6858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of Queuing Systems (1</a:t>
            </a:r>
            <a:r>
              <a:rPr b="0" i="0" lang="en-US" sz="2400" u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22" name="Google Shape;222;p4"/>
          <p:cNvSpPr txBox="1"/>
          <p:nvPr>
            <p:ph idx="1" type="body"/>
          </p:nvPr>
        </p:nvSpPr>
        <p:spPr>
          <a:xfrm>
            <a:off x="838200" y="4581525"/>
            <a:ext cx="77724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queueing system is described by its calling population, the nature of the arrivals, the service mechanism, the system capacity, and the queueing discipline.</a:t>
            </a:r>
            <a:endParaRPr/>
          </a:p>
        </p:txBody>
      </p:sp>
      <p:sp>
        <p:nvSpPr>
          <p:cNvPr id="223" name="Google Shape;223;p4"/>
          <p:cNvSpPr/>
          <p:nvPr/>
        </p:nvSpPr>
        <p:spPr>
          <a:xfrm>
            <a:off x="1600200" y="2209800"/>
            <a:ext cx="1803400" cy="1181100"/>
          </a:xfrm>
          <a:custGeom>
            <a:rect b="b" l="l" r="r" t="t"/>
            <a:pathLst>
              <a:path extrusionOk="0" h="744" w="1136">
                <a:moveTo>
                  <a:pt x="440" y="160"/>
                </a:moveTo>
                <a:cubicBezTo>
                  <a:pt x="424" y="192"/>
                  <a:pt x="368" y="184"/>
                  <a:pt x="344" y="208"/>
                </a:cubicBezTo>
                <a:cubicBezTo>
                  <a:pt x="320" y="232"/>
                  <a:pt x="320" y="280"/>
                  <a:pt x="296" y="304"/>
                </a:cubicBezTo>
                <a:cubicBezTo>
                  <a:pt x="272" y="328"/>
                  <a:pt x="240" y="336"/>
                  <a:pt x="200" y="352"/>
                </a:cubicBezTo>
                <a:cubicBezTo>
                  <a:pt x="160" y="368"/>
                  <a:pt x="88" y="376"/>
                  <a:pt x="56" y="400"/>
                </a:cubicBezTo>
                <a:cubicBezTo>
                  <a:pt x="24" y="424"/>
                  <a:pt x="16" y="464"/>
                  <a:pt x="8" y="496"/>
                </a:cubicBezTo>
                <a:cubicBezTo>
                  <a:pt x="0" y="528"/>
                  <a:pt x="0" y="560"/>
                  <a:pt x="8" y="592"/>
                </a:cubicBezTo>
                <a:cubicBezTo>
                  <a:pt x="16" y="624"/>
                  <a:pt x="16" y="664"/>
                  <a:pt x="56" y="688"/>
                </a:cubicBezTo>
                <a:cubicBezTo>
                  <a:pt x="96" y="712"/>
                  <a:pt x="168" y="744"/>
                  <a:pt x="248" y="736"/>
                </a:cubicBezTo>
                <a:cubicBezTo>
                  <a:pt x="328" y="728"/>
                  <a:pt x="448" y="640"/>
                  <a:pt x="536" y="640"/>
                </a:cubicBezTo>
                <a:cubicBezTo>
                  <a:pt x="624" y="640"/>
                  <a:pt x="696" y="728"/>
                  <a:pt x="776" y="736"/>
                </a:cubicBezTo>
                <a:cubicBezTo>
                  <a:pt x="856" y="744"/>
                  <a:pt x="960" y="720"/>
                  <a:pt x="1016" y="688"/>
                </a:cubicBezTo>
                <a:cubicBezTo>
                  <a:pt x="1072" y="656"/>
                  <a:pt x="1096" y="592"/>
                  <a:pt x="1112" y="544"/>
                </a:cubicBezTo>
                <a:cubicBezTo>
                  <a:pt x="1128" y="496"/>
                  <a:pt x="1136" y="448"/>
                  <a:pt x="1112" y="400"/>
                </a:cubicBezTo>
                <a:cubicBezTo>
                  <a:pt x="1088" y="352"/>
                  <a:pt x="1008" y="304"/>
                  <a:pt x="968" y="256"/>
                </a:cubicBezTo>
                <a:cubicBezTo>
                  <a:pt x="928" y="208"/>
                  <a:pt x="904" y="144"/>
                  <a:pt x="872" y="112"/>
                </a:cubicBezTo>
                <a:cubicBezTo>
                  <a:pt x="840" y="80"/>
                  <a:pt x="824" y="72"/>
                  <a:pt x="776" y="64"/>
                </a:cubicBezTo>
                <a:cubicBezTo>
                  <a:pt x="728" y="56"/>
                  <a:pt x="640" y="72"/>
                  <a:pt x="584" y="64"/>
                </a:cubicBezTo>
                <a:cubicBezTo>
                  <a:pt x="528" y="56"/>
                  <a:pt x="464" y="0"/>
                  <a:pt x="440" y="16"/>
                </a:cubicBezTo>
                <a:cubicBezTo>
                  <a:pt x="416" y="32"/>
                  <a:pt x="456" y="128"/>
                  <a:pt x="440" y="16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1612900" y="3454400"/>
            <a:ext cx="1828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Calling population</a:t>
            </a:r>
            <a:endParaRPr/>
          </a:p>
        </p:txBody>
      </p:sp>
      <p:sp>
        <p:nvSpPr>
          <p:cNvPr id="225" name="Google Shape;225;p4"/>
          <p:cNvSpPr/>
          <p:nvPr/>
        </p:nvSpPr>
        <p:spPr>
          <a:xfrm>
            <a:off x="4508500" y="2768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226;p4"/>
          <p:cNvSpPr/>
          <p:nvPr/>
        </p:nvSpPr>
        <p:spPr>
          <a:xfrm>
            <a:off x="5041900" y="2768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5575300" y="2768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" name="Google Shape;228;p4"/>
          <p:cNvSpPr txBox="1"/>
          <p:nvPr/>
        </p:nvSpPr>
        <p:spPr>
          <a:xfrm>
            <a:off x="4267200" y="3276600"/>
            <a:ext cx="1828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Waiting Line</a:t>
            </a:r>
            <a:endParaRPr/>
          </a:p>
        </p:txBody>
      </p:sp>
      <p:sp>
        <p:nvSpPr>
          <p:cNvPr id="229" name="Google Shape;229;p4"/>
          <p:cNvSpPr txBox="1"/>
          <p:nvPr/>
        </p:nvSpPr>
        <p:spPr>
          <a:xfrm>
            <a:off x="7099300" y="2692400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6858000" y="3124200"/>
            <a:ext cx="838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</a:t>
            </a:r>
            <a:endParaRPr/>
          </a:p>
        </p:txBody>
      </p:sp>
      <p:sp>
        <p:nvSpPr>
          <p:cNvPr id="231" name="Google Shape;231;p4"/>
          <p:cNvSpPr/>
          <p:nvPr/>
        </p:nvSpPr>
        <p:spPr>
          <a:xfrm rot="-5400000">
            <a:off x="5067300" y="2552700"/>
            <a:ext cx="228600" cy="1371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3200400" y="1968500"/>
            <a:ext cx="4508500" cy="850900"/>
          </a:xfrm>
          <a:custGeom>
            <a:rect b="b" l="l" r="r" t="t"/>
            <a:pathLst>
              <a:path extrusionOk="0" h="536" w="2840">
                <a:moveTo>
                  <a:pt x="2640" y="536"/>
                </a:moveTo>
                <a:cubicBezTo>
                  <a:pt x="2732" y="504"/>
                  <a:pt x="2824" y="472"/>
                  <a:pt x="2832" y="392"/>
                </a:cubicBezTo>
                <a:cubicBezTo>
                  <a:pt x="2840" y="312"/>
                  <a:pt x="2784" y="112"/>
                  <a:pt x="2688" y="56"/>
                </a:cubicBezTo>
                <a:cubicBezTo>
                  <a:pt x="2592" y="0"/>
                  <a:pt x="2704" y="16"/>
                  <a:pt x="2256" y="56"/>
                </a:cubicBezTo>
                <a:cubicBezTo>
                  <a:pt x="1808" y="96"/>
                  <a:pt x="904" y="196"/>
                  <a:pt x="0" y="2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" name="Google Shape;233;p4"/>
          <p:cNvSpPr txBox="1"/>
          <p:nvPr/>
        </p:nvSpPr>
        <p:spPr>
          <a:xfrm>
            <a:off x="3276600" y="3962400"/>
            <a:ext cx="289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2.1 Queueing System</a:t>
            </a:r>
            <a:endParaRPr/>
          </a:p>
        </p:txBody>
      </p:sp>
      <p:sp>
        <p:nvSpPr>
          <p:cNvPr id="234" name="Google Shape;234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"/>
          <p:cNvSpPr txBox="1"/>
          <p:nvPr>
            <p:ph type="title"/>
          </p:nvPr>
        </p:nvSpPr>
        <p:spPr>
          <a:xfrm>
            <a:off x="1187450" y="620712"/>
            <a:ext cx="6858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of Queuing Systems (2)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40" name="Google Shape;240;p5"/>
          <p:cNvSpPr txBox="1"/>
          <p:nvPr>
            <p:ph idx="1" type="body"/>
          </p:nvPr>
        </p:nvSpPr>
        <p:spPr>
          <a:xfrm>
            <a:off x="838200" y="1676400"/>
            <a:ext cx="7924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single-channel queue, the calling population is infinite. 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380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unit leaves the calling population and joins the waiting line or enters service, there is no change in the arrival rate of other units that may need service.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530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Arrivals for service occur one at a time in a random fashion. 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380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they join the waiting line, they are eventually served.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530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times are of some random length according to a probability distribution which does not change over time.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530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capacity has no limit, meaning that any number of units can wait in line.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530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units are served in the order of their arrival (often called FIFO: First In, First out) by a single server or channel.</a:t>
            </a:r>
            <a:endParaRPr/>
          </a:p>
          <a:p>
            <a:pPr indent="-182245" lvl="0" marL="342900" rtl="0" algn="l">
              <a:spcBef>
                <a:spcPts val="460"/>
              </a:spcBef>
              <a:spcAft>
                <a:spcPts val="0"/>
              </a:spcAft>
              <a:buSzPts val="2530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 &#10;Second level &#10;Third level &#10;Fourth level &#10;Fifth level" id="246" name="Google Shape;246;p6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state : the number of units in the system and the status of the server(busy or idle).</a:t>
            </a:r>
            <a:endParaRPr/>
          </a:p>
          <a:p>
            <a:pPr indent="-27305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530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: a set of circumstances that cause an instantaneous change in the state of the system. </a:t>
            </a:r>
            <a:endParaRPr/>
          </a:p>
          <a:p>
            <a:pPr indent="-27305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380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single-channel queuing system there are only two possible events that can affect the state of the system. </a:t>
            </a:r>
            <a:endParaRPr/>
          </a:p>
          <a:p>
            <a:pPr indent="-251459" lvl="1" marL="74295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185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arrival event : the entry of a unit into the system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185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departure event : the completion of service on a unit. </a:t>
            </a:r>
            <a:endParaRPr/>
          </a:p>
          <a:p>
            <a:pPr indent="-168275" lvl="2" marL="1143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50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2530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clock : used to track simulated time.</a:t>
            </a:r>
            <a:endParaRPr/>
          </a:p>
          <a:p>
            <a:pPr indent="-182245" lvl="0" marL="342900" rtl="0" algn="l">
              <a:spcBef>
                <a:spcPts val="460"/>
              </a:spcBef>
              <a:spcAft>
                <a:spcPts val="0"/>
              </a:spcAft>
              <a:buSzPts val="2530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6"/>
          <p:cNvSpPr txBox="1"/>
          <p:nvPr>
            <p:ph type="title"/>
          </p:nvPr>
        </p:nvSpPr>
        <p:spPr>
          <a:xfrm>
            <a:off x="1258887" y="549275"/>
            <a:ext cx="67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of Queuing Systems (3)</a:t>
            </a:r>
            <a:endParaRPr/>
          </a:p>
        </p:txBody>
      </p:sp>
      <p:sp>
        <p:nvSpPr>
          <p:cNvPr id="248" name="Google Shape;248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/>
          <p:nvPr/>
        </p:nvSpPr>
        <p:spPr>
          <a:xfrm>
            <a:off x="3505200" y="4038600"/>
            <a:ext cx="1676400" cy="1219200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descr="Rectangle: Click to edit Master text styles &#10;Second level &#10;Third level &#10;Fourth level &#10;Fifth level" id="254" name="Google Shape;254;p7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30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unit has just completed service, the simulation proceeds in the manner shown in the flow diagram of Figure 2.2. 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380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server has only two possible states : it is either busy or idle.</a:t>
            </a:r>
            <a:endParaRPr/>
          </a:p>
          <a:p>
            <a:pPr indent="-182245" lvl="0" marL="342900" rtl="0" algn="l">
              <a:spcBef>
                <a:spcPts val="460"/>
              </a:spcBef>
              <a:spcAft>
                <a:spcPts val="0"/>
              </a:spcAft>
              <a:buSzPts val="2530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7"/>
          <p:cNvSpPr txBox="1"/>
          <p:nvPr>
            <p:ph type="title"/>
          </p:nvPr>
        </p:nvSpPr>
        <p:spPr>
          <a:xfrm>
            <a:off x="1344612" y="620712"/>
            <a:ext cx="67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of Queuing Systems (4)</a:t>
            </a:r>
            <a:endParaRPr/>
          </a:p>
        </p:txBody>
      </p:sp>
      <p:sp>
        <p:nvSpPr>
          <p:cNvPr id="256" name="Google Shape;256;p7"/>
          <p:cNvSpPr txBox="1"/>
          <p:nvPr/>
        </p:nvSpPr>
        <p:spPr>
          <a:xfrm>
            <a:off x="3505200" y="3200400"/>
            <a:ext cx="1600200" cy="5905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Departure Event</a:t>
            </a:r>
            <a:endParaRPr/>
          </a:p>
        </p:txBody>
      </p:sp>
      <p:sp>
        <p:nvSpPr>
          <p:cNvPr id="257" name="Google Shape;257;p7"/>
          <p:cNvSpPr txBox="1"/>
          <p:nvPr/>
        </p:nvSpPr>
        <p:spPr>
          <a:xfrm>
            <a:off x="5867400" y="4343400"/>
            <a:ext cx="2438400" cy="5905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Remove the waiting unit from the queue</a:t>
            </a:r>
            <a:endParaRPr/>
          </a:p>
        </p:txBody>
      </p:sp>
      <p:sp>
        <p:nvSpPr>
          <p:cNvPr id="258" name="Google Shape;258;p7"/>
          <p:cNvSpPr txBox="1"/>
          <p:nvPr/>
        </p:nvSpPr>
        <p:spPr>
          <a:xfrm>
            <a:off x="5867400" y="5181600"/>
            <a:ext cx="2362200" cy="3460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 servicing the unit</a:t>
            </a:r>
            <a:endParaRPr/>
          </a:p>
        </p:txBody>
      </p:sp>
      <p:sp>
        <p:nvSpPr>
          <p:cNvPr id="259" name="Google Shape;259;p7"/>
          <p:cNvSpPr txBox="1"/>
          <p:nvPr/>
        </p:nvSpPr>
        <p:spPr>
          <a:xfrm>
            <a:off x="1295400" y="4343400"/>
            <a:ext cx="1447800" cy="5905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 server idle time</a:t>
            </a:r>
            <a:endParaRPr/>
          </a:p>
        </p:txBody>
      </p:sp>
      <p:sp>
        <p:nvSpPr>
          <p:cNvPr id="260" name="Google Shape;260;p7"/>
          <p:cNvSpPr txBox="1"/>
          <p:nvPr/>
        </p:nvSpPr>
        <p:spPr>
          <a:xfrm>
            <a:off x="3733800" y="4343400"/>
            <a:ext cx="12954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Another unit waiting?</a:t>
            </a:r>
            <a:endParaRPr/>
          </a:p>
        </p:txBody>
      </p:sp>
      <p:cxnSp>
        <p:nvCxnSpPr>
          <p:cNvPr id="261" name="Google Shape;261;p7"/>
          <p:cNvCxnSpPr/>
          <p:nvPr/>
        </p:nvCxnSpPr>
        <p:spPr>
          <a:xfrm>
            <a:off x="4343400" y="38100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2" name="Google Shape;262;p7"/>
          <p:cNvCxnSpPr/>
          <p:nvPr/>
        </p:nvCxnSpPr>
        <p:spPr>
          <a:xfrm rot="10800000">
            <a:off x="2743200" y="46482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3" name="Google Shape;263;p7"/>
          <p:cNvCxnSpPr/>
          <p:nvPr/>
        </p:nvCxnSpPr>
        <p:spPr>
          <a:xfrm>
            <a:off x="5181600" y="46482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4" name="Google Shape;264;p7"/>
          <p:cNvCxnSpPr/>
          <p:nvPr/>
        </p:nvCxnSpPr>
        <p:spPr>
          <a:xfrm>
            <a:off x="7086600" y="49530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5" name="Google Shape;265;p7"/>
          <p:cNvSpPr txBox="1"/>
          <p:nvPr/>
        </p:nvSpPr>
        <p:spPr>
          <a:xfrm>
            <a:off x="5181600" y="4343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266" name="Google Shape;266;p7"/>
          <p:cNvSpPr txBox="1"/>
          <p:nvPr/>
        </p:nvSpPr>
        <p:spPr>
          <a:xfrm>
            <a:off x="2895600" y="43434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267" name="Google Shape;267;p7"/>
          <p:cNvSpPr txBox="1"/>
          <p:nvPr/>
        </p:nvSpPr>
        <p:spPr>
          <a:xfrm>
            <a:off x="2133600" y="5638800"/>
            <a:ext cx="480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2.2 Service-just-completed flow diagram</a:t>
            </a:r>
            <a:endParaRPr/>
          </a:p>
        </p:txBody>
      </p:sp>
      <p:sp>
        <p:nvSpPr>
          <p:cNvPr id="268" name="Google Shape;268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 &#10;Second level &#10;Third level &#10;Fourth level &#10;Fifth level" id="273" name="Google Shape;273;p8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arrival event occurs when a unit enters the system.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80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 may find the server either idle or busy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Idle : the unit begins service immediately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 : the unit enters the queue for the server. </a:t>
            </a:r>
            <a:endParaRPr/>
          </a:p>
        </p:txBody>
      </p:sp>
      <p:sp>
        <p:nvSpPr>
          <p:cNvPr id="274" name="Google Shape;274;p8"/>
          <p:cNvSpPr txBox="1"/>
          <p:nvPr>
            <p:ph type="title"/>
          </p:nvPr>
        </p:nvSpPr>
        <p:spPr>
          <a:xfrm>
            <a:off x="1258887" y="549275"/>
            <a:ext cx="6781800" cy="598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of Queuing Systems (5)</a:t>
            </a:r>
            <a:endParaRPr/>
          </a:p>
        </p:txBody>
      </p:sp>
      <p:sp>
        <p:nvSpPr>
          <p:cNvPr id="275" name="Google Shape;275;p8"/>
          <p:cNvSpPr txBox="1"/>
          <p:nvPr/>
        </p:nvSpPr>
        <p:spPr>
          <a:xfrm>
            <a:off x="3657600" y="3352800"/>
            <a:ext cx="1219200" cy="5905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Arrival Event</a:t>
            </a:r>
            <a:endParaRPr/>
          </a:p>
        </p:txBody>
      </p:sp>
      <p:sp>
        <p:nvSpPr>
          <p:cNvPr id="276" name="Google Shape;276;p8"/>
          <p:cNvSpPr/>
          <p:nvPr/>
        </p:nvSpPr>
        <p:spPr>
          <a:xfrm>
            <a:off x="3505200" y="4267200"/>
            <a:ext cx="1524000" cy="914400"/>
          </a:xfrm>
          <a:prstGeom prst="flowChartDecision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" name="Google Shape;277;p8"/>
          <p:cNvSpPr txBox="1"/>
          <p:nvPr/>
        </p:nvSpPr>
        <p:spPr>
          <a:xfrm>
            <a:off x="3733800" y="4419600"/>
            <a:ext cx="1143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 busy?</a:t>
            </a:r>
            <a:endParaRPr/>
          </a:p>
        </p:txBody>
      </p:sp>
      <p:cxnSp>
        <p:nvCxnSpPr>
          <p:cNvPr id="278" name="Google Shape;278;p8"/>
          <p:cNvCxnSpPr/>
          <p:nvPr/>
        </p:nvCxnSpPr>
        <p:spPr>
          <a:xfrm>
            <a:off x="4267200" y="39624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9" name="Google Shape;279;p8"/>
          <p:cNvSpPr txBox="1"/>
          <p:nvPr/>
        </p:nvSpPr>
        <p:spPr>
          <a:xfrm>
            <a:off x="5486400" y="4419600"/>
            <a:ext cx="1905000" cy="5905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Unit enters queue for service</a:t>
            </a:r>
            <a:endParaRPr/>
          </a:p>
        </p:txBody>
      </p:sp>
      <p:sp>
        <p:nvSpPr>
          <p:cNvPr id="280" name="Google Shape;280;p8"/>
          <p:cNvSpPr txBox="1"/>
          <p:nvPr/>
        </p:nvSpPr>
        <p:spPr>
          <a:xfrm>
            <a:off x="1524000" y="4419600"/>
            <a:ext cx="1524000" cy="5905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Unit enters service</a:t>
            </a:r>
            <a:endParaRPr/>
          </a:p>
        </p:txBody>
      </p:sp>
      <p:cxnSp>
        <p:nvCxnSpPr>
          <p:cNvPr id="281" name="Google Shape;281;p8"/>
          <p:cNvCxnSpPr/>
          <p:nvPr/>
        </p:nvCxnSpPr>
        <p:spPr>
          <a:xfrm rot="10800000">
            <a:off x="3048000" y="47244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2" name="Google Shape;282;p8"/>
          <p:cNvCxnSpPr/>
          <p:nvPr/>
        </p:nvCxnSpPr>
        <p:spPr>
          <a:xfrm>
            <a:off x="5029200" y="47244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3" name="Google Shape;283;p8"/>
          <p:cNvSpPr txBox="1"/>
          <p:nvPr/>
        </p:nvSpPr>
        <p:spPr>
          <a:xfrm>
            <a:off x="4953000" y="44196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284" name="Google Shape;284;p8"/>
          <p:cNvSpPr txBox="1"/>
          <p:nvPr/>
        </p:nvSpPr>
        <p:spPr>
          <a:xfrm>
            <a:off x="3048000" y="44196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285" name="Google Shape;285;p8"/>
          <p:cNvSpPr txBox="1"/>
          <p:nvPr/>
        </p:nvSpPr>
        <p:spPr>
          <a:xfrm>
            <a:off x="2133600" y="5583237"/>
            <a:ext cx="480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2.3 Unit-entering-system flow diagram</a:t>
            </a:r>
            <a:endParaRPr/>
          </a:p>
        </p:txBody>
      </p:sp>
      <p:sp>
        <p:nvSpPr>
          <p:cNvPr id="286" name="Google Shape;286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 &#10;Second level &#10;Third level &#10;Fourth level &#10;Fifth level" id="291" name="Google Shape;291;p9"/>
          <p:cNvSpPr txBox="1"/>
          <p:nvPr>
            <p:ph idx="1" type="body"/>
          </p:nvPr>
        </p:nvSpPr>
        <p:spPr>
          <a:xfrm>
            <a:off x="8382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Simulations of queuing systems generally require the maintenance of an event list for determining what happens next.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clock times for arrivals and departures are computed in a simulation table customized for each problem.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simulation, events usually occur at random times, the randomness imitating uncertainty in real life.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numbers are distributed uniformly and independently on the interval (0, 1).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digits are uniformly distributed on the set {0, 1, 2, … , 9}.</a:t>
            </a:r>
            <a:endParaRPr/>
          </a:p>
        </p:txBody>
      </p:sp>
      <p:sp>
        <p:nvSpPr>
          <p:cNvPr id="292" name="Google Shape;292;p9"/>
          <p:cNvSpPr txBox="1"/>
          <p:nvPr>
            <p:ph type="title"/>
          </p:nvPr>
        </p:nvSpPr>
        <p:spPr>
          <a:xfrm>
            <a:off x="1187450" y="620712"/>
            <a:ext cx="6781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of Queuing Systems (6)</a:t>
            </a:r>
            <a:endParaRPr/>
          </a:p>
        </p:txBody>
      </p:sp>
      <p:sp>
        <p:nvSpPr>
          <p:cNvPr id="293" name="Google Shape;293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apter_2">
  <a:themeElements>
    <a:clrScheme name="Chapter_2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3_Chapter_2">
  <a:themeElements>
    <a:clrScheme name="Chapter_2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6_Chapter_2">
  <a:themeElements>
    <a:clrScheme name="Chapter_2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8_Chapter_2">
  <a:themeElements>
    <a:clrScheme name="Chapter_2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Chapter_2">
  <a:themeElements>
    <a:clrScheme name="Chapter_2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hapter_2">
  <a:themeElements>
    <a:clrScheme name="Chapter_2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Chapter_2">
  <a:themeElements>
    <a:clrScheme name="Chapter_2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1_Chapter_2">
  <a:themeElements>
    <a:clrScheme name="Chapter_2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5_Chapter_2">
  <a:themeElements>
    <a:clrScheme name="Chapter_2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0_Chapter_2">
  <a:themeElements>
    <a:clrScheme name="Chapter_2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9_Chapter_2">
  <a:themeElements>
    <a:clrScheme name="Chapter_2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_Chapter_2">
  <a:themeElements>
    <a:clrScheme name="Chapter_2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diu</dc:creator>
</cp:coreProperties>
</file>