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9144000"/>
  <p:notesSz cx="6858000" cy="9144000"/>
  <p:embeddedFontLst>
    <p:embeddedFont>
      <p:font typeface="Tahom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wBV0Ge9W1k4CGBpGVqbY40Kfz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18168F-9F62-4297-8BE3-A014337AE2DC}">
  <a:tblStyle styleId="{6918168F-9F62-4297-8BE3-A014337AE2DC}" styleName="Table_0">
    <a:wholeTbl>
      <a:tcTxStyle b="off" i="off">
        <a:font>
          <a:latin typeface="굴림"/>
          <a:ea typeface="굴림"/>
          <a:cs typeface="굴림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BF8EC"/>
          </a:solidFill>
        </a:fill>
      </a:tcStyle>
    </a:wholeTbl>
    <a:band1H>
      <a:tcTxStyle/>
      <a:tcStyle>
        <a:fill>
          <a:solidFill>
            <a:srgbClr val="F8F0D8"/>
          </a:solidFill>
        </a:fill>
      </a:tcStyle>
    </a:band1H>
    <a:band2H>
      <a:tcTxStyle/>
    </a:band2H>
    <a:band1V>
      <a:tcTxStyle/>
      <a:tcStyle>
        <a:fill>
          <a:solidFill>
            <a:srgbClr val="F8F0D8"/>
          </a:solidFill>
        </a:fill>
      </a:tcStyle>
    </a:band1V>
    <a:band2V>
      <a:tcTxStyle/>
    </a:band2V>
    <a:lastCol>
      <a:tcTxStyle b="on" i="off">
        <a:font>
          <a:latin typeface="굴림"/>
          <a:ea typeface="굴림"/>
          <a:cs typeface="굴림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굴림"/>
          <a:ea typeface="굴림"/>
          <a:cs typeface="굴림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굴림"/>
          <a:ea typeface="굴림"/>
          <a:cs typeface="굴림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굴림"/>
          <a:ea typeface="굴림"/>
          <a:cs typeface="굴림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8D2E4C55-AED7-41B0-BE1C-1B42F4FCC549}" styleName="Table_1">
    <a:wholeTbl>
      <a:tcTxStyle b="off" i="off">
        <a:font>
          <a:latin typeface="굴림"/>
          <a:ea typeface="굴림"/>
          <a:cs typeface="굴림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B"/>
          </a:solidFill>
        </a:fill>
      </a:tcStyle>
    </a:wholeTbl>
    <a:band1H>
      <a:tcTxStyle/>
      <a:tcStyle>
        <a:fill>
          <a:solidFill>
            <a:srgbClr val="CCCDD5"/>
          </a:solidFill>
        </a:fill>
      </a:tcStyle>
    </a:band1H>
    <a:band2H>
      <a:tcTxStyle/>
    </a:band2H>
    <a:band1V>
      <a:tcTxStyle/>
      <a:tcStyle>
        <a:fill>
          <a:solidFill>
            <a:srgbClr val="CCCDD5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7E7EB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7E7EB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Tahoma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slideMaster" Target="slideMasters/slideMaster2.xml"/><Relationship Id="rId18" Type="http://schemas.openxmlformats.org/officeDocument/2006/relationships/font" Target="fonts/Tahom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 rot="5400000">
            <a:off x="24384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 rot="5400000">
            <a:off x="4905375" y="2314575"/>
            <a:ext cx="54102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 rot="5400000">
            <a:off x="828675" y="390525"/>
            <a:ext cx="54102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8" name="Google Shape;128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9" name="Google Shape;129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6" name="Google Shape;136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8" name="Google Shape;13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3" name="Google Shape;153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4" name="Google Shape;15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1" name="Google Shape;16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13"/>
          <p:cNvGrpSpPr/>
          <p:nvPr/>
        </p:nvGrpSpPr>
        <p:grpSpPr>
          <a:xfrm>
            <a:off x="609600" y="887413"/>
            <a:ext cx="6049963" cy="2851150"/>
            <a:chOff x="384" y="559"/>
            <a:chExt cx="3811" cy="1796"/>
          </a:xfrm>
        </p:grpSpPr>
        <p:cxnSp>
          <p:nvCxnSpPr>
            <p:cNvPr id="37" name="Google Shape;37;p13"/>
            <p:cNvCxnSpPr/>
            <p:nvPr/>
          </p:nvCxnSpPr>
          <p:spPr>
            <a:xfrm>
              <a:off x="506" y="559"/>
              <a:ext cx="0" cy="1796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13"/>
            <p:cNvCxnSpPr/>
            <p:nvPr/>
          </p:nvCxnSpPr>
          <p:spPr>
            <a:xfrm rot="10800000">
              <a:off x="384" y="938"/>
              <a:ext cx="3811" cy="1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" name="Google Shape;39;p13"/>
            <p:cNvSpPr/>
            <p:nvPr/>
          </p:nvSpPr>
          <p:spPr>
            <a:xfrm flipH="1" rot="-5400000">
              <a:off x="426" y="860"/>
              <a:ext cx="156" cy="157"/>
            </a:xfrm>
            <a:custGeom>
              <a:rect b="b" l="l" r="r" t="t"/>
              <a:pathLst>
                <a:path extrusionOk="0" fill="none" h="43200" w="43195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extrusionOk="0" h="43200" w="43195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cap="flat" cmpd="sng" w="9525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0" name="Google Shape;40;p13"/>
          <p:cNvGrpSpPr/>
          <p:nvPr/>
        </p:nvGrpSpPr>
        <p:grpSpPr>
          <a:xfrm>
            <a:off x="2349500" y="3098800"/>
            <a:ext cx="6045200" cy="2876550"/>
            <a:chOff x="1480" y="1952"/>
            <a:chExt cx="3808" cy="1812"/>
          </a:xfrm>
        </p:grpSpPr>
        <p:cxnSp>
          <p:nvCxnSpPr>
            <p:cNvPr id="41" name="Google Shape;41;p13"/>
            <p:cNvCxnSpPr/>
            <p:nvPr/>
          </p:nvCxnSpPr>
          <p:spPr>
            <a:xfrm>
              <a:off x="1480" y="3442"/>
              <a:ext cx="3808" cy="0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13"/>
            <p:cNvCxnSpPr/>
            <p:nvPr/>
          </p:nvCxnSpPr>
          <p:spPr>
            <a:xfrm>
              <a:off x="5172" y="1952"/>
              <a:ext cx="0" cy="1812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" name="Google Shape;43;p13"/>
            <p:cNvSpPr/>
            <p:nvPr/>
          </p:nvSpPr>
          <p:spPr>
            <a:xfrm rot="5400000">
              <a:off x="5097" y="3347"/>
              <a:ext cx="156" cy="157"/>
            </a:xfrm>
            <a:custGeom>
              <a:rect b="b" l="l" r="r" t="t"/>
              <a:pathLst>
                <a:path extrusionOk="0" fill="none" h="43200" w="43195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extrusionOk="0" h="43200" w="43195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cap="flat" cmpd="sng" w="9525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descr="logo" id="44" name="Google Shape;4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5200" y="381000"/>
            <a:ext cx="1336675" cy="9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3"/>
          <p:cNvSpPr txBox="1"/>
          <p:nvPr/>
        </p:nvSpPr>
        <p:spPr>
          <a:xfrm>
            <a:off x="7086600" y="1279525"/>
            <a:ext cx="17399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rPr>
              <a:t>http://tolerance.ajou.ac.kr</a:t>
            </a:r>
            <a:endParaRPr/>
          </a:p>
        </p:txBody>
      </p:sp>
      <p:sp>
        <p:nvSpPr>
          <p:cNvPr id="46" name="Google Shape;46;p13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47" name="Google Shape;47;p13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64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838200" y="14478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4800600" y="14478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68" name="Google Shape;68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69" name="Google Shape;69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algn="l">
              <a:spcBef>
                <a:spcPts val="640"/>
              </a:spcBef>
              <a:spcAft>
                <a:spcPts val="0"/>
              </a:spcAft>
              <a:buSzPts val="3520"/>
              <a:buChar char="•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2pPr>
            <a:lvl3pPr indent="-373380" lvl="2" marL="1371600" algn="l">
              <a:spcBef>
                <a:spcPts val="480"/>
              </a:spcBef>
              <a:spcAft>
                <a:spcPts val="0"/>
              </a:spcAft>
              <a:buSzPts val="2280"/>
              <a:buChar char="⬥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4pPr>
            <a:lvl5pPr indent="-304800" lvl="4" marL="22860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5pPr>
            <a:lvl6pPr indent="-304800" lvl="5" marL="27432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6pPr>
            <a:lvl7pPr indent="-304800" lvl="6" marL="3200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7pPr>
            <a:lvl8pPr indent="-304800" lvl="7" marL="36576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8pPr>
            <a:lvl9pPr indent="-304800" lvl="8" marL="41148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60%" id="6" name="Google Shape;6;p10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descr="Rectangle: Click to edit Master text styles&#10;Second level&#10;Third level&#10;Fourth level&#10;Fifth level" id="8" name="Google Shape;8;p10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81939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" id="12" name="Google Shape;12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0000" y="381000"/>
            <a:ext cx="1031875" cy="72231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 txBox="1"/>
          <p:nvPr/>
        </p:nvSpPr>
        <p:spPr>
          <a:xfrm>
            <a:off x="7315200" y="1127125"/>
            <a:ext cx="17399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58C"/>
                </a:solidFill>
                <a:latin typeface="Gulim"/>
                <a:ea typeface="Gulim"/>
                <a:cs typeface="Gulim"/>
                <a:sym typeface="Gulim"/>
              </a:rPr>
              <a:t>http://tolerance.ajou.ac.kr</a:t>
            </a:r>
            <a:endParaRPr/>
          </a:p>
        </p:txBody>
      </p:sp>
      <p:grpSp>
        <p:nvGrpSpPr>
          <p:cNvPr id="14" name="Google Shape;14;p10"/>
          <p:cNvGrpSpPr/>
          <p:nvPr/>
        </p:nvGrpSpPr>
        <p:grpSpPr>
          <a:xfrm>
            <a:off x="2743200" y="3657600"/>
            <a:ext cx="6045200" cy="2876550"/>
            <a:chOff x="1480" y="1952"/>
            <a:chExt cx="3808" cy="1812"/>
          </a:xfrm>
        </p:grpSpPr>
        <p:cxnSp>
          <p:nvCxnSpPr>
            <p:cNvPr id="15" name="Google Shape;15;p10"/>
            <p:cNvCxnSpPr/>
            <p:nvPr/>
          </p:nvCxnSpPr>
          <p:spPr>
            <a:xfrm>
              <a:off x="1480" y="3442"/>
              <a:ext cx="3808" cy="0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0"/>
            <p:cNvCxnSpPr/>
            <p:nvPr/>
          </p:nvCxnSpPr>
          <p:spPr>
            <a:xfrm>
              <a:off x="5172" y="1952"/>
              <a:ext cx="0" cy="1812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" name="Google Shape;17;p10"/>
            <p:cNvSpPr/>
            <p:nvPr/>
          </p:nvSpPr>
          <p:spPr>
            <a:xfrm rot="5400000">
              <a:off x="5097" y="3347"/>
              <a:ext cx="156" cy="157"/>
            </a:xfrm>
            <a:custGeom>
              <a:rect b="b" l="l" r="r" t="t"/>
              <a:pathLst>
                <a:path extrusionOk="0" fill="none" h="43200" w="43195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extrusionOk="0" h="43200" w="43195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cap="flat" cmpd="sng" w="9525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" name="Google Shape;18;p10"/>
          <p:cNvGrpSpPr/>
          <p:nvPr/>
        </p:nvGrpSpPr>
        <p:grpSpPr>
          <a:xfrm>
            <a:off x="381000" y="654050"/>
            <a:ext cx="6049963" cy="2851150"/>
            <a:chOff x="384" y="559"/>
            <a:chExt cx="3811" cy="1796"/>
          </a:xfrm>
        </p:grpSpPr>
        <p:cxnSp>
          <p:nvCxnSpPr>
            <p:cNvPr id="19" name="Google Shape;19;p10"/>
            <p:cNvCxnSpPr/>
            <p:nvPr/>
          </p:nvCxnSpPr>
          <p:spPr>
            <a:xfrm>
              <a:off x="506" y="559"/>
              <a:ext cx="0" cy="1796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0"/>
            <p:cNvCxnSpPr/>
            <p:nvPr/>
          </p:nvCxnSpPr>
          <p:spPr>
            <a:xfrm rot="10800000">
              <a:off x="384" y="938"/>
              <a:ext cx="3811" cy="1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" name="Google Shape;21;p10"/>
            <p:cNvSpPr/>
            <p:nvPr/>
          </p:nvSpPr>
          <p:spPr>
            <a:xfrm flipH="1" rot="-5400000">
              <a:off x="426" y="860"/>
              <a:ext cx="156" cy="157"/>
            </a:xfrm>
            <a:custGeom>
              <a:rect b="b" l="l" r="r" t="t"/>
              <a:pathLst>
                <a:path extrusionOk="0" fill="none" h="43200" w="43195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extrusionOk="0" h="43200" w="43195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cap="flat" cmpd="sng" w="9525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/>
          <p:nvPr>
            <p:ph type="title"/>
          </p:nvPr>
        </p:nvSpPr>
        <p:spPr>
          <a:xfrm>
            <a:off x="1893888" y="1871662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Lecture 5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Rectangle: Click to edit Master text styles&#10;Second level&#10;Third level&#10;Fourth level&#10;Fifth level" id="181" name="Google Shape;181;p1"/>
          <p:cNvSpPr txBox="1"/>
          <p:nvPr>
            <p:ph idx="1" type="body"/>
          </p:nvPr>
        </p:nvSpPr>
        <p:spPr>
          <a:xfrm>
            <a:off x="457200" y="2819400"/>
            <a:ext cx="8229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SzPts val="44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endParaRPr/>
          </a:p>
          <a:p>
            <a:pPr indent="0" lvl="0" marL="0" rtl="0" algn="ctr">
              <a:spcBef>
                <a:spcPts val="960"/>
              </a:spcBef>
              <a:spcAft>
                <a:spcPts val="0"/>
              </a:spcAft>
              <a:buSzPts val="528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Probability Distribution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40458C"/>
                </a:solidFill>
              </a:rPr>
              <a:t>‹#›</a:t>
            </a:fld>
            <a:endParaRPr>
              <a:solidFill>
                <a:srgbClr val="40458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&#10;Second level&#10;Third level&#10;Fourth level&#10;Fifth level" id="187" name="Google Shape;187;p2"/>
          <p:cNvSpPr txBox="1"/>
          <p:nvPr>
            <p:ph idx="1" type="body"/>
          </p:nvPr>
        </p:nvSpPr>
        <p:spPr>
          <a:xfrm>
            <a:off x="-152400" y="1085850"/>
            <a:ext cx="9067800" cy="508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SzPts val="630"/>
              <a:buNone/>
            </a:pPr>
            <a:r>
              <a:t/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just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Probability  Distribution: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 listing  of  all  possible  outcomes  of  an  experiment  and  the corresponding probability. A probability distribution shows the possible outcomes of an experiment and the probability of each of these outcomes.</a:t>
            </a:r>
            <a:endParaRPr/>
          </a:p>
          <a:p>
            <a:pPr indent="0" lvl="1" marL="457200" rtl="0" algn="just">
              <a:spcBef>
                <a:spcPts val="180"/>
              </a:spcBef>
              <a:spcAft>
                <a:spcPts val="0"/>
              </a:spcAft>
              <a:buSzPts val="54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just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Here's an example probability distribution that results from the rolling of a single fair dice.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"/>
          <p:cNvSpPr txBox="1"/>
          <p:nvPr/>
        </p:nvSpPr>
        <p:spPr>
          <a:xfrm>
            <a:off x="1219200" y="47625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Distribution</a:t>
            </a:r>
            <a:endParaRPr/>
          </a:p>
        </p:txBody>
      </p:sp>
      <p:sp>
        <p:nvSpPr>
          <p:cNvPr id="189" name="Google Shape;189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0" name="Google Shape;190;p2"/>
          <p:cNvGraphicFramePr/>
          <p:nvPr/>
        </p:nvGraphicFramePr>
        <p:xfrm>
          <a:off x="1143000" y="4724400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{6918168F-9F62-4297-8BE3-A014337AE2DC}</a:tableStyleId>
              </a:tblPr>
              <a:tblGrid>
                <a:gridCol w="954600"/>
                <a:gridCol w="791850"/>
                <a:gridCol w="791850"/>
                <a:gridCol w="791850"/>
                <a:gridCol w="796550"/>
                <a:gridCol w="793425"/>
                <a:gridCol w="791850"/>
                <a:gridCol w="1222200"/>
              </a:tblGrid>
              <a:tr h="878600">
                <a:tc>
                  <a:txBody>
                    <a:bodyPr/>
                    <a:lstStyle/>
                    <a:p>
                      <a:pPr indent="0" lvl="0" marL="57785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055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055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055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0325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689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055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055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sum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</a:tr>
              <a:tr h="874000">
                <a:tc>
                  <a:txBody>
                    <a:bodyPr/>
                    <a:lstStyle/>
                    <a:p>
                      <a:pPr indent="0" lvl="0" marL="57785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p(x)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055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1/6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055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1/6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055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1/6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0325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1/6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689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1/6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055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1/6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055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6/6=1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&#10;Second level&#10;Third level&#10;Fourth level&#10;Fifth level" id="195" name="Google Shape;195;p3"/>
          <p:cNvSpPr txBox="1"/>
          <p:nvPr>
            <p:ph idx="1" type="body"/>
          </p:nvPr>
        </p:nvSpPr>
        <p:spPr>
          <a:xfrm>
            <a:off x="-76200" y="1219200"/>
            <a:ext cx="8991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There are two types of probability distribution.</a:t>
            </a:r>
            <a:endParaRPr/>
          </a:p>
          <a:p>
            <a:pPr indent="0" lvl="1" marL="457200" rtl="0" algn="l"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1.	Discrete probability distribution</a:t>
            </a:r>
            <a:endParaRPr/>
          </a:p>
          <a:p>
            <a:pPr indent="0" lvl="1" marL="457200" rtl="0" algn="l"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2.	Continuous probability distribution</a:t>
            </a:r>
            <a:endParaRPr/>
          </a:p>
          <a:p>
            <a:pPr indent="0" lvl="1" marL="457200" rtl="0" algn="just">
              <a:spcBef>
                <a:spcPts val="210"/>
              </a:spcBef>
              <a:spcAft>
                <a:spcPts val="0"/>
              </a:spcAft>
              <a:buSzPts val="630"/>
              <a:buNone/>
            </a:pPr>
            <a:r>
              <a:t/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just"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Discrete probability Distribution: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 discrete distribution describes the probability of occurrence of each value of a discrete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random variable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. A discrete random variable is a random variable that has countable values, such as a list of non-negative integers. Thus, a discrete probability distribution is often presented in tabular form.</a:t>
            </a:r>
            <a:endParaRPr/>
          </a:p>
          <a:p>
            <a:pPr indent="0" lvl="1" marL="457200" rtl="0" algn="just">
              <a:spcBef>
                <a:spcPts val="24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40"/>
              </a:spcBef>
              <a:spcAft>
                <a:spcPts val="0"/>
              </a:spcAft>
              <a:buSzPts val="242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There are many types of discrete probability distributions. Some of them    are given below: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320"/>
              <a:buChar char="■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Bernoulli Distribution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320"/>
              <a:buChar char="■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Binomial Distribution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320"/>
              <a:buChar char="■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Poisson Distribution</a:t>
            </a:r>
            <a:endParaRPr/>
          </a:p>
          <a:p>
            <a:pPr indent="0" lvl="1" marL="457200" rtl="0" algn="just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"/>
          <p:cNvSpPr txBox="1"/>
          <p:nvPr/>
        </p:nvSpPr>
        <p:spPr>
          <a:xfrm>
            <a:off x="228600" y="47625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Probability Distributions</a:t>
            </a:r>
            <a:endParaRPr/>
          </a:p>
        </p:txBody>
      </p:sp>
      <p:sp>
        <p:nvSpPr>
          <p:cNvPr id="197" name="Google Shape;197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&#10;Second level&#10;Third level&#10;Fourth level&#10;Fifth level" id="202" name="Google Shape;202;p4"/>
          <p:cNvSpPr txBox="1"/>
          <p:nvPr>
            <p:ph idx="1" type="body"/>
          </p:nvPr>
        </p:nvSpPr>
        <p:spPr>
          <a:xfrm>
            <a:off x="152400" y="1085850"/>
            <a:ext cx="8610600" cy="546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530"/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Binomial Distribution: 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A binomial distribution can be thought of as     simply the probability of a </a:t>
            </a: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SUCCESS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FAILURE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outcome in an      experiment or survey that is repeated multiple times. Binomial              distribution probability function is defined by: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the number of trials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the number of observed successes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the probability of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success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on each trial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the probability of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failure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= 1 - p</a:t>
            </a:r>
            <a:endParaRPr/>
          </a:p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Mean: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mean of Binomial distribution, µ = np.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Variance: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variance of Binomial distribution,  </a:t>
            </a:r>
            <a:endParaRPr/>
          </a:p>
        </p:txBody>
      </p:sp>
      <p:sp>
        <p:nvSpPr>
          <p:cNvPr id="203" name="Google Shape;203;p4"/>
          <p:cNvSpPr txBox="1"/>
          <p:nvPr/>
        </p:nvSpPr>
        <p:spPr>
          <a:xfrm>
            <a:off x="1219200" y="22860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Binomial Distribution</a:t>
            </a:r>
            <a:endParaRPr/>
          </a:p>
        </p:txBody>
      </p:sp>
      <p:sp>
        <p:nvSpPr>
          <p:cNvPr id="204" name="Google Shape;204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1" y="2667000"/>
            <a:ext cx="5562599" cy="839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3309" y="6134349"/>
            <a:ext cx="1219200" cy="34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&#10;Second level&#10;Third level&#10;Fourth level&#10;Fifth level" id="211" name="Google Shape;211;p5"/>
          <p:cNvSpPr txBox="1"/>
          <p:nvPr>
            <p:ph idx="1" type="body"/>
          </p:nvPr>
        </p:nvSpPr>
        <p:spPr>
          <a:xfrm>
            <a:off x="139375" y="1256375"/>
            <a:ext cx="8610600" cy="525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61" r="-989" t="-9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12" name="Google Shape;212;p5"/>
          <p:cNvSpPr txBox="1"/>
          <p:nvPr/>
        </p:nvSpPr>
        <p:spPr>
          <a:xfrm>
            <a:off x="762000" y="476250"/>
            <a:ext cx="7543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Binomial Distribution</a:t>
            </a:r>
            <a:endParaRPr/>
          </a:p>
        </p:txBody>
      </p:sp>
      <p:sp>
        <p:nvSpPr>
          <p:cNvPr id="213" name="Google Shape;213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5029200"/>
            <a:ext cx="6667976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&#10;Second level&#10;Third level&#10;Fourth level&#10;Fifth level" id="219" name="Google Shape;219;p6"/>
          <p:cNvSpPr txBox="1"/>
          <p:nvPr>
            <p:ph idx="1" type="body"/>
          </p:nvPr>
        </p:nvSpPr>
        <p:spPr>
          <a:xfrm>
            <a:off x="152400" y="12954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</a:t>
            </a:r>
            <a:endParaRPr/>
          </a:p>
          <a:p>
            <a:pPr indent="0" lvl="0" marL="0" rtl="0" algn="just">
              <a:spcBef>
                <a:spcPts val="460"/>
              </a:spcBef>
              <a:spcAft>
                <a:spcPts val="0"/>
              </a:spcAft>
              <a:buSzPts val="2530"/>
              <a:buNone/>
            </a:pPr>
            <a:r>
              <a:rPr lang="en-US" sz="2300">
                <a:solidFill>
                  <a:srgbClr val="0404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= 0.3125</a:t>
            </a:r>
            <a:endParaRPr/>
          </a:p>
          <a:p>
            <a:pPr indent="0" lvl="0" marL="0" rtl="0" algn="just">
              <a:spcBef>
                <a:spcPts val="460"/>
              </a:spcBef>
              <a:spcAft>
                <a:spcPts val="0"/>
              </a:spcAft>
              <a:buSzPts val="2530"/>
              <a:buNone/>
            </a:pPr>
            <a:r>
              <a:t/>
            </a:r>
            <a:endParaRPr sz="2300">
              <a:solidFill>
                <a:srgbClr val="0404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6"/>
          <p:cNvSpPr txBox="1"/>
          <p:nvPr/>
        </p:nvSpPr>
        <p:spPr>
          <a:xfrm>
            <a:off x="1219200" y="47625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Binomial Distribution</a:t>
            </a:r>
            <a:endParaRPr/>
          </a:p>
        </p:txBody>
      </p:sp>
      <p:sp>
        <p:nvSpPr>
          <p:cNvPr id="221" name="Google Shape;221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2" name="Google Shape;2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95401"/>
            <a:ext cx="6781800" cy="1641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016" y="3848482"/>
            <a:ext cx="7707984" cy="2247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4701" y="781050"/>
            <a:ext cx="1752598" cy="333798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/>
        </p:nvSpPr>
        <p:spPr>
          <a:xfrm>
            <a:off x="1995055" y="2234390"/>
            <a:ext cx="1828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nCr formula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&#10;Second level&#10;Third level&#10;Fourth level&#10;Fifth level" id="230" name="Google Shape;230;p7"/>
          <p:cNvSpPr txBox="1"/>
          <p:nvPr>
            <p:ph idx="1" type="body"/>
          </p:nvPr>
        </p:nvSpPr>
        <p:spPr>
          <a:xfrm>
            <a:off x="152400" y="1066800"/>
            <a:ext cx="8610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7"/>
          <p:cNvSpPr txBox="1"/>
          <p:nvPr/>
        </p:nvSpPr>
        <p:spPr>
          <a:xfrm>
            <a:off x="1219200" y="30480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Binomial Distribution</a:t>
            </a:r>
            <a:endParaRPr/>
          </a:p>
        </p:txBody>
      </p:sp>
      <p:sp>
        <p:nvSpPr>
          <p:cNvPr id="232" name="Google Shape;232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21" y="1143000"/>
            <a:ext cx="8860779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8"/>
          <p:cNvGraphicFramePr/>
          <p:nvPr/>
        </p:nvGraphicFramePr>
        <p:xfrm>
          <a:off x="1371600" y="17526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{8D2E4C55-AED7-41B0-BE1C-1B42F4FCC549}</a:tableStyleId>
              </a:tblPr>
              <a:tblGrid>
                <a:gridCol w="1657350"/>
                <a:gridCol w="1657350"/>
                <a:gridCol w="1657350"/>
                <a:gridCol w="1657350"/>
              </a:tblGrid>
              <a:tr h="135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Heads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Probability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Cumulative Probability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 Assignment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– 31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66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≥ 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0.49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 – 49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66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≤ 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 – 99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66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39" name="Google Shape;239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40458C"/>
                </a:solidFill>
              </a:rPr>
              <a:t>‹#›</a:t>
            </a:fld>
            <a:endParaRPr>
              <a:solidFill>
                <a:srgbClr val="40458C"/>
              </a:solidFill>
            </a:endParaRPr>
          </a:p>
        </p:txBody>
      </p:sp>
      <p:sp>
        <p:nvSpPr>
          <p:cNvPr id="240" name="Google Shape;240;p8"/>
          <p:cNvSpPr txBox="1"/>
          <p:nvPr/>
        </p:nvSpPr>
        <p:spPr>
          <a:xfrm>
            <a:off x="1219200" y="30480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Table</a:t>
            </a:r>
            <a:endParaRPr/>
          </a:p>
        </p:txBody>
      </p:sp>
      <p:sp>
        <p:nvSpPr>
          <p:cNvPr id="241" name="Google Shape;241;p8"/>
          <p:cNvSpPr txBox="1"/>
          <p:nvPr/>
        </p:nvSpPr>
        <p:spPr>
          <a:xfrm>
            <a:off x="1447800" y="1143000"/>
            <a:ext cx="5715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the given problem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&#10;Second level&#10;Third level&#10;Fourth level&#10;Fifth level" id="246" name="Google Shape;246;p9"/>
          <p:cNvSpPr txBox="1"/>
          <p:nvPr>
            <p:ph idx="1" type="body"/>
          </p:nvPr>
        </p:nvSpPr>
        <p:spPr>
          <a:xfrm>
            <a:off x="152400" y="1295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4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440"/>
              </a:spcBef>
              <a:spcAft>
                <a:spcPts val="0"/>
              </a:spcAft>
              <a:buSzPts val="7920"/>
              <a:buNone/>
            </a:pPr>
            <a:r>
              <a:rPr lang="en-US" sz="7200">
                <a:latin typeface="Times New Roman"/>
                <a:ea typeface="Times New Roman"/>
                <a:cs typeface="Times New Roman"/>
                <a:sym typeface="Times New Roman"/>
              </a:rPr>
              <a:t>The End</a:t>
            </a:r>
            <a:endParaRPr/>
          </a:p>
        </p:txBody>
      </p:sp>
      <p:sp>
        <p:nvSpPr>
          <p:cNvPr id="247" name="Google Shape;247;p9"/>
          <p:cNvSpPr txBox="1"/>
          <p:nvPr/>
        </p:nvSpPr>
        <p:spPr>
          <a:xfrm>
            <a:off x="1219200" y="47625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apter_2">
  <a:themeElements>
    <a:clrScheme name="Chapter_2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Administrator</dc:creator>
</cp:coreProperties>
</file>