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5" r:id="rId1"/>
  </p:sldMasterIdLst>
  <p:notesMasterIdLst>
    <p:notesMasterId r:id="rId13"/>
  </p:notesMasterIdLst>
  <p:sldIdLst>
    <p:sldId id="273" r:id="rId2"/>
    <p:sldId id="265" r:id="rId3"/>
    <p:sldId id="306" r:id="rId4"/>
    <p:sldId id="300" r:id="rId5"/>
    <p:sldId id="307" r:id="rId6"/>
    <p:sldId id="308" r:id="rId7"/>
    <p:sldId id="309" r:id="rId8"/>
    <p:sldId id="296" r:id="rId9"/>
    <p:sldId id="262" r:id="rId10"/>
    <p:sldId id="25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8E28D6-4C15-4C2C-B431-4F3A4A55CEE7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2F1653-59D9-4AAE-82AC-79115B2BE5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D231CE-E926-4218-8AE5-1854337888C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3178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865017218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912029743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9645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7917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47747"/>
      </p:ext>
    </p:extLst>
  </p:cSld>
  <p:clrMapOvr>
    <a:masterClrMapping/>
  </p:clrMapOvr>
  <p:transition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40191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7619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68199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1023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1826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36548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179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0722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45407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18392-F4B3-46FB-A87C-45C06B198AE6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15D03-C830-44E7-B85B-E1E1505F4712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8D1108-D1DC-43B8-96BF-C7F52F05CC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88133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6106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35602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775257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65686478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701578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30946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995387520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5B23A-E972-4AC8-B4AD-A48D7B9E5A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3494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85841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0483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8039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7339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093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5609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29137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3834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6223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300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2209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894307888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2971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57624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182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F29E91E0-AFFC-48ED-A850-D6A0A54CF8FA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030B2-29E5-47F7-B392-34557B6AF3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3FED8B-DF59-4DA9-938F-FFB3A9A2EAD5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52EF51-8676-42D8-ACDC-32370911A2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93977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2315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33980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45029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34157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71049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5760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12427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879279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65309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7610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49455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25161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15244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22171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924606620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  <p:sldLayoutId id="2147484567" r:id="rId12"/>
    <p:sldLayoutId id="2147484568" r:id="rId13"/>
    <p:sldLayoutId id="2147484569" r:id="rId14"/>
    <p:sldLayoutId id="2147484570" r:id="rId15"/>
    <p:sldLayoutId id="2147484571" r:id="rId16"/>
    <p:sldLayoutId id="2147484572" r:id="rId17"/>
    <p:sldLayoutId id="2147484573" r:id="rId18"/>
    <p:sldLayoutId id="2147484574" r:id="rId19"/>
    <p:sldLayoutId id="2147484575" r:id="rId20"/>
    <p:sldLayoutId id="2147484576" r:id="rId21"/>
    <p:sldLayoutId id="2147484577" r:id="rId22"/>
    <p:sldLayoutId id="2147484578" r:id="rId23"/>
    <p:sldLayoutId id="2147484579" r:id="rId24"/>
    <p:sldLayoutId id="2147484580" r:id="rId25"/>
    <p:sldLayoutId id="2147484581" r:id="rId26"/>
    <p:sldLayoutId id="2147484582" r:id="rId27"/>
    <p:sldLayoutId id="2147484583" r:id="rId28"/>
    <p:sldLayoutId id="2147484584" r:id="rId29"/>
    <p:sldLayoutId id="2147484585" r:id="rId30"/>
    <p:sldLayoutId id="2147484586" r:id="rId31"/>
    <p:sldLayoutId id="2147484587" r:id="rId32"/>
    <p:sldLayoutId id="2147484588" r:id="rId33"/>
    <p:sldLayoutId id="2147484589" r:id="rId34"/>
    <p:sldLayoutId id="2147484590" r:id="rId35"/>
    <p:sldLayoutId id="2147484591" r:id="rId36"/>
    <p:sldLayoutId id="2147484592" r:id="rId37"/>
    <p:sldLayoutId id="2147484593" r:id="rId38"/>
    <p:sldLayoutId id="2147484594" r:id="rId39"/>
    <p:sldLayoutId id="2147484595" r:id="rId40"/>
    <p:sldLayoutId id="2147484596" r:id="rId41"/>
    <p:sldLayoutId id="2147484597" r:id="rId42"/>
    <p:sldLayoutId id="2147484598" r:id="rId43"/>
    <p:sldLayoutId id="2147484599" r:id="rId44"/>
    <p:sldLayoutId id="2147484600" r:id="rId45"/>
    <p:sldLayoutId id="2147484601" r:id="rId46"/>
    <p:sldLayoutId id="2147484602" r:id="rId47"/>
    <p:sldLayoutId id="2147484603" r:id="rId48"/>
    <p:sldLayoutId id="2147484604" r:id="rId49"/>
    <p:sldLayoutId id="2147484605" r:id="rId50"/>
    <p:sldLayoutId id="2147484606" r:id="rId51"/>
    <p:sldLayoutId id="2147484607" r:id="rId52"/>
    <p:sldLayoutId id="2147484608" r:id="rId53"/>
    <p:sldLayoutId id="2147484609" r:id="rId54"/>
    <p:sldLayoutId id="2147484610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operators?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9AFEA-4164-4545-B9DA-A224026BA24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Operators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A Simulation.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book store is currently making a clearance sale.</a:t>
            </a:r>
          </a:p>
          <a:p>
            <a:pPr lvl="1"/>
            <a:r>
              <a:rPr lang="en-US" dirty="0"/>
              <a:t>The discount is gigantic, </a:t>
            </a:r>
            <a:r>
              <a:rPr lang="en-US" b="1" dirty="0"/>
              <a:t>50%</a:t>
            </a:r>
            <a:r>
              <a:rPr lang="en-US" dirty="0"/>
              <a:t>.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be eligible for the discount,</a:t>
            </a:r>
            <a:br>
              <a:rPr lang="en-US" dirty="0"/>
            </a:br>
            <a:r>
              <a:rPr lang="en-US" dirty="0"/>
              <a:t>a transaction is must be at least worth $200 </a:t>
            </a:r>
            <a:r>
              <a:rPr lang="en-US" b="1" u="sng" dirty="0"/>
              <a:t>and</a:t>
            </a:r>
            <a:r>
              <a:rPr lang="en-US" b="1" dirty="0"/>
              <a:t> </a:t>
            </a:r>
            <a:r>
              <a:rPr lang="en-US" b="1" u="sng" dirty="0"/>
              <a:t>consists</a:t>
            </a:r>
            <a:r>
              <a:rPr lang="en-US" b="1" dirty="0"/>
              <a:t> </a:t>
            </a:r>
            <a:r>
              <a:rPr lang="en-US" b="1" u="sng" dirty="0"/>
              <a:t>of</a:t>
            </a:r>
            <a:br>
              <a:rPr lang="en-US" b="1" dirty="0"/>
            </a:br>
            <a:r>
              <a:rPr lang="en-US" b="1" u="sng" dirty="0"/>
              <a:t>at</a:t>
            </a:r>
            <a:r>
              <a:rPr lang="en-US" b="1" dirty="0"/>
              <a:t> </a:t>
            </a:r>
            <a:r>
              <a:rPr lang="en-US" b="1" u="sng" dirty="0"/>
              <a:t>least</a:t>
            </a:r>
            <a:r>
              <a:rPr lang="en-US" b="1" dirty="0"/>
              <a:t> </a:t>
            </a:r>
            <a:r>
              <a:rPr lang="en-US" b="1" u="sng" dirty="0"/>
              <a:t>2</a:t>
            </a:r>
            <a:r>
              <a:rPr lang="en-US" b="1" dirty="0"/>
              <a:t> </a:t>
            </a:r>
            <a:r>
              <a:rPr lang="en-US" b="1" u="sng" dirty="0"/>
              <a:t>books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25625"/>
            <a:ext cx="5471846" cy="39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849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43" y="2884889"/>
            <a:ext cx="1048936" cy="1048936"/>
          </a:xfrm>
          <a:prstGeom prst="rect">
            <a:avLst/>
          </a:prstGeom>
        </p:spPr>
      </p:pic>
      <p:pic>
        <p:nvPicPr>
          <p:cNvPr id="4" name="Graphic 3" descr="Line arrow Straight">
            <a:extLst>
              <a:ext uri="{FF2B5EF4-FFF2-40B4-BE49-F238E27FC236}">
                <a16:creationId xmlns:a16="http://schemas.microsoft.com/office/drawing/2014/main" id="{9A5A923D-D87A-45FE-B0CC-AEA9D209F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632312" y="2971800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E4AC2D-9402-4162-BB57-9EB9807E81DA}"/>
              </a:ext>
            </a:extLst>
          </p:cNvPr>
          <p:cNvGrpSpPr/>
          <p:nvPr/>
        </p:nvGrpSpPr>
        <p:grpSpPr>
          <a:xfrm>
            <a:off x="1562100" y="1268374"/>
            <a:ext cx="6019800" cy="4321252"/>
            <a:chOff x="1562100" y="1898573"/>
            <a:chExt cx="6019800" cy="4321252"/>
          </a:xfrm>
        </p:grpSpPr>
        <p:grpSp>
          <p:nvGrpSpPr>
            <p:cNvPr id="14" name="Group 13"/>
            <p:cNvGrpSpPr/>
            <p:nvPr/>
          </p:nvGrpSpPr>
          <p:grpSpPr>
            <a:xfrm>
              <a:off x="2002111" y="1898573"/>
              <a:ext cx="5190055" cy="1828800"/>
              <a:chOff x="3207470" y="2774622"/>
              <a:chExt cx="5190055" cy="18288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7470" y="2774622"/>
                <a:ext cx="1828800" cy="18288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439266" y="3063712"/>
                <a:ext cx="71205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</a:rPr>
                  <a:t>≥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52148" y="3063711"/>
                <a:ext cx="184537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</a:rPr>
                  <a:t>$200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6278C4-6A9E-4E55-8022-FC11E3AF3732}"/>
                </a:ext>
              </a:extLst>
            </p:cNvPr>
            <p:cNvGrpSpPr/>
            <p:nvPr/>
          </p:nvGrpSpPr>
          <p:grpSpPr>
            <a:xfrm>
              <a:off x="2187694" y="4746164"/>
              <a:ext cx="3866834" cy="1192830"/>
              <a:chOff x="2187694" y="4746164"/>
              <a:chExt cx="3866834" cy="119283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E9D222A-979E-4C3A-9A80-5AD8B49E0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694" y="4863658"/>
                <a:ext cx="1075336" cy="107533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AE09042-D854-4829-B11D-2B86D7AA9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8796" y="4746164"/>
                <a:ext cx="1075336" cy="1075336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F1ED2F-E18E-4090-BC64-9AE54400258E}"/>
                  </a:ext>
                </a:extLst>
              </p:cNvPr>
              <p:cNvSpPr txBox="1"/>
              <p:nvPr/>
            </p:nvSpPr>
            <p:spPr>
              <a:xfrm>
                <a:off x="4364050" y="4746164"/>
                <a:ext cx="71205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</a:rPr>
                  <a:t>≥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459BA4-9F02-4709-A646-894549EF0E70}"/>
                  </a:ext>
                </a:extLst>
              </p:cNvPr>
              <p:cNvSpPr txBox="1"/>
              <p:nvPr/>
            </p:nvSpPr>
            <p:spPr>
              <a:xfrm>
                <a:off x="5454684" y="4794881"/>
                <a:ext cx="59984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DCE24C-7B70-4EA3-83FB-4C5EEBAECF28}"/>
                </a:ext>
              </a:extLst>
            </p:cNvPr>
            <p:cNvSpPr txBox="1"/>
            <p:nvPr/>
          </p:nvSpPr>
          <p:spPr>
            <a:xfrm>
              <a:off x="3881323" y="3635543"/>
              <a:ext cx="14654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EEFBD8-2C86-4713-BEEC-D23BF2A33F2F}"/>
                </a:ext>
              </a:extLst>
            </p:cNvPr>
            <p:cNvSpPr/>
            <p:nvPr/>
          </p:nvSpPr>
          <p:spPr>
            <a:xfrm>
              <a:off x="1562100" y="1898573"/>
              <a:ext cx="6019800" cy="4321252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269F2333-BE88-467A-B882-11FD05DD03C5}"/>
              </a:ext>
            </a:extLst>
          </p:cNvPr>
          <p:cNvSpPr/>
          <p:nvPr/>
        </p:nvSpPr>
        <p:spPr>
          <a:xfrm>
            <a:off x="6698553" y="4282670"/>
            <a:ext cx="3469626" cy="576406"/>
          </a:xfrm>
          <a:prstGeom prst="borderCallout1">
            <a:avLst>
              <a:gd name="adj1" fmla="val 43732"/>
              <a:gd name="adj2" fmla="val -138"/>
              <a:gd name="adj3" fmla="val 71088"/>
              <a:gd name="adj4" fmla="val -15696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second requirement formed in a relational operation.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B4B1EB-DCA3-4789-BF84-C44017EB74F3}"/>
              </a:ext>
            </a:extLst>
          </p:cNvPr>
          <p:cNvSpPr txBox="1"/>
          <p:nvPr/>
        </p:nvSpPr>
        <p:spPr>
          <a:xfrm>
            <a:off x="7859408" y="1188795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both conditions must be satisfied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grab the discount.</a:t>
            </a:r>
          </a:p>
        </p:txBody>
      </p:sp>
    </p:spTree>
    <p:extLst>
      <p:ext uri="{BB962C8B-B14F-4D97-AF65-F5344CB8AC3E}">
        <p14:creationId xmlns:p14="http://schemas.microsoft.com/office/powerpoint/2010/main" val="212833603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will enter two values:</a:t>
            </a:r>
          </a:p>
          <a:p>
            <a:pPr lvl="1"/>
            <a:r>
              <a:rPr lang="en-US" dirty="0"/>
              <a:t>The transaction value; and</a:t>
            </a:r>
          </a:p>
          <a:p>
            <a:pPr lvl="1"/>
            <a:r>
              <a:rPr lang="en-US" dirty="0"/>
              <a:t>The number of books involved in the transaction.</a:t>
            </a:r>
          </a:p>
          <a:p>
            <a:r>
              <a:rPr lang="en-US" dirty="0"/>
              <a:t>The solution will decide if the discount is applicable or not and display the decision.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25625"/>
            <a:ext cx="5471846" cy="39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4542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example:</a:t>
            </a:r>
          </a:p>
          <a:p>
            <a:pPr lvl="1"/>
            <a:r>
              <a:rPr lang="en-US" dirty="0"/>
              <a:t>The user enters </a:t>
            </a:r>
            <a:r>
              <a:rPr lang="en-US" dirty="0">
                <a:latin typeface="Consolas" panose="020B0609020204030204" pitchFamily="49" charset="0"/>
              </a:rPr>
              <a:t>300.0</a:t>
            </a:r>
            <a:r>
              <a:rPr lang="en-US" dirty="0"/>
              <a:t> for the transaction value and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/>
              <a:t> for the number of involved books. The solution should state that the discount is applicable.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720E8-1040-4A75-AD7C-F898B7E0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74" y="1825625"/>
            <a:ext cx="5471846" cy="39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317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2A37C2-A8E5-4732-A3C0-F7916E01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D5FD3-EFE4-4A22-B76A-2C9AB64F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50%</a:t>
            </a:r>
            <a:r>
              <a:rPr lang="en-US" dirty="0"/>
              <a:t> discount is applicable</a:t>
            </a:r>
            <a:br>
              <a:rPr lang="en-US" dirty="0"/>
            </a:br>
            <a:r>
              <a:rPr lang="en-US" b="1" u="sng" dirty="0"/>
              <a:t>if</a:t>
            </a:r>
            <a:r>
              <a:rPr lang="en-US" b="1" dirty="0"/>
              <a:t> </a:t>
            </a:r>
            <a:r>
              <a:rPr lang="en-US" b="1" u="sng" dirty="0"/>
              <a:t>and</a:t>
            </a:r>
            <a:r>
              <a:rPr lang="en-US" b="1" dirty="0"/>
              <a:t> </a:t>
            </a:r>
            <a:r>
              <a:rPr lang="en-US" b="1" u="sng" dirty="0"/>
              <a:t>only</a:t>
            </a:r>
            <a:r>
              <a:rPr lang="en-US" b="1" dirty="0"/>
              <a:t> </a:t>
            </a:r>
            <a:r>
              <a:rPr lang="en-US" b="1" u="sng" dirty="0"/>
              <a:t>if</a:t>
            </a:r>
            <a:r>
              <a:rPr lang="en-US" dirty="0"/>
              <a:t> both required criteria are met (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Using the conjunction operator is the most suitable choice.</a:t>
            </a:r>
          </a:p>
          <a:p>
            <a:pPr lvl="1"/>
            <a:r>
              <a:rPr lang="en-US" dirty="0"/>
              <a:t>Why not using disjunction?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3689-2ECB-4C06-8F98-FFBC9A0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B1BF9F-BBF1-4F32-9F2F-244F146E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70" y="369953"/>
            <a:ext cx="1828571" cy="61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7088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1152</TotalTime>
  <Words>214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Wingdings</vt:lpstr>
      <vt:lpstr>template-6</vt:lpstr>
      <vt:lpstr>Operators</vt:lpstr>
      <vt:lpstr>How to use operators?</vt:lpstr>
      <vt:lpstr>PowerPoint Presentation</vt:lpstr>
      <vt:lpstr>Problem</vt:lpstr>
      <vt:lpstr>PowerPoint Presentation</vt:lpstr>
      <vt:lpstr>Problem</vt:lpstr>
      <vt:lpstr>Problem</vt:lpstr>
      <vt:lpstr>Hands 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Operators (Simulation)</dc:title>
  <dc:creator>Mario Simaremare</dc:creator>
  <cp:keywords>IT Del, S1SI, MSS</cp:keywords>
  <cp:lastModifiedBy>Mario Simaremare</cp:lastModifiedBy>
  <cp:revision>242</cp:revision>
  <dcterms:created xsi:type="dcterms:W3CDTF">2022-09-27T10:46:48Z</dcterms:created>
  <dcterms:modified xsi:type="dcterms:W3CDTF">2023-08-26T05:37:45Z</dcterms:modified>
</cp:coreProperties>
</file>