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9" r:id="rId1"/>
  </p:sldMasterIdLst>
  <p:notesMasterIdLst>
    <p:notesMasterId r:id="rId20"/>
  </p:notesMasterIdLst>
  <p:sldIdLst>
    <p:sldId id="273" r:id="rId2"/>
    <p:sldId id="265" r:id="rId3"/>
    <p:sldId id="306" r:id="rId4"/>
    <p:sldId id="300" r:id="rId5"/>
    <p:sldId id="315" r:id="rId6"/>
    <p:sldId id="276" r:id="rId7"/>
    <p:sldId id="263" r:id="rId8"/>
    <p:sldId id="317" r:id="rId9"/>
    <p:sldId id="319" r:id="rId10"/>
    <p:sldId id="316" r:id="rId11"/>
    <p:sldId id="296" r:id="rId12"/>
    <p:sldId id="318" r:id="rId13"/>
    <p:sldId id="303" r:id="rId14"/>
    <p:sldId id="277" r:id="rId15"/>
    <p:sldId id="294" r:id="rId16"/>
    <p:sldId id="262" r:id="rId17"/>
    <p:sldId id="25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AC5319-DF8B-41B4-B858-F7B045FB6911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A1866F-463C-48CA-BC75-16CC3E3481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75B2A5-2A4E-45BE-B19A-D2F3B056BC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24994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838879404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118377509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441AF9-EB7B-4BBA-B5BE-FEC385CC36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36E3F7-6F5F-4AC4-8BAC-882B5BFAA985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14913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8829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011713-F33A-46FD-A83C-1F68D4BBB4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56F924-C530-43DC-8481-3615AF5FA6C0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36832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82547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9398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733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5315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1667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2842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5735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6224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2788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1433D-421A-41D5-BF6A-B3527AAFFCCE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CBE56-4A2F-4211-AD7C-F684BD2C549D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FA5289-89CC-4888-B63A-3F122BADFC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08556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02704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68001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6571111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6096049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129827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2375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563003356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48666-A836-44C8-8188-DA0022A1AB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28061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6773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3183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21298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56624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7722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8541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1550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18369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39303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0878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1886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3322632075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6729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0898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89227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23385318-B29D-4B0C-ADD4-236F13B83198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56D70-70C6-44B6-8BBC-8578072C22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F25C51-2276-4EDE-B43A-B686D9C4E109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CF3182-7B77-4A70-9CFE-D24CEE283F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8066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92221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45164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82440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36589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0828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29723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35446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90032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09988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59624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647309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27689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60677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07679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451874355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  <p:sldLayoutId id="2147484571" r:id="rId12"/>
    <p:sldLayoutId id="2147484572" r:id="rId13"/>
    <p:sldLayoutId id="2147484573" r:id="rId14"/>
    <p:sldLayoutId id="2147484574" r:id="rId15"/>
    <p:sldLayoutId id="2147484575" r:id="rId16"/>
    <p:sldLayoutId id="2147484576" r:id="rId17"/>
    <p:sldLayoutId id="2147484577" r:id="rId18"/>
    <p:sldLayoutId id="2147484578" r:id="rId19"/>
    <p:sldLayoutId id="2147484579" r:id="rId20"/>
    <p:sldLayoutId id="2147484580" r:id="rId21"/>
    <p:sldLayoutId id="2147484581" r:id="rId22"/>
    <p:sldLayoutId id="2147484582" r:id="rId23"/>
    <p:sldLayoutId id="2147484583" r:id="rId24"/>
    <p:sldLayoutId id="2147484584" r:id="rId25"/>
    <p:sldLayoutId id="2147484585" r:id="rId26"/>
    <p:sldLayoutId id="2147484586" r:id="rId27"/>
    <p:sldLayoutId id="2147484587" r:id="rId28"/>
    <p:sldLayoutId id="2147484588" r:id="rId29"/>
    <p:sldLayoutId id="2147484589" r:id="rId30"/>
    <p:sldLayoutId id="2147484590" r:id="rId31"/>
    <p:sldLayoutId id="2147484591" r:id="rId32"/>
    <p:sldLayoutId id="2147484592" r:id="rId33"/>
    <p:sldLayoutId id="2147484593" r:id="rId34"/>
    <p:sldLayoutId id="2147484594" r:id="rId35"/>
    <p:sldLayoutId id="2147484595" r:id="rId36"/>
    <p:sldLayoutId id="2147484596" r:id="rId37"/>
    <p:sldLayoutId id="2147484597" r:id="rId38"/>
    <p:sldLayoutId id="2147484598" r:id="rId39"/>
    <p:sldLayoutId id="2147484599" r:id="rId40"/>
    <p:sldLayoutId id="2147484600" r:id="rId41"/>
    <p:sldLayoutId id="2147484601" r:id="rId42"/>
    <p:sldLayoutId id="2147484602" r:id="rId43"/>
    <p:sldLayoutId id="2147484603" r:id="rId44"/>
    <p:sldLayoutId id="2147484604" r:id="rId45"/>
    <p:sldLayoutId id="2147484605" r:id="rId46"/>
    <p:sldLayoutId id="2147484606" r:id="rId47"/>
    <p:sldLayoutId id="2147484607" r:id="rId48"/>
    <p:sldLayoutId id="2147484608" r:id="rId49"/>
    <p:sldLayoutId id="2147484609" r:id="rId50"/>
    <p:sldLayoutId id="2147484610" r:id="rId51"/>
    <p:sldLayoutId id="2147484611" r:id="rId52"/>
    <p:sldLayoutId id="2147484612" r:id="rId53"/>
    <p:sldLayoutId id="2147484613" r:id="rId54"/>
    <p:sldLayoutId id="2147484614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wgorithm.org/documentation/if.html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36979-9302-457C-88E1-4DE46CF4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A094B1-B31E-46A8-B323-802C2660E109}"/>
              </a:ext>
            </a:extLst>
          </p:cNvPr>
          <p:cNvGrpSpPr/>
          <p:nvPr/>
        </p:nvGrpSpPr>
        <p:grpSpPr>
          <a:xfrm>
            <a:off x="1384300" y="685800"/>
            <a:ext cx="5486400" cy="5486400"/>
            <a:chOff x="3352800" y="685800"/>
            <a:chExt cx="5486400" cy="5486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C32436-DF4B-4C2D-80AC-AD97BF44E0A3}"/>
                </a:ext>
              </a:extLst>
            </p:cNvPr>
            <p:cNvSpPr/>
            <p:nvPr/>
          </p:nvSpPr>
          <p:spPr>
            <a:xfrm>
              <a:off x="4175760" y="1508760"/>
              <a:ext cx="3840480" cy="3840480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61222C-5055-4031-9794-4815197CA8DC}"/>
                </a:ext>
              </a:extLst>
            </p:cNvPr>
            <p:cNvSpPr/>
            <p:nvPr/>
          </p:nvSpPr>
          <p:spPr>
            <a:xfrm>
              <a:off x="3352800" y="685800"/>
              <a:ext cx="5486400" cy="5486400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831BC2-0EAD-4D67-9542-2F383D637D51}"/>
                </a:ext>
              </a:extLst>
            </p:cNvPr>
            <p:cNvSpPr/>
            <p:nvPr/>
          </p:nvSpPr>
          <p:spPr>
            <a:xfrm>
              <a:off x="4267200" y="1600200"/>
              <a:ext cx="3657600" cy="3657600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F4C93B-405C-4763-B074-D8F25A093AAC}"/>
                </a:ext>
              </a:extLst>
            </p:cNvPr>
            <p:cNvSpPr/>
            <p:nvPr/>
          </p:nvSpPr>
          <p:spPr>
            <a:xfrm>
              <a:off x="5181600" y="2514600"/>
              <a:ext cx="1828800" cy="18288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A9F0D7-52BD-410D-B88E-3F97D68A1C2E}"/>
                </a:ext>
              </a:extLst>
            </p:cNvPr>
            <p:cNvSpPr txBox="1"/>
            <p:nvPr/>
          </p:nvSpPr>
          <p:spPr>
            <a:xfrm>
              <a:off x="5787032" y="3025259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50%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7E90E-BB5F-47A4-B171-062332E11AF7}"/>
                </a:ext>
              </a:extLst>
            </p:cNvPr>
            <p:cNvSpPr txBox="1"/>
            <p:nvPr/>
          </p:nvSpPr>
          <p:spPr>
            <a:xfrm>
              <a:off x="5787031" y="1729859"/>
              <a:ext cx="623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20%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DE0066-7C95-45FB-9A5E-8E20B2DD6FC1}"/>
                </a:ext>
              </a:extLst>
            </p:cNvPr>
            <p:cNvSpPr txBox="1"/>
            <p:nvPr/>
          </p:nvSpPr>
          <p:spPr>
            <a:xfrm>
              <a:off x="5404945" y="945892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no discount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36C752-0675-49E7-812D-C3DD410F9759}"/>
                </a:ext>
              </a:extLst>
            </p:cNvPr>
            <p:cNvSpPr txBox="1"/>
            <p:nvPr/>
          </p:nvSpPr>
          <p:spPr>
            <a:xfrm>
              <a:off x="5505133" y="2028051"/>
              <a:ext cx="118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min. $100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C133AC-DB2F-4488-B36B-2963D7E20A47}"/>
                </a:ext>
              </a:extLst>
            </p:cNvPr>
            <p:cNvSpPr txBox="1"/>
            <p:nvPr/>
          </p:nvSpPr>
          <p:spPr>
            <a:xfrm>
              <a:off x="5486680" y="3342501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min. $200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FB36B9-C915-4565-9597-0FAFE93DC686}"/>
                </a:ext>
              </a:extLst>
            </p:cNvPr>
            <p:cNvSpPr txBox="1"/>
            <p:nvPr/>
          </p:nvSpPr>
          <p:spPr>
            <a:xfrm>
              <a:off x="7674974" y="1831837"/>
              <a:ext cx="8066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min. 2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books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AA89484-3916-4C38-9025-6CF5E979E04C}"/>
              </a:ext>
            </a:extLst>
          </p:cNvPr>
          <p:cNvSpPr txBox="1"/>
          <p:nvPr/>
        </p:nvSpPr>
        <p:spPr>
          <a:xfrm>
            <a:off x="7056460" y="762000"/>
            <a:ext cx="3751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3 discount schemas: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0%</a:t>
            </a:r>
            <a:r>
              <a:rPr lang="en-US" dirty="0">
                <a:solidFill>
                  <a:schemeClr val="bg1"/>
                </a:solidFill>
              </a:rPr>
              <a:t> when it is less than </a:t>
            </a:r>
            <a:r>
              <a:rPr lang="en-US" b="1" dirty="0">
                <a:solidFill>
                  <a:schemeClr val="bg1"/>
                </a:solidFill>
              </a:rPr>
              <a:t>$100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20%</a:t>
            </a:r>
            <a:r>
              <a:rPr lang="en-US" dirty="0">
                <a:solidFill>
                  <a:schemeClr val="bg1"/>
                </a:solidFill>
              </a:rPr>
              <a:t> when it reaches </a:t>
            </a:r>
            <a:r>
              <a:rPr lang="en-US" b="1" dirty="0">
                <a:solidFill>
                  <a:schemeClr val="bg1"/>
                </a:solidFill>
              </a:rPr>
              <a:t>$100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50%</a:t>
            </a:r>
            <a:r>
              <a:rPr lang="en-US" dirty="0">
                <a:solidFill>
                  <a:schemeClr val="bg1"/>
                </a:solidFill>
              </a:rPr>
              <a:t> when it reaches </a:t>
            </a:r>
            <a:r>
              <a:rPr lang="en-US" b="1" dirty="0">
                <a:solidFill>
                  <a:schemeClr val="bg1"/>
                </a:solidFill>
              </a:rPr>
              <a:t>$200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Both of the schemas require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involvement of at least 2 books in the transaction.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Branching is used to form all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alternatives.</a:t>
            </a:r>
          </a:p>
        </p:txBody>
      </p:sp>
    </p:spTree>
    <p:extLst>
      <p:ext uri="{BB962C8B-B14F-4D97-AF65-F5344CB8AC3E}">
        <p14:creationId xmlns:p14="http://schemas.microsoft.com/office/powerpoint/2010/main" val="233410795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46E29A4-3A31-4458-9BAC-3964F03995C6}"/>
              </a:ext>
            </a:extLst>
          </p:cNvPr>
          <p:cNvGrpSpPr/>
          <p:nvPr/>
        </p:nvGrpSpPr>
        <p:grpSpPr>
          <a:xfrm>
            <a:off x="455335" y="431797"/>
            <a:ext cx="11281331" cy="5693284"/>
            <a:chOff x="1556601" y="-3"/>
            <a:chExt cx="11281331" cy="56932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DDB4C2-3743-4BC7-962D-D1ACCD1FF9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3704"/>
            <a:stretch/>
          </p:blipFill>
          <p:spPr>
            <a:xfrm>
              <a:off x="1556601" y="-3"/>
              <a:ext cx="5458381" cy="408335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69240F-C908-461B-81FE-7E23EC269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868" b="-10417"/>
            <a:stretch/>
          </p:blipFill>
          <p:spPr>
            <a:xfrm>
              <a:off x="7379551" y="-2"/>
              <a:ext cx="5458381" cy="5693283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3689-2ECB-4C06-8F98-FFBC9A0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879A53C-F4FD-4052-A445-5DC905DCF330}"/>
              </a:ext>
            </a:extLst>
          </p:cNvPr>
          <p:cNvSpPr/>
          <p:nvPr/>
        </p:nvSpPr>
        <p:spPr>
          <a:xfrm>
            <a:off x="9655175" y="195689"/>
            <a:ext cx="2305050" cy="555812"/>
          </a:xfrm>
          <a:prstGeom prst="borderCallout1">
            <a:avLst>
              <a:gd name="adj1" fmla="val 67248"/>
              <a:gd name="adj2" fmla="val -611"/>
              <a:gd name="adj3" fmla="val 109377"/>
              <a:gd name="adj4" fmla="val -26784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check the 1</a:t>
            </a:r>
            <a:r>
              <a:rPr lang="en-US" sz="1600" baseline="30000" dirty="0"/>
              <a:t>st</a:t>
            </a:r>
            <a:r>
              <a:rPr lang="en-US" sz="1600" dirty="0"/>
              <a:t> alternative</a:t>
            </a:r>
          </a:p>
        </p:txBody>
      </p:sp>
    </p:spTree>
    <p:extLst>
      <p:ext uri="{BB962C8B-B14F-4D97-AF65-F5344CB8AC3E}">
        <p14:creationId xmlns:p14="http://schemas.microsoft.com/office/powerpoint/2010/main" val="281047088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B6E8A0-411F-41F1-B918-AC8311B1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Branching: Advanced Forms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92F92-6143-4FBF-BD6C-A6BADE01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languages have other forms of the basic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form.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if-elseif-else</a:t>
            </a:r>
            <a:r>
              <a:rPr lang="en-US" dirty="0"/>
              <a:t> form.</a:t>
            </a:r>
          </a:p>
          <a:p>
            <a:pPr lvl="1"/>
            <a:r>
              <a:rPr lang="en-US" dirty="0"/>
              <a:t>Ternary form.</a:t>
            </a:r>
          </a:p>
          <a:p>
            <a:pPr lvl="1"/>
            <a:endParaRPr lang="en-US" dirty="0"/>
          </a:p>
          <a:p>
            <a:r>
              <a:rPr lang="en-US" dirty="0"/>
              <a:t>Other branching statement: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switch-case</a:t>
            </a:r>
            <a:r>
              <a:rPr lang="en-US" dirty="0"/>
              <a:t> (will </a:t>
            </a:r>
            <a:r>
              <a:rPr lang="en-US"/>
              <a:t>not be discussed </a:t>
            </a:r>
            <a:r>
              <a:rPr lang="en-US" dirty="0"/>
              <a:t>here).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61815-F607-4804-855B-99BF1B83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10D74-5F31-4A88-BD29-63F5FDCBC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1359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Branching is used to create alternative execution flows.</a:t>
            </a:r>
          </a:p>
          <a:p>
            <a:r>
              <a:rPr lang="en-US" dirty="0"/>
              <a:t>A branching requires a valid </a:t>
            </a:r>
            <a:r>
              <a:rPr lang="en-US" b="1" dirty="0"/>
              <a:t>conditional expression</a:t>
            </a:r>
            <a:r>
              <a:rPr lang="en-US" dirty="0"/>
              <a:t> which its evaluation dictates the flow of the solution execution.</a:t>
            </a:r>
          </a:p>
          <a:p>
            <a:r>
              <a:rPr lang="en-US" dirty="0" err="1"/>
              <a:t>Flowgorithm</a:t>
            </a:r>
            <a:r>
              <a:rPr lang="en-US" dirty="0"/>
              <a:t> only support the basic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form.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If Shape – </a:t>
            </a:r>
            <a:r>
              <a:rPr lang="en-US" sz="2800" dirty="0" err="1"/>
              <a:t>Flowgorithm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http://www.flowgorithm.org/documentation/if.html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branching?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/>
              <a:t>use branching?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C1F477-4634-4B56-90D0-EF7EE1ADCF1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The Core Concepts.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book store is currently making a clearance sale.</a:t>
            </a:r>
          </a:p>
          <a:p>
            <a:pPr lvl="1"/>
            <a:endParaRPr lang="en-US" dirty="0"/>
          </a:p>
          <a:p>
            <a:r>
              <a:rPr lang="en-US" dirty="0"/>
              <a:t>The discount is segmented as:</a:t>
            </a:r>
          </a:p>
          <a:p>
            <a:pPr lvl="1"/>
            <a:r>
              <a:rPr lang="en-US" b="1" dirty="0"/>
              <a:t>50%</a:t>
            </a:r>
            <a:r>
              <a:rPr lang="en-US" dirty="0"/>
              <a:t> if the transaction ≥ </a:t>
            </a:r>
            <a:r>
              <a:rPr lang="en-US" b="1" dirty="0"/>
              <a:t>$200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20%</a:t>
            </a:r>
            <a:r>
              <a:rPr lang="en-US" dirty="0"/>
              <a:t> if the transaction ≥ </a:t>
            </a:r>
            <a:r>
              <a:rPr lang="en-US" b="1" dirty="0"/>
              <a:t>$100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Both of the above schemas requires</a:t>
            </a:r>
            <a:r>
              <a:rPr lang="en-US" b="1" dirty="0"/>
              <a:t> </a:t>
            </a:r>
            <a:r>
              <a:rPr lang="en-US" b="1" u="sng" dirty="0"/>
              <a:t>at</a:t>
            </a:r>
            <a:r>
              <a:rPr lang="en-US" b="1" dirty="0"/>
              <a:t> </a:t>
            </a:r>
            <a:r>
              <a:rPr lang="en-US" b="1" u="sng" dirty="0"/>
              <a:t>least</a:t>
            </a:r>
            <a:r>
              <a:rPr lang="en-US" b="1" dirty="0"/>
              <a:t> </a:t>
            </a:r>
            <a:r>
              <a:rPr lang="en-US" b="1" u="sng" dirty="0"/>
              <a:t>2</a:t>
            </a:r>
            <a:r>
              <a:rPr lang="en-US" b="1" dirty="0"/>
              <a:t> </a:t>
            </a:r>
            <a:r>
              <a:rPr lang="en-US" b="1" u="sng" dirty="0"/>
              <a:t>books</a:t>
            </a:r>
            <a:r>
              <a:rPr lang="en-US" dirty="0"/>
              <a:t> in</a:t>
            </a:r>
            <a:br>
              <a:rPr lang="en-US" dirty="0"/>
            </a:br>
            <a:r>
              <a:rPr lang="en-US" dirty="0"/>
              <a:t>the transaction.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25625"/>
            <a:ext cx="5471846" cy="39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849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36979-9302-457C-88E1-4DE46CF4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A094B1-B31E-46A8-B323-802C2660E109}"/>
              </a:ext>
            </a:extLst>
          </p:cNvPr>
          <p:cNvGrpSpPr/>
          <p:nvPr/>
        </p:nvGrpSpPr>
        <p:grpSpPr>
          <a:xfrm>
            <a:off x="1384300" y="685800"/>
            <a:ext cx="5486400" cy="5486400"/>
            <a:chOff x="3352800" y="685800"/>
            <a:chExt cx="5486400" cy="5486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C32436-DF4B-4C2D-80AC-AD97BF44E0A3}"/>
                </a:ext>
              </a:extLst>
            </p:cNvPr>
            <p:cNvSpPr/>
            <p:nvPr/>
          </p:nvSpPr>
          <p:spPr>
            <a:xfrm>
              <a:off x="4175760" y="1508760"/>
              <a:ext cx="3840480" cy="3840480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61222C-5055-4031-9794-4815197CA8DC}"/>
                </a:ext>
              </a:extLst>
            </p:cNvPr>
            <p:cNvSpPr/>
            <p:nvPr/>
          </p:nvSpPr>
          <p:spPr>
            <a:xfrm>
              <a:off x="3352800" y="685800"/>
              <a:ext cx="5486400" cy="5486400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831BC2-0EAD-4D67-9542-2F383D637D51}"/>
                </a:ext>
              </a:extLst>
            </p:cNvPr>
            <p:cNvSpPr/>
            <p:nvPr/>
          </p:nvSpPr>
          <p:spPr>
            <a:xfrm>
              <a:off x="4267200" y="1600200"/>
              <a:ext cx="3657600" cy="3657600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F4C93B-405C-4763-B074-D8F25A093AAC}"/>
                </a:ext>
              </a:extLst>
            </p:cNvPr>
            <p:cNvSpPr/>
            <p:nvPr/>
          </p:nvSpPr>
          <p:spPr>
            <a:xfrm>
              <a:off x="5181600" y="2514600"/>
              <a:ext cx="1828800" cy="18288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A9F0D7-52BD-410D-B88E-3F97D68A1C2E}"/>
                </a:ext>
              </a:extLst>
            </p:cNvPr>
            <p:cNvSpPr txBox="1"/>
            <p:nvPr/>
          </p:nvSpPr>
          <p:spPr>
            <a:xfrm>
              <a:off x="5787032" y="3025259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50%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7E90E-BB5F-47A4-B171-062332E11AF7}"/>
                </a:ext>
              </a:extLst>
            </p:cNvPr>
            <p:cNvSpPr txBox="1"/>
            <p:nvPr/>
          </p:nvSpPr>
          <p:spPr>
            <a:xfrm>
              <a:off x="5787031" y="1729859"/>
              <a:ext cx="623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20%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DE0066-7C95-45FB-9A5E-8E20B2DD6FC1}"/>
                </a:ext>
              </a:extLst>
            </p:cNvPr>
            <p:cNvSpPr txBox="1"/>
            <p:nvPr/>
          </p:nvSpPr>
          <p:spPr>
            <a:xfrm>
              <a:off x="5404945" y="945892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no discount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36C752-0675-49E7-812D-C3DD410F9759}"/>
                </a:ext>
              </a:extLst>
            </p:cNvPr>
            <p:cNvSpPr txBox="1"/>
            <p:nvPr/>
          </p:nvSpPr>
          <p:spPr>
            <a:xfrm>
              <a:off x="5505133" y="2028051"/>
              <a:ext cx="118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min. $100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C133AC-DB2F-4488-B36B-2963D7E20A47}"/>
                </a:ext>
              </a:extLst>
            </p:cNvPr>
            <p:cNvSpPr txBox="1"/>
            <p:nvPr/>
          </p:nvSpPr>
          <p:spPr>
            <a:xfrm>
              <a:off x="5486680" y="3342501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min. $200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FB36B9-C915-4565-9597-0FAFE93DC686}"/>
                </a:ext>
              </a:extLst>
            </p:cNvPr>
            <p:cNvSpPr txBox="1"/>
            <p:nvPr/>
          </p:nvSpPr>
          <p:spPr>
            <a:xfrm>
              <a:off x="7674974" y="1831837"/>
              <a:ext cx="8066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min. 2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books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AA89484-3916-4C38-9025-6CF5E979E04C}"/>
              </a:ext>
            </a:extLst>
          </p:cNvPr>
          <p:cNvSpPr txBox="1"/>
          <p:nvPr/>
        </p:nvSpPr>
        <p:spPr>
          <a:xfrm>
            <a:off x="7056460" y="762000"/>
            <a:ext cx="3751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3 discount schemas: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20%</a:t>
            </a:r>
            <a:r>
              <a:rPr lang="en-US" dirty="0">
                <a:solidFill>
                  <a:schemeClr val="bg1"/>
                </a:solidFill>
              </a:rPr>
              <a:t> when it reaches </a:t>
            </a:r>
            <a:r>
              <a:rPr lang="en-US" b="1" dirty="0">
                <a:solidFill>
                  <a:schemeClr val="bg1"/>
                </a:solidFill>
              </a:rPr>
              <a:t>$100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50%</a:t>
            </a:r>
            <a:r>
              <a:rPr lang="en-US" dirty="0">
                <a:solidFill>
                  <a:schemeClr val="bg1"/>
                </a:solidFill>
              </a:rPr>
              <a:t> when it reaches </a:t>
            </a:r>
            <a:r>
              <a:rPr lang="en-US" b="1" dirty="0">
                <a:solidFill>
                  <a:schemeClr val="bg1"/>
                </a:solidFill>
              </a:rPr>
              <a:t>$200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0%</a:t>
            </a:r>
            <a:r>
              <a:rPr lang="en-US" dirty="0">
                <a:solidFill>
                  <a:schemeClr val="bg1"/>
                </a:solidFill>
              </a:rPr>
              <a:t> when it is less than </a:t>
            </a:r>
            <a:r>
              <a:rPr lang="en-US" b="1" dirty="0">
                <a:solidFill>
                  <a:schemeClr val="bg1"/>
                </a:solidFill>
              </a:rPr>
              <a:t>$100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Both of the schemas require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involvement of at least 2 books in the transaction.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Branching is used to form all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alternatives.</a:t>
            </a:r>
          </a:p>
        </p:txBody>
      </p:sp>
    </p:spTree>
    <p:extLst>
      <p:ext uri="{BB962C8B-B14F-4D97-AF65-F5344CB8AC3E}">
        <p14:creationId xmlns:p14="http://schemas.microsoft.com/office/powerpoint/2010/main" val="159811533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b="1" dirty="0"/>
              <a:t>branching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14964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Branching</a:t>
            </a:r>
            <a:r>
              <a:rPr lang="en-US" i="0" dirty="0"/>
              <a:t> is a way to create alternative execution paths. This elevates the solution to a higher level of flexibility.</a:t>
            </a:r>
          </a:p>
          <a:p>
            <a:r>
              <a:rPr lang="en-US" i="0" dirty="0"/>
              <a:t>It is possible to create nested alternatives.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B6E8A0-411F-41F1-B918-AC8311B1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Branching: Basic 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92F92-6143-4FBF-BD6C-A6BADE01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form of branching is the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statement.</a:t>
            </a:r>
          </a:p>
          <a:p>
            <a:pPr lvl="1"/>
            <a:r>
              <a:rPr lang="en-US" dirty="0"/>
              <a:t>The statement creates exactly two alternatives.</a:t>
            </a:r>
          </a:p>
          <a:p>
            <a:pPr lvl="1"/>
            <a:r>
              <a:rPr lang="en-US" dirty="0" err="1"/>
              <a:t>Flowgorithm</a:t>
            </a:r>
            <a:r>
              <a:rPr lang="en-US" dirty="0"/>
              <a:t> only support this form of branching.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61815-F607-4804-855B-99BF1B83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10D74-5F31-4A88-BD29-63F5FDCBC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FA1947-250B-4238-BE63-6023CC5E4AB2}"/>
              </a:ext>
            </a:extLst>
          </p:cNvPr>
          <p:cNvSpPr txBox="1"/>
          <p:nvPr/>
        </p:nvSpPr>
        <p:spPr>
          <a:xfrm>
            <a:off x="838200" y="3888874"/>
            <a:ext cx="4838700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if (conditional expression)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chemeClr val="bg1"/>
                </a:solidFill>
                <a:latin typeface="Consolas" panose="020B0609020204030204" pitchFamily="49" charset="0"/>
              </a:rPr>
              <a:t>// instruction </a:t>
            </a:r>
            <a:r>
              <a:rPr lang="en-US" sz="2000" i="1" dirty="0" err="1">
                <a:solidFill>
                  <a:schemeClr val="bg1"/>
                </a:solidFill>
                <a:latin typeface="Consolas" panose="020B0609020204030204" pitchFamily="49" charset="0"/>
              </a:rPr>
              <a:t>abc</a:t>
            </a:r>
            <a:endParaRPr lang="en-US" sz="2000" i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 else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chemeClr val="bg1"/>
                </a:solidFill>
                <a:latin typeface="Consolas" panose="020B0609020204030204" pitchFamily="49" charset="0"/>
              </a:rPr>
              <a:t>// instruction </a:t>
            </a:r>
            <a:r>
              <a:rPr lang="en-US" sz="2000" i="1" dirty="0" err="1">
                <a:solidFill>
                  <a:schemeClr val="bg1"/>
                </a:solidFill>
                <a:latin typeface="Consolas" panose="020B0609020204030204" pitchFamily="49" charset="0"/>
              </a:rPr>
              <a:t>cde</a:t>
            </a:r>
            <a:endParaRPr lang="en-US" sz="2000" i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7F7DA4-21BC-48B0-91EF-5A681CC5D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93" y="3613656"/>
            <a:ext cx="4150401" cy="18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20164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B6E8A0-411F-41F1-B918-AC8311B1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Branching: The Conditional Expression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92F92-6143-4FBF-BD6C-A6BADE01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conditional expression should produce a </a:t>
            </a:r>
            <a:r>
              <a:rPr lang="en-US" b="1" dirty="0"/>
              <a:t>logical</a:t>
            </a:r>
            <a:r>
              <a:rPr lang="en-US" dirty="0"/>
              <a:t> value.</a:t>
            </a:r>
          </a:p>
          <a:p>
            <a:pPr lvl="1"/>
            <a:r>
              <a:rPr lang="en-US" dirty="0"/>
              <a:t>Relational, logical, and the combination of the two operations.</a:t>
            </a:r>
          </a:p>
          <a:p>
            <a:pPr lvl="1"/>
            <a:endParaRPr lang="en-US" dirty="0"/>
          </a:p>
          <a:p>
            <a:r>
              <a:rPr lang="en-US" dirty="0"/>
              <a:t>The evaluation of the expression decides where the program</a:t>
            </a:r>
            <a:br>
              <a:rPr lang="en-US" dirty="0"/>
            </a:br>
            <a:r>
              <a:rPr lang="en-US"/>
              <a:t>execution goes.</a:t>
            </a:r>
            <a:endParaRPr lang="en-US" dirty="0"/>
          </a:p>
          <a:p>
            <a:pPr lvl="1"/>
            <a:r>
              <a:rPr lang="en-US" dirty="0"/>
              <a:t>Design it carefully.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61815-F607-4804-855B-99BF1B83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10D74-5F31-4A88-BD29-63F5FDCBC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0930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1695</TotalTime>
  <Words>494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template-6</vt:lpstr>
      <vt:lpstr>Branching</vt:lpstr>
      <vt:lpstr>What is branching?</vt:lpstr>
      <vt:lpstr>PowerPoint Presentation</vt:lpstr>
      <vt:lpstr>Problem</vt:lpstr>
      <vt:lpstr>PowerPoint Presentation</vt:lpstr>
      <vt:lpstr>Question</vt:lpstr>
      <vt:lpstr>PowerPoint Presentation</vt:lpstr>
      <vt:lpstr>Branching: Basic Form</vt:lpstr>
      <vt:lpstr>Branching: The Conditional Expression</vt:lpstr>
      <vt:lpstr>PowerPoint Presentation</vt:lpstr>
      <vt:lpstr>PowerPoint Presentation</vt:lpstr>
      <vt:lpstr>Branching: Advanced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Branching</dc:title>
  <dc:creator>Mario Simaremare</dc:creator>
  <cp:keywords>IT Del, S1SI, MSS</cp:keywords>
  <cp:lastModifiedBy>Mario Simaremare</cp:lastModifiedBy>
  <cp:revision>323</cp:revision>
  <dcterms:created xsi:type="dcterms:W3CDTF">2022-09-27T10:46:48Z</dcterms:created>
  <dcterms:modified xsi:type="dcterms:W3CDTF">2023-08-26T05:37:11Z</dcterms:modified>
</cp:coreProperties>
</file>