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60" r:id="rId1"/>
  </p:sldMasterIdLst>
  <p:notesMasterIdLst>
    <p:notesMasterId r:id="rId22"/>
  </p:notesMasterIdLst>
  <p:sldIdLst>
    <p:sldId id="273" r:id="rId2"/>
    <p:sldId id="265" r:id="rId3"/>
    <p:sldId id="306" r:id="rId4"/>
    <p:sldId id="314" r:id="rId5"/>
    <p:sldId id="312" r:id="rId6"/>
    <p:sldId id="315" r:id="rId7"/>
    <p:sldId id="316" r:id="rId8"/>
    <p:sldId id="263" r:id="rId9"/>
    <p:sldId id="327" r:id="rId10"/>
    <p:sldId id="313" r:id="rId11"/>
    <p:sldId id="324" r:id="rId12"/>
    <p:sldId id="325" r:id="rId13"/>
    <p:sldId id="326" r:id="rId14"/>
    <p:sldId id="320" r:id="rId15"/>
    <p:sldId id="303" r:id="rId16"/>
    <p:sldId id="277" r:id="rId17"/>
    <p:sldId id="294" r:id="rId18"/>
    <p:sldId id="262" r:id="rId19"/>
    <p:sldId id="257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445E"/>
    <a:srgbClr val="D99C64"/>
    <a:srgbClr val="189AB4"/>
    <a:srgbClr val="D4F1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612" y="78"/>
      </p:cViewPr>
      <p:guideLst/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6CED5-FD05-4514-860B-141EBCD86DE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75BDC-D261-4268-A714-741229A3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ABC0DD-86CD-4B9D-BC8E-3FA88DF9B0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13" name="Rectangle: Single Corner Snipped 4">
            <a:extLst>
              <a:ext uri="{FF2B5EF4-FFF2-40B4-BE49-F238E27FC236}">
                <a16:creationId xmlns:a16="http://schemas.microsoft.com/office/drawing/2014/main" id="{8A8EAB22-0F1B-4646-9EFB-64C6DE04C0FB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92901C-A2DC-41F2-8A80-EEA9CDEBE4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46E61C-63BD-47BB-9067-17B07B45A077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3A639-B1DE-47BA-B644-E1185CDD8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93ED2A-BB7B-4323-9469-9BC79F956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F1D3D6-442C-4407-BF5D-4FD6B282D9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92FC557-CA05-4884-8ED7-D4EBA9051D36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8494CE-12D4-482F-AFFC-17FF93DA824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AD07BA-993A-4E63-90E4-F3D319F835A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7180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CDC7422-341C-473C-B00D-F0BBA91221AC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295F99-D720-4240-8F7F-ADC69A12060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E90D587-9D6A-49F5-9F08-1139BF35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918037A-7753-4EED-81A4-153B6C0EAFB3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5DFD6FB8-8C09-4CBC-BF45-489138D50B45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3523856060"/>
      </p:ext>
    </p:extLst>
  </p:cSld>
  <p:clrMapOvr>
    <a:masterClrMapping/>
  </p:clrMapOvr>
  <p:transition>
    <p:push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F59DD2-40D4-42B2-A3F5-D7627FEF450A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06578C-A64A-4EF8-8417-0628F6276B3B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0C746F1-AD5C-40FD-9199-4E94C1DA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5FE378A3-1E1B-4B87-B4CD-EB7903AD8C9D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1469985001"/>
      </p:ext>
    </p:extLst>
  </p:cSld>
  <p:clrMapOvr>
    <a:masterClrMapping/>
  </p:clrMapOvr>
  <p:transition>
    <p:push dir="u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A4B7D5-19B6-4A58-9F6A-92ED770010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587BA6-6AF4-4DD0-9AF3-B1B4409D83CD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974792"/>
      </p:ext>
    </p:extLst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B299BC-F83D-4DBC-B830-6B63D0D0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30384"/>
      </p:ext>
    </p:extLst>
  </p:cSld>
  <p:clrMapOvr>
    <a:masterClrMapping/>
  </p:clrMapOvr>
  <p:transition>
    <p:push dir="u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514350" marR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600" b="0" i="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marL="685800" marR="0" lvl="1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BEB49D-CE47-41B9-B5CD-726BAD77DC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8C2A5B-8516-4896-B150-CE3DF36BC50E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911406"/>
      </p:ext>
    </p:extLst>
  </p:cSld>
  <p:clrMapOvr>
    <a:masterClrMapping/>
  </p:clrMapOvr>
  <p:transition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6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28981"/>
      </p:ext>
    </p:extLst>
  </p:cSld>
  <p:clrMapOvr>
    <a:masterClrMapping/>
  </p:clrMapOvr>
  <p:transition>
    <p:push dir="u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520080-47DE-421E-B1F0-322CE818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03469"/>
      </p:ext>
    </p:extLst>
  </p:cSld>
  <p:clrMapOvr>
    <a:masterClrMapping/>
  </p:clrMapOvr>
  <p:transition>
    <p:push dir="u"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9D1163-98B9-4DD8-BB04-BAA8CF5A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1352"/>
      </p:ext>
    </p:extLst>
  </p:cSld>
  <p:clrMapOvr>
    <a:masterClrMapping/>
  </p:clrMapOvr>
  <p:transition>
    <p:push dir="u"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32615"/>
      </p:ext>
    </p:extLst>
  </p:cSld>
  <p:clrMapOvr>
    <a:masterClrMapping/>
  </p:clrMapOvr>
  <p:transition>
    <p:push dir="u"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39308"/>
      </p:ext>
    </p:extLst>
  </p:cSld>
  <p:clrMapOvr>
    <a:masterClrMapping/>
  </p:clrMapOvr>
  <p:transition>
    <p:push dir="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C07D8C-4C54-4E92-92A5-8DC74B0D1A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22904"/>
      </p:ext>
    </p:extLst>
  </p:cSld>
  <p:clrMapOvr>
    <a:masterClrMapping/>
  </p:clrMapOvr>
  <p:transition>
    <p:push dir="u"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81312"/>
      </p:ext>
    </p:extLst>
  </p:cSld>
  <p:clrMapOvr>
    <a:masterClrMapping/>
  </p:clrMapOvr>
  <p:transition>
    <p:push dir="u"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21579"/>
      </p:ext>
    </p:extLst>
  </p:cSld>
  <p:clrMapOvr>
    <a:masterClrMapping/>
  </p:clrMapOvr>
  <p:transition>
    <p:push dir="u"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29356"/>
      </p:ext>
    </p:extLst>
  </p:cSld>
  <p:clrMapOvr>
    <a:masterClrMapping/>
  </p:clrMapOvr>
  <p:transition>
    <p:push dir="u"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B995DE-00C6-48E2-878D-56C9B7E97CE5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6DFC83-F329-42DE-AE89-253313DAD519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8A0257-AB48-4663-984C-C2560DF13F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96862"/>
      </p:ext>
    </p:extLst>
  </p:cSld>
  <p:clrMapOvr>
    <a:masterClrMapping/>
  </p:clrMapOvr>
  <p:transition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77341"/>
      </p:ext>
    </p:extLst>
  </p:cSld>
  <p:clrMapOvr>
    <a:masterClrMapping/>
  </p:clrMapOvr>
  <p:transition>
    <p:push dir="u"/>
  </p:transition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9123"/>
      </p:ext>
    </p:extLst>
  </p:cSld>
  <p:clrMapOvr>
    <a:masterClrMapping/>
  </p:clrMapOvr>
  <p:transition>
    <p:push dir="u"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Problems/Challenge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730456"/>
      </p:ext>
    </p:extLst>
  </p:cSld>
  <p:clrMapOvr>
    <a:masterClrMapping/>
  </p:clrMapOvr>
  <p:transition>
    <p:push dir="u"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B336E9-619F-453D-BE08-0FEE3107204B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4400548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84316430"/>
      </p:ext>
    </p:extLst>
  </p:cSld>
  <p:clrMapOvr>
    <a:masterClrMapping/>
  </p:clrMapOvr>
  <p:transition>
    <p:push dir="u"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Question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7245"/>
            <a:ext cx="10515599" cy="150351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9220380"/>
      </p:ext>
    </p:extLst>
  </p:cSld>
  <p:clrMapOvr>
    <a:masterClrMapping/>
  </p:clrMapOvr>
  <p:transition>
    <p:push dir="u"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51086"/>
      </p:ext>
    </p:extLst>
  </p:cSld>
  <p:clrMapOvr>
    <a:masterClrMapping/>
  </p:clrMapOvr>
  <p:transition>
    <p:push dir="u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5B583B-B873-448C-B6E7-A0DD189AF635}"/>
              </a:ext>
            </a:extLst>
          </p:cNvPr>
          <p:cNvSpPr/>
          <p:nvPr/>
        </p:nvSpPr>
        <p:spPr>
          <a:xfrm>
            <a:off x="7340177" y="4879354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sz="3200" b="1" i="1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3034517319"/>
      </p:ext>
    </p:extLst>
  </p:cSld>
  <p:clrMapOvr>
    <a:masterClrMapping/>
  </p:clrMapOvr>
  <p:transition>
    <p:push dir="u"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E78B4F-08DB-4CB8-B57C-7B0CE31F53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11613"/>
      </p:ext>
    </p:extLst>
  </p:cSld>
  <p:clrMapOvr>
    <a:masterClrMapping/>
  </p:clrMapOvr>
  <p:transition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C5AE7A2-8F54-46B5-AB5F-86B1B116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28483"/>
      </p:ext>
    </p:extLst>
  </p:cSld>
  <p:clrMapOvr>
    <a:masterClrMapping/>
  </p:clrMapOvr>
  <p:transition>
    <p:push dir="u"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7E79ABC-5509-42E3-93FC-E6EBD4A2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89896"/>
      </p:ext>
    </p:extLst>
  </p:cSld>
  <p:clrMapOvr>
    <a:masterClrMapping/>
  </p:clrMapOvr>
  <p:transition>
    <p:push dir="u"/>
  </p:transition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14032"/>
      </p:ext>
    </p:extLst>
  </p:cSld>
  <p:clrMapOvr>
    <a:masterClrMapping/>
  </p:clrMapOvr>
  <p:transition>
    <p:push dir="u"/>
  </p:transition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76333"/>
      </p:ext>
    </p:extLst>
  </p:cSld>
  <p:clrMapOvr>
    <a:masterClrMapping/>
  </p:clrMapOvr>
  <p:transition>
    <p:push dir="u"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90795"/>
      </p:ext>
    </p:extLst>
  </p:cSld>
  <p:clrMapOvr>
    <a:masterClrMapping/>
  </p:clrMapOvr>
  <p:transition>
    <p:push dir="u"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53128"/>
      </p:ext>
    </p:extLst>
  </p:cSld>
  <p:clrMapOvr>
    <a:masterClrMapping/>
  </p:clrMapOvr>
  <p:transition>
    <p:push dir="u"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285631-FCEA-426D-9315-6F6C6B91C6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95296"/>
      </p:ext>
    </p:extLst>
  </p:cSld>
  <p:clrMapOvr>
    <a:masterClrMapping/>
  </p:clrMapOvr>
  <p:transition>
    <p:push dir="u"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61844"/>
      </p:ext>
    </p:extLst>
  </p:cSld>
  <p:clrMapOvr>
    <a:masterClrMapping/>
  </p:clrMapOvr>
  <p:transition>
    <p:push dir="u"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0F0946-584E-45CF-B250-28C2534AD9A5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F95FD5-A503-4698-BEFA-B910530D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7745"/>
      </p:ext>
    </p:extLst>
  </p:cSld>
  <p:clrMapOvr>
    <a:masterClrMapping/>
  </p:clrMapOvr>
  <p:transition>
    <p:push dir="u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9849291-1B51-47E1-9BB0-3C444235A9C0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73396"/>
      </p:ext>
    </p:extLst>
  </p:cSld>
  <p:clrMapOvr>
    <a:masterClrMapping/>
  </p:clrMapOvr>
  <p:transition>
    <p:push dir="u"/>
  </p:transition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F2DEC-9A92-4394-9465-A9B22F3166C1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9913"/>
      </p:ext>
    </p:extLst>
  </p:cSld>
  <p:clrMapOvr>
    <a:masterClrMapping/>
  </p:clrMapOvr>
  <p:transition>
    <p:push dir="u"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46A3933-4D65-4996-9500-70E1AC6DD4C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4"/>
            <a:ext cx="10515599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Some code</a:t>
            </a:r>
          </a:p>
          <a:p>
            <a:pPr lvl="0"/>
            <a:r>
              <a:rPr lang="en-US" dirty="0"/>
              <a:t>is written here.</a:t>
            </a:r>
          </a:p>
        </p:txBody>
      </p:sp>
    </p:spTree>
    <p:extLst>
      <p:ext uri="{BB962C8B-B14F-4D97-AF65-F5344CB8AC3E}">
        <p14:creationId xmlns:p14="http://schemas.microsoft.com/office/powerpoint/2010/main" val="1310622397"/>
      </p:ext>
    </p:extLst>
  </p:cSld>
  <p:clrMapOvr>
    <a:masterClrMapping/>
  </p:clrMapOvr>
  <p:transition>
    <p:push dir="u"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48024"/>
      </p:ext>
    </p:extLst>
  </p:cSld>
  <p:clrMapOvr>
    <a:masterClrMapping/>
  </p:clrMapOvr>
  <p:transition>
    <p:push dir="u"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86831"/>
      </p:ext>
    </p:extLst>
  </p:cSld>
  <p:clrMapOvr>
    <a:masterClrMapping/>
  </p:clrMapOvr>
  <p:transition>
    <p:push dir="u"/>
  </p:transition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5CCBA6-958E-48F9-A135-0DD91D0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00069"/>
      </p:ext>
    </p:extLst>
  </p:cSld>
  <p:clrMapOvr>
    <a:masterClrMapping/>
  </p:clrMapOvr>
  <p:transition>
    <p:push dir="u"/>
  </p:transition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43DE7701-462A-40D0-B415-4BA04016441B}"/>
              </a:ext>
            </a:extLst>
          </p:cNvPr>
          <p:cNvSpPr/>
          <p:nvPr userDrawn="1"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A376E5-B9ED-45C1-B03C-598BA4A91F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8FD816-AD6C-4463-A64B-912BF46CD1F6}"/>
              </a:ext>
            </a:extLst>
          </p:cNvPr>
          <p:cNvSpPr txBox="1"/>
          <p:nvPr userDrawn="1"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E2AAE3-0057-4518-99D3-A452581AD8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04061"/>
      </p:ext>
    </p:extLst>
  </p:cSld>
  <p:clrMapOvr>
    <a:masterClrMapping/>
  </p:clrMapOvr>
  <p:transition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59943"/>
      </p:ext>
    </p:extLst>
  </p:cSld>
  <p:clrMapOvr>
    <a:masterClrMapping/>
  </p:clrMapOvr>
  <p:transition>
    <p:push dir="u"/>
  </p:transition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0055"/>
      </p:ext>
    </p:extLst>
  </p:cSld>
  <p:clrMapOvr>
    <a:masterClrMapping/>
  </p:clrMapOvr>
  <p:transition>
    <p:push dir="u"/>
  </p:transition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19084"/>
      </p:ext>
    </p:extLst>
  </p:cSld>
  <p:clrMapOvr>
    <a:masterClrMapping/>
  </p:clrMapOvr>
  <p:transition>
    <p:push dir="u"/>
  </p:transition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0B313FE-4110-4C48-A271-DA9E04536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721B67-725B-444F-ADC5-60F9BD6AA6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86787"/>
      </p:ext>
    </p:extLst>
  </p:cSld>
  <p:clrMapOvr>
    <a:masterClrMapping/>
  </p:clrMapOvr>
  <p:transition>
    <p:push dir="u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0E2239-08A3-45C1-952E-A1D563DBC43C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81765"/>
      </p:ext>
    </p:extLst>
  </p:cSld>
  <p:clrMapOvr>
    <a:masterClrMapping/>
  </p:clrMapOvr>
  <p:transition>
    <p:push dir="u"/>
  </p:transition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1E6960E-1189-493F-A546-E4F76C1FB1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2704B1-44C1-460D-B83D-829A6A23E2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31557"/>
      </p:ext>
    </p:extLst>
  </p:cSld>
  <p:clrMapOvr>
    <a:masterClrMapping/>
  </p:clrMapOvr>
  <p:transition>
    <p:push dir="u"/>
  </p:transition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837555"/>
      </p:ext>
    </p:extLst>
  </p:cSld>
  <p:clrMapOvr>
    <a:masterClrMapping/>
  </p:clrMapOvr>
  <p:transition>
    <p:push dir="u"/>
  </p:transition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bg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04878"/>
      </p:ext>
    </p:extLst>
  </p:cSld>
  <p:clrMapOvr>
    <a:masterClrMapping/>
  </p:clrMapOvr>
  <p:transition>
    <p:push dir="u"/>
  </p:transition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382319"/>
      </p:ext>
    </p:extLst>
  </p:cSld>
  <p:clrMapOvr>
    <a:masterClrMapping/>
  </p:clrMapOvr>
  <p:transition>
    <p:push dir="u"/>
  </p:transition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90754"/>
      </p:ext>
    </p:extLst>
  </p:cSld>
  <p:clrMapOvr>
    <a:masterClrMapping/>
  </p:clrMapOvr>
  <p:transition>
    <p:push dir="u"/>
  </p:transition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CB6103-A6AC-42A0-A0C4-21DA46921119}"/>
              </a:ext>
            </a:extLst>
          </p:cNvPr>
          <p:cNvSpPr/>
          <p:nvPr/>
        </p:nvSpPr>
        <p:spPr>
          <a:xfrm>
            <a:off x="8229600" y="2468880"/>
            <a:ext cx="2743200" cy="27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3FFEF-6063-4640-BBC3-5FC5F0400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88" y="2864168"/>
            <a:ext cx="1952625" cy="195262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292699"/>
      </p:ext>
    </p:extLst>
  </p:cSld>
  <p:clrMapOvr>
    <a:masterClrMapping/>
  </p:clrMapOvr>
  <p:transition>
    <p:push dir="u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E2AAB6-07FC-4D82-A2A7-B046A497DDA5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48978"/>
      </p:ext>
    </p:extLst>
  </p:cSld>
  <p:clrMapOvr>
    <a:masterClrMapping/>
  </p:clrMapOvr>
  <p:transition>
    <p:push dir="u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CD9E1D-1270-474E-B0CC-528ADB642CDA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71305"/>
      </p:ext>
    </p:extLst>
  </p:cSld>
  <p:clrMapOvr>
    <a:masterClrMapping/>
  </p:clrMapOvr>
  <p:transition>
    <p:push dir="u"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38D73F-5F1A-4B81-9069-07EAB76A2037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86691"/>
      </p:ext>
    </p:extLst>
  </p:cSld>
  <p:clrMapOvr>
    <a:masterClrMapping/>
  </p:clrMapOvr>
  <p:transition>
    <p:push dir="u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5097A6-B66B-4086-845E-E2209E776D19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854B54-557A-4889-8900-0B81608409E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5803694-8D08-4581-981E-6D625FF59922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CB971D-2A3D-4B4C-8AC0-00FB14AFE422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9FD530C-0E74-41C6-B045-51E0C99C4358}"/>
              </a:ext>
            </a:extLst>
          </p:cNvPr>
          <p:cNvSpPr/>
          <p:nvPr/>
        </p:nvSpPr>
        <p:spPr>
          <a:xfrm>
            <a:off x="1280160" y="5149943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A51F90E-3835-4447-96C9-FCF5D86E9F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1500" y="5061746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CE04B31-8169-4398-840F-07E4EC11C1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2442965036"/>
      </p:ext>
    </p:extLst>
  </p:cSld>
  <p:clrMapOvr>
    <a:masterClrMapping/>
  </p:clrMapOvr>
  <p:transition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AB3B4-2461-40C6-9795-F7381C84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1DC3C-EFC6-44EF-9FC4-CB0B2583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CFD5E-26E7-4377-8F49-963EC57DF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15CD-F219-46E0-AB15-31261BF6A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3F7C-4FCE-4C66-95BD-0B56D5091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4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62" r:id="rId2"/>
    <p:sldLayoutId id="2147484563" r:id="rId3"/>
    <p:sldLayoutId id="2147484564" r:id="rId4"/>
    <p:sldLayoutId id="2147484565" r:id="rId5"/>
    <p:sldLayoutId id="2147484566" r:id="rId6"/>
    <p:sldLayoutId id="2147484567" r:id="rId7"/>
    <p:sldLayoutId id="2147484568" r:id="rId8"/>
    <p:sldLayoutId id="2147484569" r:id="rId9"/>
    <p:sldLayoutId id="2147484570" r:id="rId10"/>
    <p:sldLayoutId id="2147484571" r:id="rId11"/>
    <p:sldLayoutId id="2147484572" r:id="rId12"/>
    <p:sldLayoutId id="2147484573" r:id="rId13"/>
    <p:sldLayoutId id="2147484574" r:id="rId14"/>
    <p:sldLayoutId id="2147484575" r:id="rId15"/>
    <p:sldLayoutId id="2147484576" r:id="rId16"/>
    <p:sldLayoutId id="2147484577" r:id="rId17"/>
    <p:sldLayoutId id="2147484578" r:id="rId18"/>
    <p:sldLayoutId id="2147484579" r:id="rId19"/>
    <p:sldLayoutId id="2147484580" r:id="rId20"/>
    <p:sldLayoutId id="2147484581" r:id="rId21"/>
    <p:sldLayoutId id="2147484582" r:id="rId22"/>
    <p:sldLayoutId id="2147484583" r:id="rId23"/>
    <p:sldLayoutId id="2147484584" r:id="rId24"/>
    <p:sldLayoutId id="2147484585" r:id="rId25"/>
    <p:sldLayoutId id="2147484586" r:id="rId26"/>
    <p:sldLayoutId id="2147484587" r:id="rId27"/>
    <p:sldLayoutId id="2147484588" r:id="rId28"/>
    <p:sldLayoutId id="2147484589" r:id="rId29"/>
    <p:sldLayoutId id="2147484590" r:id="rId30"/>
    <p:sldLayoutId id="2147484591" r:id="rId31"/>
    <p:sldLayoutId id="2147484592" r:id="rId32"/>
    <p:sldLayoutId id="2147484593" r:id="rId33"/>
    <p:sldLayoutId id="2147484594" r:id="rId34"/>
    <p:sldLayoutId id="2147484595" r:id="rId35"/>
    <p:sldLayoutId id="2147484596" r:id="rId36"/>
    <p:sldLayoutId id="2147484597" r:id="rId37"/>
    <p:sldLayoutId id="2147484598" r:id="rId38"/>
    <p:sldLayoutId id="2147484599" r:id="rId39"/>
    <p:sldLayoutId id="2147484600" r:id="rId40"/>
    <p:sldLayoutId id="2147484601" r:id="rId41"/>
    <p:sldLayoutId id="2147484602" r:id="rId42"/>
    <p:sldLayoutId id="2147484603" r:id="rId43"/>
    <p:sldLayoutId id="2147484604" r:id="rId44"/>
    <p:sldLayoutId id="2147484605" r:id="rId45"/>
    <p:sldLayoutId id="2147484606" r:id="rId46"/>
    <p:sldLayoutId id="2147484607" r:id="rId47"/>
    <p:sldLayoutId id="2147484608" r:id="rId48"/>
    <p:sldLayoutId id="2147484609" r:id="rId49"/>
    <p:sldLayoutId id="2147484610" r:id="rId50"/>
    <p:sldLayoutId id="2147484611" r:id="rId51"/>
    <p:sldLayoutId id="2147484612" r:id="rId52"/>
    <p:sldLayoutId id="2147484613" r:id="rId53"/>
    <p:sldLayoutId id="2147484614" r:id="rId54"/>
    <p:sldLayoutId id="2147484615" r:id="rId55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62FD-38BD-4955-87C7-E067A6156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866925158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F89644-941F-42F0-99F7-9B775CD0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8CD49-7540-4B00-9A23-B23F43159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204" y="1825625"/>
            <a:ext cx="3959124" cy="37513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FC7D9B-00C0-42C8-8F45-7E7118B07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716" y="161365"/>
            <a:ext cx="1564181" cy="58091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3C7D9F-DF53-4BAE-A463-C20386C22E91}"/>
              </a:ext>
            </a:extLst>
          </p:cNvPr>
          <p:cNvSpPr/>
          <p:nvPr/>
        </p:nvSpPr>
        <p:spPr>
          <a:xfrm>
            <a:off x="7734300" y="704850"/>
            <a:ext cx="2752724" cy="582706"/>
          </a:xfrm>
          <a:prstGeom prst="rect">
            <a:avLst/>
          </a:prstGeom>
          <a:noFill/>
          <a:ln w="158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Isolating instructions and call them at will.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2EE8A1-2808-4065-9DD8-6E943F6CE5A7}"/>
              </a:ext>
            </a:extLst>
          </p:cNvPr>
          <p:cNvSpPr/>
          <p:nvPr/>
        </p:nvSpPr>
        <p:spPr>
          <a:xfrm>
            <a:off x="1862420" y="3006527"/>
            <a:ext cx="2366682" cy="1852344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7E7B86-8922-4D03-939D-6B53D6B42193}"/>
              </a:ext>
            </a:extLst>
          </p:cNvPr>
          <p:cNvSpPr/>
          <p:nvPr/>
        </p:nvSpPr>
        <p:spPr>
          <a:xfrm>
            <a:off x="1843849" y="579806"/>
            <a:ext cx="2366682" cy="1852344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66398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F89644-941F-42F0-99F7-9B775CD0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8CD49-7540-4B00-9A23-B23F43159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204" y="1825625"/>
            <a:ext cx="3959124" cy="37513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FC7D9B-00C0-42C8-8F45-7E7118B07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716" y="161365"/>
            <a:ext cx="1564181" cy="5809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DFDECE-3018-4BF6-994E-7B3A02535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1642" y="1825625"/>
            <a:ext cx="1718599" cy="30511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A5111B-7BF4-4699-9226-CD0E54AB682C}"/>
              </a:ext>
            </a:extLst>
          </p:cNvPr>
          <p:cNvSpPr/>
          <p:nvPr/>
        </p:nvSpPr>
        <p:spPr>
          <a:xfrm>
            <a:off x="7734300" y="704850"/>
            <a:ext cx="2752724" cy="582706"/>
          </a:xfrm>
          <a:prstGeom prst="rect">
            <a:avLst/>
          </a:prstGeom>
          <a:noFill/>
          <a:ln w="158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What about </a:t>
            </a:r>
            <a:r>
              <a:rPr lang="en-US" b="1" dirty="0">
                <a:solidFill>
                  <a:schemeClr val="tx2"/>
                </a:solidFill>
              </a:rPr>
              <a:t>changes</a:t>
            </a:r>
            <a:r>
              <a:rPr lang="en-US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8264F5-4B78-4C65-84E4-1734597FAD61}"/>
              </a:ext>
            </a:extLst>
          </p:cNvPr>
          <p:cNvSpPr/>
          <p:nvPr/>
        </p:nvSpPr>
        <p:spPr>
          <a:xfrm>
            <a:off x="7734300" y="1287556"/>
            <a:ext cx="3390900" cy="341219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2"/>
                </a:solidFill>
              </a:rPr>
              <a:t>More manageable due to </a:t>
            </a:r>
            <a:r>
              <a:rPr lang="en-US" sz="1400" u="sng" dirty="0">
                <a:solidFill>
                  <a:schemeClr val="tx2"/>
                </a:solidFill>
              </a:rPr>
              <a:t>isolation</a:t>
            </a:r>
            <a:r>
              <a:rPr lang="en-US" sz="14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42154E-12FF-46D9-A981-D5A2F5AF517A}"/>
              </a:ext>
            </a:extLst>
          </p:cNvPr>
          <p:cNvSpPr/>
          <p:nvPr/>
        </p:nvSpPr>
        <p:spPr>
          <a:xfrm>
            <a:off x="8220075" y="3009901"/>
            <a:ext cx="3864941" cy="1333500"/>
          </a:xfrm>
          <a:prstGeom prst="rect">
            <a:avLst/>
          </a:prstGeom>
          <a:noFill/>
          <a:ln w="190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42763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4F7041-EBB8-4C0E-A9BE-A0D25E48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Transparency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2C2AD1B-3A38-4FAE-B5FF-57F19C451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internals of a function is invisible from the outside.</a:t>
            </a:r>
          </a:p>
          <a:p>
            <a:pPr lvl="1"/>
            <a:r>
              <a:rPr lang="en-US" dirty="0"/>
              <a:t>Other parts of the solution do not need to know it.</a:t>
            </a:r>
          </a:p>
          <a:p>
            <a:pPr lvl="1"/>
            <a:r>
              <a:rPr lang="en-US" dirty="0"/>
              <a:t>All they need to know is its interface and how to use it.</a:t>
            </a:r>
          </a:p>
          <a:p>
            <a:pPr lvl="1"/>
            <a:endParaRPr lang="en-US" dirty="0"/>
          </a:p>
          <a:p>
            <a:r>
              <a:rPr lang="en-US" dirty="0"/>
              <a:t>E.g. the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 function has no idea what instructions are inside the </a:t>
            </a:r>
            <a:r>
              <a:rPr lang="en-US" dirty="0" err="1">
                <a:latin typeface="Consolas" panose="020B0609020204030204" pitchFamily="49" charset="0"/>
              </a:rPr>
              <a:t>DoAll</a:t>
            </a:r>
            <a:r>
              <a:rPr lang="en-US" dirty="0"/>
              <a:t> function.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F89644-941F-42F0-99F7-9B775CD0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8CD49-7540-4B00-9A23-B23F43159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579" y="1825625"/>
            <a:ext cx="3959124" cy="37513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19D546E-E8B1-4DD4-A2B9-E6ECAD37FEA4}"/>
              </a:ext>
            </a:extLst>
          </p:cNvPr>
          <p:cNvSpPr/>
          <p:nvPr/>
        </p:nvSpPr>
        <p:spPr>
          <a:xfrm>
            <a:off x="7128765" y="704849"/>
            <a:ext cx="3985332" cy="761561"/>
          </a:xfrm>
          <a:prstGeom prst="rect">
            <a:avLst/>
          </a:prstGeom>
          <a:noFill/>
          <a:ln w="158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2"/>
                </a:solidFill>
              </a:rPr>
              <a:t>A function may have its own data in the form of </a:t>
            </a:r>
            <a:r>
              <a:rPr lang="en-US" sz="1400" b="1" dirty="0">
                <a:solidFill>
                  <a:schemeClr val="tx2"/>
                </a:solidFill>
              </a:rPr>
              <a:t>local variable</a:t>
            </a:r>
            <a:r>
              <a:rPr lang="en-US" sz="1400" dirty="0">
                <a:solidFill>
                  <a:schemeClr val="tx2"/>
                </a:solidFill>
              </a:rPr>
              <a:t> and </a:t>
            </a:r>
            <a:r>
              <a:rPr lang="en-US" sz="1400" b="1" dirty="0">
                <a:solidFill>
                  <a:schemeClr val="tx2"/>
                </a:solidFill>
              </a:rPr>
              <a:t>formal parameter</a:t>
            </a:r>
            <a:r>
              <a:rPr lang="en-US" sz="14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2454122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DB4D-2C64-4254-B393-9FB7FB28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90DC8-6CBD-4A8E-9CF6-C926DB176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has:</a:t>
            </a:r>
          </a:p>
          <a:p>
            <a:pPr lvl="1"/>
            <a:r>
              <a:rPr lang="en-US" dirty="0"/>
              <a:t>An atomic purpose.</a:t>
            </a:r>
          </a:p>
          <a:p>
            <a:pPr lvl="1"/>
            <a:r>
              <a:rPr lang="en-US" dirty="0"/>
              <a:t>A unique identifier.</a:t>
            </a:r>
          </a:p>
          <a:p>
            <a:pPr lvl="1"/>
            <a:r>
              <a:rPr lang="en-US" dirty="0"/>
              <a:t>A body (instructions).</a:t>
            </a:r>
          </a:p>
          <a:p>
            <a:pPr lvl="1"/>
            <a:r>
              <a:rPr lang="en-US" i="1" dirty="0"/>
              <a:t>A set of parameters (optional).</a:t>
            </a:r>
          </a:p>
          <a:p>
            <a:pPr lvl="1"/>
            <a:r>
              <a:rPr lang="en-US" i="1" dirty="0"/>
              <a:t>A returned value (optional).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35707-281B-4F47-A841-0B62EA01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504333-BFA9-4490-8D49-D0D65AC1F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295" y="1585913"/>
            <a:ext cx="5579311" cy="3686175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3BE7EFFE-2061-4B15-A0D4-6DFAEAA3F117}"/>
              </a:ext>
            </a:extLst>
          </p:cNvPr>
          <p:cNvSpPr/>
          <p:nvPr/>
        </p:nvSpPr>
        <p:spPr>
          <a:xfrm>
            <a:off x="7410449" y="514350"/>
            <a:ext cx="1962151" cy="447675"/>
          </a:xfrm>
          <a:prstGeom prst="borderCallout1">
            <a:avLst>
              <a:gd name="adj1" fmla="val 102793"/>
              <a:gd name="adj2" fmla="val 47978"/>
              <a:gd name="adj3" fmla="val 297606"/>
              <a:gd name="adj4" fmla="val 67977"/>
            </a:avLst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2"/>
                </a:solidFill>
              </a:rPr>
              <a:t>Formal parameters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EC73AD37-15C9-4679-B1BB-A5893F27D4B7}"/>
              </a:ext>
            </a:extLst>
          </p:cNvPr>
          <p:cNvSpPr/>
          <p:nvPr/>
        </p:nvSpPr>
        <p:spPr>
          <a:xfrm>
            <a:off x="7926704" y="4575810"/>
            <a:ext cx="1962151" cy="447675"/>
          </a:xfrm>
          <a:prstGeom prst="borderCallout1">
            <a:avLst>
              <a:gd name="adj1" fmla="val 2368"/>
              <a:gd name="adj2" fmla="val 47978"/>
              <a:gd name="adj3" fmla="val -193882"/>
              <a:gd name="adj4" fmla="val 80599"/>
            </a:avLst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2"/>
                </a:solidFill>
              </a:rPr>
              <a:t>Returning a value.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53B79F-B1DA-4CA2-A4AF-7BCFCACE8A3E}"/>
              </a:ext>
            </a:extLst>
          </p:cNvPr>
          <p:cNvSpPr/>
          <p:nvPr/>
        </p:nvSpPr>
        <p:spPr>
          <a:xfrm>
            <a:off x="9631680" y="904435"/>
            <a:ext cx="2088831" cy="447675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A procedure, not returning any value.</a:t>
            </a:r>
          </a:p>
        </p:txBody>
      </p:sp>
    </p:spTree>
    <p:extLst>
      <p:ext uri="{BB962C8B-B14F-4D97-AF65-F5344CB8AC3E}">
        <p14:creationId xmlns:p14="http://schemas.microsoft.com/office/powerpoint/2010/main" val="3644971848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C5A33-897A-44B7-B731-C83D169F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Down Arrow 5">
            <a:extLst>
              <a:ext uri="{FF2B5EF4-FFF2-40B4-BE49-F238E27FC236}">
                <a16:creationId xmlns:a16="http://schemas.microsoft.com/office/drawing/2014/main" id="{0B2A8A35-43AF-49C1-B741-606483BCE691}"/>
              </a:ext>
            </a:extLst>
          </p:cNvPr>
          <p:cNvSpPr/>
          <p:nvPr/>
        </p:nvSpPr>
        <p:spPr>
          <a:xfrm>
            <a:off x="828573" y="1097280"/>
            <a:ext cx="413887" cy="4687504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Down Arrow 6">
            <a:extLst>
              <a:ext uri="{FF2B5EF4-FFF2-40B4-BE49-F238E27FC236}">
                <a16:creationId xmlns:a16="http://schemas.microsoft.com/office/drawing/2014/main" id="{07A4C0E6-3A32-439C-99E1-0D0C50E45D0F}"/>
              </a:ext>
            </a:extLst>
          </p:cNvPr>
          <p:cNvSpPr/>
          <p:nvPr/>
        </p:nvSpPr>
        <p:spPr>
          <a:xfrm>
            <a:off x="3285422" y="2319691"/>
            <a:ext cx="413887" cy="2074243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Down Arrow 7">
            <a:extLst>
              <a:ext uri="{FF2B5EF4-FFF2-40B4-BE49-F238E27FC236}">
                <a16:creationId xmlns:a16="http://schemas.microsoft.com/office/drawing/2014/main" id="{EC302DF2-6005-459A-BD98-651EB3BFC02A}"/>
              </a:ext>
            </a:extLst>
          </p:cNvPr>
          <p:cNvSpPr/>
          <p:nvPr/>
        </p:nvSpPr>
        <p:spPr>
          <a:xfrm>
            <a:off x="5848146" y="2967017"/>
            <a:ext cx="413887" cy="2644517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6DB96-BF64-47FA-A82F-72E18DC78922}"/>
              </a:ext>
            </a:extLst>
          </p:cNvPr>
          <p:cNvSpPr txBox="1"/>
          <p:nvPr/>
        </p:nvSpPr>
        <p:spPr>
          <a:xfrm>
            <a:off x="356935" y="731520"/>
            <a:ext cx="13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70C8B-0172-4259-8E11-8A52FBFEB6D6}"/>
              </a:ext>
            </a:extLst>
          </p:cNvPr>
          <p:cNvSpPr txBox="1"/>
          <p:nvPr/>
        </p:nvSpPr>
        <p:spPr>
          <a:xfrm>
            <a:off x="2269555" y="1598295"/>
            <a:ext cx="248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FunctionA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CAA55-63D9-4AD2-9901-F8A1CB73E839}"/>
              </a:ext>
            </a:extLst>
          </p:cNvPr>
          <p:cNvSpPr>
            <a:spLocks noChangeAspect="1"/>
          </p:cNvSpPr>
          <p:nvPr/>
        </p:nvSpPr>
        <p:spPr>
          <a:xfrm>
            <a:off x="785260" y="2105526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2F5EF3-570E-443E-B079-D2AAB105FE48}"/>
              </a:ext>
            </a:extLst>
          </p:cNvPr>
          <p:cNvSpPr>
            <a:spLocks noChangeAspect="1"/>
          </p:cNvSpPr>
          <p:nvPr/>
        </p:nvSpPr>
        <p:spPr>
          <a:xfrm>
            <a:off x="3263765" y="2652931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01D4C2-18CC-4240-A7EE-BAEE4F262A3C}"/>
              </a:ext>
            </a:extLst>
          </p:cNvPr>
          <p:cNvCxnSpPr/>
          <p:nvPr/>
        </p:nvCxnSpPr>
        <p:spPr>
          <a:xfrm flipV="1">
            <a:off x="1297402" y="2334126"/>
            <a:ext cx="1988020" cy="1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9555F5-C349-494F-975B-66C937EDAF2B}"/>
              </a:ext>
            </a:extLst>
          </p:cNvPr>
          <p:cNvCxnSpPr/>
          <p:nvPr/>
        </p:nvCxnSpPr>
        <p:spPr>
          <a:xfrm flipH="1" flipV="1">
            <a:off x="3699310" y="3110132"/>
            <a:ext cx="2345354" cy="2578399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A4B0FD-CBC4-406E-8B5A-E7899F9608D2}"/>
              </a:ext>
            </a:extLst>
          </p:cNvPr>
          <p:cNvCxnSpPr/>
          <p:nvPr/>
        </p:nvCxnSpPr>
        <p:spPr>
          <a:xfrm>
            <a:off x="3779124" y="2929290"/>
            <a:ext cx="2005659" cy="25666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3085EE-0B20-4862-9424-494AFCA89D61}"/>
              </a:ext>
            </a:extLst>
          </p:cNvPr>
          <p:cNvCxnSpPr/>
          <p:nvPr/>
        </p:nvCxnSpPr>
        <p:spPr>
          <a:xfrm flipH="1" flipV="1">
            <a:off x="1262511" y="2521386"/>
            <a:ext cx="2221833" cy="1963987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CCE45A-822B-4F67-9555-BC432D425538}"/>
              </a:ext>
            </a:extLst>
          </p:cNvPr>
          <p:cNvSpPr txBox="1"/>
          <p:nvPr/>
        </p:nvSpPr>
        <p:spPr>
          <a:xfrm>
            <a:off x="1514373" y="1964794"/>
            <a:ext cx="13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call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E59E6F-75B4-490C-8F7C-B90DE8493DA4}"/>
              </a:ext>
            </a:extLst>
          </p:cNvPr>
          <p:cNvSpPr txBox="1"/>
          <p:nvPr/>
        </p:nvSpPr>
        <p:spPr>
          <a:xfrm>
            <a:off x="4073891" y="2559453"/>
            <a:ext cx="13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call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71FCE5-6D0B-489E-B9BB-743EDCC08556}"/>
              </a:ext>
            </a:extLst>
          </p:cNvPr>
          <p:cNvSpPr txBox="1"/>
          <p:nvPr/>
        </p:nvSpPr>
        <p:spPr>
          <a:xfrm rot="2522548">
            <a:off x="1705273" y="3079721"/>
            <a:ext cx="13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0F8F6E-1351-47C5-BF9D-A842485C65A3}"/>
              </a:ext>
            </a:extLst>
          </p:cNvPr>
          <p:cNvSpPr txBox="1"/>
          <p:nvPr/>
        </p:nvSpPr>
        <p:spPr>
          <a:xfrm rot="2842551">
            <a:off x="4381896" y="4065925"/>
            <a:ext cx="13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C13702-8EB1-47A5-AE34-FC671B5F473A}"/>
              </a:ext>
            </a:extLst>
          </p:cNvPr>
          <p:cNvSpPr txBox="1"/>
          <p:nvPr/>
        </p:nvSpPr>
        <p:spPr>
          <a:xfrm>
            <a:off x="4813029" y="2065020"/>
            <a:ext cx="248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FunctionB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B8BA15-20FE-4AC3-A159-7AFF74FACAF9}"/>
              </a:ext>
            </a:extLst>
          </p:cNvPr>
          <p:cNvSpPr txBox="1"/>
          <p:nvPr/>
        </p:nvSpPr>
        <p:spPr>
          <a:xfrm>
            <a:off x="7295946" y="749250"/>
            <a:ext cx="4388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When:</a:t>
            </a:r>
          </a:p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FunctionA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is called, the execution flow is transferred from 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flow to the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FunctionA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The same also applied when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FunctionB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is called from within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FunctionA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4B9817-A248-4AC2-8150-C70F7004A410}"/>
              </a:ext>
            </a:extLst>
          </p:cNvPr>
          <p:cNvSpPr txBox="1"/>
          <p:nvPr/>
        </p:nvSpPr>
        <p:spPr>
          <a:xfrm>
            <a:off x="7294339" y="2748900"/>
            <a:ext cx="43887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When:</a:t>
            </a:r>
          </a:p>
          <a:p>
            <a:r>
              <a:rPr lang="en-US" dirty="0">
                <a:solidFill>
                  <a:schemeClr val="bg1"/>
                </a:solidFill>
              </a:rPr>
              <a:t>The execution of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FunctionB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reaches its end, the execution flow is sent back to the corresponding caller,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FunctionA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., along with the returned value (if any).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The same applies when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FunctionA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reaches its end.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05A4B7-6950-4C79-B88D-13098B81E855}"/>
              </a:ext>
            </a:extLst>
          </p:cNvPr>
          <p:cNvSpPr txBox="1"/>
          <p:nvPr/>
        </p:nvSpPr>
        <p:spPr>
          <a:xfrm>
            <a:off x="450334" y="116349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05CDB3-1560-4B7C-A763-6EB815EE5F76}"/>
              </a:ext>
            </a:extLst>
          </p:cNvPr>
          <p:cNvSpPr txBox="1"/>
          <p:nvPr/>
        </p:nvSpPr>
        <p:spPr>
          <a:xfrm>
            <a:off x="1803601" y="23367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68F953-8CB7-4CAA-A91F-B89DF08CB9B1}"/>
              </a:ext>
            </a:extLst>
          </p:cNvPr>
          <p:cNvSpPr txBox="1"/>
          <p:nvPr/>
        </p:nvSpPr>
        <p:spPr>
          <a:xfrm>
            <a:off x="2916009" y="23737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35D5FA-3D8D-418A-8BC0-12944DFF46CD}"/>
              </a:ext>
            </a:extLst>
          </p:cNvPr>
          <p:cNvSpPr txBox="1"/>
          <p:nvPr/>
        </p:nvSpPr>
        <p:spPr>
          <a:xfrm>
            <a:off x="4288050" y="29825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C6F41E-69D8-461B-8475-5D96C1F8B6E4}"/>
              </a:ext>
            </a:extLst>
          </p:cNvPr>
          <p:cNvSpPr txBox="1"/>
          <p:nvPr/>
        </p:nvSpPr>
        <p:spPr>
          <a:xfrm>
            <a:off x="6208052" y="393482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9BB10D-FE0E-496C-BE62-B19E1A6CE188}"/>
              </a:ext>
            </a:extLst>
          </p:cNvPr>
          <p:cNvSpPr txBox="1"/>
          <p:nvPr/>
        </p:nvSpPr>
        <p:spPr>
          <a:xfrm>
            <a:off x="4459303" y="43355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383C79-45D1-4E51-A8AA-596F17708737}"/>
              </a:ext>
            </a:extLst>
          </p:cNvPr>
          <p:cNvSpPr txBox="1"/>
          <p:nvPr/>
        </p:nvSpPr>
        <p:spPr>
          <a:xfrm>
            <a:off x="3550524" y="375015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96DA8B-D9A9-4FEC-9736-ABCABDB0673D}"/>
              </a:ext>
            </a:extLst>
          </p:cNvPr>
          <p:cNvSpPr txBox="1"/>
          <p:nvPr/>
        </p:nvSpPr>
        <p:spPr>
          <a:xfrm>
            <a:off x="1795916" y="34410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9A84BC-2AB5-4B9A-9224-4A7DF058A514}"/>
              </a:ext>
            </a:extLst>
          </p:cNvPr>
          <p:cNvSpPr txBox="1"/>
          <p:nvPr/>
        </p:nvSpPr>
        <p:spPr>
          <a:xfrm>
            <a:off x="432125" y="469028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EC18872A-B4D1-4E4A-8F6F-28D3CF605462}"/>
              </a:ext>
            </a:extLst>
          </p:cNvPr>
          <p:cNvSpPr txBox="1">
            <a:spLocks/>
          </p:cNvSpPr>
          <p:nvPr/>
        </p:nvSpPr>
        <p:spPr>
          <a:xfrm>
            <a:off x="4465117" y="663467"/>
            <a:ext cx="4535500" cy="6860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2509313791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AA521B-08B3-467D-8088-0C95863538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/>
              <a:t>Final</a:t>
            </a:r>
            <a:r>
              <a:rPr lang="en-US" dirty="0"/>
              <a:t> Thoughts.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974F6-905E-4FC0-8EC8-055457B0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46192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8C99D-CF91-48D0-BC9B-DB7DEACA74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function is a callable routine with an atomic purpose.</a:t>
            </a:r>
          </a:p>
          <a:p>
            <a:r>
              <a:rPr lang="en-US" dirty="0"/>
              <a:t>The detail of a function is transparent from the external.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FF77F-C58B-4DA5-A0FD-69C685CDFF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22B4D-1B5D-4244-AD45-3C441116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3466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26D8DF-D3CA-4355-BDB5-1FAD61280F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err="1"/>
              <a:t>Wassberg</a:t>
            </a:r>
            <a:r>
              <a:rPr lang="en-US" sz="2800" dirty="0"/>
              <a:t>, J. (2020). Computer Programming for</a:t>
            </a:r>
            <a:br>
              <a:rPr lang="en-US" sz="2800" dirty="0"/>
            </a:br>
            <a:r>
              <a:rPr lang="en-US" sz="2800" dirty="0"/>
              <a:t>Absolute Beginners. </a:t>
            </a:r>
            <a:r>
              <a:rPr lang="en-US" sz="2800" dirty="0" err="1"/>
              <a:t>Packt</a:t>
            </a:r>
            <a:r>
              <a:rPr lang="en-US" sz="2800" dirty="0"/>
              <a:t>.</a:t>
            </a:r>
          </a:p>
          <a:p>
            <a:endParaRPr lang="en-US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E32E69-5C58-4E9E-B5BC-E6A198C6FE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EA20A-2A1C-4E93-84D1-C231739C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0914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71D413-96DE-45B4-8D87-EC4715960F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5725" y="6450013"/>
            <a:ext cx="676275" cy="365125"/>
          </a:xfrm>
        </p:spPr>
        <p:txBody>
          <a:bodyPr/>
          <a:lstStyle/>
          <a:p>
            <a:fld id="{4ADF0669-4EB3-455B-ACD6-A0238D51CD2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1423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470057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function?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material should address the following question(s).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to use it?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9DE41E-1571-428C-9D0B-7D6B7C5D5E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Learning Objective(s)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6F498-CAFA-4080-A271-C17FD62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7532DA-0134-422B-B622-AD67AD60076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667417475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495127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C85F4-4E60-4AB9-BA0B-FFB06AC702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</a:t>
            </a:r>
            <a:r>
              <a:rPr lang="en-US" b="0" dirty="0"/>
              <a:t>:</a:t>
            </a:r>
            <a:br>
              <a:rPr lang="en-US" b="0" dirty="0"/>
            </a:br>
            <a:r>
              <a:rPr lang="en-US" b="0" dirty="0"/>
              <a:t>The Core Concepts.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F8DFF6-8AD7-4A31-8521-8E28B0DA8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2119-6D07-4987-8B06-BB95B4F0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75496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DD2ACF0-8FE8-4468-8E37-50D4E603F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44E10-AA22-436A-B1FB-0BC2E596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4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F9D4170-B91E-479D-A188-F0BE02A7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solution consists of a set of instructions.</a:t>
            </a:r>
          </a:p>
          <a:p>
            <a:pPr lvl="1"/>
            <a:r>
              <a:rPr lang="en-US" dirty="0"/>
              <a:t>Within it, repetitive patterns of instructions may exist.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3574F4-912A-4336-BF43-27C7533F6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342" y="161365"/>
            <a:ext cx="1564181" cy="580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15551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DD2ACF0-8FE8-4468-8E37-50D4E603F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44E10-AA22-436A-B1FB-0BC2E596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5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F9D4170-B91E-479D-A188-F0BE02A7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if, these repetitive instructions:</a:t>
            </a:r>
          </a:p>
          <a:p>
            <a:pPr lvl="1"/>
            <a:r>
              <a:rPr lang="en-US" dirty="0"/>
              <a:t>Appear in different places?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3574F4-912A-4336-BF43-27C7533F6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342" y="161365"/>
            <a:ext cx="1564181" cy="5809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7CB9F2-3B1F-4317-8F85-841335E18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02" b="60648"/>
          <a:stretch/>
        </p:blipFill>
        <p:spPr>
          <a:xfrm>
            <a:off x="9436073" y="607081"/>
            <a:ext cx="1547619" cy="18363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174DBF-C994-4757-BC0E-E6FD6C4F0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02" b="60648"/>
          <a:stretch/>
        </p:blipFill>
        <p:spPr>
          <a:xfrm>
            <a:off x="9375001" y="3015014"/>
            <a:ext cx="1547619" cy="183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18084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DD2ACF0-8FE8-4468-8E37-50D4E603F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44E10-AA22-436A-B1FB-0BC2E596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6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F9D4170-B91E-479D-A188-F0BE02A7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if, these repetitive instructions:</a:t>
            </a:r>
          </a:p>
          <a:p>
            <a:pPr lvl="1"/>
            <a:r>
              <a:rPr lang="en-US" dirty="0"/>
              <a:t>Appear in different places?</a:t>
            </a:r>
          </a:p>
          <a:p>
            <a:pPr lvl="1"/>
            <a:r>
              <a:rPr lang="en-US" dirty="0"/>
              <a:t>Are required to change sometimes in the future?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3574F4-912A-4336-BF43-27C7533F6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342" y="161365"/>
            <a:ext cx="1564181" cy="580912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D37AA9-B5BF-4041-A494-42EF19689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054" y="592602"/>
            <a:ext cx="1547619" cy="19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DF054A-2D9C-4817-9AD3-AE290EE53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935" y="2997562"/>
            <a:ext cx="1547619" cy="190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58F076E-81A3-4E5E-A31B-0B3D42F59F3F}"/>
              </a:ext>
            </a:extLst>
          </p:cNvPr>
          <p:cNvSpPr/>
          <p:nvPr/>
        </p:nvSpPr>
        <p:spPr>
          <a:xfrm>
            <a:off x="753035" y="4347881"/>
            <a:ext cx="5047129" cy="833719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Could be </a:t>
            </a:r>
            <a:r>
              <a:rPr lang="en-US" sz="2000" b="1" dirty="0"/>
              <a:t>disastrous</a:t>
            </a:r>
            <a:r>
              <a:rPr lang="en-US" sz="2000" dirty="0"/>
              <a:t> and </a:t>
            </a:r>
            <a:r>
              <a:rPr lang="en-US" sz="2000" b="1" dirty="0"/>
              <a:t>impractical</a:t>
            </a:r>
            <a:r>
              <a:rPr lang="en-US" sz="2000" dirty="0"/>
              <a:t> when the solution is </a:t>
            </a:r>
            <a:r>
              <a:rPr lang="en-US" sz="2000" b="1" dirty="0"/>
              <a:t>gigantic</a:t>
            </a:r>
            <a:r>
              <a:rPr lang="en-US" sz="2000" dirty="0"/>
              <a:t> and very </a:t>
            </a:r>
            <a:r>
              <a:rPr lang="en-US" sz="2000" b="1" dirty="0"/>
              <a:t>complex</a:t>
            </a:r>
            <a:r>
              <a:rPr lang="en-US" sz="2000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36AE02-15E2-47F6-81E5-598EE8054438}"/>
              </a:ext>
            </a:extLst>
          </p:cNvPr>
          <p:cNvSpPr/>
          <p:nvPr/>
        </p:nvSpPr>
        <p:spPr>
          <a:xfrm>
            <a:off x="6767795" y="3006527"/>
            <a:ext cx="2366682" cy="1852344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0AAB7D-7BE3-43EB-9E07-CBC7682DC484}"/>
              </a:ext>
            </a:extLst>
          </p:cNvPr>
          <p:cNvSpPr/>
          <p:nvPr/>
        </p:nvSpPr>
        <p:spPr>
          <a:xfrm>
            <a:off x="6768274" y="579806"/>
            <a:ext cx="2366682" cy="1852344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90337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1E8455-3601-4C3D-90B8-69201122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8D61B4-16CD-4209-83A2-9DCBC48E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30C6F-764B-4FB7-A7A9-D4CD9864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</a:t>
            </a:r>
            <a:r>
              <a:rPr lang="en-US" b="1" dirty="0"/>
              <a:t>isolate</a:t>
            </a:r>
            <a:r>
              <a:rPr lang="en-US" dirty="0"/>
              <a:t> the repetitive instructions</a:t>
            </a:r>
            <a:br>
              <a:rPr lang="en-US" dirty="0"/>
            </a:br>
            <a:r>
              <a:rPr lang="en-US" dirty="0"/>
              <a:t>and make them </a:t>
            </a:r>
            <a:r>
              <a:rPr lang="en-US" b="1" dirty="0"/>
              <a:t>callable</a:t>
            </a:r>
            <a:r>
              <a:rPr lang="en-US" dirty="0"/>
              <a:t> when needed?</a:t>
            </a:r>
          </a:p>
        </p:txBody>
      </p:sp>
    </p:spTree>
    <p:extLst>
      <p:ext uri="{BB962C8B-B14F-4D97-AF65-F5344CB8AC3E}">
        <p14:creationId xmlns:p14="http://schemas.microsoft.com/office/powerpoint/2010/main" val="3231514314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function is a </a:t>
            </a:r>
            <a:r>
              <a:rPr lang="en-US" b="1" dirty="0"/>
              <a:t>callable</a:t>
            </a:r>
            <a:r>
              <a:rPr lang="en-US" dirty="0"/>
              <a:t> </a:t>
            </a:r>
            <a:r>
              <a:rPr lang="en-US" b="1" dirty="0"/>
              <a:t>routine</a:t>
            </a:r>
            <a:r>
              <a:rPr lang="en-US" dirty="0"/>
              <a:t> with an atomic purpose.</a:t>
            </a:r>
            <a:br>
              <a:rPr lang="en-US" dirty="0"/>
            </a:br>
            <a:r>
              <a:rPr lang="en-US" dirty="0"/>
              <a:t>It is an essential building block to develop more complex routines.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60C2B0-B4EC-43D1-8868-BD9F359518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01347D-C840-4B32-8E1A-CEBA37EB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2958F-9052-4F95-B559-44397A970A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68993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BF187-1A4A-4FDC-B25C-A576F035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3BE63-335F-4061-A625-D98A01CA7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has a unique identifier that is:</a:t>
            </a:r>
          </a:p>
          <a:p>
            <a:pPr lvl="1"/>
            <a:r>
              <a:rPr lang="en-US" dirty="0"/>
              <a:t>Meaningful and showing its purpose.</a:t>
            </a:r>
          </a:p>
          <a:p>
            <a:pPr lvl="1"/>
            <a:r>
              <a:rPr lang="en-US" dirty="0"/>
              <a:t>In the form of active action.</a:t>
            </a:r>
          </a:p>
          <a:p>
            <a:pPr lvl="1"/>
            <a:endParaRPr lang="en-US" dirty="0"/>
          </a:p>
          <a:p>
            <a:r>
              <a:rPr lang="en-US" dirty="0"/>
              <a:t>E.g. </a:t>
            </a:r>
            <a:r>
              <a:rPr lang="en-US" dirty="0">
                <a:latin typeface="Consolas" panose="020B0609020204030204" pitchFamily="49" charset="0"/>
              </a:rPr>
              <a:t>cancel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remove_first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showMessage</a:t>
            </a:r>
            <a:r>
              <a:rPr lang="en-US" dirty="0"/>
              <a:t>, etc.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69A88-983A-4BAF-832E-19F7A020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23EE43-C089-4AC6-9B22-A35D16CCF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27101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plate-6">
  <a:themeElements>
    <a:clrScheme name="MSS">
      <a:dk1>
        <a:srgbClr val="282A36"/>
      </a:dk1>
      <a:lt1>
        <a:srgbClr val="F8F8F2"/>
      </a:lt1>
      <a:dk2>
        <a:srgbClr val="05445E"/>
      </a:dk2>
      <a:lt2>
        <a:srgbClr val="189AB4"/>
      </a:lt2>
      <a:accent1>
        <a:srgbClr val="2A364A"/>
      </a:accent1>
      <a:accent2>
        <a:srgbClr val="8BE9FD"/>
      </a:accent2>
      <a:accent3>
        <a:srgbClr val="FFB86C"/>
      </a:accent3>
      <a:accent4>
        <a:srgbClr val="A69C63"/>
      </a:accent4>
      <a:accent5>
        <a:srgbClr val="FF79C6"/>
      </a:accent5>
      <a:accent6>
        <a:srgbClr val="14C8B4"/>
      </a:accent6>
      <a:hlink>
        <a:srgbClr val="8BE9FD"/>
      </a:hlink>
      <a:folHlink>
        <a:srgbClr val="8BE9FD"/>
      </a:folHlink>
    </a:clrScheme>
    <a:fontScheme name="Default-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8E1DC6C4-EFC9-4ED3-8C92-6D3FE49FC000}" vid="{FCD1EE87-BEAC-45E7-B897-931181810B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template-6</Template>
  <TotalTime>6725</TotalTime>
  <Words>468</Words>
  <Application>Microsoft Office PowerPoint</Application>
  <PresentationFormat>Widescreen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template-6</vt:lpstr>
      <vt:lpstr>Function</vt:lpstr>
      <vt:lpstr>What is function?</vt:lpstr>
      <vt:lpstr>PowerPoint Presentation</vt:lpstr>
      <vt:lpstr>An Example</vt:lpstr>
      <vt:lpstr>An Example</vt:lpstr>
      <vt:lpstr>An Example</vt:lpstr>
      <vt:lpstr>PowerPoint Presentation</vt:lpstr>
      <vt:lpstr>PowerPoint Presentation</vt:lpstr>
      <vt:lpstr>Function</vt:lpstr>
      <vt:lpstr>PowerPoint Presentation</vt:lpstr>
      <vt:lpstr>PowerPoint Presentation</vt:lpstr>
      <vt:lpstr>Transparency</vt:lpstr>
      <vt:lpstr>Characteristics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PEMVIS | Function</dc:title>
  <dc:creator>Mario Simaremare</dc:creator>
  <cp:keywords>IT Del, S1SI, MSS</cp:keywords>
  <cp:lastModifiedBy>Mario Simaremare</cp:lastModifiedBy>
  <cp:revision>573</cp:revision>
  <dcterms:created xsi:type="dcterms:W3CDTF">2022-09-27T10:46:48Z</dcterms:created>
  <dcterms:modified xsi:type="dcterms:W3CDTF">2023-08-26T05:31:52Z</dcterms:modified>
</cp:coreProperties>
</file>