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8" r:id="rId1"/>
  </p:sldMasterIdLst>
  <p:notesMasterIdLst>
    <p:notesMasterId r:id="rId15"/>
  </p:notesMasterIdLst>
  <p:sldIdLst>
    <p:sldId id="273" r:id="rId2"/>
    <p:sldId id="265" r:id="rId3"/>
    <p:sldId id="306" r:id="rId4"/>
    <p:sldId id="327" r:id="rId5"/>
    <p:sldId id="329" r:id="rId6"/>
    <p:sldId id="263" r:id="rId7"/>
    <p:sldId id="328" r:id="rId8"/>
    <p:sldId id="303" r:id="rId9"/>
    <p:sldId id="277" r:id="rId10"/>
    <p:sldId id="294" r:id="rId11"/>
    <p:sldId id="262" r:id="rId12"/>
    <p:sldId id="257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45E"/>
    <a:srgbClr val="D99C64"/>
    <a:srgbClr val="189AB4"/>
    <a:srgbClr val="D4F1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12" y="78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CED5-FD05-4514-860B-141EBCD86DE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5BDC-D261-4268-A714-741229A3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ABC0DD-86CD-4B9D-BC8E-3FA88DF9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13" name="Rectangle: Single Corner Snipped 4">
            <a:extLst>
              <a:ext uri="{FF2B5EF4-FFF2-40B4-BE49-F238E27FC236}">
                <a16:creationId xmlns:a16="http://schemas.microsoft.com/office/drawing/2014/main" id="{8A8EAB22-0F1B-4646-9EFB-64C6DE04C0FB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92901C-A2DC-41F2-8A80-EEA9CDEBE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46E61C-63BD-47BB-9067-17B07B45A077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3A639-B1DE-47BA-B644-E1185CDD8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93ED2A-BB7B-4323-9469-9BC79F95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1D3D6-442C-4407-BF5D-4FD6B282D9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63229E-4743-424F-A67E-3E019EB4407F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B70921-BF75-40F2-8495-5CFB7798B0B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8DA46F-6484-43FB-AB52-2D0BDFEBF1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38868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C7422-341C-473C-B00D-F0BBA91221AC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295F99-D720-4240-8F7F-ADC69A12060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E90D587-9D6A-49F5-9F08-1139BF3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918037A-7753-4EED-81A4-153B6C0EAFB3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DFD6FB8-8C09-4CBC-BF45-489138D50B45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2373951257"/>
      </p:ext>
    </p:extLst>
  </p:cSld>
  <p:clrMapOvr>
    <a:masterClrMapping/>
  </p:clrMapOvr>
  <p:transition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F59DD2-40D4-42B2-A3F5-D7627FEF450A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06578C-A64A-4EF8-8417-0628F6276B3B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C746F1-AD5C-40FD-9199-4E94C1D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FE378A3-1E1B-4B87-B4CD-EB7903AD8C9D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3576530534"/>
      </p:ext>
    </p:extLst>
  </p:cSld>
  <p:clrMapOvr>
    <a:masterClrMapping/>
  </p:clrMapOvr>
  <p:transition>
    <p:push dir="u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85CEAA-1BD8-4B90-8D3B-D14456DA10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39E2AF-ED10-481E-AC38-B228CAC8C65F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362592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B299BC-F83D-4DBC-B830-6B63D0D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87638"/>
      </p:ext>
    </p:extLst>
  </p:cSld>
  <p:clrMapOvr>
    <a:masterClrMapping/>
  </p:clrMapOvr>
  <p:transition>
    <p:push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514350" marR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600" b="0" i="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marL="685800" marR="0" lvl="1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757245-B075-4E8A-AE11-33E961CFF0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B5B821-AC8B-460F-95B4-34999BC3F979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020796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6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02922"/>
      </p:ext>
    </p:extLst>
  </p:cSld>
  <p:clrMapOvr>
    <a:masterClrMapping/>
  </p:clrMapOvr>
  <p:transition>
    <p:push dir="u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520080-47DE-421E-B1F0-322CE818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98240"/>
      </p:ext>
    </p:extLst>
  </p:cSld>
  <p:clrMapOvr>
    <a:masterClrMapping/>
  </p:clrMapOvr>
  <p:transition>
    <p:push dir="u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9D1163-98B9-4DD8-BB04-BAA8CF5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01295"/>
      </p:ext>
    </p:extLst>
  </p:cSld>
  <p:clrMapOvr>
    <a:masterClrMapping/>
  </p:clrMapOvr>
  <p:transition>
    <p:push dir="u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03765"/>
      </p:ext>
    </p:extLst>
  </p:cSld>
  <p:clrMapOvr>
    <a:masterClrMapping/>
  </p:clrMapOvr>
  <p:transition>
    <p:push dir="u"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8920"/>
      </p:ext>
    </p:extLst>
  </p:cSld>
  <p:clrMapOvr>
    <a:masterClrMapping/>
  </p:clrMapOvr>
  <p:transition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07D8C-4C54-4E92-92A5-8DC74B0D1A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6705"/>
      </p:ext>
    </p:extLst>
  </p:cSld>
  <p:clrMapOvr>
    <a:masterClrMapping/>
  </p:clrMapOvr>
  <p:transition>
    <p:push dir="u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89221"/>
      </p:ext>
    </p:extLst>
  </p:cSld>
  <p:clrMapOvr>
    <a:masterClrMapping/>
  </p:clrMapOvr>
  <p:transition>
    <p:push dir="u"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61658"/>
      </p:ext>
    </p:extLst>
  </p:cSld>
  <p:clrMapOvr>
    <a:masterClrMapping/>
  </p:clrMapOvr>
  <p:transition>
    <p:push dir="u"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58833"/>
      </p:ext>
    </p:extLst>
  </p:cSld>
  <p:clrMapOvr>
    <a:masterClrMapping/>
  </p:clrMapOvr>
  <p:transition>
    <p:push dir="u"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A43BF8-71AD-4028-ACAA-E830E116101C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AC254-D61F-4748-BAD2-B7313A5AF23B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F06224-738F-4D54-8415-43C99D6608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53487"/>
      </p:ext>
    </p:extLst>
  </p:cSld>
  <p:clrMapOvr>
    <a:masterClrMapping/>
  </p:clrMapOvr>
  <p:transition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28957"/>
      </p:ext>
    </p:extLst>
  </p:cSld>
  <p:clrMapOvr>
    <a:masterClrMapping/>
  </p:clrMapOvr>
  <p:transition>
    <p:push dir="u"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05924"/>
      </p:ext>
    </p:extLst>
  </p:cSld>
  <p:clrMapOvr>
    <a:masterClrMapping/>
  </p:clrMapOvr>
  <p:transition>
    <p:push dir="u"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Problems/Challenge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34167166"/>
      </p:ext>
    </p:extLst>
  </p:cSld>
  <p:clrMapOvr>
    <a:masterClrMapping/>
  </p:clrMapOvr>
  <p:transition>
    <p:push dir="u"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B336E9-619F-453D-BE08-0FEE3107204B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440054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08991840"/>
      </p:ext>
    </p:extLst>
  </p:cSld>
  <p:clrMapOvr>
    <a:masterClrMapping/>
  </p:clrMapOvr>
  <p:transition>
    <p:push dir="u"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7245"/>
            <a:ext cx="10515599" cy="150351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4850578"/>
      </p:ext>
    </p:extLst>
  </p:cSld>
  <p:clrMapOvr>
    <a:masterClrMapping/>
  </p:clrMapOvr>
  <p:transition>
    <p:push dir="u"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ACFADE-19E9-4CDF-83F8-ADE9C90ADEF8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20352C-8669-4465-A619-80469800A4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55099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5B583B-B873-448C-B6E7-A0DD189AF635}"/>
              </a:ext>
            </a:extLst>
          </p:cNvPr>
          <p:cNvSpPr/>
          <p:nvPr/>
        </p:nvSpPr>
        <p:spPr>
          <a:xfrm>
            <a:off x="7340177" y="4879354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3200" b="1" i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254263352"/>
      </p:ext>
    </p:extLst>
  </p:cSld>
  <p:clrMapOvr>
    <a:masterClrMapping/>
  </p:clrMapOvr>
  <p:transition>
    <p:push dir="u"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58221"/>
      </p:ext>
    </p:extLst>
  </p:cSld>
  <p:clrMapOvr>
    <a:masterClrMapping/>
  </p:clrMapOvr>
  <p:transition>
    <p:push dir="u"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C5AE7A2-8F54-46B5-AB5F-86B1B116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30213"/>
      </p:ext>
    </p:extLst>
  </p:cSld>
  <p:clrMapOvr>
    <a:masterClrMapping/>
  </p:clrMapOvr>
  <p:transition>
    <p:push dir="u"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7E79ABC-5509-42E3-93FC-E6EBD4A2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54445"/>
      </p:ext>
    </p:extLst>
  </p:cSld>
  <p:clrMapOvr>
    <a:masterClrMapping/>
  </p:clrMapOvr>
  <p:transition>
    <p:push dir="u"/>
  </p:transition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78695"/>
      </p:ext>
    </p:extLst>
  </p:cSld>
  <p:clrMapOvr>
    <a:masterClrMapping/>
  </p:clrMapOvr>
  <p:transition>
    <p:push dir="u"/>
  </p:transition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94828"/>
      </p:ext>
    </p:extLst>
  </p:cSld>
  <p:clrMapOvr>
    <a:masterClrMapping/>
  </p:clrMapOvr>
  <p:transition>
    <p:push dir="u"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89699"/>
      </p:ext>
    </p:extLst>
  </p:cSld>
  <p:clrMapOvr>
    <a:masterClrMapping/>
  </p:clrMapOvr>
  <p:transition>
    <p:push dir="u"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83324"/>
      </p:ext>
    </p:extLst>
  </p:cSld>
  <p:clrMapOvr>
    <a:masterClrMapping/>
  </p:clrMapOvr>
  <p:transition>
    <p:push dir="u"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85631-FCEA-426D-9315-6F6C6B91C6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15966"/>
      </p:ext>
    </p:extLst>
  </p:cSld>
  <p:clrMapOvr>
    <a:masterClrMapping/>
  </p:clrMapOvr>
  <p:transition>
    <p:push dir="u"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65321"/>
      </p:ext>
    </p:extLst>
  </p:cSld>
  <p:clrMapOvr>
    <a:masterClrMapping/>
  </p:clrMapOvr>
  <p:transition>
    <p:push dir="u"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0F0946-584E-45CF-B250-28C2534AD9A5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95FD5-A503-4698-BEFA-B910530D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25079"/>
      </p:ext>
    </p:extLst>
  </p:cSld>
  <p:clrMapOvr>
    <a:masterClrMapping/>
  </p:clrMapOvr>
  <p:transition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849291-1B51-47E1-9BB0-3C444235A9C0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90594"/>
      </p:ext>
    </p:extLst>
  </p:cSld>
  <p:clrMapOvr>
    <a:masterClrMapping/>
  </p:clrMapOvr>
  <p:transition>
    <p:push dir="u"/>
  </p:transition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F2DEC-9A92-4394-9465-A9B22F3166C1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13981"/>
      </p:ext>
    </p:extLst>
  </p:cSld>
  <p:clrMapOvr>
    <a:masterClrMapping/>
  </p:clrMapOvr>
  <p:transition>
    <p:push dir="u"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46A3933-4D65-4996-9500-70E1AC6DD4C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4"/>
            <a:ext cx="10515599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Some code</a:t>
            </a:r>
          </a:p>
          <a:p>
            <a:pPr lvl="0"/>
            <a:r>
              <a:rPr lang="en-US" dirty="0"/>
              <a:t>is written here.</a:t>
            </a:r>
          </a:p>
        </p:txBody>
      </p:sp>
    </p:spTree>
    <p:extLst>
      <p:ext uri="{BB962C8B-B14F-4D97-AF65-F5344CB8AC3E}">
        <p14:creationId xmlns:p14="http://schemas.microsoft.com/office/powerpoint/2010/main" val="913849606"/>
      </p:ext>
    </p:extLst>
  </p:cSld>
  <p:clrMapOvr>
    <a:masterClrMapping/>
  </p:clrMapOvr>
  <p:transition>
    <p:push dir="u"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3210"/>
      </p:ext>
    </p:extLst>
  </p:cSld>
  <p:clrMapOvr>
    <a:masterClrMapping/>
  </p:clrMapOvr>
  <p:transition>
    <p:push dir="u"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04249"/>
      </p:ext>
    </p:extLst>
  </p:cSld>
  <p:clrMapOvr>
    <a:masterClrMapping/>
  </p:clrMapOvr>
  <p:transition>
    <p:push dir="u"/>
  </p:transition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5CCBA6-958E-48F9-A135-0DD91D0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55063"/>
      </p:ext>
    </p:extLst>
  </p:cSld>
  <p:clrMapOvr>
    <a:masterClrMapping/>
  </p:clrMapOvr>
  <p:transition>
    <p:push dir="u"/>
  </p:transition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BE453C3E-BC2C-456F-8A82-6DF09128094D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082893-F8F8-41DD-8BF0-8310E5C0FA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43901D-AF24-4431-8ACE-EE03F4ECF567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4878C8-672E-4C81-A6EB-E2A88691BB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80678"/>
      </p:ext>
    </p:extLst>
  </p:cSld>
  <p:clrMapOvr>
    <a:masterClrMapping/>
  </p:clrMapOvr>
  <p:transition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85790"/>
      </p:ext>
    </p:extLst>
  </p:cSld>
  <p:clrMapOvr>
    <a:masterClrMapping/>
  </p:clrMapOvr>
  <p:transition>
    <p:push dir="u"/>
  </p:transition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24156"/>
      </p:ext>
    </p:extLst>
  </p:cSld>
  <p:clrMapOvr>
    <a:masterClrMapping/>
  </p:clrMapOvr>
  <p:transition>
    <p:push dir="u"/>
  </p:transition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98325"/>
      </p:ext>
    </p:extLst>
  </p:cSld>
  <p:clrMapOvr>
    <a:masterClrMapping/>
  </p:clrMapOvr>
  <p:transition>
    <p:push dir="u"/>
  </p:transition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0B313FE-4110-4C48-A271-DA9E04536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21B67-725B-444F-ADC5-60F9BD6AA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8693"/>
      </p:ext>
    </p:extLst>
  </p:cSld>
  <p:clrMapOvr>
    <a:masterClrMapping/>
  </p:clrMapOvr>
  <p:transition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E2239-08A3-45C1-952E-A1D563DBC43C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95974"/>
      </p:ext>
    </p:extLst>
  </p:cSld>
  <p:clrMapOvr>
    <a:masterClrMapping/>
  </p:clrMapOvr>
  <p:transition>
    <p:push dir="u"/>
  </p:transition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6960E-1189-493F-A546-E4F76C1FB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704B1-44C1-460D-B83D-829A6A23E2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1464"/>
      </p:ext>
    </p:extLst>
  </p:cSld>
  <p:clrMapOvr>
    <a:masterClrMapping/>
  </p:clrMapOvr>
  <p:transition>
    <p:push dir="u"/>
  </p:transition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782866"/>
      </p:ext>
    </p:extLst>
  </p:cSld>
  <p:clrMapOvr>
    <a:masterClrMapping/>
  </p:clrMapOvr>
  <p:transition>
    <p:push dir="u"/>
  </p:transition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4405"/>
      </p:ext>
    </p:extLst>
  </p:cSld>
  <p:clrMapOvr>
    <a:masterClrMapping/>
  </p:clrMapOvr>
  <p:transition>
    <p:push dir="u"/>
  </p:transition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110382"/>
      </p:ext>
    </p:extLst>
  </p:cSld>
  <p:clrMapOvr>
    <a:masterClrMapping/>
  </p:clrMapOvr>
  <p:transition>
    <p:push dir="u"/>
  </p:transition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46160"/>
      </p:ext>
    </p:extLst>
  </p:cSld>
  <p:clrMapOvr>
    <a:masterClrMapping/>
  </p:clrMapOvr>
  <p:transition>
    <p:push dir="u"/>
  </p:transition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3FFEF-6063-4640-BBC3-5FC5F0400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88" y="2864168"/>
            <a:ext cx="1952625" cy="19526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073607"/>
      </p:ext>
    </p:extLst>
  </p:cSld>
  <p:clrMapOvr>
    <a:masterClrMapping/>
  </p:clrMapOvr>
  <p:transition>
    <p:push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E2AAB6-07FC-4D82-A2A7-B046A497DDA5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08050"/>
      </p:ext>
    </p:extLst>
  </p:cSld>
  <p:clrMapOvr>
    <a:masterClrMapping/>
  </p:clrMapOvr>
  <p:transition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CD9E1D-1270-474E-B0CC-528ADB642CDA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51358"/>
      </p:ext>
    </p:extLst>
  </p:cSld>
  <p:clrMapOvr>
    <a:masterClrMapping/>
  </p:clrMapOvr>
  <p:transition>
    <p:push dir="u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8D73F-5F1A-4B81-9069-07EAB76A2037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86628"/>
      </p:ext>
    </p:extLst>
  </p:cSld>
  <p:clrMapOvr>
    <a:masterClrMapping/>
  </p:clrMapOvr>
  <p:transition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5097A6-B66B-4086-845E-E2209E776D19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854B54-557A-4889-8900-0B81608409E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9FD530C-0E74-41C6-B045-51E0C99C4358}"/>
              </a:ext>
            </a:extLst>
          </p:cNvPr>
          <p:cNvSpPr/>
          <p:nvPr/>
        </p:nvSpPr>
        <p:spPr>
          <a:xfrm>
            <a:off x="1280160" y="5149943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51F90E-3835-4447-96C9-FCF5D86E9F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0" y="5061746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CE04B31-8169-4398-840F-07E4EC11C1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2787742881"/>
      </p:ext>
    </p:extLst>
  </p:cSld>
  <p:clrMapOvr>
    <a:masterClrMapping/>
  </p:clrMapOvr>
  <p:transition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AB3B4-2461-40C6-9795-F7381C84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DC3C-EFC6-44EF-9FC4-CB0B2583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FD5E-26E7-4377-8F49-963EC57DF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15CD-F219-46E0-AB15-31261BF6A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3F7C-4FCE-4C66-95BD-0B56D509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0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9" r:id="rId1"/>
    <p:sldLayoutId id="2147484560" r:id="rId2"/>
    <p:sldLayoutId id="2147484561" r:id="rId3"/>
    <p:sldLayoutId id="2147484562" r:id="rId4"/>
    <p:sldLayoutId id="2147484563" r:id="rId5"/>
    <p:sldLayoutId id="2147484564" r:id="rId6"/>
    <p:sldLayoutId id="2147484565" r:id="rId7"/>
    <p:sldLayoutId id="2147484566" r:id="rId8"/>
    <p:sldLayoutId id="2147484567" r:id="rId9"/>
    <p:sldLayoutId id="2147484568" r:id="rId10"/>
    <p:sldLayoutId id="2147484569" r:id="rId11"/>
    <p:sldLayoutId id="2147484570" r:id="rId12"/>
    <p:sldLayoutId id="2147484571" r:id="rId13"/>
    <p:sldLayoutId id="2147484572" r:id="rId14"/>
    <p:sldLayoutId id="2147484573" r:id="rId15"/>
    <p:sldLayoutId id="2147484574" r:id="rId16"/>
    <p:sldLayoutId id="2147484575" r:id="rId17"/>
    <p:sldLayoutId id="2147484576" r:id="rId18"/>
    <p:sldLayoutId id="2147484577" r:id="rId19"/>
    <p:sldLayoutId id="2147484578" r:id="rId20"/>
    <p:sldLayoutId id="2147484579" r:id="rId21"/>
    <p:sldLayoutId id="2147484580" r:id="rId22"/>
    <p:sldLayoutId id="2147484581" r:id="rId23"/>
    <p:sldLayoutId id="2147484582" r:id="rId24"/>
    <p:sldLayoutId id="2147484583" r:id="rId25"/>
    <p:sldLayoutId id="2147484584" r:id="rId26"/>
    <p:sldLayoutId id="2147484585" r:id="rId27"/>
    <p:sldLayoutId id="2147484586" r:id="rId28"/>
    <p:sldLayoutId id="2147484587" r:id="rId29"/>
    <p:sldLayoutId id="2147484588" r:id="rId30"/>
    <p:sldLayoutId id="2147484589" r:id="rId31"/>
    <p:sldLayoutId id="2147484590" r:id="rId32"/>
    <p:sldLayoutId id="2147484591" r:id="rId33"/>
    <p:sldLayoutId id="2147484592" r:id="rId34"/>
    <p:sldLayoutId id="2147484593" r:id="rId35"/>
    <p:sldLayoutId id="2147484594" r:id="rId36"/>
    <p:sldLayoutId id="2147484595" r:id="rId37"/>
    <p:sldLayoutId id="2147484596" r:id="rId38"/>
    <p:sldLayoutId id="2147484597" r:id="rId39"/>
    <p:sldLayoutId id="2147484598" r:id="rId40"/>
    <p:sldLayoutId id="2147484599" r:id="rId41"/>
    <p:sldLayoutId id="2147484600" r:id="rId42"/>
    <p:sldLayoutId id="2147484601" r:id="rId43"/>
    <p:sldLayoutId id="2147484602" r:id="rId44"/>
    <p:sldLayoutId id="2147484603" r:id="rId45"/>
    <p:sldLayoutId id="2147484604" r:id="rId46"/>
    <p:sldLayoutId id="2147484605" r:id="rId47"/>
    <p:sldLayoutId id="2147484606" r:id="rId48"/>
    <p:sldLayoutId id="2147484607" r:id="rId49"/>
    <p:sldLayoutId id="2147484608" r:id="rId50"/>
    <p:sldLayoutId id="2147484609" r:id="rId51"/>
    <p:sldLayoutId id="2147484610" r:id="rId52"/>
    <p:sldLayoutId id="2147484611" r:id="rId53"/>
    <p:sldLayoutId id="2147484612" r:id="rId54"/>
    <p:sldLayoutId id="2147484613" r:id="rId55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62FD-38BD-4955-87C7-E067A6156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Returning Value</a:t>
            </a:r>
          </a:p>
        </p:txBody>
      </p:sp>
    </p:spTree>
    <p:extLst>
      <p:ext uri="{BB962C8B-B14F-4D97-AF65-F5344CB8AC3E}">
        <p14:creationId xmlns:p14="http://schemas.microsoft.com/office/powerpoint/2010/main" val="1866925158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26D8DF-D3CA-4355-BDB5-1FAD61280F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err="1"/>
              <a:t>Wassberg</a:t>
            </a:r>
            <a:r>
              <a:rPr lang="en-US" sz="2800" dirty="0"/>
              <a:t>, J. (2020). Computer Programming for</a:t>
            </a:r>
            <a:br>
              <a:rPr lang="en-US" sz="2800" dirty="0"/>
            </a:br>
            <a:r>
              <a:rPr lang="en-US" sz="2800" dirty="0"/>
              <a:t>Absolute Beginners. </a:t>
            </a:r>
            <a:r>
              <a:rPr lang="en-US" sz="2800" dirty="0" err="1"/>
              <a:t>Packt</a:t>
            </a:r>
            <a:r>
              <a:rPr lang="en-US" sz="2800" dirty="0"/>
              <a:t>.</a:t>
            </a:r>
          </a:p>
          <a:p>
            <a:endParaRPr lang="en-US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E32E69-5C58-4E9E-B5BC-E6A198C6F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EA20A-2A1C-4E93-84D1-C231739C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0914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1D413-96DE-45B4-8D87-EC4715960F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5725" y="6450013"/>
            <a:ext cx="676275" cy="365125"/>
          </a:xfrm>
        </p:spPr>
        <p:txBody>
          <a:bodyPr/>
          <a:lstStyle/>
          <a:p>
            <a:fld id="{4ADF0669-4EB3-455B-ACD6-A0238D51CD2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423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470057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9512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and when a function should return a value?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material should address the following question(s).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to return a value?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9DE41E-1571-428C-9D0B-7D6B7C5D5E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 Objective(s)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6F498-CAFA-4080-A271-C17FD62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0A55D8-E8F5-4F57-AE24-C2688DA8573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Returning Value</a:t>
            </a:r>
          </a:p>
        </p:txBody>
      </p:sp>
    </p:spTree>
    <p:extLst>
      <p:ext uri="{BB962C8B-B14F-4D97-AF65-F5344CB8AC3E}">
        <p14:creationId xmlns:p14="http://schemas.microsoft.com/office/powerpoint/2010/main" val="366741747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C85F4-4E60-4AB9-BA0B-FFB06AC702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</a:t>
            </a:r>
            <a:r>
              <a:rPr lang="en-US" b="0" dirty="0"/>
              <a:t> Value:</a:t>
            </a:r>
            <a:br>
              <a:rPr lang="en-US" b="0" dirty="0"/>
            </a:br>
            <a:r>
              <a:rPr lang="en-US" b="0" dirty="0"/>
              <a:t>The Core Concepts.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F8DFF6-8AD7-4A31-8521-8E28B0DA8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2119-6D07-4987-8B06-BB95B4F0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549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DB4D-2C64-4254-B393-9FB7FB28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35707-281B-4F47-A841-0B62EA01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90DC8-6CBD-4A8E-9CF6-C926DB176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add</a:t>
            </a:r>
            <a:r>
              <a:rPr lang="en-US" dirty="0"/>
              <a:t> function is responsible to do an addition operation to the given arguments.</a:t>
            </a:r>
          </a:p>
          <a:p>
            <a:pPr lvl="1"/>
            <a:endParaRPr lang="en-US" dirty="0"/>
          </a:p>
          <a:p>
            <a:r>
              <a:rPr lang="en-US" dirty="0"/>
              <a:t>It is possible to use the result (output) from the </a:t>
            </a:r>
            <a:r>
              <a:rPr lang="en-US" dirty="0">
                <a:latin typeface="Consolas" panose="020B0609020204030204" pitchFamily="49" charset="0"/>
              </a:rPr>
              <a:t>add</a:t>
            </a:r>
            <a:r>
              <a:rPr lang="en-US" dirty="0"/>
              <a:t> function on the next step.</a:t>
            </a:r>
          </a:p>
          <a:p>
            <a:pPr lvl="1"/>
            <a:r>
              <a:rPr lang="en-US" dirty="0"/>
              <a:t>The function must </a:t>
            </a:r>
            <a:r>
              <a:rPr lang="en-US" b="1" u="sng" dirty="0"/>
              <a:t>return</a:t>
            </a:r>
            <a:r>
              <a:rPr lang="en-US" dirty="0"/>
              <a:t> the result back to the caller.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04333-BFA9-4490-8D49-D0D65AC1F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295" y="1585913"/>
            <a:ext cx="5579311" cy="368617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3BE7EFFE-2061-4B15-A0D4-6DFAEAA3F117}"/>
              </a:ext>
            </a:extLst>
          </p:cNvPr>
          <p:cNvSpPr/>
          <p:nvPr/>
        </p:nvSpPr>
        <p:spPr>
          <a:xfrm>
            <a:off x="7410449" y="514350"/>
            <a:ext cx="1962151" cy="447675"/>
          </a:xfrm>
          <a:prstGeom prst="borderCallout1">
            <a:avLst>
              <a:gd name="adj1" fmla="val 102793"/>
              <a:gd name="adj2" fmla="val 47978"/>
              <a:gd name="adj3" fmla="val 297606"/>
              <a:gd name="adj4" fmla="val 67977"/>
            </a:avLst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2"/>
                </a:solidFill>
              </a:rPr>
              <a:t>Formal parameters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EC73AD37-15C9-4679-B1BB-A5893F27D4B7}"/>
              </a:ext>
            </a:extLst>
          </p:cNvPr>
          <p:cNvSpPr/>
          <p:nvPr/>
        </p:nvSpPr>
        <p:spPr>
          <a:xfrm>
            <a:off x="7926704" y="4575810"/>
            <a:ext cx="1962151" cy="447675"/>
          </a:xfrm>
          <a:prstGeom prst="borderCallout1">
            <a:avLst>
              <a:gd name="adj1" fmla="val 2368"/>
              <a:gd name="adj2" fmla="val 47978"/>
              <a:gd name="adj3" fmla="val -193882"/>
              <a:gd name="adj4" fmla="val 80599"/>
            </a:avLst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2"/>
                </a:solidFill>
              </a:rPr>
              <a:t>Returning a value.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53B79F-B1DA-4CA2-A4AF-7BCFCACE8A3E}"/>
              </a:ext>
            </a:extLst>
          </p:cNvPr>
          <p:cNvSpPr/>
          <p:nvPr/>
        </p:nvSpPr>
        <p:spPr>
          <a:xfrm>
            <a:off x="9631680" y="904435"/>
            <a:ext cx="2088831" cy="447675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Without any formal parameter.</a:t>
            </a:r>
          </a:p>
        </p:txBody>
      </p:sp>
    </p:spTree>
    <p:extLst>
      <p:ext uri="{BB962C8B-B14F-4D97-AF65-F5344CB8AC3E}">
        <p14:creationId xmlns:p14="http://schemas.microsoft.com/office/powerpoint/2010/main" val="138612190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DBE94F-1618-4B03-8263-D6D73096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2B049-3587-494C-AF93-7CDC020D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DC187-2056-4176-AC41-60D7C5FC9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returning value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56360211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280160" y="2739272"/>
            <a:ext cx="9601200" cy="2665508"/>
          </a:xfrm>
        </p:spPr>
        <p:txBody>
          <a:bodyPr/>
          <a:lstStyle/>
          <a:p>
            <a:r>
              <a:rPr lang="en-US" dirty="0"/>
              <a:t>A function </a:t>
            </a:r>
            <a:r>
              <a:rPr lang="en-US" b="1" u="sng" dirty="0"/>
              <a:t>returns</a:t>
            </a:r>
            <a:r>
              <a:rPr lang="en-US" dirty="0"/>
              <a:t> a value back to its caller.</a:t>
            </a:r>
          </a:p>
          <a:p>
            <a:r>
              <a:rPr lang="en-US" dirty="0"/>
              <a:t>A function which does not return a value is called</a:t>
            </a:r>
            <a:br>
              <a:rPr lang="en-US" dirty="0"/>
            </a:br>
            <a:r>
              <a:rPr lang="en-US" dirty="0"/>
              <a:t>as a </a:t>
            </a:r>
            <a:r>
              <a:rPr lang="en-US" b="1" dirty="0"/>
              <a:t>procedure</a:t>
            </a:r>
            <a:r>
              <a:rPr lang="en-US" dirty="0"/>
              <a:t>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60C2B0-B4EC-43D1-8868-BD9F359518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01347D-C840-4B32-8E1A-CEBA37EB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2958F-9052-4F95-B559-44397A970A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68993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75742-59CB-49F5-95AB-FB71D303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07368" y="6450760"/>
            <a:ext cx="676275" cy="365125"/>
          </a:xfrm>
          <a:ln w="25400">
            <a:solidFill>
              <a:schemeClr val="bg2"/>
            </a:solidFill>
          </a:ln>
        </p:spPr>
        <p:txBody>
          <a:bodyPr/>
          <a:lstStyle/>
          <a:p>
            <a:fld id="{4ADF0669-4EB3-455B-ACD6-A0238D51CD26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D73061-03C3-41C4-8349-1E5E96D5122B}"/>
              </a:ext>
            </a:extLst>
          </p:cNvPr>
          <p:cNvGrpSpPr/>
          <p:nvPr/>
        </p:nvGrpSpPr>
        <p:grpSpPr>
          <a:xfrm>
            <a:off x="4162425" y="1363028"/>
            <a:ext cx="3200400" cy="4131945"/>
            <a:chOff x="6145305" y="733089"/>
            <a:chExt cx="3200400" cy="413194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FD54A3-4EBF-49EA-90BE-788D4786B965}"/>
                </a:ext>
              </a:extLst>
            </p:cNvPr>
            <p:cNvSpPr/>
            <p:nvPr/>
          </p:nvSpPr>
          <p:spPr>
            <a:xfrm>
              <a:off x="6145305" y="2455209"/>
              <a:ext cx="3200400" cy="640080"/>
            </a:xfrm>
            <a:prstGeom prst="rect">
              <a:avLst/>
            </a:prstGeom>
            <a:ln w="254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b = </a:t>
              </a:r>
              <a:r>
                <a:rPr lang="en-US" dirty="0" err="1">
                  <a:latin typeface="Consolas" panose="020B0609020204030204" pitchFamily="49" charset="0"/>
                </a:rPr>
                <a:t>FunctionB</a:t>
              </a:r>
              <a:r>
                <a:rPr lang="en-US" dirty="0">
                  <a:latin typeface="Consolas" panose="020B0609020204030204" pitchFamily="49" charset="0"/>
                </a:rPr>
                <a:t>(a)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437032-350C-4908-B0BD-06572446E4E5}"/>
                </a:ext>
              </a:extLst>
            </p:cNvPr>
            <p:cNvSpPr/>
            <p:nvPr/>
          </p:nvSpPr>
          <p:spPr>
            <a:xfrm>
              <a:off x="6145305" y="3683934"/>
              <a:ext cx="3200400" cy="640080"/>
            </a:xfrm>
            <a:prstGeom prst="rect">
              <a:avLst/>
            </a:prstGeom>
            <a:ln w="254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c = </a:t>
              </a:r>
              <a:r>
                <a:rPr lang="en-US" dirty="0" err="1">
                  <a:latin typeface="Consolas" panose="020B0609020204030204" pitchFamily="49" charset="0"/>
                </a:rPr>
                <a:t>FunctionC</a:t>
              </a:r>
              <a:r>
                <a:rPr lang="en-US" dirty="0">
                  <a:latin typeface="Consolas" panose="020B0609020204030204" pitchFamily="49" charset="0"/>
                </a:rPr>
                <a:t>(b)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3A16DD-6DA4-4A3A-B04D-4EDDD9BCDCA8}"/>
                </a:ext>
              </a:extLst>
            </p:cNvPr>
            <p:cNvSpPr/>
            <p:nvPr/>
          </p:nvSpPr>
          <p:spPr>
            <a:xfrm>
              <a:off x="6145305" y="1274109"/>
              <a:ext cx="3200400" cy="640080"/>
            </a:xfrm>
            <a:prstGeom prst="rect">
              <a:avLst/>
            </a:prstGeom>
            <a:ln w="25400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a = </a:t>
              </a:r>
              <a:r>
                <a:rPr lang="en-US" dirty="0" err="1">
                  <a:latin typeface="Consolas" panose="020B0609020204030204" pitchFamily="49" charset="0"/>
                </a:rPr>
                <a:t>FunctionA</a:t>
              </a:r>
              <a:r>
                <a:rPr lang="en-US" dirty="0">
                  <a:latin typeface="Consolas" panose="020B0609020204030204" pitchFamily="49" charset="0"/>
                </a:rPr>
                <a:t>()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D1073ED-5E46-490B-8135-4C86329CB435}"/>
                </a:ext>
              </a:extLst>
            </p:cNvPr>
            <p:cNvCxnSpPr>
              <a:cxnSpLocks/>
              <a:stCxn id="7" idx="2"/>
              <a:endCxn id="5" idx="0"/>
            </p:cNvCxnSpPr>
            <p:nvPr/>
          </p:nvCxnSpPr>
          <p:spPr>
            <a:xfrm>
              <a:off x="7745505" y="1914189"/>
              <a:ext cx="0" cy="541020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641BA31-483A-4AC1-9CBD-83B29A845CA3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7745505" y="3095289"/>
              <a:ext cx="0" cy="626745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27B5B5D-13A5-47AE-8D8C-28A4AF4A0B2C}"/>
                </a:ext>
              </a:extLst>
            </p:cNvPr>
            <p:cNvCxnSpPr>
              <a:cxnSpLocks/>
            </p:cNvCxnSpPr>
            <p:nvPr/>
          </p:nvCxnSpPr>
          <p:spPr>
            <a:xfrm>
              <a:off x="7745505" y="733089"/>
              <a:ext cx="0" cy="541020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EEC0DD5-8158-4421-8F9D-4B1E533BA4F1}"/>
                </a:ext>
              </a:extLst>
            </p:cNvPr>
            <p:cNvCxnSpPr>
              <a:cxnSpLocks/>
            </p:cNvCxnSpPr>
            <p:nvPr/>
          </p:nvCxnSpPr>
          <p:spPr>
            <a:xfrm>
              <a:off x="7745505" y="4324014"/>
              <a:ext cx="0" cy="541020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03B3853-D9DE-4C3A-B75F-EEBF570F0A2C}"/>
              </a:ext>
            </a:extLst>
          </p:cNvPr>
          <p:cNvSpPr/>
          <p:nvPr/>
        </p:nvSpPr>
        <p:spPr>
          <a:xfrm>
            <a:off x="1000125" y="2000250"/>
            <a:ext cx="2767012" cy="447675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chemeClr val="tx2"/>
                </a:solidFill>
              </a:rPr>
              <a:t> is the result of </a:t>
            </a:r>
            <a:r>
              <a:rPr lang="en-US" sz="1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FunctionA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E958FD-11E4-4C7C-A551-B7EC75D32AFE}"/>
              </a:ext>
            </a:extLst>
          </p:cNvPr>
          <p:cNvSpPr/>
          <p:nvPr/>
        </p:nvSpPr>
        <p:spPr>
          <a:xfrm>
            <a:off x="933450" y="3085148"/>
            <a:ext cx="2767012" cy="447675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chemeClr val="tx2"/>
                </a:solidFill>
              </a:rPr>
              <a:t> is passed into </a:t>
            </a:r>
            <a:r>
              <a:rPr lang="en-US" sz="1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FunctionB</a:t>
            </a:r>
            <a:r>
              <a:rPr lang="en-US" sz="1400" dirty="0">
                <a:solidFill>
                  <a:schemeClr val="tx2"/>
                </a:solidFill>
              </a:rPr>
              <a:t> which produces </a:t>
            </a:r>
            <a: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4F1014-3870-4092-8EBB-9BC2F2FE3786}"/>
              </a:ext>
            </a:extLst>
          </p:cNvPr>
          <p:cNvSpPr/>
          <p:nvPr/>
        </p:nvSpPr>
        <p:spPr>
          <a:xfrm>
            <a:off x="933450" y="4391026"/>
            <a:ext cx="2767012" cy="447675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chemeClr val="tx2"/>
                </a:solidFill>
              </a:rPr>
              <a:t> is passed into </a:t>
            </a:r>
            <a:r>
              <a:rPr lang="en-US" sz="1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FunctionC</a:t>
            </a:r>
            <a:b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2"/>
                </a:solidFill>
              </a:rPr>
              <a:t>and the execution produces </a:t>
            </a:r>
            <a: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CFA490-D6A8-4943-9EFA-1FD77DCE7C9C}"/>
              </a:ext>
            </a:extLst>
          </p:cNvPr>
          <p:cNvSpPr txBox="1">
            <a:spLocks/>
          </p:cNvSpPr>
          <p:nvPr/>
        </p:nvSpPr>
        <p:spPr>
          <a:xfrm>
            <a:off x="838200" y="140848"/>
            <a:ext cx="5095874" cy="1325563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Chain of Processes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3893E2-A829-4581-8FC8-0C52A6664188}"/>
              </a:ext>
            </a:extLst>
          </p:cNvPr>
          <p:cNvSpPr/>
          <p:nvPr/>
        </p:nvSpPr>
        <p:spPr>
          <a:xfrm>
            <a:off x="7745505" y="3004662"/>
            <a:ext cx="3665445" cy="1110138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2"/>
                </a:solidFill>
              </a:rPr>
              <a:t>In the example we see a chain of processes. It shows a case where a process is directly dependent to the previous one.</a:t>
            </a:r>
          </a:p>
          <a:p>
            <a:r>
              <a:rPr lang="en-US" sz="1400" dirty="0">
                <a:solidFill>
                  <a:schemeClr val="tx2"/>
                </a:solidFill>
              </a:rPr>
              <a:t>Returning value plays an important role in the example.</a:t>
            </a:r>
          </a:p>
        </p:txBody>
      </p:sp>
    </p:spTree>
    <p:extLst>
      <p:ext uri="{BB962C8B-B14F-4D97-AF65-F5344CB8AC3E}">
        <p14:creationId xmlns:p14="http://schemas.microsoft.com/office/powerpoint/2010/main" val="2312260861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AA521B-08B3-467D-8088-0C95863538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Final</a:t>
            </a:r>
            <a:r>
              <a:rPr lang="en-US" dirty="0"/>
              <a:t> Thoughts.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974F6-905E-4FC0-8EC8-055457B0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46192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8C99D-CF91-48D0-BC9B-DB7DEACA74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function </a:t>
            </a:r>
            <a:r>
              <a:rPr lang="en-US" b="1" u="sng" dirty="0"/>
              <a:t>returns</a:t>
            </a:r>
            <a:r>
              <a:rPr lang="en-US" dirty="0"/>
              <a:t> a value back to its caller.</a:t>
            </a:r>
          </a:p>
          <a:p>
            <a:pPr lvl="1"/>
            <a:r>
              <a:rPr lang="en-US" dirty="0"/>
              <a:t>When it does not, it is called as a </a:t>
            </a:r>
            <a:r>
              <a:rPr lang="en-US" b="1" dirty="0"/>
              <a:t>procedure</a:t>
            </a:r>
            <a:r>
              <a:rPr lang="en-US" dirty="0"/>
              <a:t>.</a:t>
            </a:r>
          </a:p>
          <a:p>
            <a:r>
              <a:rPr lang="en-US" dirty="0"/>
              <a:t>Returning value is useful to make a chain </a:t>
            </a:r>
            <a:r>
              <a:rPr lang="en-US"/>
              <a:t>of processes.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FF77F-C58B-4DA5-A0FD-69C685CDFF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22B4D-1B5D-4244-AD45-3C441116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3466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plate-6">
  <a:themeElements>
    <a:clrScheme name="MSS">
      <a:dk1>
        <a:srgbClr val="282A36"/>
      </a:dk1>
      <a:lt1>
        <a:srgbClr val="F8F8F2"/>
      </a:lt1>
      <a:dk2>
        <a:srgbClr val="05445E"/>
      </a:dk2>
      <a:lt2>
        <a:srgbClr val="189AB4"/>
      </a:lt2>
      <a:accent1>
        <a:srgbClr val="2A364A"/>
      </a:accent1>
      <a:accent2>
        <a:srgbClr val="8BE9FD"/>
      </a:accent2>
      <a:accent3>
        <a:srgbClr val="FFB86C"/>
      </a:accent3>
      <a:accent4>
        <a:srgbClr val="A69C63"/>
      </a:accent4>
      <a:accent5>
        <a:srgbClr val="FF79C6"/>
      </a:accent5>
      <a:accent6>
        <a:srgbClr val="14C8B4"/>
      </a:accent6>
      <a:hlink>
        <a:srgbClr val="8BE9FD"/>
      </a:hlink>
      <a:folHlink>
        <a:srgbClr val="8BE9FD"/>
      </a:folHlink>
    </a:clrScheme>
    <a:fontScheme name="Default-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E1DC6C4-EFC9-4ED3-8C92-6D3FE49FC000}" vid="{FCD1EE87-BEAC-45E7-B897-931181810B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template-6</Template>
  <TotalTime>6988</TotalTime>
  <Words>281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template-6</vt:lpstr>
      <vt:lpstr>Returning Value</vt:lpstr>
      <vt:lpstr>Why and when a function should return a value?</vt:lpstr>
      <vt:lpstr>PowerPoint Presentation</vt:lpstr>
      <vt:lpstr>An Example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PEMVIS | Returning Value</dc:title>
  <dc:creator>Mario Simaremare</dc:creator>
  <cp:keywords>IT Del, S1SI, MSS</cp:keywords>
  <cp:lastModifiedBy>Mario Simaremare</cp:lastModifiedBy>
  <cp:revision>595</cp:revision>
  <dcterms:created xsi:type="dcterms:W3CDTF">2022-09-27T10:46:48Z</dcterms:created>
  <dcterms:modified xsi:type="dcterms:W3CDTF">2023-08-26T05:59:15Z</dcterms:modified>
</cp:coreProperties>
</file>