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9" r:id="rId1"/>
  </p:sldMasterIdLst>
  <p:notesMasterIdLst>
    <p:notesMasterId r:id="rId17"/>
  </p:notesMasterIdLst>
  <p:sldIdLst>
    <p:sldId id="273" r:id="rId2"/>
    <p:sldId id="265" r:id="rId3"/>
    <p:sldId id="299" r:id="rId4"/>
    <p:sldId id="289" r:id="rId5"/>
    <p:sldId id="290" r:id="rId6"/>
    <p:sldId id="291" r:id="rId7"/>
    <p:sldId id="292" r:id="rId8"/>
    <p:sldId id="293" r:id="rId9"/>
    <p:sldId id="296" r:id="rId10"/>
    <p:sldId id="300" r:id="rId11"/>
    <p:sldId id="277" r:id="rId12"/>
    <p:sldId id="294" r:id="rId13"/>
    <p:sldId id="262" r:id="rId14"/>
    <p:sldId id="25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0636"/>
      </p:ext>
    </p:extLst>
  </p:cSld>
  <p:clrMapOvr>
    <a:masterClrMapping/>
  </p:clrMapOvr>
  <p:transition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785262538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91332181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7FB6A-2F45-4248-9D44-93E45F0CD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D27B94-25AB-4A0A-9EF4-98F76706ADBC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90522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3507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E168D-EAE3-4348-AFB5-D0F80B28E7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DC4DF-2B5E-4691-A1A6-866995AE7C8B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08260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2557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2856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7722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72407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930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5214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4969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4896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898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84C85-8E30-47A2-9C54-4E727FE127E2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9A7FC-2845-46C0-B599-1CAA4601C526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992F5-61B4-41EE-969B-CCD1D40F06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166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8452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29650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86116525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663421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046964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6991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253651411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9376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1765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1393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3188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4224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257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3605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162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8802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2026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5650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6116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3910887085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0412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6039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2721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2B50397A-BD92-4B4B-A70A-6205026D67B0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88611-D681-43AA-BB1B-0066908E8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519B7A-9CB4-47AB-8253-7BE0B0EB86D1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3DA019-6234-404D-8F83-CB075DBEF8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9105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57082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6043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61488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7029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40539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7705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30100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866112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19214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0597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03823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0531EC-39E3-43C5-AB31-4C71E4ABF442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 userDrawn="1"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92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21071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1657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482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570123147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  <p:sldLayoutId id="2147484572" r:id="rId13"/>
    <p:sldLayoutId id="2147484573" r:id="rId14"/>
    <p:sldLayoutId id="2147484574" r:id="rId15"/>
    <p:sldLayoutId id="2147484575" r:id="rId16"/>
    <p:sldLayoutId id="2147484576" r:id="rId17"/>
    <p:sldLayoutId id="2147484577" r:id="rId18"/>
    <p:sldLayoutId id="2147484578" r:id="rId19"/>
    <p:sldLayoutId id="2147484579" r:id="rId20"/>
    <p:sldLayoutId id="2147484580" r:id="rId21"/>
    <p:sldLayoutId id="2147484581" r:id="rId22"/>
    <p:sldLayoutId id="2147484582" r:id="rId23"/>
    <p:sldLayoutId id="2147484583" r:id="rId24"/>
    <p:sldLayoutId id="2147484584" r:id="rId25"/>
    <p:sldLayoutId id="2147484585" r:id="rId26"/>
    <p:sldLayoutId id="2147484586" r:id="rId27"/>
    <p:sldLayoutId id="2147484587" r:id="rId28"/>
    <p:sldLayoutId id="2147484588" r:id="rId29"/>
    <p:sldLayoutId id="2147484589" r:id="rId30"/>
    <p:sldLayoutId id="2147484590" r:id="rId31"/>
    <p:sldLayoutId id="2147484591" r:id="rId32"/>
    <p:sldLayoutId id="2147484592" r:id="rId33"/>
    <p:sldLayoutId id="2147484593" r:id="rId34"/>
    <p:sldLayoutId id="2147484594" r:id="rId35"/>
    <p:sldLayoutId id="2147484595" r:id="rId36"/>
    <p:sldLayoutId id="2147484596" r:id="rId37"/>
    <p:sldLayoutId id="2147484597" r:id="rId38"/>
    <p:sldLayoutId id="2147484598" r:id="rId39"/>
    <p:sldLayoutId id="2147484599" r:id="rId40"/>
    <p:sldLayoutId id="2147484600" r:id="rId41"/>
    <p:sldLayoutId id="2147484601" r:id="rId42"/>
    <p:sldLayoutId id="2147484602" r:id="rId43"/>
    <p:sldLayoutId id="2147484603" r:id="rId44"/>
    <p:sldLayoutId id="2147484604" r:id="rId45"/>
    <p:sldLayoutId id="2147484605" r:id="rId46"/>
    <p:sldLayoutId id="2147484606" r:id="rId47"/>
    <p:sldLayoutId id="2147484607" r:id="rId48"/>
    <p:sldLayoutId id="2147484608" r:id="rId49"/>
    <p:sldLayoutId id="2147484609" r:id="rId50"/>
    <p:sldLayoutId id="2147484610" r:id="rId51"/>
    <p:sldLayoutId id="2147484611" r:id="rId52"/>
    <p:sldLayoutId id="2147484612" r:id="rId53"/>
    <p:sldLayoutId id="2147484613" r:id="rId54"/>
    <p:sldLayoutId id="2147484614" r:id="rId55"/>
    <p:sldLayoutId id="2147484344" r:id="rId56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owgorithm.org/documentation/constants.html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</a:t>
            </a:r>
            <a:r>
              <a:rPr lang="en-US" b="0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299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constant is a non-modifiable “variable”.</a:t>
            </a:r>
          </a:p>
          <a:p>
            <a:r>
              <a:rPr lang="en-US" dirty="0" err="1"/>
              <a:t>Flowgorithm</a:t>
            </a:r>
            <a:r>
              <a:rPr lang="en-US" dirty="0"/>
              <a:t> has some predefined constants,</a:t>
            </a:r>
            <a:br>
              <a:rPr lang="en-US" dirty="0"/>
            </a:br>
            <a:r>
              <a:rPr lang="en-US" dirty="0"/>
              <a:t>but does not support user-defined constant.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Constants – </a:t>
            </a:r>
            <a:r>
              <a:rPr lang="en-US" sz="2800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https://www.flowgorithm.org/documentation/constants.html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constant?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is different to variable?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10287-A929-4094-8D1D-C6D167DFF03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Constant</a:t>
            </a:r>
            <a:r>
              <a:rPr lang="en-US" b="0" dirty="0"/>
              <a:t>:</a:t>
            </a:r>
            <a:br>
              <a:rPr lang="en-US" b="0"/>
            </a:br>
            <a:r>
              <a:rPr lang="en-US" b="0"/>
              <a:t>The Core </a:t>
            </a:r>
            <a:r>
              <a:rPr lang="en-US" b="0" dirty="0"/>
              <a:t>Concepts.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957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circle area calculation,</a:t>
            </a:r>
            <a:br>
              <a:rPr lang="en-US" dirty="0"/>
            </a:br>
            <a:r>
              <a:rPr lang="en-US" dirty="0"/>
              <a:t>we have three values:</a:t>
            </a:r>
          </a:p>
          <a:p>
            <a:pPr lvl="1"/>
            <a:r>
              <a:rPr lang="en-US" b="1" dirty="0"/>
              <a:t>𝜋</a:t>
            </a:r>
            <a:r>
              <a:rPr lang="en-US" dirty="0"/>
              <a:t> is a constant, whereas</a:t>
            </a:r>
          </a:p>
          <a:p>
            <a:pPr lvl="1"/>
            <a:r>
              <a:rPr lang="en-US" b="1" dirty="0"/>
              <a:t>𝑟</a:t>
            </a:r>
            <a:r>
              <a:rPr lang="en-US" dirty="0"/>
              <a:t> and </a:t>
            </a:r>
            <a:r>
              <a:rPr lang="en-US" b="1" dirty="0"/>
              <a:t>𝐴</a:t>
            </a:r>
            <a:r>
              <a:rPr lang="en-US" dirty="0"/>
              <a:t> are variable values, their values may change.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/>
              <p:nvPr/>
            </p:nvSpPr>
            <p:spPr>
              <a:xfrm>
                <a:off x="1383461" y="4142884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3B532B-70A1-4BA8-8942-B1643FC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61" y="4142884"/>
                <a:ext cx="15684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642590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constant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026721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constant</a:t>
            </a:r>
            <a:r>
              <a:rPr lang="en-US" dirty="0"/>
              <a:t> is a labeled space, similar to variable,</a:t>
            </a:r>
            <a:br>
              <a:rPr lang="en-US" dirty="0"/>
            </a:br>
            <a:r>
              <a:rPr lang="en-US" dirty="0"/>
              <a:t>but </a:t>
            </a:r>
            <a:r>
              <a:rPr lang="en-US" u="sng" dirty="0"/>
              <a:t>non-modifiable</a:t>
            </a:r>
            <a:r>
              <a:rPr lang="en-US" dirty="0"/>
              <a:t>. It is set once and persists forever.</a:t>
            </a:r>
          </a:p>
          <a:p>
            <a:r>
              <a:rPr lang="en-US" dirty="0"/>
              <a:t>Commonly used as default or reference value.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531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variable, a constant is also uniquely labeled.</a:t>
            </a:r>
          </a:p>
          <a:p>
            <a:pPr lvl="1"/>
            <a:r>
              <a:rPr lang="en-US" dirty="0"/>
              <a:t>The label (identifier) has to be </a:t>
            </a:r>
            <a:r>
              <a:rPr lang="en-US" u="sng" dirty="0"/>
              <a:t>unique</a:t>
            </a:r>
            <a:r>
              <a:rPr lang="en-US" dirty="0"/>
              <a:t> and </a:t>
            </a:r>
            <a:r>
              <a:rPr lang="en-US" u="sng" dirty="0"/>
              <a:t>meaningful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Should form a noun.</a:t>
            </a:r>
          </a:p>
          <a:p>
            <a:pPr lvl="1"/>
            <a:endParaRPr lang="en-US" dirty="0"/>
          </a:p>
          <a:p>
            <a:r>
              <a:rPr lang="en-US" dirty="0"/>
              <a:t>Writing convention: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SNAKE_CASE</a:t>
            </a:r>
            <a:r>
              <a:rPr lang="en-US" dirty="0"/>
              <a:t> in all caps.</a:t>
            </a:r>
          </a:p>
          <a:p>
            <a:pPr lvl="1"/>
            <a:endParaRPr lang="en-US" dirty="0"/>
          </a:p>
          <a:p>
            <a:r>
              <a:rPr lang="en-US" dirty="0"/>
              <a:t>Which of the following identifiers are good?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DEFAULT_GENDER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DC6F6-827D-402E-9EB9-D1D809B95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50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D99B4B-52F3-4A78-8351-9B46F0F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in </a:t>
            </a:r>
            <a:r>
              <a:rPr lang="en-US" dirty="0" err="1"/>
              <a:t>Flowgorithm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CB8F-0DCB-4E3F-B0EA-0CC767D4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Flowgorithm</a:t>
            </a:r>
            <a:r>
              <a:rPr lang="en-US" dirty="0"/>
              <a:t> has a handful of predefined constants.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for Boolean True,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for Boolean False,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</a:t>
            </a:r>
            <a:r>
              <a:rPr lang="en-US" dirty="0"/>
              <a:t> (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r>
              <a:rPr lang="en-US" dirty="0"/>
              <a:t>) for approximately </a:t>
            </a:r>
            <a:r>
              <a:rPr lang="en-US" dirty="0">
                <a:latin typeface="Consolas" panose="020B0609020204030204" pitchFamily="49" charset="0"/>
              </a:rPr>
              <a:t>3.1415</a:t>
            </a:r>
            <a:r>
              <a:rPr lang="en-US" dirty="0"/>
              <a:t>,</a:t>
            </a:r>
          </a:p>
          <a:p>
            <a:pPr lvl="1"/>
            <a:endParaRPr lang="en-US" dirty="0"/>
          </a:p>
          <a:p>
            <a:r>
              <a:rPr lang="en-US" dirty="0"/>
              <a:t>Unfortunately, it does </a:t>
            </a:r>
            <a:r>
              <a:rPr lang="en-US" b="1" dirty="0"/>
              <a:t>not</a:t>
            </a:r>
            <a:r>
              <a:rPr lang="en-US" dirty="0"/>
              <a:t> support user-defined constant.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13E8-02FB-4266-A245-ED670CA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DC6F6-827D-402E-9EB9-D1D809B951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0516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9787A-2D0B-4BE7-969E-E02470AF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19" y="687291"/>
            <a:ext cx="1645920" cy="54834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solution, we declare two variables: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 to store the circle’s radius.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to store the circle’s area.</a:t>
            </a:r>
          </a:p>
          <a:p>
            <a:pPr lvl="1"/>
            <a:endParaRPr lang="en-US" dirty="0"/>
          </a:p>
          <a:p>
            <a:r>
              <a:rPr lang="en-US" dirty="0"/>
              <a:t>To do the calculation, we use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PI</a:t>
            </a:r>
            <a:r>
              <a:rPr lang="en-US" dirty="0"/>
              <a:t> is a predefined constant.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530B453C-3055-47E6-85BC-0CD2A2A8E65C}"/>
              </a:ext>
            </a:extLst>
          </p:cNvPr>
          <p:cNvSpPr/>
          <p:nvPr/>
        </p:nvSpPr>
        <p:spPr>
          <a:xfrm>
            <a:off x="4114799" y="4057650"/>
            <a:ext cx="1809751" cy="523875"/>
          </a:xfrm>
          <a:prstGeom prst="borderCallout1">
            <a:avLst>
              <a:gd name="adj1" fmla="val 51781"/>
              <a:gd name="adj2" fmla="val 452"/>
              <a:gd name="adj3" fmla="val 52197"/>
              <a:gd name="adj4" fmla="val -28086"/>
            </a:avLst>
          </a:prstGeom>
          <a:ln w="158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 is a predefined constant</a:t>
            </a:r>
          </a:p>
        </p:txBody>
      </p:sp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659</TotalTime>
  <Words>323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Segoe UI</vt:lpstr>
      <vt:lpstr>template-6</vt:lpstr>
      <vt:lpstr>Constant</vt:lpstr>
      <vt:lpstr>What is a constant?</vt:lpstr>
      <vt:lpstr>PowerPoint Presentation</vt:lpstr>
      <vt:lpstr>Problem</vt:lpstr>
      <vt:lpstr>Question</vt:lpstr>
      <vt:lpstr>PowerPoint Presentation</vt:lpstr>
      <vt:lpstr>Constant</vt:lpstr>
      <vt:lpstr>Constant in Flowgorithm</vt:lpstr>
      <vt:lpstr>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Constant</dc:title>
  <dc:creator>Mario Simaremare</dc:creator>
  <cp:keywords>IT Del, S1SI, MSS</cp:keywords>
  <cp:lastModifiedBy>Mario Simaremare</cp:lastModifiedBy>
  <cp:revision>158</cp:revision>
  <dcterms:created xsi:type="dcterms:W3CDTF">2022-09-27T10:46:48Z</dcterms:created>
  <dcterms:modified xsi:type="dcterms:W3CDTF">2023-08-26T05:41:38Z</dcterms:modified>
</cp:coreProperties>
</file>