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61" r:id="rId1"/>
  </p:sldMasterIdLst>
  <p:notesMasterIdLst>
    <p:notesMasterId r:id="rId20"/>
  </p:notesMasterIdLst>
  <p:sldIdLst>
    <p:sldId id="273" r:id="rId2"/>
    <p:sldId id="265" r:id="rId3"/>
    <p:sldId id="306" r:id="rId4"/>
    <p:sldId id="300" r:id="rId5"/>
    <p:sldId id="307" r:id="rId6"/>
    <p:sldId id="276" r:id="rId7"/>
    <p:sldId id="263" r:id="rId8"/>
    <p:sldId id="298" r:id="rId9"/>
    <p:sldId id="302" r:id="rId10"/>
    <p:sldId id="305" r:id="rId11"/>
    <p:sldId id="304" r:id="rId12"/>
    <p:sldId id="296" r:id="rId13"/>
    <p:sldId id="303" r:id="rId14"/>
    <p:sldId id="277" r:id="rId15"/>
    <p:sldId id="294" r:id="rId16"/>
    <p:sldId id="262" r:id="rId17"/>
    <p:sldId id="257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5202B0-A899-43AC-A7E3-B3B33A3FAF0F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628441-AC90-471E-AC28-781883BF423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69044-713B-462D-80BA-FDEFF176C9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79623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479149279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86940318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8D2757-883C-48C3-8827-AD4BB761CB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937854-3578-462F-BD71-DDB5623A888B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97354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99115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C3FEC9-03CD-4652-898B-A15083572B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8B47D-AB18-42E9-B342-E73D98BD37D7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936570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72410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16971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01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6111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36104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76541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6960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47967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10917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8CD839-A73F-4E8E-9227-DCE83231E70D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CB4337-D85E-4F76-AD77-5C620B91A2D0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B0C028-5116-48BA-82FA-CDD678F998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54013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6E7C5-ACBE-4AB1-927E-5FC12A165434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EB40A4-3872-4907-A3DD-41790DAFE566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5AB025-00B4-4742-94F1-E7AFDA196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59081"/>
      </p:ext>
    </p:extLst>
  </p:cSld>
  <p:clrMapOvr>
    <a:masterClrMapping/>
  </p:clrMapOvr>
  <p:transition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95093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855744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92047397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066303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4707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576226413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B2C06-997A-4F2B-895D-AB356DA356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82267"/>
      </p:ext>
    </p:extLst>
  </p:cSld>
  <p:clrMapOvr>
    <a:masterClrMapping/>
  </p:clrMapOvr>
  <p:transition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11029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53504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21679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6193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09830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2626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29388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500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21503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8036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74467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325246060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39873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88672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34856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566CBB5C-8B70-4ED0-90F2-809E85DB9DC2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9C750-04FF-4C14-B223-17DB31B99D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755AFF-33EF-4051-B636-1A102FA1DDD5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FA1E39-C441-4328-B8D7-66B6E6A471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87452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36761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90976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78391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09715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55949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09860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70706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138457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479577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87544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57063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44576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83451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81677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081362911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0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2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  <p:sldLayoutId id="2147484575" r:id="rId14"/>
    <p:sldLayoutId id="2147484576" r:id="rId15"/>
    <p:sldLayoutId id="2147484577" r:id="rId16"/>
    <p:sldLayoutId id="2147484578" r:id="rId17"/>
    <p:sldLayoutId id="2147484579" r:id="rId18"/>
    <p:sldLayoutId id="2147484580" r:id="rId19"/>
    <p:sldLayoutId id="2147484581" r:id="rId20"/>
    <p:sldLayoutId id="2147484582" r:id="rId21"/>
    <p:sldLayoutId id="2147484583" r:id="rId22"/>
    <p:sldLayoutId id="2147484584" r:id="rId23"/>
    <p:sldLayoutId id="2147484585" r:id="rId24"/>
    <p:sldLayoutId id="2147484586" r:id="rId25"/>
    <p:sldLayoutId id="2147484587" r:id="rId26"/>
    <p:sldLayoutId id="2147484588" r:id="rId27"/>
    <p:sldLayoutId id="2147484589" r:id="rId28"/>
    <p:sldLayoutId id="2147484590" r:id="rId29"/>
    <p:sldLayoutId id="2147484591" r:id="rId30"/>
    <p:sldLayoutId id="2147484592" r:id="rId31"/>
    <p:sldLayoutId id="2147484593" r:id="rId32"/>
    <p:sldLayoutId id="2147484594" r:id="rId33"/>
    <p:sldLayoutId id="2147484595" r:id="rId34"/>
    <p:sldLayoutId id="2147484596" r:id="rId35"/>
    <p:sldLayoutId id="2147484597" r:id="rId36"/>
    <p:sldLayoutId id="2147484598" r:id="rId37"/>
    <p:sldLayoutId id="2147484599" r:id="rId38"/>
    <p:sldLayoutId id="2147484600" r:id="rId39"/>
    <p:sldLayoutId id="2147484601" r:id="rId40"/>
    <p:sldLayoutId id="2147484602" r:id="rId41"/>
    <p:sldLayoutId id="2147484603" r:id="rId42"/>
    <p:sldLayoutId id="2147484604" r:id="rId43"/>
    <p:sldLayoutId id="2147484605" r:id="rId44"/>
    <p:sldLayoutId id="2147484606" r:id="rId45"/>
    <p:sldLayoutId id="2147484607" r:id="rId46"/>
    <p:sldLayoutId id="2147484608" r:id="rId47"/>
    <p:sldLayoutId id="2147484609" r:id="rId48"/>
    <p:sldLayoutId id="2147484610" r:id="rId49"/>
    <p:sldLayoutId id="2147484611" r:id="rId50"/>
    <p:sldLayoutId id="2147484612" r:id="rId51"/>
    <p:sldLayoutId id="2147484613" r:id="rId52"/>
    <p:sldLayoutId id="2147484614" r:id="rId53"/>
    <p:sldLayoutId id="2147484615" r:id="rId54"/>
    <p:sldLayoutId id="2147484616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owgorithm.org/documentation/operators.html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Logical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negation operator is a </a:t>
            </a:r>
            <a:r>
              <a:rPr lang="en-US" b="1" dirty="0"/>
              <a:t>unary</a:t>
            </a:r>
            <a:r>
              <a:rPr lang="en-US" dirty="0"/>
              <a:t> operator.</a:t>
            </a:r>
          </a:p>
          <a:p>
            <a:pPr lvl="1"/>
            <a:endParaRPr lang="en-US" dirty="0"/>
          </a:p>
          <a:p>
            <a:r>
              <a:rPr lang="en-US" dirty="0"/>
              <a:t>The operator will return the exact opposite of</a:t>
            </a:r>
            <a:br>
              <a:rPr lang="en-US" dirty="0"/>
            </a:br>
            <a:r>
              <a:rPr lang="en-US" dirty="0"/>
              <a:t>the given logical operand.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!true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false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true &amp;&amp; !false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3095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97ACF1-007E-4345-BAA5-0589E184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9CA5-4EA9-4F44-9EB8-CF13DF77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7169"/>
              </p:ext>
            </p:extLst>
          </p:nvPr>
        </p:nvGraphicFramePr>
        <p:xfrm>
          <a:off x="612189" y="2298732"/>
          <a:ext cx="1096762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4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9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bg1"/>
                          </a:solidFill>
                        </a:rPr>
                        <a:t>exps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bg1"/>
                          </a:solidFill>
                        </a:rPr>
                        <a:t>exps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conjunction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disjunction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negation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q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 &amp;&amp; q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 || q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!p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20001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2A37C2-A8E5-4732-A3C0-F7916E01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D5FD3-EFE4-4A22-B76A-2C9AB64F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50%</a:t>
            </a:r>
            <a:r>
              <a:rPr lang="en-US" dirty="0"/>
              <a:t> discount is applicable</a:t>
            </a:r>
            <a:br>
              <a:rPr lang="en-US" dirty="0"/>
            </a:br>
            <a:r>
              <a:rPr lang="en-US" b="1" u="sng" dirty="0"/>
              <a:t>if</a:t>
            </a:r>
            <a:r>
              <a:rPr lang="en-US" b="1" dirty="0"/>
              <a:t> </a:t>
            </a:r>
            <a:r>
              <a:rPr lang="en-US" b="1" u="sng" dirty="0"/>
              <a:t>and</a:t>
            </a:r>
            <a:r>
              <a:rPr lang="en-US" b="1" dirty="0"/>
              <a:t> </a:t>
            </a:r>
            <a:r>
              <a:rPr lang="en-US" b="1" u="sng" dirty="0"/>
              <a:t>only</a:t>
            </a:r>
            <a:r>
              <a:rPr lang="en-US" b="1" dirty="0"/>
              <a:t> </a:t>
            </a:r>
            <a:r>
              <a:rPr lang="en-US" b="1" u="sng" dirty="0"/>
              <a:t>if</a:t>
            </a:r>
            <a:r>
              <a:rPr lang="en-US" dirty="0"/>
              <a:t> both required criteria are met (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Using the conjunction operator is the most suitable choice.</a:t>
            </a:r>
          </a:p>
          <a:p>
            <a:pPr lvl="1"/>
            <a:r>
              <a:rPr lang="en-US" dirty="0"/>
              <a:t>Why not using disjunction?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13689-2ECB-4C06-8F98-FFBC9A0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B1BF9F-BBF1-4F32-9F2F-244F146E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70" y="369953"/>
            <a:ext cx="1828571" cy="61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70882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A521B-08B3-467D-8088-0C9586353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974F6-905E-4FC0-8EC8-055457B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6192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 operate and produce logical value.</a:t>
            </a:r>
          </a:p>
          <a:p>
            <a:r>
              <a:rPr lang="en-US" dirty="0"/>
              <a:t>Logical operators are: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conjunction</a:t>
            </a:r>
            <a:r>
              <a:rPr lang="en-US" dirty="0"/>
              <a:t> operator will return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when</a:t>
            </a:r>
            <a:br>
              <a:rPr lang="en-US" dirty="0"/>
            </a:br>
            <a:r>
              <a:rPr lang="en-US" dirty="0"/>
              <a:t>all of the criteria are met (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disjunction</a:t>
            </a:r>
            <a:r>
              <a:rPr lang="en-US" dirty="0"/>
              <a:t> operator will return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when</a:t>
            </a:r>
            <a:br>
              <a:rPr lang="en-US" dirty="0"/>
            </a:br>
            <a:r>
              <a:rPr lang="en-US" dirty="0"/>
              <a:t>at least one of the criteria is met (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negation</a:t>
            </a:r>
            <a:r>
              <a:rPr lang="en-US" dirty="0"/>
              <a:t> operator will return the exact opposite</a:t>
            </a:r>
            <a:br>
              <a:rPr lang="en-US" dirty="0"/>
            </a:br>
            <a:r>
              <a:rPr lang="en-US" dirty="0"/>
              <a:t>of the given logical value.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Operators – </a:t>
            </a:r>
            <a:r>
              <a:rPr lang="en-US" sz="2800" dirty="0" err="1"/>
              <a:t>Flowgorithm</a:t>
            </a:r>
            <a:br>
              <a:rPr lang="en-US" sz="2800" dirty="0"/>
            </a:br>
            <a:r>
              <a:rPr lang="en-US" sz="2400" dirty="0">
                <a:hlinkClick r:id="rId2"/>
              </a:rPr>
              <a:t>http://www.flowgorithm.org/documentation/operators.html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logical operators?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2EB46-D836-457F-8CD1-FBD90C5F40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use the logical operators?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A7EC84-35C9-47F4-A18B-30A27F86C73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Logical</a:t>
            </a:r>
            <a:r>
              <a:rPr lang="en-US" b="0" dirty="0"/>
              <a:t> Operators:</a:t>
            </a:r>
            <a:br>
              <a:rPr lang="en-US" b="0" dirty="0"/>
            </a:br>
            <a:r>
              <a:rPr lang="en-US" b="0" dirty="0"/>
              <a:t>The Core Concepts.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book store is currently making a clearance sale.</a:t>
            </a:r>
          </a:p>
          <a:p>
            <a:pPr lvl="1"/>
            <a:r>
              <a:rPr lang="en-US" dirty="0"/>
              <a:t>The discount is gigantic, </a:t>
            </a:r>
            <a:r>
              <a:rPr lang="en-US" b="1" dirty="0"/>
              <a:t>50%</a:t>
            </a:r>
            <a:r>
              <a:rPr lang="en-US" dirty="0"/>
              <a:t>.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 be eligible for the discount,</a:t>
            </a:r>
            <a:br>
              <a:rPr lang="en-US" dirty="0"/>
            </a:br>
            <a:r>
              <a:rPr lang="en-US" dirty="0"/>
              <a:t>a transaction is must be at least worth $200 </a:t>
            </a:r>
            <a:r>
              <a:rPr lang="en-US" b="1" dirty="0"/>
              <a:t>and </a:t>
            </a:r>
            <a:r>
              <a:rPr lang="en-US" b="1" u="sng" dirty="0"/>
              <a:t>consists</a:t>
            </a:r>
            <a:r>
              <a:rPr lang="en-US" b="1" dirty="0"/>
              <a:t> </a:t>
            </a:r>
            <a:r>
              <a:rPr lang="en-US" b="1" u="sng" dirty="0"/>
              <a:t>of</a:t>
            </a:r>
            <a:br>
              <a:rPr lang="en-US" b="1" dirty="0"/>
            </a:br>
            <a:r>
              <a:rPr lang="en-US" b="1" u="sng" dirty="0"/>
              <a:t>at</a:t>
            </a:r>
            <a:r>
              <a:rPr lang="en-US" b="1" dirty="0"/>
              <a:t> </a:t>
            </a:r>
            <a:r>
              <a:rPr lang="en-US" b="1" u="sng" dirty="0"/>
              <a:t>least</a:t>
            </a:r>
            <a:r>
              <a:rPr lang="en-US" b="1" dirty="0"/>
              <a:t> </a:t>
            </a:r>
            <a:r>
              <a:rPr lang="en-US" b="1" u="sng" dirty="0"/>
              <a:t>2</a:t>
            </a:r>
            <a:r>
              <a:rPr lang="en-US" b="1" dirty="0"/>
              <a:t> </a:t>
            </a:r>
            <a:r>
              <a:rPr lang="en-US" b="1" u="sng" dirty="0"/>
              <a:t>books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720E8-1040-4A75-AD7C-F898B7E0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4" y="1825625"/>
            <a:ext cx="5471846" cy="39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849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243" y="2884889"/>
            <a:ext cx="1048936" cy="1048936"/>
          </a:xfrm>
          <a:prstGeom prst="rect">
            <a:avLst/>
          </a:prstGeom>
        </p:spPr>
      </p:pic>
      <p:pic>
        <p:nvPicPr>
          <p:cNvPr id="4" name="Graphic 3" descr="Line arrow Straight">
            <a:extLst>
              <a:ext uri="{FF2B5EF4-FFF2-40B4-BE49-F238E27FC236}">
                <a16:creationId xmlns:a16="http://schemas.microsoft.com/office/drawing/2014/main" id="{9A5A923D-D87A-45FE-B0CC-AEA9D209F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632312" y="2971800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7E4AC2D-9402-4162-BB57-9EB9807E81DA}"/>
              </a:ext>
            </a:extLst>
          </p:cNvPr>
          <p:cNvGrpSpPr/>
          <p:nvPr/>
        </p:nvGrpSpPr>
        <p:grpSpPr>
          <a:xfrm>
            <a:off x="1562100" y="1268374"/>
            <a:ext cx="6019800" cy="4321252"/>
            <a:chOff x="1562100" y="1898573"/>
            <a:chExt cx="6019800" cy="4321252"/>
          </a:xfrm>
        </p:grpSpPr>
        <p:grpSp>
          <p:nvGrpSpPr>
            <p:cNvPr id="14" name="Group 13"/>
            <p:cNvGrpSpPr/>
            <p:nvPr/>
          </p:nvGrpSpPr>
          <p:grpSpPr>
            <a:xfrm>
              <a:off x="2002111" y="1898573"/>
              <a:ext cx="5190055" cy="1828800"/>
              <a:chOff x="3207470" y="2774622"/>
              <a:chExt cx="5190055" cy="18288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7470" y="2774622"/>
                <a:ext cx="1828800" cy="182880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439266" y="3063712"/>
                <a:ext cx="71205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</a:rPr>
                  <a:t>≥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52148" y="3063711"/>
                <a:ext cx="184537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</a:rPr>
                  <a:t>$200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6278C4-6A9E-4E55-8022-FC11E3AF3732}"/>
                </a:ext>
              </a:extLst>
            </p:cNvPr>
            <p:cNvGrpSpPr/>
            <p:nvPr/>
          </p:nvGrpSpPr>
          <p:grpSpPr>
            <a:xfrm>
              <a:off x="2187694" y="4746164"/>
              <a:ext cx="3866834" cy="1192830"/>
              <a:chOff x="2187694" y="4746164"/>
              <a:chExt cx="3866834" cy="119283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E9D222A-979E-4C3A-9A80-5AD8B49E0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7694" y="4863658"/>
                <a:ext cx="1075336" cy="1075336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AE09042-D854-4829-B11D-2B86D7AA9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8796" y="4746164"/>
                <a:ext cx="1075336" cy="1075336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F1ED2F-E18E-4090-BC64-9AE54400258E}"/>
                  </a:ext>
                </a:extLst>
              </p:cNvPr>
              <p:cNvSpPr txBox="1"/>
              <p:nvPr/>
            </p:nvSpPr>
            <p:spPr>
              <a:xfrm>
                <a:off x="4364050" y="4746164"/>
                <a:ext cx="71205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</a:rPr>
                  <a:t>≥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459BA4-9F02-4709-A646-894549EF0E70}"/>
                  </a:ext>
                </a:extLst>
              </p:cNvPr>
              <p:cNvSpPr txBox="1"/>
              <p:nvPr/>
            </p:nvSpPr>
            <p:spPr>
              <a:xfrm>
                <a:off x="5454684" y="4794881"/>
                <a:ext cx="59984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DCE24C-7B70-4EA3-83FB-4C5EEBAECF28}"/>
                </a:ext>
              </a:extLst>
            </p:cNvPr>
            <p:cNvSpPr txBox="1"/>
            <p:nvPr/>
          </p:nvSpPr>
          <p:spPr>
            <a:xfrm>
              <a:off x="3881323" y="3635543"/>
              <a:ext cx="14654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and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EEFBD8-2C86-4713-BEEC-D23BF2A33F2F}"/>
                </a:ext>
              </a:extLst>
            </p:cNvPr>
            <p:cNvSpPr/>
            <p:nvPr/>
          </p:nvSpPr>
          <p:spPr>
            <a:xfrm>
              <a:off x="1562100" y="1898573"/>
              <a:ext cx="6019800" cy="4321252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269F2333-BE88-467A-B882-11FD05DD03C5}"/>
              </a:ext>
            </a:extLst>
          </p:cNvPr>
          <p:cNvSpPr/>
          <p:nvPr/>
        </p:nvSpPr>
        <p:spPr>
          <a:xfrm>
            <a:off x="6698553" y="4282670"/>
            <a:ext cx="3469626" cy="576406"/>
          </a:xfrm>
          <a:prstGeom prst="borderCallout1">
            <a:avLst>
              <a:gd name="adj1" fmla="val 43732"/>
              <a:gd name="adj2" fmla="val -138"/>
              <a:gd name="adj3" fmla="val 71088"/>
              <a:gd name="adj4" fmla="val -15696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second requirement formed in a relational operation.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B4B1EB-DCA3-4789-BF84-C44017EB74F3}"/>
              </a:ext>
            </a:extLst>
          </p:cNvPr>
          <p:cNvSpPr txBox="1"/>
          <p:nvPr/>
        </p:nvSpPr>
        <p:spPr>
          <a:xfrm>
            <a:off x="7859408" y="1188795"/>
            <a:ext cx="356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both conditions must be satisfied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grab the discount.</a:t>
            </a:r>
          </a:p>
        </p:txBody>
      </p:sp>
    </p:spTree>
    <p:extLst>
      <p:ext uri="{BB962C8B-B14F-4D97-AF65-F5344CB8AC3E}">
        <p14:creationId xmlns:p14="http://schemas.microsoft.com/office/powerpoint/2010/main" val="212833603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EABF9-9E2D-4EF7-A589-484AF633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D86FB-DD7F-47CB-B860-5118A59E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52738A-A2D6-4A01-B325-FFE4CB91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b="1" dirty="0"/>
              <a:t>logical </a:t>
            </a:r>
            <a:r>
              <a:rPr lang="en-US" dirty="0"/>
              <a:t>operator?</a:t>
            </a:r>
          </a:p>
        </p:txBody>
      </p:sp>
    </p:spTree>
    <p:extLst>
      <p:ext uri="{BB962C8B-B14F-4D97-AF65-F5344CB8AC3E}">
        <p14:creationId xmlns:p14="http://schemas.microsoft.com/office/powerpoint/2010/main" val="8314964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Logical operators</a:t>
            </a:r>
            <a:r>
              <a:rPr lang="en-US" dirty="0"/>
              <a:t> are operators used to summarize</a:t>
            </a:r>
            <a:br>
              <a:rPr lang="en-US" dirty="0"/>
            </a:br>
            <a:r>
              <a:rPr lang="en-US" dirty="0"/>
              <a:t>one or two logical values in </a:t>
            </a:r>
            <a:r>
              <a:rPr lang="en-US"/>
              <a:t>a logical expression.</a:t>
            </a:r>
            <a:endParaRPr lang="en-US" dirty="0"/>
          </a:p>
          <a:p>
            <a:r>
              <a:rPr lang="en-US" dirty="0"/>
              <a:t>These operators accept logical operands and</a:t>
            </a:r>
            <a:br>
              <a:rPr lang="en-US" dirty="0"/>
            </a:br>
            <a:r>
              <a:rPr lang="en-US" dirty="0"/>
              <a:t>return a logical value (</a:t>
            </a:r>
            <a:r>
              <a:rPr lang="en-US" dirty="0" err="1"/>
              <a:t>boolean</a:t>
            </a:r>
            <a:r>
              <a:rPr lang="en-US" dirty="0"/>
              <a:t>).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6899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97ACF1-007E-4345-BAA5-0589E184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9CA5-4EA9-4F44-9EB8-CF13DF77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8663DC-ACDE-469A-96E6-796A372CD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22202"/>
              </p:ext>
            </p:extLst>
          </p:nvPr>
        </p:nvGraphicFramePr>
        <p:xfrm>
          <a:off x="2178002" y="2392680"/>
          <a:ext cx="783599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618">
                  <a:extLst>
                    <a:ext uri="{9D8B030D-6E8A-4147-A177-3AD203B41FA5}">
                      <a16:colId xmlns:a16="http://schemas.microsoft.com/office/drawing/2014/main" val="3443684206"/>
                    </a:ext>
                  </a:extLst>
                </a:gridCol>
                <a:gridCol w="246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Operator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C-Family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BASIC Family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disjunction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47984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5097ACF1-007E-4345-BAA5-0589E184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Conjunction vs. Disjunction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return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en-US" b="1" dirty="0"/>
              <a:t>if and only if </a:t>
            </a:r>
            <a:r>
              <a:rPr lang="en-US" dirty="0"/>
              <a:t>all the criteria are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true &amp;&amp; true 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true &amp;&amp; false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false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Will return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en-US" b="1" dirty="0"/>
              <a:t>if at least one</a:t>
            </a:r>
            <a:r>
              <a:rPr lang="en-US" dirty="0"/>
              <a:t> of the criteria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true || true 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true || false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2740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1040</TotalTime>
  <Words>455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Wingdings</vt:lpstr>
      <vt:lpstr>template-6</vt:lpstr>
      <vt:lpstr>Logical Operators</vt:lpstr>
      <vt:lpstr>What are logical operators?</vt:lpstr>
      <vt:lpstr>PowerPoint Presentation</vt:lpstr>
      <vt:lpstr>Problem</vt:lpstr>
      <vt:lpstr>PowerPoint Presentation</vt:lpstr>
      <vt:lpstr>Question</vt:lpstr>
      <vt:lpstr>PowerPoint Presentation</vt:lpstr>
      <vt:lpstr>Logical Operators</vt:lpstr>
      <vt:lpstr>Conjunction vs. Disjunction</vt:lpstr>
      <vt:lpstr>Negation</vt:lpstr>
      <vt:lpstr>Truth Table</vt:lpstr>
      <vt:lpstr>Hands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Logical Operators</dc:title>
  <dc:creator>Mario Simaremare</dc:creator>
  <cp:keywords>IT Del, S1SI, MSS</cp:keywords>
  <cp:lastModifiedBy>Mario Simaremare</cp:lastModifiedBy>
  <cp:revision>228</cp:revision>
  <dcterms:created xsi:type="dcterms:W3CDTF">2022-09-27T10:46:48Z</dcterms:created>
  <dcterms:modified xsi:type="dcterms:W3CDTF">2023-08-26T05:39:22Z</dcterms:modified>
</cp:coreProperties>
</file>