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7" r:id="rId1"/>
  </p:sldMasterIdLst>
  <p:notesMasterIdLst>
    <p:notesMasterId r:id="rId18"/>
  </p:notesMasterIdLst>
  <p:sldIdLst>
    <p:sldId id="273" r:id="rId2"/>
    <p:sldId id="265" r:id="rId3"/>
    <p:sldId id="306" r:id="rId4"/>
    <p:sldId id="313" r:id="rId5"/>
    <p:sldId id="308" r:id="rId6"/>
    <p:sldId id="312" r:id="rId7"/>
    <p:sldId id="309" r:id="rId8"/>
    <p:sldId id="263" r:id="rId9"/>
    <p:sldId id="310" r:id="rId10"/>
    <p:sldId id="311" r:id="rId11"/>
    <p:sldId id="303" r:id="rId12"/>
    <p:sldId id="277" r:id="rId13"/>
    <p:sldId id="294" r:id="rId14"/>
    <p:sldId id="262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E8D01D-3F1E-408E-BB1C-BEC38F2D77D9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81E77-2CD7-4AAC-A19B-EDDBCCB350A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841A48-D56B-4E09-98FF-B3761665FA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247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745296683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311263928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1E21A-AEA1-47F8-9200-7FBE838ADC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55294-EA9C-4A8F-9E15-C1751F202502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57130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9372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626DA-3374-4068-8FE0-77C066925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743E66-8573-40F3-B53B-AED57284C2BE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06752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47939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08364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900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263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62064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1568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4758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35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4515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45253-10C7-4FB0-BEC4-65FF00A1A8D9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33ED4-792D-40C8-84F4-F7C55D975538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0BEB8F-6A04-41B2-89FE-4633A34BC3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7893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4515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3651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13069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5153048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459059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3196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573022288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868C0-1036-4A53-8FF2-726C15624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16787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53780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7122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2162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6319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7006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5818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74582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25719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0578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70264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72272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256386430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9029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4718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6511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85EC3F7A-E92F-441E-B162-8FCA0C4E4880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962C0-AF14-4EEC-BCF2-C8E6D8D8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5A8A6-72E8-4943-91D2-AF96860BE6E1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10180-A8A3-4E4C-A5AF-6927A456B0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06311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59605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19203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37185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21901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3565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6434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73289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6635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33900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922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85947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19820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63347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4227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580763336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  <p:sldLayoutId id="2147484573" r:id="rId16"/>
    <p:sldLayoutId id="2147484574" r:id="rId17"/>
    <p:sldLayoutId id="2147484575" r:id="rId18"/>
    <p:sldLayoutId id="2147484576" r:id="rId19"/>
    <p:sldLayoutId id="2147484577" r:id="rId20"/>
    <p:sldLayoutId id="2147484578" r:id="rId21"/>
    <p:sldLayoutId id="2147484579" r:id="rId22"/>
    <p:sldLayoutId id="2147484580" r:id="rId23"/>
    <p:sldLayoutId id="2147484581" r:id="rId24"/>
    <p:sldLayoutId id="2147484582" r:id="rId25"/>
    <p:sldLayoutId id="2147484583" r:id="rId26"/>
    <p:sldLayoutId id="2147484584" r:id="rId27"/>
    <p:sldLayoutId id="2147484585" r:id="rId28"/>
    <p:sldLayoutId id="2147484586" r:id="rId29"/>
    <p:sldLayoutId id="2147484587" r:id="rId30"/>
    <p:sldLayoutId id="2147484588" r:id="rId31"/>
    <p:sldLayoutId id="2147484589" r:id="rId32"/>
    <p:sldLayoutId id="2147484590" r:id="rId33"/>
    <p:sldLayoutId id="2147484591" r:id="rId34"/>
    <p:sldLayoutId id="2147484592" r:id="rId35"/>
    <p:sldLayoutId id="2147484593" r:id="rId36"/>
    <p:sldLayoutId id="2147484594" r:id="rId37"/>
    <p:sldLayoutId id="2147484595" r:id="rId38"/>
    <p:sldLayoutId id="2147484596" r:id="rId39"/>
    <p:sldLayoutId id="2147484597" r:id="rId40"/>
    <p:sldLayoutId id="2147484598" r:id="rId41"/>
    <p:sldLayoutId id="2147484599" r:id="rId42"/>
    <p:sldLayoutId id="2147484600" r:id="rId43"/>
    <p:sldLayoutId id="2147484601" r:id="rId44"/>
    <p:sldLayoutId id="2147484602" r:id="rId45"/>
    <p:sldLayoutId id="2147484603" r:id="rId46"/>
    <p:sldLayoutId id="2147484604" r:id="rId47"/>
    <p:sldLayoutId id="2147484605" r:id="rId48"/>
    <p:sldLayoutId id="2147484606" r:id="rId49"/>
    <p:sldLayoutId id="2147484607" r:id="rId50"/>
    <p:sldLayoutId id="2147484608" r:id="rId51"/>
    <p:sldLayoutId id="2147484609" r:id="rId52"/>
    <p:sldLayoutId id="2147484610" r:id="rId53"/>
    <p:sldLayoutId id="2147484611" r:id="rId54"/>
    <p:sldLayoutId id="2147484612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A7A1C4-70C5-4088-B776-CF77334D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4EE6-3895-48F6-8891-8839277A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these modular units are written as:</a:t>
            </a:r>
          </a:p>
          <a:p>
            <a:pPr lvl="1"/>
            <a:r>
              <a:rPr lang="en-US" dirty="0"/>
              <a:t>Functions/procedures.</a:t>
            </a:r>
          </a:p>
          <a:p>
            <a:pPr lvl="1"/>
            <a:r>
              <a:rPr lang="en-US" dirty="0"/>
              <a:t>Classes.</a:t>
            </a:r>
          </a:p>
          <a:p>
            <a:pPr lvl="1"/>
            <a:r>
              <a:rPr lang="en-US" dirty="0"/>
              <a:t>Modules/libraries/packages.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B3198-F95C-4104-A9B7-EEAA3C57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C670D-0DE7-4031-A2BD-BACAAB2F4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6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61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Modularity is about an ability to decomposing a solution</a:t>
            </a:r>
            <a:br>
              <a:rPr lang="en-US" dirty="0"/>
            </a:br>
            <a:r>
              <a:rPr lang="en-US" dirty="0"/>
              <a:t>into smaller independent units.</a:t>
            </a:r>
          </a:p>
          <a:p>
            <a:r>
              <a:rPr lang="en-US" dirty="0"/>
              <a:t>It brings a handful of benefits.</a:t>
            </a:r>
          </a:p>
          <a:p>
            <a:pPr lvl="1"/>
            <a:r>
              <a:rPr lang="en-US" dirty="0"/>
              <a:t>Flexibility, reusability, maintainability, and reducing cost.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/>
              <a:t>.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modularity?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Does modularity make better solutions?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A7C598-D4C4-4ADF-8BD2-FCAB84F8B25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Modularity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</a:t>
            </a:r>
            <a:r>
              <a:rPr lang="en-US" b="0"/>
              <a:t>Core Concepts.</a:t>
            </a:r>
            <a:endParaRPr lang="en-US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8C1DA-E7FE-4DB8-9962-CB6F7FB48E7E}"/>
              </a:ext>
            </a:extLst>
          </p:cNvPr>
          <p:cNvGrpSpPr/>
          <p:nvPr/>
        </p:nvGrpSpPr>
        <p:grpSpPr>
          <a:xfrm>
            <a:off x="1883496" y="2452832"/>
            <a:ext cx="8425009" cy="1952336"/>
            <a:chOff x="1943966" y="1708836"/>
            <a:chExt cx="8425009" cy="19523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89" y="1829858"/>
              <a:ext cx="1371600" cy="1371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849" y="1708836"/>
              <a:ext cx="1554480" cy="155448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97464" y="3291840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cooking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7545" y="3291840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having meal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7375" y="1836734"/>
              <a:ext cx="1371600" cy="1371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543" y="1983133"/>
              <a:ext cx="1219687" cy="11887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624" y="1906910"/>
              <a:ext cx="1554480" cy="155448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677557" y="3291840"/>
              <a:ext cx="924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serving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73967" y="3291840"/>
              <a:ext cx="107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payment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3966" y="3291840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taking order</a:t>
              </a:r>
            </a:p>
          </p:txBody>
        </p:sp>
      </p:grp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 txBox="1">
            <a:spLocks/>
          </p:cNvSpPr>
          <p:nvPr/>
        </p:nvSpPr>
        <p:spPr>
          <a:xfrm>
            <a:off x="707589" y="651108"/>
            <a:ext cx="4969968" cy="900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Common Processes in Resto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1E0BB-488F-4C3C-A556-3EB6CB8365CF}"/>
              </a:ext>
            </a:extLst>
          </p:cNvPr>
          <p:cNvSpPr txBox="1"/>
          <p:nvPr/>
        </p:nvSpPr>
        <p:spPr>
          <a:xfrm>
            <a:off x="1883496" y="5345548"/>
            <a:ext cx="475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process is independent from the </a:t>
            </a:r>
            <a:r>
              <a:rPr lang="en-US">
                <a:solidFill>
                  <a:schemeClr val="bg1"/>
                </a:solidFill>
              </a:rPr>
              <a:t>others.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5641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C49552-FE36-4A40-862E-5F6A1B79DDDC}"/>
              </a:ext>
            </a:extLst>
          </p:cNvPr>
          <p:cNvGrpSpPr/>
          <p:nvPr/>
        </p:nvGrpSpPr>
        <p:grpSpPr>
          <a:xfrm>
            <a:off x="1943966" y="1511611"/>
            <a:ext cx="8304069" cy="4255246"/>
            <a:chOff x="1943966" y="1251634"/>
            <a:chExt cx="8304069" cy="4255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89" y="1251634"/>
              <a:ext cx="1371600" cy="1371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024" y="1251634"/>
              <a:ext cx="1554480" cy="155448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943966" y="3394687"/>
              <a:ext cx="8304069" cy="3946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97464" y="2769345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cooking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83720" y="2769345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having meal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825" y="4077910"/>
              <a:ext cx="1371600" cy="1371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664" y="4077910"/>
              <a:ext cx="1219687" cy="11887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752" y="3952400"/>
              <a:ext cx="1554480" cy="155448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677557" y="3620710"/>
              <a:ext cx="924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serving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64417" y="3620710"/>
              <a:ext cx="107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payment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3966" y="3620710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taking order</a:t>
              </a:r>
            </a:p>
          </p:txBody>
        </p:sp>
      </p:grp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 txBox="1">
            <a:spLocks/>
          </p:cNvSpPr>
          <p:nvPr/>
        </p:nvSpPr>
        <p:spPr>
          <a:xfrm>
            <a:off x="707589" y="651108"/>
            <a:ext cx="4397500" cy="900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Traditional Resto</a:t>
            </a:r>
          </a:p>
        </p:txBody>
      </p:sp>
    </p:spTree>
    <p:extLst>
      <p:ext uri="{BB962C8B-B14F-4D97-AF65-F5344CB8AC3E}">
        <p14:creationId xmlns:p14="http://schemas.microsoft.com/office/powerpoint/2010/main" val="108956287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91" y="4337887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29" y="4259280"/>
            <a:ext cx="1554480" cy="15544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943966" y="3654664"/>
            <a:ext cx="8304069" cy="39468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7464" y="3029322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payment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71985" y="3029322"/>
            <a:ext cx="92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59" y="1694491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64" y="4337887"/>
            <a:ext cx="1219687" cy="1188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11" y="1694491"/>
            <a:ext cx="1554480" cy="1554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77557" y="388068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cooking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64417" y="388068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having meal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43966" y="388068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order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 txBox="1">
            <a:spLocks/>
          </p:cNvSpPr>
          <p:nvPr/>
        </p:nvSpPr>
        <p:spPr>
          <a:xfrm>
            <a:off x="707589" y="651108"/>
            <a:ext cx="4397500" cy="900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Convenience Resto</a:t>
            </a:r>
          </a:p>
        </p:txBody>
      </p:sp>
    </p:spTree>
    <p:extLst>
      <p:ext uri="{BB962C8B-B14F-4D97-AF65-F5344CB8AC3E}">
        <p14:creationId xmlns:p14="http://schemas.microsoft.com/office/powerpoint/2010/main" val="384920395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AB2E0-5DC9-4A16-ACBA-F6C05582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E275E-8AA1-471C-8BEF-7C2C27ED6844}"/>
              </a:ext>
            </a:extLst>
          </p:cNvPr>
          <p:cNvSpPr txBox="1"/>
          <p:nvPr/>
        </p:nvSpPr>
        <p:spPr>
          <a:xfrm>
            <a:off x="1502244" y="2830611"/>
            <a:ext cx="9187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Modular processes, where a process is </a:t>
            </a:r>
            <a:r>
              <a:rPr lang="en-US" sz="2400" b="1" dirty="0">
                <a:solidFill>
                  <a:schemeClr val="bg1"/>
                </a:solidFill>
              </a:rPr>
              <a:t>independent</a:t>
            </a:r>
            <a:r>
              <a:rPr lang="en-US" sz="2400" dirty="0">
                <a:solidFill>
                  <a:schemeClr val="bg1"/>
                </a:solidFill>
              </a:rPr>
              <a:t> to the others.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 process may be </a:t>
            </a:r>
            <a:r>
              <a:rPr lang="en-US" sz="2400" b="1" dirty="0">
                <a:solidFill>
                  <a:schemeClr val="bg1"/>
                </a:solidFill>
              </a:rPr>
              <a:t>changed</a:t>
            </a:r>
            <a:r>
              <a:rPr lang="en-US" sz="2400" dirty="0">
                <a:solidFill>
                  <a:schemeClr val="bg1"/>
                </a:solidFill>
              </a:rPr>
              <a:t> or </a:t>
            </a:r>
            <a:r>
              <a:rPr lang="en-US" sz="2400" b="1" dirty="0">
                <a:solidFill>
                  <a:schemeClr val="bg1"/>
                </a:solidFill>
              </a:rPr>
              <a:t>replaced</a:t>
            </a:r>
            <a:r>
              <a:rPr lang="en-US" sz="2400" dirty="0">
                <a:solidFill>
                  <a:schemeClr val="bg1"/>
                </a:solidFill>
              </a:rPr>
              <a:t> without affecting others.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CB56C-C649-40AB-A0FA-BF6AFFCEDF3E}"/>
              </a:ext>
            </a:extLst>
          </p:cNvPr>
          <p:cNvSpPr txBox="1"/>
          <p:nvPr/>
        </p:nvSpPr>
        <p:spPr>
          <a:xfrm>
            <a:off x="1527890" y="3745558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e.g. adding a new payment method or new dishes into the menu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should not affect how new orders are taken.</a:t>
            </a:r>
          </a:p>
        </p:txBody>
      </p:sp>
    </p:spTree>
    <p:extLst>
      <p:ext uri="{BB962C8B-B14F-4D97-AF65-F5344CB8AC3E}">
        <p14:creationId xmlns:p14="http://schemas.microsoft.com/office/powerpoint/2010/main" val="9472253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Modularity</a:t>
            </a:r>
            <a:r>
              <a:rPr lang="en-US" dirty="0"/>
              <a:t> indicates the degree to which densely connected compartments within a system can be decomposed into smaller independent units.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958F-9052-4F95-B559-44397A970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A7A1C4-70C5-4088-B776-CF77334D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4EE6-3895-48F6-8891-8839277A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Higher degree of flexibility.</a:t>
            </a:r>
          </a:p>
          <a:p>
            <a:pPr lvl="1"/>
            <a:r>
              <a:rPr lang="en-US" dirty="0"/>
              <a:t>More reusable.</a:t>
            </a:r>
          </a:p>
          <a:p>
            <a:pPr lvl="1"/>
            <a:r>
              <a:rPr lang="en-US" dirty="0"/>
              <a:t>Better maintainability.</a:t>
            </a:r>
          </a:p>
          <a:p>
            <a:pPr lvl="1"/>
            <a:r>
              <a:rPr lang="en-US" dirty="0"/>
              <a:t>Cost-effective.</a:t>
            </a:r>
          </a:p>
          <a:p>
            <a:pPr lvl="1"/>
            <a:r>
              <a:rPr lang="en-US" dirty="0"/>
              <a:t>Chance for scalability.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B3198-F95C-4104-A9B7-EEAA3C57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C670D-0DE7-4031-A2BD-BACAAB2F4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6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492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6535</TotalTime>
  <Words>252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template-6</vt:lpstr>
      <vt:lpstr>Modularity</vt:lpstr>
      <vt:lpstr>What is modularity?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Modularity</vt:lpstr>
      <vt:lpstr>Modular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Modularity</dc:title>
  <dc:creator>Mario Simaremare</dc:creator>
  <cp:keywords>IT Del, S1SI, MSS</cp:keywords>
  <cp:lastModifiedBy>Mario Simaremare</cp:lastModifiedBy>
  <cp:revision>522</cp:revision>
  <dcterms:created xsi:type="dcterms:W3CDTF">2022-09-27T10:46:48Z</dcterms:created>
  <dcterms:modified xsi:type="dcterms:W3CDTF">2023-08-26T05:32:28Z</dcterms:modified>
</cp:coreProperties>
</file>