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8" r:id="rId1"/>
  </p:sldMasterIdLst>
  <p:notesMasterIdLst>
    <p:notesMasterId r:id="rId15"/>
  </p:notesMasterIdLst>
  <p:sldIdLst>
    <p:sldId id="273" r:id="rId2"/>
    <p:sldId id="265" r:id="rId3"/>
    <p:sldId id="306" r:id="rId4"/>
    <p:sldId id="327" r:id="rId5"/>
    <p:sldId id="329" r:id="rId6"/>
    <p:sldId id="263" r:id="rId7"/>
    <p:sldId id="328" r:id="rId8"/>
    <p:sldId id="303" r:id="rId9"/>
    <p:sldId id="277" r:id="rId10"/>
    <p:sldId id="294" r:id="rId11"/>
    <p:sldId id="262" r:id="rId12"/>
    <p:sldId id="25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5E"/>
    <a:srgbClr val="D99C64"/>
    <a:srgbClr val="189AB4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CE1D11-D4F7-4F3A-85DE-CCF24C5CAC16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E6388F-693B-488E-A993-46D3664BF1E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6232B3-AC46-48F0-B6CF-8508C8E5AC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6290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285649284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441973298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2DF53E-A408-48DF-8ECC-A645A3D7EF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F7019B-1A02-45CF-A8B2-1F10180CF051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88623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5497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1FD51-2527-4F98-8D2E-2BAA2ED776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33C59-FCDD-4076-A172-A2EFB303F45A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09123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87240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78859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1096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9304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7234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9535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4205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87357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0947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152893-340B-4BD4-A410-A84BB5DF5DA4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9F3C9-1F16-47C8-9B25-23529851B14A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03FCAC-C20F-4665-8C20-3BB1B18113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13760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34251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59899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71059814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7120385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87720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A7ED7-4299-49E9-8F67-390D85D239EC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25377-C562-4DB3-B49C-271D071C11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7213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009709787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9155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8653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9331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7458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502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58894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1900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47528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7655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4356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8137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03857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565558481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271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75646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5602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69D3140F-7E87-4F55-8DA4-86DCE0C7626F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136B3-2D38-43D5-A5ED-F583E68A8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2A9B7E-6530-40A5-9F0F-41D426830223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295DB9-23C7-4751-AFC8-0DB792F61D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92232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8257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99039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67732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65640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5714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98972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2161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9264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08152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0507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517231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13152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12661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18341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102067743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0" r:id="rId2"/>
    <p:sldLayoutId id="2147484561" r:id="rId3"/>
    <p:sldLayoutId id="2147484562" r:id="rId4"/>
    <p:sldLayoutId id="2147484563" r:id="rId5"/>
    <p:sldLayoutId id="2147484564" r:id="rId6"/>
    <p:sldLayoutId id="2147484565" r:id="rId7"/>
    <p:sldLayoutId id="2147484566" r:id="rId8"/>
    <p:sldLayoutId id="2147484567" r:id="rId9"/>
    <p:sldLayoutId id="2147484568" r:id="rId10"/>
    <p:sldLayoutId id="2147484569" r:id="rId11"/>
    <p:sldLayoutId id="2147484570" r:id="rId12"/>
    <p:sldLayoutId id="2147484571" r:id="rId13"/>
    <p:sldLayoutId id="2147484572" r:id="rId14"/>
    <p:sldLayoutId id="2147484573" r:id="rId15"/>
    <p:sldLayoutId id="2147484574" r:id="rId16"/>
    <p:sldLayoutId id="2147484575" r:id="rId17"/>
    <p:sldLayoutId id="2147484576" r:id="rId18"/>
    <p:sldLayoutId id="2147484577" r:id="rId19"/>
    <p:sldLayoutId id="2147484578" r:id="rId20"/>
    <p:sldLayoutId id="2147484579" r:id="rId21"/>
    <p:sldLayoutId id="2147484580" r:id="rId22"/>
    <p:sldLayoutId id="2147484581" r:id="rId23"/>
    <p:sldLayoutId id="2147484582" r:id="rId24"/>
    <p:sldLayoutId id="2147484583" r:id="rId25"/>
    <p:sldLayoutId id="2147484584" r:id="rId26"/>
    <p:sldLayoutId id="2147484585" r:id="rId27"/>
    <p:sldLayoutId id="2147484586" r:id="rId28"/>
    <p:sldLayoutId id="2147484587" r:id="rId29"/>
    <p:sldLayoutId id="2147484588" r:id="rId30"/>
    <p:sldLayoutId id="2147484589" r:id="rId31"/>
    <p:sldLayoutId id="2147484590" r:id="rId32"/>
    <p:sldLayoutId id="2147484591" r:id="rId33"/>
    <p:sldLayoutId id="2147484592" r:id="rId34"/>
    <p:sldLayoutId id="2147484593" r:id="rId35"/>
    <p:sldLayoutId id="2147484594" r:id="rId36"/>
    <p:sldLayoutId id="2147484595" r:id="rId37"/>
    <p:sldLayoutId id="2147484596" r:id="rId38"/>
    <p:sldLayoutId id="2147484597" r:id="rId39"/>
    <p:sldLayoutId id="2147484598" r:id="rId40"/>
    <p:sldLayoutId id="2147484599" r:id="rId41"/>
    <p:sldLayoutId id="2147484600" r:id="rId42"/>
    <p:sldLayoutId id="2147484601" r:id="rId43"/>
    <p:sldLayoutId id="2147484602" r:id="rId44"/>
    <p:sldLayoutId id="2147484603" r:id="rId45"/>
    <p:sldLayoutId id="2147484604" r:id="rId46"/>
    <p:sldLayoutId id="2147484605" r:id="rId47"/>
    <p:sldLayoutId id="2147484606" r:id="rId48"/>
    <p:sldLayoutId id="2147484607" r:id="rId49"/>
    <p:sldLayoutId id="2147484608" r:id="rId50"/>
    <p:sldLayoutId id="2147484609" r:id="rId51"/>
    <p:sldLayoutId id="2147484610" r:id="rId52"/>
    <p:sldLayoutId id="2147484611" r:id="rId53"/>
    <p:sldLayoutId id="2147484612" r:id="rId54"/>
    <p:sldLayoutId id="2147484613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Parameter</a:t>
            </a:r>
            <a:br>
              <a:rPr lang="en-US" dirty="0"/>
            </a:br>
            <a:r>
              <a:rPr lang="en-US" dirty="0"/>
              <a:t>&amp; Argument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formal parameter?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it is different to an argument?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8C41E2-6967-4383-B8E7-47AC1BC6F55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Formal Parameter</a:t>
            </a:r>
            <a:br>
              <a:rPr lang="en-US" dirty="0"/>
            </a:br>
            <a:r>
              <a:rPr lang="en-US" dirty="0"/>
              <a:t>&amp; Argument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Formal </a:t>
            </a:r>
            <a:r>
              <a:rPr lang="en-US" dirty="0"/>
              <a:t>Parameter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The Core 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0DC8-6CBD-4A8E-9CF6-C926DB17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 function has exactly two formal parameters: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inX</a:t>
            </a:r>
            <a:r>
              <a:rPr lang="en-US" dirty="0"/>
              <a:t> – an integer; and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inY</a:t>
            </a:r>
            <a:r>
              <a:rPr lang="en-US" dirty="0"/>
              <a:t> – also an integer.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sayHello</a:t>
            </a:r>
            <a:r>
              <a:rPr lang="en-US" dirty="0"/>
              <a:t> function has no formal parameter.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04333-BFA9-4490-8D49-D0D65AC1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5" y="1585913"/>
            <a:ext cx="5579311" cy="36861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BE7EFFE-2061-4B15-A0D4-6DFAEAA3F117}"/>
              </a:ext>
            </a:extLst>
          </p:cNvPr>
          <p:cNvSpPr/>
          <p:nvPr/>
        </p:nvSpPr>
        <p:spPr>
          <a:xfrm>
            <a:off x="7410449" y="514350"/>
            <a:ext cx="1962151" cy="447675"/>
          </a:xfrm>
          <a:prstGeom prst="borderCallout1">
            <a:avLst>
              <a:gd name="adj1" fmla="val 102793"/>
              <a:gd name="adj2" fmla="val 47978"/>
              <a:gd name="adj3" fmla="val 297606"/>
              <a:gd name="adj4" fmla="val 6797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Formal parameters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C73AD37-15C9-4679-B1BB-A5893F27D4B7}"/>
              </a:ext>
            </a:extLst>
          </p:cNvPr>
          <p:cNvSpPr/>
          <p:nvPr/>
        </p:nvSpPr>
        <p:spPr>
          <a:xfrm>
            <a:off x="7926704" y="4575810"/>
            <a:ext cx="1962151" cy="447675"/>
          </a:xfrm>
          <a:prstGeom prst="borderCallout1">
            <a:avLst>
              <a:gd name="adj1" fmla="val 2368"/>
              <a:gd name="adj2" fmla="val 47978"/>
              <a:gd name="adj3" fmla="val -193882"/>
              <a:gd name="adj4" fmla="val 80599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Returning a value.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3B79F-B1DA-4CA2-A4AF-7BCFCACE8A3E}"/>
              </a:ext>
            </a:extLst>
          </p:cNvPr>
          <p:cNvSpPr/>
          <p:nvPr/>
        </p:nvSpPr>
        <p:spPr>
          <a:xfrm>
            <a:off x="9631680" y="904435"/>
            <a:ext cx="2088831" cy="447675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Without any formal parameter.</a:t>
            </a:r>
          </a:p>
        </p:txBody>
      </p:sp>
    </p:spTree>
    <p:extLst>
      <p:ext uri="{BB962C8B-B14F-4D97-AF65-F5344CB8AC3E}">
        <p14:creationId xmlns:p14="http://schemas.microsoft.com/office/powerpoint/2010/main" val="138612190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DBE94F-1618-4B03-8263-D6D73096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2B049-3587-494C-AF93-7CDC020D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DC187-2056-4176-AC41-60D7C5FC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formal parameter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636021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80160" y="2739272"/>
            <a:ext cx="9601200" cy="2665508"/>
          </a:xfrm>
        </p:spPr>
        <p:txBody>
          <a:bodyPr/>
          <a:lstStyle/>
          <a:p>
            <a:r>
              <a:rPr lang="en-US" dirty="0"/>
              <a:t>A (formal) </a:t>
            </a:r>
            <a:r>
              <a:rPr lang="en-US" b="1" dirty="0"/>
              <a:t>parameter</a:t>
            </a:r>
            <a:r>
              <a:rPr lang="en-US" dirty="0"/>
              <a:t> is a value passed into a function.</a:t>
            </a:r>
            <a:br>
              <a:rPr lang="en-US" dirty="0"/>
            </a:br>
            <a:r>
              <a:rPr lang="en-US" dirty="0"/>
              <a:t>It is a way to provide input required by the function or to control the behavior of the function.</a:t>
            </a:r>
          </a:p>
          <a:p>
            <a:r>
              <a:rPr lang="en-US" dirty="0"/>
              <a:t>A parameter is like a variable but defined at the beginning of a function and set with a value given during the function call.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2958F-9052-4F95-B559-44397A970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04333-BFA9-4490-8D49-D0D65AC1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45" y="1585913"/>
            <a:ext cx="5579311" cy="36861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BE7EFFE-2061-4B15-A0D4-6DFAEAA3F117}"/>
              </a:ext>
            </a:extLst>
          </p:cNvPr>
          <p:cNvSpPr/>
          <p:nvPr/>
        </p:nvSpPr>
        <p:spPr>
          <a:xfrm>
            <a:off x="5173270" y="405730"/>
            <a:ext cx="4040695" cy="527019"/>
          </a:xfrm>
          <a:prstGeom prst="borderCallout1">
            <a:avLst>
              <a:gd name="adj1" fmla="val 102793"/>
              <a:gd name="adj2" fmla="val 46000"/>
              <a:gd name="adj3" fmla="val 264704"/>
              <a:gd name="adj4" fmla="val 3787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The passed values are accepted and be available for the function as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inX</a:t>
            </a:r>
            <a:r>
              <a:rPr lang="en-US" sz="1400" dirty="0">
                <a:solidFill>
                  <a:schemeClr val="tx2"/>
                </a:solidFill>
              </a:rPr>
              <a:t> and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inY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9" name="Callout: Line 5">
            <a:extLst>
              <a:ext uri="{FF2B5EF4-FFF2-40B4-BE49-F238E27FC236}">
                <a16:creationId xmlns:a16="http://schemas.microsoft.com/office/drawing/2014/main" id="{3BE7EFFE-2061-4B15-A0D4-6DFAEAA3F117}"/>
              </a:ext>
            </a:extLst>
          </p:cNvPr>
          <p:cNvSpPr/>
          <p:nvPr/>
        </p:nvSpPr>
        <p:spPr>
          <a:xfrm>
            <a:off x="491196" y="2909026"/>
            <a:ext cx="2900073" cy="519974"/>
          </a:xfrm>
          <a:prstGeom prst="borderCallout1">
            <a:avLst>
              <a:gd name="adj1" fmla="val 98975"/>
              <a:gd name="adj2" fmla="val 89687"/>
              <a:gd name="adj3" fmla="val 192999"/>
              <a:gd name="adj4" fmla="val 120784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The value of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chemeClr val="tx2"/>
                </a:solidFill>
              </a:rPr>
              <a:t> and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chemeClr val="tx2"/>
                </a:solidFill>
              </a:rPr>
              <a:t> are passed as </a:t>
            </a:r>
            <a:r>
              <a:rPr lang="en-US" sz="1400" b="1" dirty="0">
                <a:solidFill>
                  <a:schemeClr val="tx2"/>
                </a:solidFill>
              </a:rPr>
              <a:t>arguments</a:t>
            </a:r>
            <a:r>
              <a:rPr lang="en-US" sz="1400" dirty="0">
                <a:solidFill>
                  <a:schemeClr val="tx2"/>
                </a:solidFill>
              </a:rPr>
              <a:t> at the function call.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264F5-4B78-4C65-84E4-1734597FAD61}"/>
              </a:ext>
            </a:extLst>
          </p:cNvPr>
          <p:cNvSpPr/>
          <p:nvPr/>
        </p:nvSpPr>
        <p:spPr>
          <a:xfrm>
            <a:off x="5173270" y="932749"/>
            <a:ext cx="1707047" cy="341219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Formal parameters.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264F5-4B78-4C65-84E4-1734597FAD61}"/>
              </a:ext>
            </a:extLst>
          </p:cNvPr>
          <p:cNvSpPr/>
          <p:nvPr/>
        </p:nvSpPr>
        <p:spPr>
          <a:xfrm>
            <a:off x="7297445" y="3384610"/>
            <a:ext cx="4252404" cy="1098613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Both parameter and argument have the same value but seen from different perspectives.</a:t>
            </a:r>
          </a:p>
          <a:p>
            <a:r>
              <a:rPr lang="en-US" sz="1400" dirty="0">
                <a:solidFill>
                  <a:schemeClr val="tx2"/>
                </a:solidFill>
              </a:rPr>
              <a:t>Argument is from the caller’s perspective and parameter from the </a:t>
            </a:r>
            <a:r>
              <a:rPr lang="en-US" sz="1400" dirty="0" err="1">
                <a:solidFill>
                  <a:schemeClr val="tx2"/>
                </a:solidFill>
              </a:rPr>
              <a:t>callee’s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  <a:p>
            <a:r>
              <a:rPr lang="en-US" sz="1400" dirty="0">
                <a:solidFill>
                  <a:schemeClr val="tx2"/>
                </a:solidFill>
              </a:rPr>
              <a:t>Sometimes both can be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8523014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parameter is a value passed into a function.</a:t>
            </a:r>
          </a:p>
          <a:p>
            <a:r>
              <a:rPr lang="en-US" dirty="0"/>
              <a:t>The sole difference between argument and parameter</a:t>
            </a:r>
            <a:br>
              <a:rPr lang="en-US" dirty="0"/>
            </a:br>
            <a:r>
              <a:rPr lang="en-US" dirty="0"/>
              <a:t>is the perspective.</a:t>
            </a:r>
          </a:p>
          <a:p>
            <a:pPr lvl="1"/>
            <a:r>
              <a:rPr lang="en-US" dirty="0"/>
              <a:t>argument sees the value from the caller’s perspective whereas</a:t>
            </a:r>
          </a:p>
          <a:p>
            <a:pPr lvl="1"/>
            <a:r>
              <a:rPr lang="en-US" dirty="0"/>
              <a:t>parameter sees it from the </a:t>
            </a:r>
            <a:r>
              <a:rPr lang="en-US" dirty="0" err="1"/>
              <a:t>callee’s</a:t>
            </a:r>
            <a:r>
              <a:rPr lang="en-US" dirty="0"/>
              <a:t> perspective.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6892</TotalTime>
  <Words>295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template-6</vt:lpstr>
      <vt:lpstr>Formal Parameter &amp; Argument</vt:lpstr>
      <vt:lpstr>What is a formal parameter?</vt:lpstr>
      <vt:lpstr>PowerPoint Presentation</vt:lpstr>
      <vt:lpstr>An Example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Formal Parameter &amp; Argument</dc:title>
  <dc:creator>Mario Simaremare</dc:creator>
  <cp:keywords>IT Del, S1SI, MSS</cp:keywords>
  <cp:lastModifiedBy>Mario Simaremare</cp:lastModifiedBy>
  <cp:revision>588</cp:revision>
  <dcterms:created xsi:type="dcterms:W3CDTF">2022-09-27T10:46:48Z</dcterms:created>
  <dcterms:modified xsi:type="dcterms:W3CDTF">2023-08-26T05:57:42Z</dcterms:modified>
</cp:coreProperties>
</file>