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9" r:id="rId1"/>
  </p:sldMasterIdLst>
  <p:notesMasterIdLst>
    <p:notesMasterId r:id="rId19"/>
  </p:notesMasterIdLst>
  <p:sldIdLst>
    <p:sldId id="273" r:id="rId2"/>
    <p:sldId id="265" r:id="rId3"/>
    <p:sldId id="306" r:id="rId4"/>
    <p:sldId id="330" r:id="rId5"/>
    <p:sldId id="329" r:id="rId6"/>
    <p:sldId id="263" r:id="rId7"/>
    <p:sldId id="334" r:id="rId8"/>
    <p:sldId id="327" r:id="rId9"/>
    <p:sldId id="332" r:id="rId10"/>
    <p:sldId id="320" r:id="rId11"/>
    <p:sldId id="333" r:id="rId12"/>
    <p:sldId id="303" r:id="rId13"/>
    <p:sldId id="277" r:id="rId14"/>
    <p:sldId id="294" r:id="rId15"/>
    <p:sldId id="262" r:id="rId16"/>
    <p:sldId id="25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79061C-A3EA-4E5A-8CAD-E8BDD9A0526C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200110-6CD4-4836-ACE5-24C2B19AFD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13B77A-3489-443A-B569-E89CC6B04F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32107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209755715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665341470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FE6BB-3402-4CEC-BE54-4CE76C7745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276058-AC68-4596-88B3-E56CB5E11A14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31112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356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92743-3A63-4DA7-B2F3-A595F0D428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310922-3558-4A47-B9E1-BC960BE45B8F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53981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3729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995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7566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32795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535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45187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517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2019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851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D9BE7-4BB3-4AE3-BB89-4CEAF48D562D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0E1527-2509-4503-B4A3-B641C45105D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A5C52D-7D77-4AF8-9CBB-B940D81DB1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05327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31776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6765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4223644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86184933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614474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ABD1E-3749-490F-AE77-3FA24845862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A6A5D-B636-4A92-9476-5C26D2BD4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951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093445297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9222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3509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8896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3873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5574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1117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1841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3409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1863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7212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1372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3553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212775146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344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7867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3166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49A8FC0-4445-4CE9-86FA-C4C975CAED06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25889-ADD6-47B6-89C1-78A553090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EC037B-2364-40D0-A384-E32E109A1D76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97965-8649-4A67-847C-90A8FE6575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5245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4303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5078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62341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0765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1764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2719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9990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176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45835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4376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52964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3611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8155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6465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828881202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  <p:sldLayoutId id="2147484572" r:id="rId13"/>
    <p:sldLayoutId id="2147484573" r:id="rId14"/>
    <p:sldLayoutId id="2147484574" r:id="rId15"/>
    <p:sldLayoutId id="2147484575" r:id="rId16"/>
    <p:sldLayoutId id="2147484576" r:id="rId17"/>
    <p:sldLayoutId id="2147484577" r:id="rId18"/>
    <p:sldLayoutId id="2147484578" r:id="rId19"/>
    <p:sldLayoutId id="2147484579" r:id="rId20"/>
    <p:sldLayoutId id="2147484580" r:id="rId21"/>
    <p:sldLayoutId id="2147484581" r:id="rId22"/>
    <p:sldLayoutId id="2147484582" r:id="rId23"/>
    <p:sldLayoutId id="2147484583" r:id="rId24"/>
    <p:sldLayoutId id="2147484584" r:id="rId25"/>
    <p:sldLayoutId id="2147484585" r:id="rId26"/>
    <p:sldLayoutId id="2147484586" r:id="rId27"/>
    <p:sldLayoutId id="2147484587" r:id="rId28"/>
    <p:sldLayoutId id="2147484588" r:id="rId29"/>
    <p:sldLayoutId id="2147484589" r:id="rId30"/>
    <p:sldLayoutId id="2147484590" r:id="rId31"/>
    <p:sldLayoutId id="2147484591" r:id="rId32"/>
    <p:sldLayoutId id="2147484592" r:id="rId33"/>
    <p:sldLayoutId id="2147484593" r:id="rId34"/>
    <p:sldLayoutId id="2147484594" r:id="rId35"/>
    <p:sldLayoutId id="2147484595" r:id="rId36"/>
    <p:sldLayoutId id="2147484596" r:id="rId37"/>
    <p:sldLayoutId id="2147484597" r:id="rId38"/>
    <p:sldLayoutId id="2147484598" r:id="rId39"/>
    <p:sldLayoutId id="2147484599" r:id="rId40"/>
    <p:sldLayoutId id="2147484600" r:id="rId41"/>
    <p:sldLayoutId id="2147484601" r:id="rId42"/>
    <p:sldLayoutId id="2147484602" r:id="rId43"/>
    <p:sldLayoutId id="2147484603" r:id="rId44"/>
    <p:sldLayoutId id="2147484604" r:id="rId45"/>
    <p:sldLayoutId id="2147484605" r:id="rId46"/>
    <p:sldLayoutId id="2147484606" r:id="rId47"/>
    <p:sldLayoutId id="2147484607" r:id="rId48"/>
    <p:sldLayoutId id="2147484608" r:id="rId49"/>
    <p:sldLayoutId id="2147484609" r:id="rId50"/>
    <p:sldLayoutId id="2147484610" r:id="rId51"/>
    <p:sldLayoutId id="2147484611" r:id="rId52"/>
    <p:sldLayoutId id="2147484612" r:id="rId53"/>
    <p:sldLayoutId id="2147484613" r:id="rId54"/>
    <p:sldLayoutId id="2147484614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C5A33-897A-44B7-B731-C83D169F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B2A8A35-43AF-49C1-B741-606483BCE691}"/>
              </a:ext>
            </a:extLst>
          </p:cNvPr>
          <p:cNvSpPr/>
          <p:nvPr/>
        </p:nvSpPr>
        <p:spPr>
          <a:xfrm>
            <a:off x="828573" y="1097280"/>
            <a:ext cx="413887" cy="468750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07A4C0E6-3A32-439C-99E1-0D0C50E45D0F}"/>
              </a:ext>
            </a:extLst>
          </p:cNvPr>
          <p:cNvSpPr/>
          <p:nvPr/>
        </p:nvSpPr>
        <p:spPr>
          <a:xfrm>
            <a:off x="3285422" y="2319691"/>
            <a:ext cx="413887" cy="207424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EC302DF2-6005-459A-BD98-651EB3BFC02A}"/>
              </a:ext>
            </a:extLst>
          </p:cNvPr>
          <p:cNvSpPr/>
          <p:nvPr/>
        </p:nvSpPr>
        <p:spPr>
          <a:xfrm>
            <a:off x="5848146" y="2967017"/>
            <a:ext cx="413887" cy="264451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6DB96-BF64-47FA-A82F-72E18DC78922}"/>
              </a:ext>
            </a:extLst>
          </p:cNvPr>
          <p:cNvSpPr txBox="1"/>
          <p:nvPr/>
        </p:nvSpPr>
        <p:spPr>
          <a:xfrm>
            <a:off x="356935" y="731520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70C8B-0172-4259-8E11-8A52FBFEB6D6}"/>
              </a:ext>
            </a:extLst>
          </p:cNvPr>
          <p:cNvSpPr txBox="1"/>
          <p:nvPr/>
        </p:nvSpPr>
        <p:spPr>
          <a:xfrm>
            <a:off x="1242460" y="1838835"/>
            <a:ext cx="288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recursiveFactorial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(n=3)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CAA55-63D9-4AD2-9901-F8A1CB73E839}"/>
              </a:ext>
            </a:extLst>
          </p:cNvPr>
          <p:cNvSpPr>
            <a:spLocks noChangeAspect="1"/>
          </p:cNvSpPr>
          <p:nvPr/>
        </p:nvSpPr>
        <p:spPr>
          <a:xfrm>
            <a:off x="785260" y="2105526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F5EF3-570E-443E-B079-D2AAB105FE48}"/>
              </a:ext>
            </a:extLst>
          </p:cNvPr>
          <p:cNvSpPr>
            <a:spLocks noChangeAspect="1"/>
          </p:cNvSpPr>
          <p:nvPr/>
        </p:nvSpPr>
        <p:spPr>
          <a:xfrm>
            <a:off x="3263765" y="2652931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1D4C2-18CC-4240-A7EE-BAEE4F262A3C}"/>
              </a:ext>
            </a:extLst>
          </p:cNvPr>
          <p:cNvCxnSpPr/>
          <p:nvPr/>
        </p:nvCxnSpPr>
        <p:spPr>
          <a:xfrm flipV="1">
            <a:off x="1297402" y="2334126"/>
            <a:ext cx="1988020" cy="1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9555F5-C349-494F-975B-66C937EDAF2B}"/>
              </a:ext>
            </a:extLst>
          </p:cNvPr>
          <p:cNvCxnSpPr/>
          <p:nvPr/>
        </p:nvCxnSpPr>
        <p:spPr>
          <a:xfrm flipH="1" flipV="1">
            <a:off x="3699310" y="3110132"/>
            <a:ext cx="2345354" cy="2578399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A4B0FD-CBC4-406E-8B5A-E7899F9608D2}"/>
              </a:ext>
            </a:extLst>
          </p:cNvPr>
          <p:cNvCxnSpPr/>
          <p:nvPr/>
        </p:nvCxnSpPr>
        <p:spPr>
          <a:xfrm>
            <a:off x="3779124" y="2929290"/>
            <a:ext cx="2005659" cy="25666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085EE-0B20-4862-9424-494AFCA89D61}"/>
              </a:ext>
            </a:extLst>
          </p:cNvPr>
          <p:cNvCxnSpPr/>
          <p:nvPr/>
        </p:nvCxnSpPr>
        <p:spPr>
          <a:xfrm flipH="1" flipV="1">
            <a:off x="1262511" y="2521386"/>
            <a:ext cx="2221833" cy="196398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71FCE5-6D0B-489E-B9BB-743EDCC08556}"/>
              </a:ext>
            </a:extLst>
          </p:cNvPr>
          <p:cNvSpPr txBox="1"/>
          <p:nvPr/>
        </p:nvSpPr>
        <p:spPr>
          <a:xfrm rot="2522548">
            <a:off x="1178683" y="3194701"/>
            <a:ext cx="2453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recursiveFactorial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(2) * 3</a:t>
            </a:r>
            <a:endParaRPr 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C6F41E-69D8-461B-8475-5D96C1F8B6E4}"/>
              </a:ext>
            </a:extLst>
          </p:cNvPr>
          <p:cNvSpPr txBox="1"/>
          <p:nvPr/>
        </p:nvSpPr>
        <p:spPr>
          <a:xfrm>
            <a:off x="6986532" y="4979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9BB10D-FE0E-496C-BE62-B19E1A6CE188}"/>
              </a:ext>
            </a:extLst>
          </p:cNvPr>
          <p:cNvSpPr txBox="1"/>
          <p:nvPr/>
        </p:nvSpPr>
        <p:spPr>
          <a:xfrm>
            <a:off x="4459303" y="43355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96DA8B-D9A9-4FEC-9736-ABCABDB0673D}"/>
              </a:ext>
            </a:extLst>
          </p:cNvPr>
          <p:cNvSpPr txBox="1"/>
          <p:nvPr/>
        </p:nvSpPr>
        <p:spPr>
          <a:xfrm>
            <a:off x="1795916" y="3441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18872A-B4D1-4E4A-8F6F-28D3CF605462}"/>
              </a:ext>
            </a:extLst>
          </p:cNvPr>
          <p:cNvSpPr txBox="1">
            <a:spLocks/>
          </p:cNvSpPr>
          <p:nvPr/>
        </p:nvSpPr>
        <p:spPr>
          <a:xfrm>
            <a:off x="4465117" y="663467"/>
            <a:ext cx="4535500" cy="686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34" name="Down Arrow 7">
            <a:extLst>
              <a:ext uri="{FF2B5EF4-FFF2-40B4-BE49-F238E27FC236}">
                <a16:creationId xmlns:a16="http://schemas.microsoft.com/office/drawing/2014/main" id="{DBEACF47-030D-4438-B0E1-F6B38A5AEDEF}"/>
              </a:ext>
            </a:extLst>
          </p:cNvPr>
          <p:cNvSpPr/>
          <p:nvPr/>
        </p:nvSpPr>
        <p:spPr>
          <a:xfrm>
            <a:off x="8421016" y="3657303"/>
            <a:ext cx="413887" cy="264451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1803B8-206E-4E7E-8D32-997EA355CCA6}"/>
              </a:ext>
            </a:extLst>
          </p:cNvPr>
          <p:cNvSpPr>
            <a:spLocks noChangeAspect="1"/>
          </p:cNvSpPr>
          <p:nvPr/>
        </p:nvSpPr>
        <p:spPr>
          <a:xfrm>
            <a:off x="5836635" y="3343217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CE27-7013-44D9-B190-6F6EFC4CA9BB}"/>
              </a:ext>
            </a:extLst>
          </p:cNvPr>
          <p:cNvCxnSpPr/>
          <p:nvPr/>
        </p:nvCxnSpPr>
        <p:spPr>
          <a:xfrm flipH="1" flipV="1">
            <a:off x="6272180" y="3800418"/>
            <a:ext cx="2345354" cy="2578399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C38EB2-A0D4-4790-AA31-EDCCB2080C7D}"/>
              </a:ext>
            </a:extLst>
          </p:cNvPr>
          <p:cNvCxnSpPr/>
          <p:nvPr/>
        </p:nvCxnSpPr>
        <p:spPr>
          <a:xfrm>
            <a:off x="6351994" y="3619576"/>
            <a:ext cx="2005659" cy="25666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A344D0-923D-4370-8C16-34F95257B5DC}"/>
              </a:ext>
            </a:extLst>
          </p:cNvPr>
          <p:cNvSpPr txBox="1"/>
          <p:nvPr/>
        </p:nvSpPr>
        <p:spPr>
          <a:xfrm>
            <a:off x="3698790" y="2529119"/>
            <a:ext cx="288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recursiveFactorial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(n=2)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8D40C8-5DBA-4AF7-BD1B-E9676CD843DB}"/>
              </a:ext>
            </a:extLst>
          </p:cNvPr>
          <p:cNvSpPr txBox="1"/>
          <p:nvPr/>
        </p:nvSpPr>
        <p:spPr>
          <a:xfrm rot="2905690">
            <a:off x="3635013" y="3929810"/>
            <a:ext cx="2453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recursiveFactorial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(1) * 2</a:t>
            </a:r>
            <a:endParaRPr 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89B28F-2D08-4FC4-8932-79FF223E99F3}"/>
              </a:ext>
            </a:extLst>
          </p:cNvPr>
          <p:cNvSpPr txBox="1"/>
          <p:nvPr/>
        </p:nvSpPr>
        <p:spPr>
          <a:xfrm>
            <a:off x="6280623" y="3210441"/>
            <a:ext cx="288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recursiveFactorial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(n=1)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679D13-BB82-4183-80FF-C70E7DB05ECB}"/>
              </a:ext>
            </a:extLst>
          </p:cNvPr>
          <p:cNvSpPr txBox="1"/>
          <p:nvPr/>
        </p:nvSpPr>
        <p:spPr>
          <a:xfrm rot="2905690">
            <a:off x="6216846" y="4611131"/>
            <a:ext cx="2453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return 1</a:t>
            </a:r>
            <a:endParaRPr 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1041F-6489-4674-8397-3DBB3649E22E}"/>
              </a:ext>
            </a:extLst>
          </p:cNvPr>
          <p:cNvSpPr txBox="1"/>
          <p:nvPr/>
        </p:nvSpPr>
        <p:spPr>
          <a:xfrm>
            <a:off x="6840318" y="1923628"/>
            <a:ext cx="484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When: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 recursion routine finally stops when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recursiveFactorial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is supplied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= 1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31379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140848"/>
            <a:ext cx="10596513" cy="1325563"/>
          </a:xfrm>
        </p:spPr>
        <p:txBody>
          <a:bodyPr/>
          <a:lstStyle/>
          <a:p>
            <a:pPr algn="ctr"/>
            <a:r>
              <a:rPr lang="en-US" dirty="0"/>
              <a:t>Repetition vs.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(low memory).</a:t>
            </a:r>
          </a:p>
          <a:p>
            <a:r>
              <a:rPr lang="en-US" dirty="0"/>
              <a:t>Using constructs, such as: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do-while</a:t>
            </a:r>
            <a:r>
              <a:rPr lang="en-US" dirty="0"/>
              <a:t>.</a:t>
            </a:r>
          </a:p>
          <a:p>
            <a:r>
              <a:rPr lang="en-US" dirty="0"/>
              <a:t>Favored more in the imperative languages.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(CPU usage, parallelism).</a:t>
            </a:r>
          </a:p>
          <a:p>
            <a:r>
              <a:rPr lang="en-US" dirty="0"/>
              <a:t>A recursive function invokes itself until the base case is hit.</a:t>
            </a:r>
          </a:p>
          <a:p>
            <a:r>
              <a:rPr lang="en-US" dirty="0"/>
              <a:t>Uses </a:t>
            </a:r>
            <a:r>
              <a:rPr lang="en-US" dirty="0">
                <a:latin typeface="Consolas" panose="020B0609020204030204" pitchFamily="49" charset="0"/>
              </a:rPr>
              <a:t>stack</a:t>
            </a:r>
            <a:r>
              <a:rPr lang="en-US" dirty="0"/>
              <a:t> data structure.</a:t>
            </a:r>
          </a:p>
          <a:p>
            <a:pPr lvl="1"/>
            <a:r>
              <a:rPr lang="en-US" dirty="0"/>
              <a:t>Beware of memory overflows.</a:t>
            </a:r>
          </a:p>
          <a:p>
            <a:r>
              <a:rPr lang="en-US" dirty="0"/>
              <a:t>Favored more in the functional languages (Go, Lisp,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Special cases or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6881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recursive function invokes itself to solve the problem.</a:t>
            </a:r>
          </a:p>
          <a:p>
            <a:r>
              <a:rPr lang="en-US" dirty="0"/>
              <a:t>A recursion must stop one time in the future.</a:t>
            </a:r>
          </a:p>
          <a:p>
            <a:pPr lvl="1"/>
            <a:r>
              <a:rPr lang="en-US" dirty="0"/>
              <a:t>A non-stop recursion will surely flood the memory </a:t>
            </a:r>
            <a:r>
              <a:rPr lang="en-US"/>
              <a:t>(overflow).</a:t>
            </a:r>
            <a:endParaRPr lang="en-US" dirty="0"/>
          </a:p>
          <a:p>
            <a:pPr lvl="1"/>
            <a:r>
              <a:rPr lang="en-US" dirty="0"/>
              <a:t>A base case is the final expected stopping point.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develop a recursive function?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43B02-1A96-496B-9D2D-DBFFEB09A84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286000" y="1388062"/>
            <a:ext cx="7620000" cy="4496661"/>
            <a:chOff x="2286000" y="1022263"/>
            <a:chExt cx="7620000" cy="4496661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0" y="1022263"/>
              <a:ext cx="7620000" cy="1828800"/>
              <a:chOff x="2286000" y="1022264"/>
              <a:chExt cx="7620000" cy="169877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1022264"/>
                <a:ext cx="7620000" cy="147637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286000" y="2413258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Sierpinsky</a:t>
                </a:r>
                <a:r>
                  <a:rPr lang="en-US" sz="1400" dirty="0"/>
                  <a:t> triangle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3178131"/>
              <a:ext cx="3016012" cy="2340793"/>
              <a:chOff x="2286000" y="3468295"/>
              <a:chExt cx="3016012" cy="234079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3468295"/>
                <a:ext cx="3016012" cy="201168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286001" y="5501311"/>
                <a:ext cx="173591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Linux Libertine"/>
                  </a:rPr>
                  <a:t>Tree branches</a:t>
                </a:r>
                <a:endParaRPr lang="en-US" sz="1400" b="0" i="0" dirty="0">
                  <a:solidFill>
                    <a:srgbClr val="000000"/>
                  </a:solidFill>
                  <a:effectLst/>
                  <a:latin typeface="Linux Libertine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858000" y="3178131"/>
              <a:ext cx="3048000" cy="2328660"/>
              <a:chOff x="2286000" y="3480428"/>
              <a:chExt cx="3048000" cy="232866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3480428"/>
                <a:ext cx="3048000" cy="2008749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1" y="5501311"/>
                <a:ext cx="173591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>
                    <a:solidFill>
                      <a:srgbClr val="000000"/>
                    </a:solidFill>
                    <a:latin typeface="Linux Libertine"/>
                  </a:rPr>
                  <a:t>Matryoshka</a:t>
                </a:r>
                <a:r>
                  <a:rPr lang="en-US" sz="1400" dirty="0">
                    <a:solidFill>
                      <a:srgbClr val="000000"/>
                    </a:solidFill>
                    <a:latin typeface="Linux Libertine"/>
                  </a:rPr>
                  <a:t> dolls</a:t>
                </a:r>
              </a:p>
            </p:txBody>
          </p:sp>
        </p:grp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 txBox="1">
            <a:spLocks/>
          </p:cNvSpPr>
          <p:nvPr/>
        </p:nvSpPr>
        <p:spPr>
          <a:xfrm>
            <a:off x="838200" y="140848"/>
            <a:ext cx="5095874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“Images” of Itself</a:t>
            </a:r>
          </a:p>
        </p:txBody>
      </p:sp>
    </p:spTree>
    <p:extLst>
      <p:ext uri="{BB962C8B-B14F-4D97-AF65-F5344CB8AC3E}">
        <p14:creationId xmlns:p14="http://schemas.microsoft.com/office/powerpoint/2010/main" val="185239476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BE94F-1618-4B03-8263-D6D7309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2B049-3587-494C-AF93-7CDC020D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C187-2056-4176-AC41-60D7C5FC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recursion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36021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80160" y="2739272"/>
            <a:ext cx="9601200" cy="2665508"/>
          </a:xfrm>
        </p:spPr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is a problem-solving technique to answer</a:t>
            </a:r>
            <a:br>
              <a:rPr lang="en-US" dirty="0"/>
            </a:br>
            <a:r>
              <a:rPr lang="en-US" dirty="0"/>
              <a:t>a problem that consists of “images” or “copies” of itself.</a:t>
            </a:r>
          </a:p>
          <a:p>
            <a:r>
              <a:rPr lang="en-US" dirty="0"/>
              <a:t>Usually, the implementation is in the form of a function that calls itself from the inside its body.</a:t>
            </a:r>
          </a:p>
          <a:p>
            <a:r>
              <a:rPr lang="en-US" dirty="0"/>
              <a:t>Recursion calls form a stack of function calls.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The Base Case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invokes itself to solve the problem.</a:t>
            </a:r>
          </a:p>
          <a:p>
            <a:pPr lvl="1"/>
            <a:endParaRPr lang="en-US" b="1" dirty="0"/>
          </a:p>
          <a:p>
            <a:r>
              <a:rPr lang="en-US" b="1" dirty="0"/>
              <a:t>Question</a:t>
            </a:r>
            <a:r>
              <a:rPr lang="en-US" dirty="0"/>
              <a:t>: when should the self-invocation stop?</a:t>
            </a:r>
          </a:p>
          <a:p>
            <a:pPr lvl="1"/>
            <a:r>
              <a:rPr lang="en-US" dirty="0"/>
              <a:t>A non-stopping recursion will </a:t>
            </a:r>
            <a:r>
              <a:rPr lang="en-US" u="sng" dirty="0"/>
              <a:t>overflow</a:t>
            </a:r>
            <a:r>
              <a:rPr lang="en-US" dirty="0"/>
              <a:t> the memory.</a:t>
            </a:r>
          </a:p>
          <a:p>
            <a:pPr lvl="1"/>
            <a:endParaRPr lang="en-US" dirty="0"/>
          </a:p>
          <a:p>
            <a:r>
              <a:rPr lang="en-US" dirty="0"/>
              <a:t>The recursive function has to decide </a:t>
            </a:r>
            <a:r>
              <a:rPr lang="en-US" b="1" dirty="0"/>
              <a:t>when</a:t>
            </a:r>
            <a:r>
              <a:rPr lang="en-US" dirty="0"/>
              <a:t> to stop.</a:t>
            </a:r>
          </a:p>
          <a:p>
            <a:pPr lvl="1"/>
            <a:r>
              <a:rPr lang="en-US" b="1" u="sng" dirty="0"/>
              <a:t>Base</a:t>
            </a:r>
            <a:r>
              <a:rPr lang="en-US" b="1" dirty="0"/>
              <a:t> </a:t>
            </a:r>
            <a:r>
              <a:rPr lang="en-US" b="1" u="sng" dirty="0"/>
              <a:t>case</a:t>
            </a:r>
            <a:r>
              <a:rPr lang="en-US" dirty="0"/>
              <a:t> is the condition which eventually stops the recursion.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428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 for factorial problem can be drawn using repetitive strategy.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7981" y="3133534"/>
                <a:ext cx="32115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81" y="3133534"/>
                <a:ext cx="321158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72" y="1455191"/>
            <a:ext cx="2833334" cy="39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2190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However, the problem can also be answered using recursion approach.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base case is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D290DC8-6CBD-4A8E-9CF6-C926DB176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1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7981" y="3133534"/>
                <a:ext cx="32115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81" y="3133534"/>
                <a:ext cx="321158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86" y="1583762"/>
            <a:ext cx="3861905" cy="3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706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7202</TotalTime>
  <Words>410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Linux Libertine</vt:lpstr>
      <vt:lpstr>Segoe UI</vt:lpstr>
      <vt:lpstr>template-6</vt:lpstr>
      <vt:lpstr>Recursion</vt:lpstr>
      <vt:lpstr>What is recursion?</vt:lpstr>
      <vt:lpstr>PowerPoint Presentation</vt:lpstr>
      <vt:lpstr>PowerPoint Presentation</vt:lpstr>
      <vt:lpstr>Question</vt:lpstr>
      <vt:lpstr>PowerPoint Presentation</vt:lpstr>
      <vt:lpstr>Recursion: The Base Case</vt:lpstr>
      <vt:lpstr>Factorial</vt:lpstr>
      <vt:lpstr>Factorial</vt:lpstr>
      <vt:lpstr>PowerPoint Presentation</vt:lpstr>
      <vt:lpstr>Repetition vs.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Recursion</dc:title>
  <dc:creator>Mario Simaremare</dc:creator>
  <cp:keywords>IT Del, S1SI, MSS</cp:keywords>
  <cp:lastModifiedBy>Mario Simaremare</cp:lastModifiedBy>
  <cp:revision>656</cp:revision>
  <dcterms:created xsi:type="dcterms:W3CDTF">2022-09-27T10:46:48Z</dcterms:created>
  <dcterms:modified xsi:type="dcterms:W3CDTF">2023-08-26T05:30:13Z</dcterms:modified>
</cp:coreProperties>
</file>