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5" r:id="rId1"/>
  </p:sldMasterIdLst>
  <p:notesMasterIdLst>
    <p:notesMasterId r:id="rId15"/>
  </p:notesMasterIdLst>
  <p:sldIdLst>
    <p:sldId id="273" r:id="rId2"/>
    <p:sldId id="265" r:id="rId3"/>
    <p:sldId id="297" r:id="rId4"/>
    <p:sldId id="274" r:id="rId5"/>
    <p:sldId id="275" r:id="rId6"/>
    <p:sldId id="276" r:id="rId7"/>
    <p:sldId id="263" r:id="rId8"/>
    <p:sldId id="300" r:id="rId9"/>
    <p:sldId id="277" r:id="rId10"/>
    <p:sldId id="294" r:id="rId11"/>
    <p:sldId id="262" r:id="rId12"/>
    <p:sldId id="25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4800"/>
      </p:ext>
    </p:extLst>
  </p:cSld>
  <p:clrMapOvr>
    <a:masterClrMapping/>
  </p:clrMapOvr>
  <p:transition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593275173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589110628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26DA04-06A3-4E7D-91A5-7B4AB7F0C2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373797-807D-4356-B92C-31F3C10C5C5A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85728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0036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C9F7A2-A27E-43D4-819F-36C69C9A4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B17B3-88E9-427D-B904-F37F94F623E4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96550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8070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15548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2054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7643"/>
      </p:ext>
    </p:extLst>
  </p:cSld>
  <p:clrMapOvr>
    <a:masterClrMapping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148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73454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3070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6186"/>
      </p:ext>
    </p:extLst>
  </p:cSld>
  <p:clrMapOvr>
    <a:masterClrMapping/>
  </p:clrMapOvr>
  <p:transition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3588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E562-B0E7-43CA-846F-CBBFBBCE84EC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BEFCD-9A3C-4B77-807C-CB58C57186C8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2EDBE-6D2D-4E44-A192-B4D3FB442F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7081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1390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95081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3171810"/>
      </p:ext>
    </p:extLst>
  </p:cSld>
  <p:clrMapOvr>
    <a:masterClrMapping/>
  </p:clrMapOvr>
  <p:transition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499693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98064"/>
      </p:ext>
    </p:extLst>
  </p:cSld>
  <p:clrMapOvr>
    <a:masterClrMapping/>
  </p:clrMapOvr>
  <p:transition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0177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D54004-9D80-450E-8CEA-AAB859357ABE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FE2C7-D35D-4945-9189-9E4283985A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8FF570E-D2EB-4E79-9D50-F835F8B8C59F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CE8972-0056-488A-99B2-7DB8D2E2424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7B581F-A577-4A8D-8CC9-C2D371174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142BD83-A5DE-4801-98AA-949D9CF6EC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80973"/>
      </p:ext>
    </p:extLst>
  </p:cSld>
  <p:clrMapOvr>
    <a:masterClrMapping/>
  </p:clrMapOvr>
  <p:transition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74352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9581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2801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4361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8697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1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9033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65586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7089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7768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47677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45299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87479996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0200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7566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5201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A06D770C-5C66-4430-A98F-D4F116F2C118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F8380-AE71-4B82-8BB0-5706A0706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7CEAC8-4C50-424E-AD33-B61639812EED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E635EC-A30B-479B-880F-4B4A3346DA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41814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4469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55734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7267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2557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6835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839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03177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1471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44620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9705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78776"/>
      </p:ext>
    </p:extLst>
  </p:cSld>
  <p:clrMapOvr>
    <a:masterClrMapping/>
  </p:clrMapOvr>
  <p:transition>
    <p:push dir="u"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0531EC-39E3-43C5-AB31-4C71E4ABF442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44905"/>
      </p:ext>
    </p:extLst>
  </p:cSld>
  <p:clrMapOvr>
    <a:masterClrMapping/>
  </p:clrMapOvr>
  <p:transition spd="med">
    <p:pull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7870"/>
      </p:ext>
    </p:extLst>
  </p:cSld>
  <p:clrMapOvr>
    <a:masterClrMapping/>
  </p:clrMapOvr>
  <p:transition spd="med">
    <p:pull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3452"/>
      </p:ext>
    </p:extLst>
  </p:cSld>
  <p:clrMapOvr>
    <a:masterClrMapping/>
  </p:clrMapOvr>
  <p:transition spd="med">
    <p:pull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330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4929"/>
      </p:ext>
    </p:extLst>
  </p:cSld>
  <p:clrMapOvr>
    <a:masterClrMapping/>
  </p:clrMapOvr>
  <p:transition>
    <p:push dir="u"/>
  </p:transition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5979"/>
      </p:ext>
    </p:extLst>
  </p:cSld>
  <p:clrMapOvr>
    <a:masterClrMapping/>
  </p:clrMapOvr>
  <p:transition spd="med">
    <p:pull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076"/>
      </p:ext>
    </p:extLst>
  </p:cSld>
  <p:clrMapOvr>
    <a:masterClrMapping/>
  </p:clrMapOvr>
  <p:transition spd="med">
    <p:pull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 userDrawn="1"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 userDrawn="1"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 userDrawn="1"/>
        </p:nvSpPr>
        <p:spPr>
          <a:xfrm>
            <a:off x="1280160" y="3350419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 userDrawn="1"/>
        </p:nvSpPr>
        <p:spPr>
          <a:xfrm>
            <a:off x="1280160" y="4183444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 userDrawn="1"/>
        </p:nvSpPr>
        <p:spPr>
          <a:xfrm>
            <a:off x="1280160" y="5062854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4066"/>
      </p:ext>
    </p:extLst>
  </p:cSld>
  <p:clrMapOvr>
    <a:masterClrMapping/>
  </p:clrMapOvr>
  <p:transition spd="med">
    <p:pull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 userDrawn="1"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 userDrawn="1"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 userDrawn="1"/>
        </p:nvSpPr>
        <p:spPr>
          <a:xfrm>
            <a:off x="1280160" y="3350419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 userDrawn="1"/>
        </p:nvSpPr>
        <p:spPr>
          <a:xfrm>
            <a:off x="1280160" y="4183444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9776"/>
      </p:ext>
    </p:extLst>
  </p:cSld>
  <p:clrMapOvr>
    <a:masterClrMapping/>
  </p:clrMapOvr>
  <p:transition spd="med">
    <p:pull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 userDrawn="1"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 userDrawn="1"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 userDrawn="1"/>
        </p:nvSpPr>
        <p:spPr>
          <a:xfrm>
            <a:off x="1280160" y="3350419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1726"/>
      </p:ext>
    </p:extLst>
  </p:cSld>
  <p:clrMapOvr>
    <a:masterClrMapping/>
  </p:clrMapOvr>
  <p:transition spd="med">
    <p:pull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5596"/>
      </p:ext>
    </p:extLst>
  </p:cSld>
  <p:clrMapOvr>
    <a:masterClrMapping/>
  </p:clrMapOvr>
  <p:transition spd="med">
    <p:pull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5450"/>
      </p:ext>
    </p:extLst>
  </p:cSld>
  <p:clrMapOvr>
    <a:masterClrMapping/>
  </p:clrMapOvr>
  <p:transition spd="med">
    <p:pull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7028"/>
      </p:ext>
    </p:extLst>
  </p:cSld>
  <p:clrMapOvr>
    <a:masterClrMapping/>
  </p:clrMapOvr>
  <p:transition spd="med">
    <p:pull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0127"/>
      </p:ext>
    </p:extLst>
  </p:cSld>
  <p:clrMapOvr>
    <a:masterClrMapping/>
  </p:clrMapOvr>
  <p:transition spd="med">
    <p:pull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736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7771"/>
      </p:ext>
    </p:extLst>
  </p:cSld>
  <p:clrMapOvr>
    <a:masterClrMapping/>
  </p:clrMapOvr>
  <p:transition>
    <p:push dir="u"/>
  </p:transition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1707"/>
      </p:ext>
    </p:extLst>
  </p:cSld>
  <p:clrMapOvr>
    <a:masterClrMapping/>
  </p:clrMapOvr>
  <p:transition spd="med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3525"/>
      </p:ext>
    </p:extLst>
  </p:cSld>
  <p:clrMapOvr>
    <a:masterClrMapping/>
  </p:clrMapOvr>
  <p:transition spd="med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956"/>
      </p:ext>
    </p:extLst>
  </p:cSld>
  <p:clrMapOvr>
    <a:masterClrMapping/>
  </p:clrMapOvr>
  <p:transition spd="med">
    <p:pull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831335772"/>
      </p:ext>
    </p:extLst>
  </p:cSld>
  <p:clrMapOvr>
    <a:masterClrMapping/>
  </p:clrMapOvr>
  <p:transition spd="med">
    <p:pull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95"/>
      </p:ext>
    </p:extLst>
  </p:cSld>
  <p:clrMapOvr>
    <a:masterClrMapping/>
  </p:clrMapOvr>
  <p:transition spd="med">
    <p:pull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7553"/>
      </p:ext>
    </p:extLst>
  </p:cSld>
  <p:clrMapOvr>
    <a:masterClrMapping/>
  </p:clrMapOvr>
  <p:transition spd="med">
    <p:pull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3643"/>
      </p:ext>
    </p:extLst>
  </p:cSld>
  <p:clrMapOvr>
    <a:masterClrMapping/>
  </p:clrMapOvr>
  <p:transition spd="med">
    <p:pull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42F6D9-BE28-4545-9DF9-9083F920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0908"/>
      </p:ext>
    </p:extLst>
  </p:cSld>
  <p:clrMapOvr>
    <a:masterClrMapping/>
  </p:clrMapOvr>
  <p:transition spd="med">
    <p:pull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9E44-41A7-4C77-BAD2-7DC471B9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5761"/>
      </p:ext>
    </p:extLst>
  </p:cSld>
  <p:clrMapOvr>
    <a:masterClrMapping/>
  </p:clrMapOvr>
  <p:transition spd="med">
    <p:pull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9E44-41A7-4C77-BAD2-7DC471B9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99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643"/>
      </p:ext>
    </p:extLst>
  </p:cSld>
  <p:clrMapOvr>
    <a:masterClrMapping/>
  </p:clrMapOvr>
  <p:transition>
    <p:push dir="u"/>
  </p:transition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 userDrawn="1"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rgbClr val="18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CC0526-F141-43EB-9B07-ADAE8B608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 userDrawn="1"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 userDrawn="1"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74367"/>
      </p:ext>
    </p:extLst>
  </p:cSld>
  <p:clrMapOvr>
    <a:masterClrMapping/>
  </p:clrMapOvr>
  <p:transition spd="med">
    <p:pull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 userDrawn="1"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rgbClr val="18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CC0526-F141-43EB-9B07-ADAE8B608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 userDrawn="1"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 userDrawn="1"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91283"/>
      </p:ext>
    </p:extLst>
  </p:cSld>
  <p:clrMapOvr>
    <a:masterClrMapping/>
  </p:clrMapOvr>
  <p:transition spd="med">
    <p:pull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 userDrawn="1"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rgbClr val="18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CC0526-F141-43EB-9B07-ADAE8B608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 userDrawn="1"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 userDrawn="1"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36683"/>
      </p:ext>
    </p:extLst>
  </p:cSld>
  <p:clrMapOvr>
    <a:masterClrMapping/>
  </p:clrMapOvr>
  <p:transition spd="med">
    <p:pull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 userDrawn="1"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 userDrawn="1"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77070"/>
      </p:ext>
    </p:extLst>
  </p:cSld>
  <p:clrMapOvr>
    <a:masterClrMapping/>
  </p:clrMapOvr>
  <p:transition spd="med">
    <p:pull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 userDrawn="1"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 userDrawn="1"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67315"/>
      </p:ext>
    </p:extLst>
  </p:cSld>
  <p:clrMapOvr>
    <a:masterClrMapping/>
  </p:clrMapOvr>
  <p:transition spd="med">
    <p:pull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 userDrawn="1"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 userDrawn="1"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2157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057336050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  <p:sldLayoutId id="2147484558" r:id="rId13"/>
    <p:sldLayoutId id="2147484559" r:id="rId14"/>
    <p:sldLayoutId id="2147484560" r:id="rId15"/>
    <p:sldLayoutId id="2147484561" r:id="rId16"/>
    <p:sldLayoutId id="2147484562" r:id="rId17"/>
    <p:sldLayoutId id="2147484563" r:id="rId18"/>
    <p:sldLayoutId id="2147484564" r:id="rId19"/>
    <p:sldLayoutId id="2147484565" r:id="rId20"/>
    <p:sldLayoutId id="2147484566" r:id="rId21"/>
    <p:sldLayoutId id="2147484567" r:id="rId22"/>
    <p:sldLayoutId id="2147484568" r:id="rId23"/>
    <p:sldLayoutId id="2147484569" r:id="rId24"/>
    <p:sldLayoutId id="2147484570" r:id="rId25"/>
    <p:sldLayoutId id="2147484571" r:id="rId26"/>
    <p:sldLayoutId id="2147484572" r:id="rId27"/>
    <p:sldLayoutId id="2147484573" r:id="rId28"/>
    <p:sldLayoutId id="2147484574" r:id="rId29"/>
    <p:sldLayoutId id="2147484575" r:id="rId30"/>
    <p:sldLayoutId id="2147484576" r:id="rId31"/>
    <p:sldLayoutId id="2147484577" r:id="rId32"/>
    <p:sldLayoutId id="2147484578" r:id="rId33"/>
    <p:sldLayoutId id="2147484579" r:id="rId34"/>
    <p:sldLayoutId id="2147484580" r:id="rId35"/>
    <p:sldLayoutId id="2147484581" r:id="rId36"/>
    <p:sldLayoutId id="2147484582" r:id="rId37"/>
    <p:sldLayoutId id="2147484583" r:id="rId38"/>
    <p:sldLayoutId id="2147484584" r:id="rId39"/>
    <p:sldLayoutId id="2147484585" r:id="rId40"/>
    <p:sldLayoutId id="2147484586" r:id="rId41"/>
    <p:sldLayoutId id="2147484587" r:id="rId42"/>
    <p:sldLayoutId id="2147484588" r:id="rId43"/>
    <p:sldLayoutId id="2147484589" r:id="rId44"/>
    <p:sldLayoutId id="2147484590" r:id="rId45"/>
    <p:sldLayoutId id="2147484591" r:id="rId46"/>
    <p:sldLayoutId id="2147484592" r:id="rId47"/>
    <p:sldLayoutId id="2147484593" r:id="rId48"/>
    <p:sldLayoutId id="2147484594" r:id="rId49"/>
    <p:sldLayoutId id="2147484595" r:id="rId50"/>
    <p:sldLayoutId id="2147484596" r:id="rId51"/>
    <p:sldLayoutId id="2147484597" r:id="rId52"/>
    <p:sldLayoutId id="2147484598" r:id="rId53"/>
    <p:sldLayoutId id="2147484599" r:id="rId54"/>
    <p:sldLayoutId id="2147484600" r:id="rId55"/>
    <p:sldLayoutId id="2147483700" r:id="rId56"/>
    <p:sldLayoutId id="2147483717" r:id="rId57"/>
    <p:sldLayoutId id="2147483690" r:id="rId58"/>
    <p:sldLayoutId id="2147483660" r:id="rId59"/>
    <p:sldLayoutId id="2147483701" r:id="rId60"/>
    <p:sldLayoutId id="2147483691" r:id="rId61"/>
    <p:sldLayoutId id="2147483684" r:id="rId62"/>
    <p:sldLayoutId id="2147483718" r:id="rId63"/>
    <p:sldLayoutId id="2147483719" r:id="rId64"/>
    <p:sldLayoutId id="2147483720" r:id="rId65"/>
    <p:sldLayoutId id="2147483724" r:id="rId66"/>
    <p:sldLayoutId id="2147483725" r:id="rId67"/>
    <p:sldLayoutId id="2147483721" r:id="rId68"/>
    <p:sldLayoutId id="2147483709" r:id="rId69"/>
    <p:sldLayoutId id="2147483710" r:id="rId70"/>
    <p:sldLayoutId id="2147483711" r:id="rId71"/>
    <p:sldLayoutId id="2147483663" r:id="rId72"/>
    <p:sldLayoutId id="2147483667" r:id="rId73"/>
    <p:sldLayoutId id="2147483695" r:id="rId74"/>
    <p:sldLayoutId id="2147483696" r:id="rId75"/>
    <p:sldLayoutId id="2147483697" r:id="rId76"/>
    <p:sldLayoutId id="2147483712" r:id="rId77"/>
    <p:sldLayoutId id="2147483666" r:id="rId78"/>
    <p:sldLayoutId id="2147483722" r:id="rId79"/>
    <p:sldLayoutId id="2147483661" r:id="rId80"/>
    <p:sldLayoutId id="2147483713" r:id="rId81"/>
    <p:sldLayoutId id="2147483715" r:id="rId82"/>
    <p:sldLayoutId id="2147483662" r:id="rId83"/>
    <p:sldLayoutId id="2147483716" r:id="rId84"/>
    <p:sldLayoutId id="2147483714" r:id="rId8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/>
              <a:t>.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E7C32-0F22-4927-A32A-BAB2412C4F2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B3798-C16E-46DD-815C-ED6080D2D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="0" dirty="0"/>
              <a:t>:</a:t>
            </a:r>
            <a:br>
              <a:rPr lang="en-US" b="0"/>
            </a:br>
            <a:r>
              <a:rPr lang="en-US" b="0"/>
              <a:t>The Core </a:t>
            </a:r>
            <a:r>
              <a:rPr lang="en-US" b="0" dirty="0"/>
              <a:t>Concepts.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E949-23B9-41FA-B0D1-448183BDA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2D0C-595D-4CE4-B81F-F8140CE3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0741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Say, we want to calculate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area</a:t>
            </a:r>
            <a:r>
              <a:rPr lang="en-US" dirty="0"/>
              <a:t> of a circle.</a:t>
            </a:r>
          </a:p>
          <a:p>
            <a:pPr lvl="1"/>
            <a:endParaRPr lang="en-US" dirty="0"/>
          </a:p>
          <a:p>
            <a:r>
              <a:rPr lang="en-US" dirty="0"/>
              <a:t>The formula is as follow: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𝜋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3.14</a:t>
            </a:r>
            <a:r>
              <a:rPr lang="en-US" dirty="0"/>
              <a:t> constant,</a:t>
            </a:r>
          </a:p>
          <a:p>
            <a:pPr lvl="1"/>
            <a:r>
              <a:rPr lang="en-US" b="1" dirty="0"/>
              <a:t>𝑟</a:t>
            </a:r>
            <a:r>
              <a:rPr lang="en-US" dirty="0"/>
              <a:t> is the circle’s radius, and</a:t>
            </a:r>
          </a:p>
          <a:p>
            <a:pPr lvl="1"/>
            <a:r>
              <a:rPr lang="en-US" b="1" dirty="0"/>
              <a:t>𝐴</a:t>
            </a:r>
            <a:r>
              <a:rPr lang="en-US" dirty="0"/>
              <a:t> is the calculated area.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/>
              <p:nvPr/>
            </p:nvSpPr>
            <p:spPr>
              <a:xfrm>
                <a:off x="1383461" y="3394251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61" y="3394251"/>
                <a:ext cx="156844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17208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the area of a circle with radius </a:t>
            </a:r>
            <a:r>
              <a:rPr lang="en-US" dirty="0">
                <a:latin typeface="Consolas" panose="020B0609020204030204" pitchFamily="49" charset="0"/>
              </a:rPr>
              <a:t>5cm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78.54cm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1998C-FF7C-4443-AE88-3368BD852EEA}"/>
              </a:ext>
            </a:extLst>
          </p:cNvPr>
          <p:cNvSpPr txBox="1"/>
          <p:nvPr/>
        </p:nvSpPr>
        <p:spPr>
          <a:xfrm>
            <a:off x="9202726" y="3429000"/>
            <a:ext cx="72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5cm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C57198-B029-48A5-94B2-20F9DEE88124}"/>
                  </a:ext>
                </a:extLst>
              </p:cNvPr>
              <p:cNvSpPr txBox="1"/>
              <p:nvPr/>
            </p:nvSpPr>
            <p:spPr>
              <a:xfrm>
                <a:off x="6760160" y="1626513"/>
                <a:ext cx="14896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→3.14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C57198-B029-48A5-94B2-20F9DEE8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60" y="1626513"/>
                <a:ext cx="14896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Question mark">
            <a:extLst>
              <a:ext uri="{FF2B5EF4-FFF2-40B4-BE49-F238E27FC236}">
                <a16:creationId xmlns:a16="http://schemas.microsoft.com/office/drawing/2014/main" id="{12C80187-C00A-49E6-8097-DC8F1A6C1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056" y="3015356"/>
            <a:ext cx="822960" cy="822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53C0F-DD17-4559-8445-481422906CE4}"/>
              </a:ext>
            </a:extLst>
          </p:cNvPr>
          <p:cNvSpPr txBox="1"/>
          <p:nvPr/>
        </p:nvSpPr>
        <p:spPr>
          <a:xfrm>
            <a:off x="1714016" y="3012801"/>
            <a:ext cx="522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</a:t>
            </a:r>
            <a:r>
              <a:rPr lang="en-US" sz="2400" u="sng" dirty="0"/>
              <a:t>data</a:t>
            </a:r>
            <a:r>
              <a:rPr lang="en-US" sz="2400" dirty="0"/>
              <a:t> is required and </a:t>
            </a:r>
            <a:br>
              <a:rPr lang="en-US" sz="2400" dirty="0"/>
            </a:br>
            <a:r>
              <a:rPr lang="en-US" sz="2400" dirty="0"/>
              <a:t>produced during the area calculation?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467FB5C6-67A1-417B-B9A1-38EA249449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056" y="4300418"/>
            <a:ext cx="731520" cy="7315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98B12E-4E49-4470-9CA9-95545E82586B}"/>
              </a:ext>
            </a:extLst>
          </p:cNvPr>
          <p:cNvSpPr txBox="1"/>
          <p:nvPr/>
        </p:nvSpPr>
        <p:spPr>
          <a:xfrm>
            <a:off x="1714016" y="4297863"/>
            <a:ext cx="522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data is required, </a:t>
            </a:r>
            <a:r>
              <a:rPr lang="en-US" sz="2400" b="1" dirty="0"/>
              <a:t>𝜋</a:t>
            </a:r>
            <a:r>
              <a:rPr lang="en-US" sz="2400" dirty="0"/>
              <a:t> and </a:t>
            </a:r>
            <a:r>
              <a:rPr lang="en-US" sz="2400" b="1" dirty="0"/>
              <a:t>𝑟</a:t>
            </a:r>
            <a:r>
              <a:rPr lang="en-US" sz="2400" dirty="0"/>
              <a:t>.</a:t>
            </a:r>
          </a:p>
          <a:p>
            <a:r>
              <a:rPr lang="en-US" sz="2400" dirty="0"/>
              <a:t>The calculation produces </a:t>
            </a:r>
            <a:r>
              <a:rPr lang="en-US" sz="2400" b="1" dirty="0"/>
              <a:t>𝐴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the area.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8A281A-6299-4A21-8B2E-E12766297C22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D814B2-79F8-486D-8CF5-743CAB48C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69D0A8-4760-4572-9168-C5EED28A41D1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90FB780-8A4B-4F90-9FCC-82A3D6BECA1D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90FB780-8A4B-4F90-9FCC-82A3D6BEC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495654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data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is a </a:t>
            </a:r>
            <a:r>
              <a:rPr lang="en-US" u="sng" dirty="0"/>
              <a:t>valuable</a:t>
            </a:r>
            <a:r>
              <a:rPr lang="en-US" dirty="0"/>
              <a:t> fact.</a:t>
            </a:r>
            <a:br>
              <a:rPr lang="en-US" dirty="0"/>
            </a:br>
            <a:r>
              <a:rPr lang="en-US" dirty="0"/>
              <a:t>Sometimes, it is described with metric e.g. kg, cm</a:t>
            </a:r>
            <a:r>
              <a:rPr lang="en-US" baseline="30000" dirty="0"/>
              <a:t>2</a:t>
            </a:r>
            <a:r>
              <a:rPr lang="en-US" dirty="0"/>
              <a:t>, etc.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B3798-C16E-46DD-815C-ED6080D2D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2D0C-595D-4CE4-B81F-F8140CE3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453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is a valuable </a:t>
            </a:r>
            <a:r>
              <a:rPr lang="en-US" b="1" dirty="0"/>
              <a:t>fact</a:t>
            </a:r>
            <a:r>
              <a:rPr lang="en-US" dirty="0"/>
              <a:t>, it is quantifiable.</a:t>
            </a:r>
          </a:p>
          <a:p>
            <a:r>
              <a:rPr lang="en-US" dirty="0"/>
              <a:t>A data may consist of the value and its metric.</a:t>
            </a:r>
          </a:p>
          <a:p>
            <a:pPr lvl="1"/>
            <a:r>
              <a:rPr lang="en-US" dirty="0"/>
              <a:t>In programming, we tend to put more focus on the value.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429</TotalTime>
  <Words>223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Consolas</vt:lpstr>
      <vt:lpstr>Segoe UI</vt:lpstr>
      <vt:lpstr>template-6</vt:lpstr>
      <vt:lpstr>What is Data?</vt:lpstr>
      <vt:lpstr>What is data?</vt:lpstr>
      <vt:lpstr>PowerPoint Presentation</vt:lpstr>
      <vt:lpstr>Problem</vt:lpstr>
      <vt:lpstr>Problem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Data</dc:title>
  <dc:creator>Mario Simaremare</dc:creator>
  <cp:keywords>IT Del, S1SI, MSS</cp:keywords>
  <cp:lastModifiedBy>Mario Simaremare</cp:lastModifiedBy>
  <cp:revision>115</cp:revision>
  <dcterms:created xsi:type="dcterms:W3CDTF">2022-09-27T10:46:48Z</dcterms:created>
  <dcterms:modified xsi:type="dcterms:W3CDTF">2023-08-26T05:42:29Z</dcterms:modified>
</cp:coreProperties>
</file>