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7" r:id="rId1"/>
  </p:sldMasterIdLst>
  <p:notesMasterIdLst>
    <p:notesMasterId r:id="rId30"/>
  </p:notesMasterIdLst>
  <p:sldIdLst>
    <p:sldId id="273" r:id="rId2"/>
    <p:sldId id="265" r:id="rId3"/>
    <p:sldId id="298" r:id="rId4"/>
    <p:sldId id="274" r:id="rId5"/>
    <p:sldId id="276" r:id="rId6"/>
    <p:sldId id="263" r:id="rId7"/>
    <p:sldId id="282" r:id="rId8"/>
    <p:sldId id="301" r:id="rId9"/>
    <p:sldId id="303" r:id="rId10"/>
    <p:sldId id="283" r:id="rId11"/>
    <p:sldId id="308" r:id="rId12"/>
    <p:sldId id="284" r:id="rId13"/>
    <p:sldId id="310" r:id="rId14"/>
    <p:sldId id="285" r:id="rId15"/>
    <p:sldId id="311" r:id="rId16"/>
    <p:sldId id="286" r:id="rId17"/>
    <p:sldId id="312" r:id="rId18"/>
    <p:sldId id="307" r:id="rId19"/>
    <p:sldId id="304" r:id="rId20"/>
    <p:sldId id="288" r:id="rId21"/>
    <p:sldId id="287" r:id="rId22"/>
    <p:sldId id="302" r:id="rId23"/>
    <p:sldId id="305" r:id="rId24"/>
    <p:sldId id="277" r:id="rId25"/>
    <p:sldId id="294" r:id="rId26"/>
    <p:sldId id="262" r:id="rId27"/>
    <p:sldId id="257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2229"/>
      </p:ext>
    </p:extLst>
  </p:cSld>
  <p:clrMapOvr>
    <a:masterClrMapping/>
  </p:clrMapOvr>
  <p:transition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32149369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179610639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6E802-800F-4D9B-AC5C-E76C29EBD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E600A-6FB9-410E-9237-C119268D8CC5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833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619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2BF67-8268-4519-8DFC-C61A52FE36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8ED2CB-48CF-40E6-998A-571A1B245D94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4012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0317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4354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7724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5781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3386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29600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9287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8289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423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3C2D4-6EE5-48D5-A025-6D9DEAB3A561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E7DD7-4397-44F4-804D-942E1251242A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66DD56-1EED-43F1-89C0-156235D42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3352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846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13025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43501279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9854163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766442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1883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99977891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CC86B-6C5E-4D45-9DDB-749C868A1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6963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8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9097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1870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530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7569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013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92820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1182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367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7113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05107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0E043-5B02-40C7-BF3F-9016562A7D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5764"/>
      </p:ext>
    </p:extLst>
  </p:cSld>
  <p:clrMapOvr>
    <a:masterClrMapping/>
  </p:clrMapOvr>
  <p:transition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0153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2051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3910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EF0F776-CBCC-46E0-A66E-01A7CC86173F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9811D-15CB-4269-A6F3-BCDB9C16F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27F8B1-5111-421D-ABCA-F1EE7F74C7CF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813BED-64AD-41ED-AB6D-A6B56B83C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8844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4236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731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1448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286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0719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99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55325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18343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68598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365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14177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0531EC-39E3-43C5-AB31-4C71E4ABF44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92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80285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3650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4994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53798463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  <p:sldLayoutId id="2147484573" r:id="rId16"/>
    <p:sldLayoutId id="2147484574" r:id="rId17"/>
    <p:sldLayoutId id="2147484575" r:id="rId18"/>
    <p:sldLayoutId id="2147484576" r:id="rId19"/>
    <p:sldLayoutId id="2147484577" r:id="rId20"/>
    <p:sldLayoutId id="2147484578" r:id="rId21"/>
    <p:sldLayoutId id="2147484579" r:id="rId22"/>
    <p:sldLayoutId id="2147484580" r:id="rId23"/>
    <p:sldLayoutId id="2147484581" r:id="rId24"/>
    <p:sldLayoutId id="2147484582" r:id="rId25"/>
    <p:sldLayoutId id="2147484583" r:id="rId26"/>
    <p:sldLayoutId id="2147484584" r:id="rId27"/>
    <p:sldLayoutId id="2147484585" r:id="rId28"/>
    <p:sldLayoutId id="2147484586" r:id="rId29"/>
    <p:sldLayoutId id="2147484587" r:id="rId30"/>
    <p:sldLayoutId id="2147484588" r:id="rId31"/>
    <p:sldLayoutId id="2147484589" r:id="rId32"/>
    <p:sldLayoutId id="2147484590" r:id="rId33"/>
    <p:sldLayoutId id="2147484591" r:id="rId34"/>
    <p:sldLayoutId id="2147484592" r:id="rId35"/>
    <p:sldLayoutId id="2147484593" r:id="rId36"/>
    <p:sldLayoutId id="2147484594" r:id="rId37"/>
    <p:sldLayoutId id="2147484595" r:id="rId38"/>
    <p:sldLayoutId id="2147484596" r:id="rId39"/>
    <p:sldLayoutId id="2147484597" r:id="rId40"/>
    <p:sldLayoutId id="2147484598" r:id="rId41"/>
    <p:sldLayoutId id="2147484599" r:id="rId42"/>
    <p:sldLayoutId id="2147484600" r:id="rId43"/>
    <p:sldLayoutId id="2147484601" r:id="rId44"/>
    <p:sldLayoutId id="2147484602" r:id="rId45"/>
    <p:sldLayoutId id="2147484603" r:id="rId46"/>
    <p:sldLayoutId id="2147484604" r:id="rId47"/>
    <p:sldLayoutId id="2147484605" r:id="rId48"/>
    <p:sldLayoutId id="2147484606" r:id="rId49"/>
    <p:sldLayoutId id="2147484607" r:id="rId50"/>
    <p:sldLayoutId id="2147484608" r:id="rId51"/>
    <p:sldLayoutId id="2147484609" r:id="rId52"/>
    <p:sldLayoutId id="2147484610" r:id="rId53"/>
    <p:sldLayoutId id="2147484611" r:id="rId54"/>
    <p:sldLayoutId id="2147484612" r:id="rId55"/>
    <p:sldLayoutId id="2147484344" r:id="rId56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declare.html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675"/>
            <a:ext cx="10515600" cy="2300288"/>
          </a:xfrm>
        </p:spPr>
        <p:txBody>
          <a:bodyPr>
            <a:normAutofit/>
          </a:bodyPr>
          <a:lstStyle/>
          <a:p>
            <a:r>
              <a:rPr lang="en-US" dirty="0"/>
              <a:t>At this phase, the underlying Operating Systems will reserve</a:t>
            </a:r>
            <a:br>
              <a:rPr lang="en-US" dirty="0"/>
            </a:br>
            <a:r>
              <a:rPr lang="en-US" dirty="0"/>
              <a:t>a space in the main memory.</a:t>
            </a:r>
          </a:p>
          <a:p>
            <a:pPr lvl="1"/>
            <a:r>
              <a:rPr lang="en-US" dirty="0"/>
              <a:t>Different data type requires different memory space.</a:t>
            </a:r>
          </a:p>
          <a:p>
            <a:pPr lvl="1"/>
            <a:r>
              <a:rPr lang="en-US" dirty="0"/>
              <a:t>Some languages do not require explicit data type.</a:t>
            </a:r>
          </a:p>
          <a:p>
            <a:pPr lvl="2"/>
            <a:r>
              <a:rPr lang="en-US" dirty="0"/>
              <a:t>E.g. PHP,, JavaScript,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D9BFAF4-0B9C-449E-B6D1-1EA0502A44F6}"/>
              </a:ext>
            </a:extLst>
          </p:cNvPr>
          <p:cNvSpPr/>
          <p:nvPr/>
        </p:nvSpPr>
        <p:spPr>
          <a:xfrm>
            <a:off x="61468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bg1"/>
                </a:solidFill>
              </a:rPr>
              <a:t>Declaration</a:t>
            </a:r>
            <a:endParaRPr 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6B8AD45-0869-46CF-8306-CCFD5D1657CC}"/>
              </a:ext>
            </a:extLst>
          </p:cNvPr>
          <p:cNvSpPr/>
          <p:nvPr/>
        </p:nvSpPr>
        <p:spPr>
          <a:xfrm>
            <a:off x="3281273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Initialization</a:t>
            </a:r>
            <a:br>
              <a:rPr lang="en-US" sz="2000" b="1" kern="1200" dirty="0">
                <a:solidFill>
                  <a:schemeClr val="tx1"/>
                </a:solidFill>
              </a:rPr>
            </a:br>
            <a:r>
              <a:rPr lang="en-US" sz="2000" b="1" kern="1200" dirty="0">
                <a:solidFill>
                  <a:schemeClr val="tx1"/>
                </a:solidFill>
              </a:rPr>
              <a:t>(</a:t>
            </a:r>
            <a:r>
              <a:rPr lang="en-US" sz="2000" b="1" i="1" kern="1200" dirty="0">
                <a:solidFill>
                  <a:schemeClr val="tx1"/>
                </a:solidFill>
              </a:rPr>
              <a:t>optional</a:t>
            </a:r>
            <a:r>
              <a:rPr lang="en-US" sz="2000" b="1" kern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CA91FF-D656-4D08-B89C-58F72B2B43F9}"/>
              </a:ext>
            </a:extLst>
          </p:cNvPr>
          <p:cNvSpPr/>
          <p:nvPr/>
        </p:nvSpPr>
        <p:spPr>
          <a:xfrm>
            <a:off x="5947856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Manipulation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0757A74-1E6F-4F66-80A7-30260F05B50D}"/>
              </a:ext>
            </a:extLst>
          </p:cNvPr>
          <p:cNvSpPr/>
          <p:nvPr/>
        </p:nvSpPr>
        <p:spPr>
          <a:xfrm>
            <a:off x="861443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Destroyed</a:t>
            </a:r>
            <a:endParaRPr lang="en-US" sz="25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2933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28CDC-F56A-41EC-B085-9150BCA4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48" y="3044163"/>
            <a:ext cx="1828800" cy="7696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88CC0E-4A47-48AE-BA66-FBD15A8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86B1-CA0C-4C7C-929E-55FD2E73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Declare Statement</a:t>
            </a:r>
            <a:r>
              <a:rPr lang="en-US" dirty="0"/>
              <a:t> is used</a:t>
            </a:r>
            <a:br>
              <a:rPr lang="en-US" dirty="0"/>
            </a:br>
            <a:r>
              <a:rPr lang="en-US" dirty="0"/>
              <a:t>to declare a variable.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B0BCF-A473-4879-B5A7-4CA079D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97647CE-E624-4FEF-9354-86F8FDC7D6E7}"/>
              </a:ext>
            </a:extLst>
          </p:cNvPr>
          <p:cNvSpPr/>
          <p:nvPr/>
        </p:nvSpPr>
        <p:spPr>
          <a:xfrm>
            <a:off x="8782048" y="1971675"/>
            <a:ext cx="1819275" cy="533400"/>
          </a:xfrm>
          <a:prstGeom prst="borderCallout1">
            <a:avLst>
              <a:gd name="adj1" fmla="val 99107"/>
              <a:gd name="adj2" fmla="val 11039"/>
              <a:gd name="adj3" fmla="val 267857"/>
              <a:gd name="adj4" fmla="val -4826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 type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C0366E8-7738-48BB-AAC8-D0ACFC726922}"/>
              </a:ext>
            </a:extLst>
          </p:cNvPr>
          <p:cNvSpPr/>
          <p:nvPr/>
        </p:nvSpPr>
        <p:spPr>
          <a:xfrm>
            <a:off x="6916731" y="4448175"/>
            <a:ext cx="2389194" cy="533400"/>
          </a:xfrm>
          <a:prstGeom prst="borderCallout1">
            <a:avLst>
              <a:gd name="adj1" fmla="val 6250"/>
              <a:gd name="adj2" fmla="val 84861"/>
              <a:gd name="adj3" fmla="val -144642"/>
              <a:gd name="adj4" fmla="val 93440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Variable identifier(s)</a:t>
            </a:r>
          </a:p>
        </p:txBody>
      </p:sp>
    </p:spTree>
    <p:extLst>
      <p:ext uri="{BB962C8B-B14F-4D97-AF65-F5344CB8AC3E}">
        <p14:creationId xmlns:p14="http://schemas.microsoft.com/office/powerpoint/2010/main" val="393800939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675"/>
            <a:ext cx="10515600" cy="2300288"/>
          </a:xfrm>
        </p:spPr>
        <p:txBody>
          <a:bodyPr>
            <a:normAutofit/>
          </a:bodyPr>
          <a:lstStyle/>
          <a:p>
            <a:r>
              <a:rPr lang="en-US" dirty="0"/>
              <a:t>At the initialization phase, we set an initial value of a variable.</a:t>
            </a:r>
          </a:p>
          <a:p>
            <a:pPr lvl="1"/>
            <a:r>
              <a:rPr lang="en-US" dirty="0"/>
              <a:t>Optional, but it is a </a:t>
            </a:r>
            <a:r>
              <a:rPr lang="en-US" b="1" dirty="0"/>
              <a:t>good</a:t>
            </a:r>
            <a:r>
              <a:rPr lang="en-US" dirty="0"/>
              <a:t> </a:t>
            </a:r>
            <a:r>
              <a:rPr lang="en-US" b="1" dirty="0"/>
              <a:t>practice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programming languages do not handle uninitialized variables.</a:t>
            </a:r>
          </a:p>
          <a:p>
            <a:pPr lvl="1"/>
            <a:r>
              <a:rPr lang="en-US" dirty="0"/>
              <a:t>An uninitialized variable may contain … anything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latent vault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D9BFAF4-0B9C-449E-B6D1-1EA0502A44F6}"/>
              </a:ext>
            </a:extLst>
          </p:cNvPr>
          <p:cNvSpPr/>
          <p:nvPr/>
        </p:nvSpPr>
        <p:spPr>
          <a:xfrm>
            <a:off x="61468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Declaration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6B8AD45-0869-46CF-8306-CCFD5D1657CC}"/>
              </a:ext>
            </a:extLst>
          </p:cNvPr>
          <p:cNvSpPr/>
          <p:nvPr/>
        </p:nvSpPr>
        <p:spPr>
          <a:xfrm>
            <a:off x="3281273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bg1"/>
                </a:solidFill>
              </a:rPr>
              <a:t>Initialization</a:t>
            </a:r>
            <a:br>
              <a:rPr lang="en-US" sz="2000" b="1" kern="1200" dirty="0">
                <a:solidFill>
                  <a:schemeClr val="bg1"/>
                </a:solidFill>
              </a:rPr>
            </a:br>
            <a:r>
              <a:rPr lang="en-US" sz="2000" b="1" kern="1200" dirty="0">
                <a:solidFill>
                  <a:schemeClr val="bg1"/>
                </a:solidFill>
              </a:rPr>
              <a:t>(</a:t>
            </a:r>
            <a:r>
              <a:rPr lang="en-US" sz="2000" b="1" i="1" kern="1200" dirty="0">
                <a:solidFill>
                  <a:schemeClr val="bg1"/>
                </a:solidFill>
              </a:rPr>
              <a:t>optional</a:t>
            </a:r>
            <a:r>
              <a:rPr lang="en-US" sz="2000" b="1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CA91FF-D656-4D08-B89C-58F72B2B43F9}"/>
              </a:ext>
            </a:extLst>
          </p:cNvPr>
          <p:cNvSpPr/>
          <p:nvPr/>
        </p:nvSpPr>
        <p:spPr>
          <a:xfrm>
            <a:off x="5947856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Manipulation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0757A74-1E6F-4F66-80A7-30260F05B50D}"/>
              </a:ext>
            </a:extLst>
          </p:cNvPr>
          <p:cNvSpPr/>
          <p:nvPr/>
        </p:nvSpPr>
        <p:spPr>
          <a:xfrm>
            <a:off x="861443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Destroyed</a:t>
            </a:r>
            <a:endParaRPr lang="en-US" sz="25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18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B2FE1-80B2-4686-A184-38ECA69E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06" y="2511299"/>
            <a:ext cx="1828800" cy="18354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88CC0E-4A47-48AE-BA66-FBD15A8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86B1-CA0C-4C7C-929E-55FD2E73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Assign Statement</a:t>
            </a:r>
            <a:r>
              <a:rPr lang="en-US" dirty="0"/>
              <a:t> is used</a:t>
            </a:r>
            <a:br>
              <a:rPr lang="en-US" dirty="0"/>
            </a:br>
            <a:r>
              <a:rPr lang="en-US" dirty="0"/>
              <a:t>to setup the initial value of </a:t>
            </a:r>
            <a:br>
              <a:rPr lang="en-US" dirty="0"/>
            </a:br>
            <a:r>
              <a:rPr lang="en-US" dirty="0"/>
              <a:t>a variable.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B0BCF-A473-4879-B5A7-4CA079D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C0366E8-7738-48BB-AAC8-D0ACFC726922}"/>
              </a:ext>
            </a:extLst>
          </p:cNvPr>
          <p:cNvSpPr/>
          <p:nvPr/>
        </p:nvSpPr>
        <p:spPr>
          <a:xfrm>
            <a:off x="6650031" y="4724400"/>
            <a:ext cx="2674944" cy="533400"/>
          </a:xfrm>
          <a:prstGeom prst="borderCallout1">
            <a:avLst>
              <a:gd name="adj1" fmla="val 6250"/>
              <a:gd name="adj2" fmla="val 84861"/>
              <a:gd name="adj3" fmla="val -98214"/>
              <a:gd name="adj4" fmla="val 89225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Set the initial value of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92617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675"/>
            <a:ext cx="10515600" cy="2300288"/>
          </a:xfrm>
        </p:spPr>
        <p:txBody>
          <a:bodyPr>
            <a:normAutofit/>
          </a:bodyPr>
          <a:lstStyle/>
          <a:p>
            <a:r>
              <a:rPr lang="en-US" dirty="0"/>
              <a:t>During this phase, the variable is available for any operation relevant to the data type.</a:t>
            </a:r>
          </a:p>
          <a:p>
            <a:pPr lvl="1"/>
            <a:r>
              <a:rPr lang="en-US" dirty="0"/>
              <a:t>E.g. change its value, use it in an operation,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D9BFAF4-0B9C-449E-B6D1-1EA0502A44F6}"/>
              </a:ext>
            </a:extLst>
          </p:cNvPr>
          <p:cNvSpPr/>
          <p:nvPr/>
        </p:nvSpPr>
        <p:spPr>
          <a:xfrm>
            <a:off x="61468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Declaration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6B8AD45-0869-46CF-8306-CCFD5D1657CC}"/>
              </a:ext>
            </a:extLst>
          </p:cNvPr>
          <p:cNvSpPr/>
          <p:nvPr/>
        </p:nvSpPr>
        <p:spPr>
          <a:xfrm>
            <a:off x="3281273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Initialization</a:t>
            </a:r>
            <a:br>
              <a:rPr lang="en-US" sz="2000" b="1" kern="1200" dirty="0">
                <a:solidFill>
                  <a:schemeClr val="tx1"/>
                </a:solidFill>
              </a:rPr>
            </a:br>
            <a:r>
              <a:rPr lang="en-US" sz="2000" b="1" kern="1200" dirty="0">
                <a:solidFill>
                  <a:schemeClr val="tx1"/>
                </a:solidFill>
              </a:rPr>
              <a:t>(</a:t>
            </a:r>
            <a:r>
              <a:rPr lang="en-US" sz="2000" b="1" i="1" kern="1200" dirty="0">
                <a:solidFill>
                  <a:schemeClr val="tx1"/>
                </a:solidFill>
              </a:rPr>
              <a:t>optional</a:t>
            </a:r>
            <a:r>
              <a:rPr lang="en-US" sz="2000" b="1" kern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CA91FF-D656-4D08-B89C-58F72B2B43F9}"/>
              </a:ext>
            </a:extLst>
          </p:cNvPr>
          <p:cNvSpPr/>
          <p:nvPr/>
        </p:nvSpPr>
        <p:spPr>
          <a:xfrm>
            <a:off x="5947856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bg1"/>
                </a:solidFill>
              </a:rPr>
              <a:t>Manipulation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0757A74-1E6F-4F66-80A7-30260F05B50D}"/>
              </a:ext>
            </a:extLst>
          </p:cNvPr>
          <p:cNvSpPr/>
          <p:nvPr/>
        </p:nvSpPr>
        <p:spPr>
          <a:xfrm>
            <a:off x="861443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Destroyed</a:t>
            </a:r>
            <a:endParaRPr lang="en-US" sz="25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8641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B2FE1-80B2-4686-A184-38ECA69E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06" y="2511299"/>
            <a:ext cx="1828800" cy="18354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88CC0E-4A47-48AE-BA66-FBD15A8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Manipulating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86B1-CA0C-4C7C-929E-55FD2E73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type of statements are used to manipulate a variable.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B0BCF-A473-4879-B5A7-4CA079D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81A9E-2074-427C-910C-FD10EC6B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705" y="1192181"/>
            <a:ext cx="1920240" cy="4473639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C0366E8-7738-48BB-AAC8-D0ACFC726922}"/>
              </a:ext>
            </a:extLst>
          </p:cNvPr>
          <p:cNvSpPr/>
          <p:nvPr/>
        </p:nvSpPr>
        <p:spPr>
          <a:xfrm>
            <a:off x="6783381" y="6039629"/>
            <a:ext cx="2674944" cy="533400"/>
          </a:xfrm>
          <a:prstGeom prst="borderCallout1">
            <a:avLst>
              <a:gd name="adj1" fmla="val 6250"/>
              <a:gd name="adj2" fmla="val 84861"/>
              <a:gd name="adj3" fmla="val -98214"/>
              <a:gd name="adj4" fmla="val 89225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Print out the value of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860A86D-82FF-4B59-8A2C-0F93C87C989C}"/>
              </a:ext>
            </a:extLst>
          </p:cNvPr>
          <p:cNvSpPr/>
          <p:nvPr/>
        </p:nvSpPr>
        <p:spPr>
          <a:xfrm>
            <a:off x="9876776" y="3543300"/>
            <a:ext cx="1828800" cy="533400"/>
          </a:xfrm>
          <a:prstGeom prst="borderCallout1">
            <a:avLst>
              <a:gd name="adj1" fmla="val 66964"/>
              <a:gd name="adj2" fmla="val 486"/>
              <a:gd name="adj3" fmla="val 132144"/>
              <a:gd name="adj4" fmla="val -52914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Manipulating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45531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675"/>
            <a:ext cx="10515600" cy="2300288"/>
          </a:xfrm>
        </p:spPr>
        <p:txBody>
          <a:bodyPr>
            <a:normAutofit/>
          </a:bodyPr>
          <a:lstStyle/>
          <a:p>
            <a:r>
              <a:rPr lang="en-US" dirty="0"/>
              <a:t>When everything is done, unused variables are destroyed.</a:t>
            </a:r>
          </a:p>
          <a:p>
            <a:pPr lvl="1"/>
            <a:r>
              <a:rPr lang="en-US" dirty="0"/>
              <a:t>This phase frees up the reserved space in the (main) memory.</a:t>
            </a:r>
          </a:p>
          <a:p>
            <a:pPr lvl="1"/>
            <a:r>
              <a:rPr lang="en-US" dirty="0"/>
              <a:t>Most programming language does this automatically.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D9BFAF4-0B9C-449E-B6D1-1EA0502A44F6}"/>
              </a:ext>
            </a:extLst>
          </p:cNvPr>
          <p:cNvSpPr/>
          <p:nvPr/>
        </p:nvSpPr>
        <p:spPr>
          <a:xfrm>
            <a:off x="61468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Declaration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6B8AD45-0869-46CF-8306-CCFD5D1657CC}"/>
              </a:ext>
            </a:extLst>
          </p:cNvPr>
          <p:cNvSpPr/>
          <p:nvPr/>
        </p:nvSpPr>
        <p:spPr>
          <a:xfrm>
            <a:off x="3281273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Initialization</a:t>
            </a:r>
            <a:br>
              <a:rPr lang="en-US" sz="2000" b="1" kern="1200" dirty="0">
                <a:solidFill>
                  <a:schemeClr val="tx1"/>
                </a:solidFill>
              </a:rPr>
            </a:br>
            <a:r>
              <a:rPr lang="en-US" sz="2000" b="1" kern="1200" dirty="0">
                <a:solidFill>
                  <a:schemeClr val="tx1"/>
                </a:solidFill>
              </a:rPr>
              <a:t>(</a:t>
            </a:r>
            <a:r>
              <a:rPr lang="en-US" sz="2000" b="1" i="1" kern="1200" dirty="0">
                <a:solidFill>
                  <a:schemeClr val="tx1"/>
                </a:solidFill>
              </a:rPr>
              <a:t>optional</a:t>
            </a:r>
            <a:r>
              <a:rPr lang="en-US" sz="2000" b="1" kern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CA91FF-D656-4D08-B89C-58F72B2B43F9}"/>
              </a:ext>
            </a:extLst>
          </p:cNvPr>
          <p:cNvSpPr/>
          <p:nvPr/>
        </p:nvSpPr>
        <p:spPr>
          <a:xfrm>
            <a:off x="5947856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tx1"/>
                </a:solidFill>
              </a:rPr>
              <a:t>Manipulation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0757A74-1E6F-4F66-80A7-30260F05B50D}"/>
              </a:ext>
            </a:extLst>
          </p:cNvPr>
          <p:cNvSpPr/>
          <p:nvPr/>
        </p:nvSpPr>
        <p:spPr>
          <a:xfrm>
            <a:off x="8614439" y="2473205"/>
            <a:ext cx="2962870" cy="1185148"/>
          </a:xfrm>
          <a:custGeom>
            <a:avLst/>
            <a:gdLst>
              <a:gd name="connsiteX0" fmla="*/ 0 w 2962870"/>
              <a:gd name="connsiteY0" fmla="*/ 0 h 1185148"/>
              <a:gd name="connsiteX1" fmla="*/ 2370296 w 2962870"/>
              <a:gd name="connsiteY1" fmla="*/ 0 h 1185148"/>
              <a:gd name="connsiteX2" fmla="*/ 2962870 w 2962870"/>
              <a:gd name="connsiteY2" fmla="*/ 592574 h 1185148"/>
              <a:gd name="connsiteX3" fmla="*/ 2370296 w 2962870"/>
              <a:gd name="connsiteY3" fmla="*/ 1185148 h 1185148"/>
              <a:gd name="connsiteX4" fmla="*/ 0 w 2962870"/>
              <a:gd name="connsiteY4" fmla="*/ 1185148 h 1185148"/>
              <a:gd name="connsiteX5" fmla="*/ 592574 w 2962870"/>
              <a:gd name="connsiteY5" fmla="*/ 592574 h 1185148"/>
              <a:gd name="connsiteX6" fmla="*/ 0 w 2962870"/>
              <a:gd name="connsiteY6" fmla="*/ 0 h 11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2870" h="1185148">
                <a:moveTo>
                  <a:pt x="0" y="0"/>
                </a:moveTo>
                <a:lnTo>
                  <a:pt x="2370296" y="0"/>
                </a:lnTo>
                <a:lnTo>
                  <a:pt x="2962870" y="592574"/>
                </a:lnTo>
                <a:lnTo>
                  <a:pt x="2370296" y="1185148"/>
                </a:lnTo>
                <a:lnTo>
                  <a:pt x="0" y="1185148"/>
                </a:lnTo>
                <a:lnTo>
                  <a:pt x="592574" y="59257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2587" tIns="33338" rIns="625912" bIns="333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solidFill>
                  <a:schemeClr val="bg1"/>
                </a:solidFill>
              </a:rPr>
              <a:t>Destroyed</a:t>
            </a:r>
            <a:endParaRPr lang="en-US" sz="2500" b="1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595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8801C-4DCD-44DA-A1DB-51923475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02" y="382657"/>
            <a:ext cx="1828800" cy="609268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88CC0E-4A47-48AE-BA66-FBD15A8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286B1-CA0C-4C7C-929E-55FD2E73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will be marked as destroyed when either one of the following points is reached:</a:t>
            </a:r>
          </a:p>
          <a:p>
            <a:pPr lvl="1"/>
            <a:r>
              <a:rPr lang="en-US" dirty="0"/>
              <a:t>the end of the scope; or</a:t>
            </a:r>
          </a:p>
          <a:p>
            <a:pPr lvl="1"/>
            <a:r>
              <a:rPr lang="en-US" dirty="0"/>
              <a:t>the end of the program.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B0BCF-A473-4879-B5A7-4CA079D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C0366E8-7738-48BB-AAC8-D0ACFC726922}"/>
              </a:ext>
            </a:extLst>
          </p:cNvPr>
          <p:cNvSpPr/>
          <p:nvPr/>
        </p:nvSpPr>
        <p:spPr>
          <a:xfrm>
            <a:off x="4928787" y="4547394"/>
            <a:ext cx="2819400" cy="1123950"/>
          </a:xfrm>
          <a:prstGeom prst="borderCallout1">
            <a:avLst>
              <a:gd name="adj1" fmla="val 86476"/>
              <a:gd name="adj2" fmla="val 99726"/>
              <a:gd name="adj3" fmla="val 130035"/>
              <a:gd name="adj4" fmla="val 114901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Both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en-US" sz="1600" dirty="0"/>
              <a:t> will be marked as destroyed once the solution ends.</a:t>
            </a:r>
          </a:p>
        </p:txBody>
      </p:sp>
    </p:spTree>
    <p:extLst>
      <p:ext uri="{BB962C8B-B14F-4D97-AF65-F5344CB8AC3E}">
        <p14:creationId xmlns:p14="http://schemas.microsoft.com/office/powerpoint/2010/main" val="257675914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1|  public class </a:t>
            </a:r>
            <a:r>
              <a:rPr lang="en-US" dirty="0" err="1"/>
              <a:t>UsingVariable</a:t>
            </a:r>
            <a:r>
              <a:rPr lang="en-US" dirty="0"/>
              <a:t> {</a:t>
            </a:r>
          </a:p>
          <a:p>
            <a:r>
              <a:rPr lang="en-US" dirty="0"/>
              <a:t> 2|  </a:t>
            </a:r>
          </a:p>
          <a:p>
            <a:r>
              <a:rPr lang="en-US" dirty="0"/>
              <a:t> 3|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4|      double PI = 3.14; // declaration &amp; initialization</a:t>
            </a:r>
          </a:p>
          <a:p>
            <a:r>
              <a:rPr lang="en-US" dirty="0"/>
              <a:t> 5|</a:t>
            </a:r>
          </a:p>
          <a:p>
            <a:r>
              <a:rPr lang="en-US" dirty="0"/>
              <a:t> 6|      double r, A; // declaration</a:t>
            </a:r>
          </a:p>
          <a:p>
            <a:r>
              <a:rPr lang="en-US" dirty="0"/>
              <a:t> 7|</a:t>
            </a:r>
          </a:p>
          <a:p>
            <a:r>
              <a:rPr lang="en-US" dirty="0"/>
              <a:t> 8|      r = 5.0; // used, manipulation</a:t>
            </a:r>
          </a:p>
          <a:p>
            <a:r>
              <a:rPr lang="en-US" dirty="0"/>
              <a:t> 9|</a:t>
            </a:r>
          </a:p>
          <a:p>
            <a:r>
              <a:rPr lang="en-US" dirty="0"/>
              <a:t>10|      A = PI * </a:t>
            </a:r>
            <a:r>
              <a:rPr lang="en-US" dirty="0" err="1"/>
              <a:t>Math.pow</a:t>
            </a:r>
            <a:r>
              <a:rPr lang="en-US" dirty="0"/>
              <a:t>(r, 2); // used</a:t>
            </a:r>
          </a:p>
          <a:p>
            <a:r>
              <a:rPr lang="en-US" dirty="0"/>
              <a:t>11|</a:t>
            </a:r>
          </a:p>
          <a:p>
            <a:r>
              <a:rPr lang="en-US" dirty="0"/>
              <a:t>12|      </a:t>
            </a:r>
            <a:r>
              <a:rPr lang="en-US" dirty="0" err="1"/>
              <a:t>System.out.println</a:t>
            </a:r>
            <a:r>
              <a:rPr lang="en-US" dirty="0"/>
              <a:t>(A); // used</a:t>
            </a:r>
          </a:p>
          <a:p>
            <a:r>
              <a:rPr lang="en-US" dirty="0"/>
              <a:t>13|    } // once this routine ends, the pi, r, and a are destroyed</a:t>
            </a:r>
          </a:p>
          <a:p>
            <a:r>
              <a:rPr lang="en-US" dirty="0"/>
              <a:t>14|</a:t>
            </a:r>
          </a:p>
          <a:p>
            <a:r>
              <a:rPr lang="en-US" dirty="0"/>
              <a:t>15|  }</a:t>
            </a:r>
          </a:p>
        </p:txBody>
      </p:sp>
    </p:spTree>
    <p:extLst>
      <p:ext uri="{BB962C8B-B14F-4D97-AF65-F5344CB8AC3E}">
        <p14:creationId xmlns:p14="http://schemas.microsoft.com/office/powerpoint/2010/main" val="156452351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Value </a:t>
            </a:r>
            <a:r>
              <a:rPr lang="en-US" dirty="0"/>
              <a:t>Casting</a:t>
            </a:r>
            <a:r>
              <a:rPr lang="en-US" b="0" dirty="0"/>
              <a:t>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761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variable?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declare and use variable?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20C1E-6940-4275-BC3F-0DFE69E16FE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20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possible to a variable to store a value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u="sng" dirty="0"/>
              <a:t>different</a:t>
            </a:r>
            <a:r>
              <a:rPr lang="en-US" dirty="0"/>
              <a:t> type?</a:t>
            </a:r>
          </a:p>
        </p:txBody>
      </p:sp>
    </p:spTree>
    <p:extLst>
      <p:ext uri="{BB962C8B-B14F-4D97-AF65-F5344CB8AC3E}">
        <p14:creationId xmlns:p14="http://schemas.microsoft.com/office/powerpoint/2010/main" val="336484878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Variable: Value Casting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-typed variable to store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value.</a:t>
            </a:r>
          </a:p>
          <a:p>
            <a:pPr lvl="1"/>
            <a:endParaRPr lang="en-US" dirty="0"/>
          </a:p>
          <a:p>
            <a:r>
              <a:rPr lang="en-US" dirty="0"/>
              <a:t>In such situation, some programming languages will try</a:t>
            </a:r>
            <a:br>
              <a:rPr lang="en-US" dirty="0"/>
            </a:br>
            <a:r>
              <a:rPr lang="en-US" dirty="0"/>
              <a:t>to </a:t>
            </a:r>
            <a:r>
              <a:rPr lang="en-US" b="1" i="1" dirty="0"/>
              <a:t>cast</a:t>
            </a:r>
            <a:r>
              <a:rPr lang="en-US" dirty="0"/>
              <a:t> or “convert” the value into the </a:t>
            </a:r>
            <a:r>
              <a:rPr lang="en-US" dirty="0" err="1"/>
              <a:t>strorage’s</a:t>
            </a:r>
            <a:r>
              <a:rPr lang="en-US" dirty="0"/>
              <a:t> type.</a:t>
            </a:r>
          </a:p>
          <a:p>
            <a:pPr lvl="1"/>
            <a:r>
              <a:rPr lang="en-US" dirty="0"/>
              <a:t>A casted value may lose its actual value.</a:t>
            </a:r>
          </a:p>
          <a:p>
            <a:pPr lvl="2"/>
            <a:r>
              <a:rPr lang="en-US" dirty="0"/>
              <a:t>E.g. casting a </a:t>
            </a:r>
            <a:r>
              <a:rPr lang="en-US" dirty="0">
                <a:latin typeface="Consolas" panose="020B0609020204030204" pitchFamily="49" charset="0"/>
              </a:rPr>
              <a:t>Real</a:t>
            </a:r>
            <a:r>
              <a:rPr lang="en-US" dirty="0"/>
              <a:t>-typed value  into an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value, </a:t>
            </a:r>
            <a:r>
              <a:rPr lang="en-US" dirty="0">
                <a:latin typeface="Consolas" panose="020B0609020204030204" pitchFamily="49" charset="0"/>
              </a:rPr>
              <a:t>8.12</a:t>
            </a:r>
            <a:r>
              <a:rPr lang="en-US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8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lvl="1"/>
            <a:r>
              <a:rPr lang="en-US" dirty="0"/>
              <a:t>The casting capabilities is</a:t>
            </a:r>
            <a:r>
              <a:rPr lang="en-US" b="1" dirty="0"/>
              <a:t> vary</a:t>
            </a:r>
            <a:r>
              <a:rPr lang="en-US" dirty="0"/>
              <a:t> from language to language.</a:t>
            </a:r>
          </a:p>
          <a:p>
            <a:pPr lvl="2"/>
            <a:r>
              <a:rPr lang="en-US" dirty="0"/>
              <a:t>Check the documentation!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DC6F6-827D-402E-9EB9-D1D809B95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526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C470-6A6F-4491-8F19-0F782FAA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F5D26-A998-4111-B753-10816C597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82" y="2785782"/>
            <a:ext cx="1286436" cy="1286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97982-5BA2-4EB4-9088-29ED2AC4B587}"/>
              </a:ext>
            </a:extLst>
          </p:cNvPr>
          <p:cNvSpPr txBox="1"/>
          <p:nvPr/>
        </p:nvSpPr>
        <p:spPr>
          <a:xfrm>
            <a:off x="5307107" y="2037791"/>
            <a:ext cx="12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3.14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AF30B29-D142-41CA-9779-662C09B0F276}"/>
              </a:ext>
            </a:extLst>
          </p:cNvPr>
          <p:cNvSpPr/>
          <p:nvPr/>
        </p:nvSpPr>
        <p:spPr>
          <a:xfrm>
            <a:off x="2152650" y="3068171"/>
            <a:ext cx="2265270" cy="722779"/>
          </a:xfrm>
          <a:prstGeom prst="borderCallout1">
            <a:avLst>
              <a:gd name="adj1" fmla="val 65557"/>
              <a:gd name="adj2" fmla="val 101506"/>
              <a:gd name="adj3" fmla="val 74081"/>
              <a:gd name="adj4" fmla="val 154319"/>
            </a:avLst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What if the variable</a:t>
            </a:r>
            <a:br>
              <a:rPr lang="en-US" dirty="0"/>
            </a:br>
            <a:r>
              <a:rPr lang="en-US" dirty="0"/>
              <a:t>is an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53AB-4B2F-4D98-8EA3-EB8FFE14ADE0}"/>
              </a:ext>
            </a:extLst>
          </p:cNvPr>
          <p:cNvSpPr txBox="1"/>
          <p:nvPr/>
        </p:nvSpPr>
        <p:spPr>
          <a:xfrm>
            <a:off x="942976" y="4136154"/>
            <a:ext cx="347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 such case, the platform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will try to cast the value.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Not all types are castable.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4C00-AD0A-4364-B731-BAA1FF7D7DBC}"/>
              </a:ext>
            </a:extLst>
          </p:cNvPr>
          <p:cNvSpPr txBox="1"/>
          <p:nvPr/>
        </p:nvSpPr>
        <p:spPr>
          <a:xfrm>
            <a:off x="7152191" y="3068171"/>
            <a:ext cx="403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 the example,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3.14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i="1" dirty="0">
                <a:solidFill>
                  <a:schemeClr val="bg1"/>
                </a:solidFill>
              </a:rPr>
              <a:t>casted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bg1"/>
                </a:solidFill>
              </a:rPr>
              <a:t> its fractional value.</a:t>
            </a:r>
          </a:p>
        </p:txBody>
      </p:sp>
      <p:sp>
        <p:nvSpPr>
          <p:cNvPr id="12" name="Callout: Line 8">
            <a:extLst>
              <a:ext uri="{FF2B5EF4-FFF2-40B4-BE49-F238E27FC236}">
                <a16:creationId xmlns:a16="http://schemas.microsoft.com/office/drawing/2014/main" id="{BD3BAC92-2E6F-4386-BA4D-3B7C43C06908}"/>
              </a:ext>
            </a:extLst>
          </p:cNvPr>
          <p:cNvSpPr/>
          <p:nvPr/>
        </p:nvSpPr>
        <p:spPr>
          <a:xfrm>
            <a:off x="2246050" y="1677022"/>
            <a:ext cx="2171869" cy="722779"/>
          </a:xfrm>
          <a:prstGeom prst="borderCallout1">
            <a:avLst>
              <a:gd name="adj1" fmla="val 65557"/>
              <a:gd name="adj2" fmla="val 101506"/>
              <a:gd name="adj3" fmla="val 79352"/>
              <a:gd name="adj4" fmla="val 146658"/>
            </a:avLst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Real-</a:t>
            </a:r>
            <a:r>
              <a:rPr lang="en-US" dirty="0"/>
              <a:t>typed data.</a:t>
            </a:r>
          </a:p>
        </p:txBody>
      </p:sp>
    </p:spTree>
    <p:extLst>
      <p:ext uri="{BB962C8B-B14F-4D97-AF65-F5344CB8AC3E}">
        <p14:creationId xmlns:p14="http://schemas.microsoft.com/office/powerpoint/2010/main" val="240400457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398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variable is a labeled-space to store a value.</a:t>
            </a:r>
          </a:p>
          <a:p>
            <a:pPr lvl="1"/>
            <a:r>
              <a:rPr lang="en-US" dirty="0"/>
              <a:t>Its value may change from time to time, modifiable.</a:t>
            </a:r>
          </a:p>
          <a:p>
            <a:r>
              <a:rPr lang="en-US" dirty="0"/>
              <a:t>The lifecycle of a variable:</a:t>
            </a:r>
          </a:p>
          <a:p>
            <a:pPr lvl="1"/>
            <a:r>
              <a:rPr lang="en-US" dirty="0"/>
              <a:t>declaration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initialization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manipulation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destroyed.</a:t>
            </a:r>
          </a:p>
          <a:p>
            <a:r>
              <a:rPr lang="en-US" dirty="0"/>
              <a:t>A value may be casted to another type.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Declaring Variables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http://www.flowgorithm.org/documentation/declare.html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</a:t>
            </a:r>
            <a:r>
              <a:rPr lang="en-US" b="0" dirty="0"/>
              <a:t>:</a:t>
            </a:r>
            <a:br>
              <a:rPr lang="en-US" b="0"/>
            </a:br>
            <a:r>
              <a:rPr lang="en-US" b="0"/>
              <a:t>The Core </a:t>
            </a:r>
            <a:r>
              <a:rPr lang="en-US" b="0" dirty="0"/>
              <a:t>Concepts.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65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circle area calculation,</a:t>
            </a:r>
            <a:br>
              <a:rPr lang="en-US" dirty="0"/>
            </a:br>
            <a:r>
              <a:rPr lang="en-US" dirty="0"/>
              <a:t>we have three values:</a:t>
            </a:r>
          </a:p>
          <a:p>
            <a:pPr lvl="1"/>
            <a:r>
              <a:rPr lang="en-US" b="1" dirty="0"/>
              <a:t>𝜋</a:t>
            </a:r>
            <a:r>
              <a:rPr lang="en-US" dirty="0"/>
              <a:t> is a constant, whereas</a:t>
            </a:r>
          </a:p>
          <a:p>
            <a:pPr lvl="1"/>
            <a:r>
              <a:rPr lang="en-US" b="1" dirty="0"/>
              <a:t>𝑟</a:t>
            </a:r>
            <a:r>
              <a:rPr lang="en-US" dirty="0"/>
              <a:t> and </a:t>
            </a:r>
            <a:r>
              <a:rPr lang="en-US" b="1" dirty="0"/>
              <a:t>𝐴</a:t>
            </a:r>
            <a:r>
              <a:rPr lang="en-US" dirty="0"/>
              <a:t> are variable values, they may change.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7208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variable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programming, a </a:t>
            </a:r>
            <a:r>
              <a:rPr lang="en-US" b="1" dirty="0"/>
              <a:t>variable</a:t>
            </a:r>
            <a:r>
              <a:rPr lang="en-US" dirty="0"/>
              <a:t> is a </a:t>
            </a:r>
            <a:r>
              <a:rPr lang="en-US" u="sng" dirty="0"/>
              <a:t>labeled-space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(main) memory used for storing a value (data).</a:t>
            </a:r>
          </a:p>
          <a:p>
            <a:r>
              <a:rPr lang="en-US" dirty="0"/>
              <a:t>In other words, it is a </a:t>
            </a:r>
            <a:r>
              <a:rPr lang="en-US" i="0" dirty="0"/>
              <a:t>container</a:t>
            </a:r>
            <a:r>
              <a:rPr lang="en-US" dirty="0"/>
              <a:t> for a value (data).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labeled by a unique name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identifier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identifier has to be </a:t>
            </a:r>
            <a:r>
              <a:rPr lang="en-US" u="sng" dirty="0"/>
              <a:t>unique</a:t>
            </a:r>
            <a:r>
              <a:rPr lang="en-US" dirty="0"/>
              <a:t> and </a:t>
            </a:r>
            <a:r>
              <a:rPr lang="en-US" u="sng" dirty="0"/>
              <a:t>meaningful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form a noun.</a:t>
            </a:r>
          </a:p>
          <a:p>
            <a:pPr lvl="1"/>
            <a:endParaRPr lang="en-US" dirty="0"/>
          </a:p>
          <a:p>
            <a:r>
              <a:rPr lang="en-US" dirty="0"/>
              <a:t>Writing convention: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snake_case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CamelCase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Which of the </a:t>
            </a:r>
            <a:r>
              <a:rPr lang="en-US"/>
              <a:t>following identifiers are </a:t>
            </a:r>
            <a:r>
              <a:rPr lang="en-US" dirty="0"/>
              <a:t>good?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full_name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TotalPrice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buy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box1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DC6F6-827D-402E-9EB9-D1D809B95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3015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C470-6A6F-4491-8F19-0F782FAA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F5D26-A998-4111-B753-10816C597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82" y="2785782"/>
            <a:ext cx="1286436" cy="1286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97982-5BA2-4EB4-9088-29ED2AC4B587}"/>
              </a:ext>
            </a:extLst>
          </p:cNvPr>
          <p:cNvSpPr txBox="1"/>
          <p:nvPr/>
        </p:nvSpPr>
        <p:spPr>
          <a:xfrm>
            <a:off x="5307107" y="2037791"/>
            <a:ext cx="12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27.14cm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AF30B29-D142-41CA-9779-662C09B0F276}"/>
              </a:ext>
            </a:extLst>
          </p:cNvPr>
          <p:cNvSpPr/>
          <p:nvPr/>
        </p:nvSpPr>
        <p:spPr>
          <a:xfrm>
            <a:off x="1076326" y="3068171"/>
            <a:ext cx="3341594" cy="722779"/>
          </a:xfrm>
          <a:prstGeom prst="borderCallout1">
            <a:avLst>
              <a:gd name="adj1" fmla="val 65557"/>
              <a:gd name="adj2" fmla="val 101506"/>
              <a:gd name="adj3" fmla="val 74081"/>
              <a:gd name="adj4" fmla="val 137079"/>
            </a:avLst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Say, </a:t>
            </a:r>
            <a:r>
              <a:rPr lang="en-US" dirty="0" err="1">
                <a:latin typeface="Consolas" panose="020B0609020204030204" pitchFamily="49" charset="0"/>
              </a:rPr>
              <a:t>line_length</a:t>
            </a:r>
            <a:r>
              <a:rPr lang="en-US" dirty="0"/>
              <a:t> is a variable, its type is </a:t>
            </a:r>
            <a:r>
              <a:rPr lang="en-US" dirty="0">
                <a:latin typeface="Consolas" panose="020B0609020204030204" pitchFamily="49" charset="0"/>
              </a:rPr>
              <a:t>Real</a:t>
            </a:r>
            <a:r>
              <a:rPr lang="en-US" dirty="0"/>
              <a:t>.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D3BAC92-2E6F-4386-BA4D-3B7C43C06908}"/>
              </a:ext>
            </a:extLst>
          </p:cNvPr>
          <p:cNvSpPr/>
          <p:nvPr/>
        </p:nvSpPr>
        <p:spPr>
          <a:xfrm>
            <a:off x="2246050" y="1677022"/>
            <a:ext cx="2171869" cy="722779"/>
          </a:xfrm>
          <a:prstGeom prst="borderCallout1">
            <a:avLst>
              <a:gd name="adj1" fmla="val 65557"/>
              <a:gd name="adj2" fmla="val 101506"/>
              <a:gd name="adj3" fmla="val 79352"/>
              <a:gd name="adj4" fmla="val 146658"/>
            </a:avLst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Real-</a:t>
            </a:r>
            <a:r>
              <a:rPr lang="en-US" dirty="0"/>
              <a:t>typed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53AB-4B2F-4D98-8EA3-EB8FFE14ADE0}"/>
              </a:ext>
            </a:extLst>
          </p:cNvPr>
          <p:cNvSpPr txBox="1"/>
          <p:nvPr/>
        </p:nvSpPr>
        <p:spPr>
          <a:xfrm>
            <a:off x="1360992" y="4136154"/>
            <a:ext cx="30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Variable stores the value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but not the metric.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4C00-AD0A-4364-B731-BAA1FF7D7DBC}"/>
              </a:ext>
            </a:extLst>
          </p:cNvPr>
          <p:cNvSpPr txBox="1"/>
          <p:nvPr/>
        </p:nvSpPr>
        <p:spPr>
          <a:xfrm>
            <a:off x="7152191" y="3068171"/>
            <a:ext cx="403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 the example, both of the value and the variable have the same type,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20780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Lifecycle</a:t>
            </a:r>
            <a:r>
              <a:rPr lang="en-US" b="0" dirty="0"/>
              <a:t> of A Variable.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456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865</TotalTime>
  <Words>917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Segoe UI</vt:lpstr>
      <vt:lpstr>Wingdings</vt:lpstr>
      <vt:lpstr>template-6</vt:lpstr>
      <vt:lpstr>What is Variable?</vt:lpstr>
      <vt:lpstr>What is variable?</vt:lpstr>
      <vt:lpstr>PowerPoint Presentation</vt:lpstr>
      <vt:lpstr>Problem</vt:lpstr>
      <vt:lpstr>Question</vt:lpstr>
      <vt:lpstr>PowerPoint Presentation</vt:lpstr>
      <vt:lpstr>Variable</vt:lpstr>
      <vt:lpstr>PowerPoint Presentation</vt:lpstr>
      <vt:lpstr>PowerPoint Presentation</vt:lpstr>
      <vt:lpstr>Variable Lifecycle</vt:lpstr>
      <vt:lpstr>Variable Declaration</vt:lpstr>
      <vt:lpstr>Variable Lifecycle</vt:lpstr>
      <vt:lpstr>Variable Initialization</vt:lpstr>
      <vt:lpstr>Variable Lifecycle</vt:lpstr>
      <vt:lpstr>Manipulating Variable</vt:lpstr>
      <vt:lpstr>Variable Lifecycle</vt:lpstr>
      <vt:lpstr>Destroying Variable</vt:lpstr>
      <vt:lpstr>Variables in Java</vt:lpstr>
      <vt:lpstr>PowerPoint Presentation</vt:lpstr>
      <vt:lpstr>Question</vt:lpstr>
      <vt:lpstr>Variable: Value 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Variable</dc:title>
  <dc:creator>Mario Simaremare</dc:creator>
  <cp:keywords>IT Del, S1SI, MSS</cp:keywords>
  <cp:lastModifiedBy>Mario Simaremare</cp:lastModifiedBy>
  <cp:revision>196</cp:revision>
  <dcterms:created xsi:type="dcterms:W3CDTF">2022-09-27T10:46:48Z</dcterms:created>
  <dcterms:modified xsi:type="dcterms:W3CDTF">2023-08-26T05:41:54Z</dcterms:modified>
</cp:coreProperties>
</file>