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18"/>
  </p:notesMasterIdLst>
  <p:sldIdLst>
    <p:sldId id="273" r:id="rId2"/>
    <p:sldId id="265" r:id="rId3"/>
    <p:sldId id="301" r:id="rId4"/>
    <p:sldId id="274" r:id="rId5"/>
    <p:sldId id="303" r:id="rId6"/>
    <p:sldId id="276" r:id="rId7"/>
    <p:sldId id="263" r:id="rId8"/>
    <p:sldId id="298" r:id="rId9"/>
    <p:sldId id="296" r:id="rId10"/>
    <p:sldId id="300" r:id="rId11"/>
    <p:sldId id="302" r:id="rId12"/>
    <p:sldId id="277" r:id="rId13"/>
    <p:sldId id="294" r:id="rId14"/>
    <p:sldId id="262" r:id="rId15"/>
    <p:sldId id="25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9A1A3-389F-4001-8414-74DD0FC03F21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305A44-C345-4914-84DA-7ECA8FAC3EB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2382D2-5A11-4FD1-8F43-0D4B68EF9717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D98459-10F3-45A2-AD56-F7C78EEC7723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74FE0E-30EC-4D8A-858B-43620062C9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3D77DAE-189B-4525-B5B8-A0F12E3DD4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11452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910294684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152010540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EA03E0-DCBC-4888-B601-19CABFD294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462054-90F1-4F4A-AA9D-0E9CF94D6F61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25099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97994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C2022F-1713-48BA-B339-9DD1D120E5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3D968F-41C3-499B-B088-957E5BEE2C7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97850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04973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6680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0785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3616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7770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9043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4080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7014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3228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F0AE2-E29A-4D21-9FF5-AC355D406FED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426CA2-8C31-4AFB-BC91-282DD64AEF90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E3C861-078C-4128-A33D-0E39FDD78B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21075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466D4-0680-4FB5-8C31-BC20A6B274DA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43A238-EAB4-45AE-B096-464409287338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8FA46F-7AF7-4D88-A1A2-594CA8A5EE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3081"/>
      </p:ext>
    </p:extLst>
  </p:cSld>
  <p:clrMapOvr>
    <a:masterClrMapping/>
  </p:clrMapOvr>
  <p:transition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8827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2914353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34084687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503205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1615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145003388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2505C-34E8-4A0B-838A-AF0B284E9B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59673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52182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0417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2552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4948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9095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0440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69892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19740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0395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3188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67730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1811993752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11469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2283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8198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A0555AC8-2A5E-4929-B024-C1A061AE4251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C26A7-9D53-4AA7-81B3-6A4AEC339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42DEE9-6E48-4FF6-8BC5-EC328F269D42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966269-FB33-4DA1-A38B-71E7071062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03985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86841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07649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19973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3070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3568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49972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31115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70059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55840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21796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50022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287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6834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93112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944159194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  <p:sldLayoutId id="2147484454" r:id="rId26"/>
    <p:sldLayoutId id="2147484455" r:id="rId27"/>
    <p:sldLayoutId id="2147484456" r:id="rId28"/>
    <p:sldLayoutId id="2147484457" r:id="rId29"/>
    <p:sldLayoutId id="2147484458" r:id="rId30"/>
    <p:sldLayoutId id="2147484459" r:id="rId31"/>
    <p:sldLayoutId id="2147484460" r:id="rId32"/>
    <p:sldLayoutId id="2147484461" r:id="rId33"/>
    <p:sldLayoutId id="2147484462" r:id="rId34"/>
    <p:sldLayoutId id="2147484463" r:id="rId35"/>
    <p:sldLayoutId id="2147484464" r:id="rId36"/>
    <p:sldLayoutId id="2147484465" r:id="rId37"/>
    <p:sldLayoutId id="2147484466" r:id="rId38"/>
    <p:sldLayoutId id="2147484467" r:id="rId39"/>
    <p:sldLayoutId id="2147484468" r:id="rId40"/>
    <p:sldLayoutId id="2147484469" r:id="rId41"/>
    <p:sldLayoutId id="2147484470" r:id="rId42"/>
    <p:sldLayoutId id="2147484471" r:id="rId43"/>
    <p:sldLayoutId id="2147484472" r:id="rId44"/>
    <p:sldLayoutId id="2147484473" r:id="rId45"/>
    <p:sldLayoutId id="2147484474" r:id="rId46"/>
    <p:sldLayoutId id="2147484475" r:id="rId47"/>
    <p:sldLayoutId id="2147484476" r:id="rId48"/>
    <p:sldLayoutId id="2147484477" r:id="rId49"/>
    <p:sldLayoutId id="2147484478" r:id="rId50"/>
    <p:sldLayoutId id="2147484479" r:id="rId51"/>
    <p:sldLayoutId id="2147484480" r:id="rId52"/>
    <p:sldLayoutId id="2147484481" r:id="rId53"/>
    <p:sldLayoutId id="2147484482" r:id="rId54"/>
    <p:sldLayoutId id="2147484483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wgorithm.org/documentation/operators.html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10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66150"/>
            <a:ext cx="10515599" cy="1725701"/>
          </a:xfrm>
        </p:spPr>
        <p:txBody>
          <a:bodyPr>
            <a:normAutofit/>
          </a:bodyPr>
          <a:lstStyle/>
          <a:p>
            <a:r>
              <a:rPr lang="en-US" dirty="0"/>
              <a:t>In the case of </a:t>
            </a:r>
            <a:r>
              <a:rPr lang="en-US" b="1" u="sng" dirty="0"/>
              <a:t>multiple</a:t>
            </a:r>
            <a:r>
              <a:rPr lang="en-US" b="1" dirty="0"/>
              <a:t> </a:t>
            </a:r>
            <a:r>
              <a:rPr lang="en-US" b="1" u="sng" dirty="0"/>
              <a:t>operations</a:t>
            </a:r>
            <a:r>
              <a:rPr lang="en-US" dirty="0"/>
              <a:t> in a single expression.</a:t>
            </a:r>
          </a:p>
          <a:p>
            <a:r>
              <a:rPr lang="en-US" dirty="0"/>
              <a:t>When the involved operators are in different types,</a:t>
            </a:r>
            <a:br>
              <a:rPr lang="en-US" dirty="0"/>
            </a:br>
            <a:r>
              <a:rPr lang="en-US" dirty="0"/>
              <a:t>then which operator </a:t>
            </a:r>
            <a:r>
              <a:rPr lang="en-US" b="1" u="sng" dirty="0"/>
              <a:t>precedes</a:t>
            </a:r>
            <a:r>
              <a:rPr lang="en-US" dirty="0"/>
              <a:t> first?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F00D9-77A7-4C2B-8DB4-B552F2CF9063}"/>
              </a:ext>
            </a:extLst>
          </p:cNvPr>
          <p:cNvSpPr/>
          <p:nvPr/>
        </p:nvSpPr>
        <p:spPr>
          <a:xfrm>
            <a:off x="4471988" y="4364408"/>
            <a:ext cx="3248025" cy="54292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discuss this later.</a:t>
            </a:r>
          </a:p>
        </p:txBody>
      </p:sp>
    </p:spTree>
    <p:extLst>
      <p:ext uri="{BB962C8B-B14F-4D97-AF65-F5344CB8AC3E}">
        <p14:creationId xmlns:p14="http://schemas.microsoft.com/office/powerpoint/2010/main" val="280424771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E78B33-D3B4-4879-BC94-1C054CD0F0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F109B-0FF1-4832-A462-E0200DDF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28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operators operate numerical values.</a:t>
            </a:r>
          </a:p>
          <a:p>
            <a:r>
              <a:rPr lang="en-US" dirty="0"/>
              <a:t>It is possible to have multiple operations in one expression.</a:t>
            </a:r>
          </a:p>
          <a:p>
            <a:pPr lvl="1"/>
            <a:r>
              <a:rPr lang="en-US" dirty="0"/>
              <a:t>Operator precedence?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/>
              <a:t>Operators –</a:t>
            </a:r>
            <a:r>
              <a:rPr lang="en-US" sz="2800" dirty="0"/>
              <a:t> </a:t>
            </a:r>
            <a:r>
              <a:rPr lang="en-US" sz="2800"/>
              <a:t>Flowgorithm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http://www.flowgorithm.org/documentation/operators.html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arithmetic operators?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2EB46-D836-457F-8CD1-FBD90C5F4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use the arithmetic operators?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3A432-37F3-4960-AF92-C9FDD4068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BDBC23-8866-409E-BFA5-8B6980E98E7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0ECA0-EA0E-4774-AD57-CEC9C28A5B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en-US" b="0" dirty="0"/>
              <a:t> Operators:</a:t>
            </a:r>
            <a:br>
              <a:rPr lang="en-US" b="0"/>
            </a:br>
            <a:r>
              <a:rPr lang="en-US" b="0"/>
              <a:t>The Core </a:t>
            </a:r>
            <a:r>
              <a:rPr lang="en-US" b="0" dirty="0"/>
              <a:t>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342BB2-63ED-46D4-8710-645EC5A058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418E-BED5-42C2-AD38-79E666E0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7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C4314C1-71E9-40E0-A9F7-50076DDDD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the circle area calculation,</a:t>
                </a:r>
                <a:br>
                  <a:rPr lang="en-US" dirty="0"/>
                </a:br>
                <a:r>
                  <a:rPr lang="en-US" dirty="0"/>
                  <a:t>there are three </a:t>
                </a:r>
                <a:r>
                  <a:rPr lang="en-US" b="1" dirty="0"/>
                  <a:t>operations</a:t>
                </a:r>
                <a:r>
                  <a:rPr lang="en-US" dirty="0"/>
                  <a:t>, using three distinct </a:t>
                </a:r>
                <a:r>
                  <a:rPr lang="en-US" b="1" dirty="0"/>
                  <a:t>operators</a:t>
                </a:r>
                <a:r>
                  <a:rPr lang="en-US" dirty="0"/>
                  <a:t> on the three values.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three operators are: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multiplication;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dirty="0"/>
                  <a:t> exponential,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assignment.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C4314C1-71E9-40E0-A9F7-50076DDDD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/>
              <p:nvPr/>
            </p:nvSpPr>
            <p:spPr>
              <a:xfrm>
                <a:off x="6257928" y="2057400"/>
                <a:ext cx="15684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28" y="2057400"/>
                <a:ext cx="15684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93A4B7B-5C8C-4A55-AF78-6A687D8A2200}"/>
              </a:ext>
            </a:extLst>
          </p:cNvPr>
          <p:cNvGrpSpPr/>
          <p:nvPr/>
        </p:nvGrpSpPr>
        <p:grpSpPr>
          <a:xfrm>
            <a:off x="7504980" y="2057400"/>
            <a:ext cx="2743200" cy="2743200"/>
            <a:chOff x="7504980" y="2341083"/>
            <a:chExt cx="2743200" cy="2743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E849AA-201A-4F7A-81F8-C776DD65B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04A34E-96E2-41D4-89D0-53AFE66BC6B2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172086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C7F6DA-71D5-4B71-997A-369666DC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01D36-B279-4790-9849-81A8075AA79B}"/>
                  </a:ext>
                </a:extLst>
              </p:cNvPr>
              <p:cNvSpPr txBox="1"/>
              <p:nvPr/>
            </p:nvSpPr>
            <p:spPr>
              <a:xfrm>
                <a:off x="4919364" y="3059668"/>
                <a:ext cx="235327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01D36-B279-4790-9849-81A8075AA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64" y="3059668"/>
                <a:ext cx="235327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llout: Line 5">
            <a:extLst>
              <a:ext uri="{FF2B5EF4-FFF2-40B4-BE49-F238E27FC236}">
                <a16:creationId xmlns:a16="http://schemas.microsoft.com/office/drawing/2014/main" id="{3342C260-4B55-4EE4-BFFC-E7C3EEB7FC3A}"/>
              </a:ext>
            </a:extLst>
          </p:cNvPr>
          <p:cNvSpPr/>
          <p:nvPr/>
        </p:nvSpPr>
        <p:spPr>
          <a:xfrm>
            <a:off x="3381375" y="2102224"/>
            <a:ext cx="2449046" cy="493058"/>
          </a:xfrm>
          <a:prstGeom prst="borderCallout1">
            <a:avLst>
              <a:gd name="adj1" fmla="val 99886"/>
              <a:gd name="adj2" fmla="val 81928"/>
              <a:gd name="adj3" fmla="val 240000"/>
              <a:gd name="adj4" fmla="val 94427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assignment operation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9AB5D9D-7C77-4C81-971A-D159F37613F1}"/>
              </a:ext>
            </a:extLst>
          </p:cNvPr>
          <p:cNvSpPr/>
          <p:nvPr/>
        </p:nvSpPr>
        <p:spPr>
          <a:xfrm>
            <a:off x="3857625" y="4350124"/>
            <a:ext cx="2677646" cy="493058"/>
          </a:xfrm>
          <a:prstGeom prst="borderCallout1">
            <a:avLst>
              <a:gd name="adj1" fmla="val 1363"/>
              <a:gd name="adj2" fmla="val 82124"/>
              <a:gd name="adj3" fmla="val -125114"/>
              <a:gd name="adj4" fmla="val 99763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multiplication operation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B1052BA-B6E0-4DA1-90B7-025B2EA18373}"/>
              </a:ext>
            </a:extLst>
          </p:cNvPr>
          <p:cNvSpPr/>
          <p:nvPr/>
        </p:nvSpPr>
        <p:spPr>
          <a:xfrm>
            <a:off x="7186911" y="2111420"/>
            <a:ext cx="2449046" cy="493058"/>
          </a:xfrm>
          <a:prstGeom prst="borderCallout1">
            <a:avLst>
              <a:gd name="adj1" fmla="val 97955"/>
              <a:gd name="adj2" fmla="val 15953"/>
              <a:gd name="adj3" fmla="val 197500"/>
              <a:gd name="adj4" fmla="val -2714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exponential 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6C88A-00AA-4AF1-A6C0-EFE18A234D68}"/>
              </a:ext>
            </a:extLst>
          </p:cNvPr>
          <p:cNvSpPr txBox="1"/>
          <p:nvPr/>
        </p:nvSpPr>
        <p:spPr>
          <a:xfrm>
            <a:off x="2821391" y="1685365"/>
            <a:ext cx="30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b="1" dirty="0">
                <a:solidFill>
                  <a:schemeClr val="bg1"/>
                </a:solidFill>
              </a:rPr>
              <a:t>assignment</a:t>
            </a:r>
            <a:r>
              <a:rPr lang="en-US" dirty="0">
                <a:solidFill>
                  <a:schemeClr val="bg1"/>
                </a:solidFill>
              </a:rPr>
              <a:t> operator.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B92F5-0A13-499A-8C6C-3EC1D503B553}"/>
              </a:ext>
            </a:extLst>
          </p:cNvPr>
          <p:cNvSpPr txBox="1"/>
          <p:nvPr/>
        </p:nvSpPr>
        <p:spPr>
          <a:xfrm>
            <a:off x="3376142" y="4881282"/>
            <a:ext cx="328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b="1" dirty="0">
                <a:solidFill>
                  <a:schemeClr val="bg1"/>
                </a:solidFill>
              </a:rPr>
              <a:t>multiplication</a:t>
            </a:r>
            <a:r>
              <a:rPr lang="en-US" dirty="0">
                <a:solidFill>
                  <a:schemeClr val="bg1"/>
                </a:solidFill>
              </a:rPr>
              <a:t> operator.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ED87D-9B01-4723-A9B7-83F4B96782A3}"/>
              </a:ext>
            </a:extLst>
          </p:cNvPr>
          <p:cNvSpPr txBox="1"/>
          <p:nvPr/>
        </p:nvSpPr>
        <p:spPr>
          <a:xfrm>
            <a:off x="7163397" y="1703855"/>
            <a:ext cx="305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b="1" dirty="0">
                <a:solidFill>
                  <a:schemeClr val="bg1"/>
                </a:solidFill>
              </a:rPr>
              <a:t>exponential</a:t>
            </a:r>
            <a:r>
              <a:rPr lang="en-US" dirty="0">
                <a:solidFill>
                  <a:schemeClr val="bg1"/>
                </a:solidFill>
              </a:rPr>
              <a:t> operator.</a:t>
            </a:r>
          </a:p>
        </p:txBody>
      </p:sp>
    </p:spTree>
    <p:extLst>
      <p:ext uri="{BB962C8B-B14F-4D97-AF65-F5344CB8AC3E}">
        <p14:creationId xmlns:p14="http://schemas.microsoft.com/office/powerpoint/2010/main" val="5363441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multiplication and exponential are arithmetic operators.</a:t>
            </a:r>
          </a:p>
          <a:p>
            <a:r>
              <a:rPr lang="en-US" dirty="0"/>
              <a:t>What are </a:t>
            </a:r>
            <a:r>
              <a:rPr lang="en-US" b="1" dirty="0"/>
              <a:t>arithmetic </a:t>
            </a:r>
            <a:r>
              <a:rPr lang="en-US" dirty="0"/>
              <a:t>operators?</a:t>
            </a:r>
          </a:p>
        </p:txBody>
      </p:sp>
    </p:spTree>
    <p:extLst>
      <p:ext uri="{BB962C8B-B14F-4D97-AF65-F5344CB8AC3E}">
        <p14:creationId xmlns:p14="http://schemas.microsoft.com/office/powerpoint/2010/main" val="8314964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  <a:r>
              <a:rPr lang="en-US" dirty="0"/>
              <a:t> are operators used to operate numerical value (number).</a:t>
            </a:r>
          </a:p>
          <a:p>
            <a:r>
              <a:rPr lang="en-US" dirty="0"/>
              <a:t>These operators produce a numerical value.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7ACF1-007E-4345-BAA5-0589E184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9CA5-4EA9-4F44-9EB8-CF13DF77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8663DC-ACDE-469A-96E6-796A372CD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75258"/>
              </p:ext>
            </p:extLst>
          </p:nvPr>
        </p:nvGraphicFramePr>
        <p:xfrm>
          <a:off x="1943616" y="1814942"/>
          <a:ext cx="830476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207134711"/>
                    </a:ext>
                  </a:extLst>
                </a:gridCol>
                <a:gridCol w="276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C-Family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BASIC Family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mod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Consolas" panose="020B0609020204030204" pitchFamily="49" charset="0"/>
                        </a:rPr>
                        <a:t>not applicable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^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Consolas" panose="020B0609020204030204" pitchFamily="49" charset="0"/>
                        </a:rPr>
                        <a:t>-</a:t>
                      </a:r>
                      <a:endParaRPr lang="en-US" sz="20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7984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5AD2AC7-3534-4F58-A17C-0E6A3ADC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81" y="0"/>
            <a:ext cx="3454400" cy="620842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A2A37C2-A8E5-4732-A3C0-F7916E01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D5FD3-EFE4-4A22-B76A-2C9AB64F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have multiple operations in a one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3689-2ECB-4C06-8F98-FFBC9A0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Line Callout 1 13">
            <a:extLst>
              <a:ext uri="{FF2B5EF4-FFF2-40B4-BE49-F238E27FC236}">
                <a16:creationId xmlns:a16="http://schemas.microsoft.com/office/drawing/2014/main" id="{8AB332C3-20DB-4DF4-B90D-E80F0FE522A2}"/>
              </a:ext>
            </a:extLst>
          </p:cNvPr>
          <p:cNvSpPr/>
          <p:nvPr/>
        </p:nvSpPr>
        <p:spPr>
          <a:xfrm>
            <a:off x="3724528" y="1911687"/>
            <a:ext cx="2087879" cy="594398"/>
          </a:xfrm>
          <a:prstGeom prst="borderCallout1">
            <a:avLst>
              <a:gd name="adj1" fmla="val 51206"/>
              <a:gd name="adj2" fmla="val 28"/>
              <a:gd name="adj3" fmla="val 92737"/>
              <a:gd name="adj4" fmla="val -2444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Line Callout 1 13">
            <a:extLst>
              <a:ext uri="{FF2B5EF4-FFF2-40B4-BE49-F238E27FC236}">
                <a16:creationId xmlns:a16="http://schemas.microsoft.com/office/drawing/2014/main" id="{B07F6F2B-EB32-40C5-ADF8-010562C30FD8}"/>
              </a:ext>
            </a:extLst>
          </p:cNvPr>
          <p:cNvSpPr/>
          <p:nvPr/>
        </p:nvSpPr>
        <p:spPr>
          <a:xfrm>
            <a:off x="3724528" y="2577427"/>
            <a:ext cx="2087879" cy="594398"/>
          </a:xfrm>
          <a:prstGeom prst="borderCallout1">
            <a:avLst>
              <a:gd name="adj1" fmla="val 51206"/>
              <a:gd name="adj2" fmla="val 28"/>
              <a:gd name="adj3" fmla="val 92737"/>
              <a:gd name="adj4" fmla="val -2444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4" name="Line Callout 1 13">
            <a:extLst>
              <a:ext uri="{FF2B5EF4-FFF2-40B4-BE49-F238E27FC236}">
                <a16:creationId xmlns:a16="http://schemas.microsoft.com/office/drawing/2014/main" id="{04848097-47B2-4B2B-A122-0C249ADCEFD7}"/>
              </a:ext>
            </a:extLst>
          </p:cNvPr>
          <p:cNvSpPr/>
          <p:nvPr/>
        </p:nvSpPr>
        <p:spPr>
          <a:xfrm>
            <a:off x="3724528" y="3252692"/>
            <a:ext cx="2087879" cy="594398"/>
          </a:xfrm>
          <a:prstGeom prst="borderCallout1">
            <a:avLst>
              <a:gd name="adj1" fmla="val 51206"/>
              <a:gd name="adj2" fmla="val 28"/>
              <a:gd name="adj3" fmla="val 92737"/>
              <a:gd name="adj4" fmla="val -2444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z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25" name="Line Callout 1 13">
            <a:extLst>
              <a:ext uri="{FF2B5EF4-FFF2-40B4-BE49-F238E27FC236}">
                <a16:creationId xmlns:a16="http://schemas.microsoft.com/office/drawing/2014/main" id="{7EED70D3-4D56-421B-982F-51E7C9D6500A}"/>
              </a:ext>
            </a:extLst>
          </p:cNvPr>
          <p:cNvSpPr/>
          <p:nvPr/>
        </p:nvSpPr>
        <p:spPr>
          <a:xfrm>
            <a:off x="3724528" y="3919226"/>
            <a:ext cx="2087879" cy="594398"/>
          </a:xfrm>
          <a:prstGeom prst="borderCallout1">
            <a:avLst>
              <a:gd name="adj1" fmla="val 51206"/>
              <a:gd name="adj2" fmla="val 28"/>
              <a:gd name="adj3" fmla="val 92737"/>
              <a:gd name="adj4" fmla="val -2444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0.666667</a:t>
            </a:r>
          </a:p>
        </p:txBody>
      </p:sp>
    </p:spTree>
    <p:extLst>
      <p:ext uri="{BB962C8B-B14F-4D97-AF65-F5344CB8AC3E}">
        <p14:creationId xmlns:p14="http://schemas.microsoft.com/office/powerpoint/2010/main" val="281047088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525</TotalTime>
  <Words>313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Segoe UI</vt:lpstr>
      <vt:lpstr>Wingdings</vt:lpstr>
      <vt:lpstr>template-6</vt:lpstr>
      <vt:lpstr>Arithmetic Operators</vt:lpstr>
      <vt:lpstr>What are arithmetic operators?</vt:lpstr>
      <vt:lpstr>PowerPoint Presentation</vt:lpstr>
      <vt:lpstr>Problem</vt:lpstr>
      <vt:lpstr>PowerPoint Presentation</vt:lpstr>
      <vt:lpstr>Question</vt:lpstr>
      <vt:lpstr>PowerPoint Presentation</vt:lpstr>
      <vt:lpstr>Arithmetic Operators</vt:lpstr>
      <vt:lpstr>Hands 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Arithmetic Operators</dc:title>
  <dc:creator>Mario Simaremare</dc:creator>
  <cp:keywords>IT Del, S1SI, MSS</cp:keywords>
  <cp:lastModifiedBy>Mario Simaremare</cp:lastModifiedBy>
  <cp:revision>170</cp:revision>
  <dcterms:created xsi:type="dcterms:W3CDTF">2022-09-27T10:46:48Z</dcterms:created>
  <dcterms:modified xsi:type="dcterms:W3CDTF">2023-08-26T05:40:29Z</dcterms:modified>
</cp:coreProperties>
</file>