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64" r:id="rId1"/>
  </p:sldMasterIdLst>
  <p:notesMasterIdLst>
    <p:notesMasterId r:id="rId15"/>
  </p:notesMasterIdLst>
  <p:sldIdLst>
    <p:sldId id="273" r:id="rId2"/>
    <p:sldId id="265" r:id="rId3"/>
    <p:sldId id="298" r:id="rId4"/>
    <p:sldId id="297" r:id="rId5"/>
    <p:sldId id="300" r:id="rId6"/>
    <p:sldId id="301" r:id="rId7"/>
    <p:sldId id="296" r:id="rId8"/>
    <p:sldId id="299" r:id="rId9"/>
    <p:sldId id="277" r:id="rId10"/>
    <p:sldId id="294" r:id="rId11"/>
    <p:sldId id="262" r:id="rId12"/>
    <p:sldId id="25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C6098F-E5B2-48D3-ADEE-FD5506B12062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F3F2AE-6EC3-4D0A-97A2-13D4A3B16C2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C51EAE0-D25B-4AA8-B7E7-B4B1B31D16AA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24D586-1DF5-43CB-BFE1-FD483F0E8833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10F4EC-AE84-442B-AC7B-A78535627B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2570474-0F4E-4402-940C-A176078B4D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783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574738469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094969742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97C0F-333B-4B32-A40B-E17EB7EBBB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A432FA-E9DE-43FA-BD46-A04221D2FBF2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7138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11355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62F842-7360-4CDD-9D56-1E30704317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3416C0-5FAA-4848-B8E3-12D71157BC2C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21616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62654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7854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3887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6779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41943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13183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56336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70444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1744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4A80A-F9E9-4015-BBD9-1A116B6CAE91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5CA48-1A5F-4A34-9091-67987EEE1EA7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92B54F-31FC-4695-824C-0DED7EE9BB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98449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6E3C7-D0C1-4F7F-998E-0A6FE29E28F2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F5773-25AE-477F-89BB-B906559FA133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B2A65B-C7C4-44FA-B989-F4B48815F0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66354"/>
      </p:ext>
    </p:extLst>
  </p:cSld>
  <p:clrMapOvr>
    <a:masterClrMapping/>
  </p:clrMapOvr>
  <p:transition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79734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0339286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6486747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170013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6725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49604557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09B02-8DEE-4A6C-B4D3-F2F8440C9E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76431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5198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04955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49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2038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690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9880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22211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6028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09965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1145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403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2163470527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67759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9916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27433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999F3BC-834D-4D1D-82AC-6F27660091C2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74CAC-CE9E-4D5F-B1EC-E3A66898B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C329E1-83DB-4530-8431-E43623FA5C7C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B19401-A2AF-411E-9EE5-9F45DDB4FC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57602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17787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3941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4824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11268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63495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78520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22650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41054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00490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23293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49039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85256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78595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7289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946937709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  <p:sldLayoutId id="2147484476" r:id="rId12"/>
    <p:sldLayoutId id="2147484477" r:id="rId13"/>
    <p:sldLayoutId id="2147484478" r:id="rId14"/>
    <p:sldLayoutId id="2147484479" r:id="rId15"/>
    <p:sldLayoutId id="2147484480" r:id="rId16"/>
    <p:sldLayoutId id="2147484481" r:id="rId17"/>
    <p:sldLayoutId id="2147484482" r:id="rId18"/>
    <p:sldLayoutId id="2147484483" r:id="rId19"/>
    <p:sldLayoutId id="2147484484" r:id="rId20"/>
    <p:sldLayoutId id="2147484485" r:id="rId21"/>
    <p:sldLayoutId id="2147484486" r:id="rId22"/>
    <p:sldLayoutId id="2147484487" r:id="rId23"/>
    <p:sldLayoutId id="2147484488" r:id="rId24"/>
    <p:sldLayoutId id="2147484489" r:id="rId25"/>
    <p:sldLayoutId id="2147484490" r:id="rId26"/>
    <p:sldLayoutId id="2147484491" r:id="rId27"/>
    <p:sldLayoutId id="2147484492" r:id="rId28"/>
    <p:sldLayoutId id="2147484493" r:id="rId29"/>
    <p:sldLayoutId id="2147484494" r:id="rId30"/>
    <p:sldLayoutId id="2147484495" r:id="rId31"/>
    <p:sldLayoutId id="2147484496" r:id="rId32"/>
    <p:sldLayoutId id="2147484497" r:id="rId33"/>
    <p:sldLayoutId id="2147484498" r:id="rId34"/>
    <p:sldLayoutId id="2147484499" r:id="rId35"/>
    <p:sldLayoutId id="2147484500" r:id="rId36"/>
    <p:sldLayoutId id="2147484501" r:id="rId37"/>
    <p:sldLayoutId id="2147484502" r:id="rId38"/>
    <p:sldLayoutId id="2147484503" r:id="rId39"/>
    <p:sldLayoutId id="2147484504" r:id="rId40"/>
    <p:sldLayoutId id="2147484505" r:id="rId41"/>
    <p:sldLayoutId id="2147484506" r:id="rId42"/>
    <p:sldLayoutId id="2147484507" r:id="rId43"/>
    <p:sldLayoutId id="2147484508" r:id="rId44"/>
    <p:sldLayoutId id="2147484509" r:id="rId45"/>
    <p:sldLayoutId id="2147484510" r:id="rId46"/>
    <p:sldLayoutId id="2147484511" r:id="rId47"/>
    <p:sldLayoutId id="2147484512" r:id="rId48"/>
    <p:sldLayoutId id="2147484513" r:id="rId49"/>
    <p:sldLayoutId id="2147484514" r:id="rId50"/>
    <p:sldLayoutId id="2147484515" r:id="rId51"/>
    <p:sldLayoutId id="2147484516" r:id="rId52"/>
    <p:sldLayoutId id="2147484517" r:id="rId53"/>
    <p:sldLayoutId id="2147484518" r:id="rId54"/>
    <p:sldLayoutId id="2147484519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operators.html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Operators – </a:t>
            </a:r>
            <a:r>
              <a:rPr lang="en-US" sz="2800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http://www.flowgorithm.org/documentation/operators.html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assignment operators?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3F8E9E-A8B4-4C39-97D1-31BB7DC33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</a:t>
            </a:r>
            <a:r>
              <a:rPr lang="en-US"/>
              <a:t>the assignment </a:t>
            </a:r>
            <a:r>
              <a:rPr lang="en-US" dirty="0"/>
              <a:t>operators?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91510-5405-4991-B859-D3FCA0734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24D0A-FC6C-42CA-8833-0374033410B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96454-9D5D-407F-AC50-F755F63ED9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b="0" dirty="0"/>
              <a:t> Operators:</a:t>
            </a:r>
            <a:br>
              <a:rPr lang="en-US" b="0"/>
            </a:br>
            <a:r>
              <a:rPr lang="en-US" b="0"/>
              <a:t>The Core </a:t>
            </a:r>
            <a:r>
              <a:rPr lang="en-US" b="0" dirty="0"/>
              <a:t>Concepts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D8018-07BC-401D-A2ED-0C2B847AE7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1170F-AFAA-41AA-9AE8-B8CD5513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790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r>
              <a:rPr lang="en-US" dirty="0"/>
              <a:t> operator is a unary operator used to set a value into a variable or a constant.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A261A-8667-4579-831F-379C85E6B7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1145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7ACF1-007E-4345-BAA5-0589E184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9CA5-4EA9-4F44-9EB8-CF13DF77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8663DC-ACDE-469A-96E6-796A372CD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53086"/>
              </p:ext>
            </p:extLst>
          </p:nvPr>
        </p:nvGraphicFramePr>
        <p:xfrm>
          <a:off x="1061943" y="1814460"/>
          <a:ext cx="10068115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207134711"/>
                    </a:ext>
                  </a:extLst>
                </a:gridCol>
                <a:gridCol w="452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C-Family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BASIC Family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Assignment (base)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21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addition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+=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subtraction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-=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multiplication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*=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division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/=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modulo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Consolas" panose="020B0609020204030204" pitchFamily="49" charset="0"/>
                        </a:rPr>
                        <a:t>not applicable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7984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BBDE6-1EB3-4787-B05F-8C11801C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7CCB06-2114-4518-8F9B-7E305E89DF8D}"/>
              </a:ext>
            </a:extLst>
          </p:cNvPr>
          <p:cNvGrpSpPr/>
          <p:nvPr/>
        </p:nvGrpSpPr>
        <p:grpSpPr>
          <a:xfrm>
            <a:off x="3064249" y="2888782"/>
            <a:ext cx="6637245" cy="1080436"/>
            <a:chOff x="3836894" y="2779059"/>
            <a:chExt cx="6637245" cy="10804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F22A7E-91B5-424C-A994-696BC0AE751B}"/>
                </a:ext>
              </a:extLst>
            </p:cNvPr>
            <p:cNvSpPr/>
            <p:nvPr/>
          </p:nvSpPr>
          <p:spPr>
            <a:xfrm>
              <a:off x="3836894" y="2779059"/>
              <a:ext cx="3110753" cy="8690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latin typeface="Consolas" panose="020B0609020204030204" pitchFamily="49" charset="0"/>
                </a:rPr>
                <a:t>int x = 10;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x = x + 2;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82EA6E-6FDA-4E03-B0AC-52AC42EFD1AD}"/>
                </a:ext>
              </a:extLst>
            </p:cNvPr>
            <p:cNvSpPr/>
            <p:nvPr/>
          </p:nvSpPr>
          <p:spPr>
            <a:xfrm>
              <a:off x="7363386" y="3194517"/>
              <a:ext cx="3110753" cy="50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latin typeface="Consolas" panose="020B0609020204030204" pitchFamily="49" charset="0"/>
                </a:rPr>
                <a:t>x += 2;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7AA3F2-634C-4375-8180-F842F7F9F7DF}"/>
                </a:ext>
              </a:extLst>
            </p:cNvPr>
            <p:cNvCxnSpPr/>
            <p:nvPr/>
          </p:nvCxnSpPr>
          <p:spPr>
            <a:xfrm>
              <a:off x="6049777" y="3467100"/>
              <a:ext cx="1114425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F8BAD-65C1-4271-9C70-296553612B8D}"/>
                </a:ext>
              </a:extLst>
            </p:cNvPr>
            <p:cNvSpPr txBox="1"/>
            <p:nvPr/>
          </p:nvSpPr>
          <p:spPr>
            <a:xfrm>
              <a:off x="6048383" y="3490163"/>
              <a:ext cx="1115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equals to</a:t>
              </a:r>
            </a:p>
          </p:txBody>
        </p:sp>
      </p:grp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3876413-F0E1-4165-B0FE-5046EA4ABF41}"/>
              </a:ext>
            </a:extLst>
          </p:cNvPr>
          <p:cNvSpPr/>
          <p:nvPr/>
        </p:nvSpPr>
        <p:spPr>
          <a:xfrm>
            <a:off x="2366679" y="4410075"/>
            <a:ext cx="1795743" cy="412937"/>
          </a:xfrm>
          <a:prstGeom prst="borderCallout1">
            <a:avLst>
              <a:gd name="adj1" fmla="val 1801"/>
              <a:gd name="adj2" fmla="val 64979"/>
              <a:gd name="adj3" fmla="val -156818"/>
              <a:gd name="adj4" fmla="val 72343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 self addition.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D5381A4-A09A-459C-A623-5FBC846D2977}"/>
              </a:ext>
            </a:extLst>
          </p:cNvPr>
          <p:cNvSpPr/>
          <p:nvPr/>
        </p:nvSpPr>
        <p:spPr>
          <a:xfrm>
            <a:off x="7212386" y="2212973"/>
            <a:ext cx="3348038" cy="507066"/>
          </a:xfrm>
          <a:prstGeom prst="borderCallout1">
            <a:avLst>
              <a:gd name="adj1" fmla="val 105191"/>
              <a:gd name="adj2" fmla="val 17712"/>
              <a:gd name="adj3" fmla="val 233811"/>
              <a:gd name="adj4" fmla="val 6895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shorten form of self addition.</a:t>
            </a:r>
          </a:p>
        </p:txBody>
      </p:sp>
    </p:spTree>
    <p:extLst>
      <p:ext uri="{BB962C8B-B14F-4D97-AF65-F5344CB8AC3E}">
        <p14:creationId xmlns:p14="http://schemas.microsoft.com/office/powerpoint/2010/main" val="85372790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2A37C2-A8E5-4732-A3C0-F7916E01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FD3-EFE4-4A22-B76A-2C9AB64F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Flowgorithm</a:t>
            </a:r>
            <a:r>
              <a:rPr lang="en-US" dirty="0"/>
              <a:t>, there are two ways to express an assignment operation: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 instruction.</a:t>
            </a:r>
          </a:p>
          <a:p>
            <a:pPr lvl="2"/>
            <a:r>
              <a:rPr lang="en-US" dirty="0"/>
              <a:t>It reads a value from the user and store it into a variable.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assignment</a:t>
            </a:r>
            <a:r>
              <a:rPr lang="en-US" dirty="0"/>
              <a:t>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3689-2ECB-4C06-8F98-FFBC9A0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4B324-ECA6-477B-95C0-C4B148830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6" r="24365" b="36551"/>
          <a:stretch/>
        </p:blipFill>
        <p:spPr>
          <a:xfrm>
            <a:off x="0" y="1253331"/>
            <a:ext cx="5534026" cy="4351338"/>
          </a:xfrm>
          <a:prstGeom prst="rect">
            <a:avLst/>
          </a:prstGeom>
        </p:spPr>
      </p:pic>
      <p:sp>
        <p:nvSpPr>
          <p:cNvPr id="8" name="Line Callout 1 13">
            <a:extLst>
              <a:ext uri="{FF2B5EF4-FFF2-40B4-BE49-F238E27FC236}">
                <a16:creationId xmlns:a16="http://schemas.microsoft.com/office/drawing/2014/main" id="{22AB2E63-4E39-446A-90CB-E4ED07C70397}"/>
              </a:ext>
            </a:extLst>
          </p:cNvPr>
          <p:cNvSpPr/>
          <p:nvPr/>
        </p:nvSpPr>
        <p:spPr>
          <a:xfrm>
            <a:off x="3812859" y="4071023"/>
            <a:ext cx="2087879" cy="723900"/>
          </a:xfrm>
          <a:prstGeom prst="borderCallout1">
            <a:avLst>
              <a:gd name="adj1" fmla="val 51206"/>
              <a:gd name="adj2" fmla="val 28"/>
              <a:gd name="adj3" fmla="val -19956"/>
              <a:gd name="adj4" fmla="val -2315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assignment</a:t>
            </a:r>
            <a:r>
              <a:rPr lang="en-US" dirty="0"/>
              <a:t> instruction</a:t>
            </a:r>
          </a:p>
        </p:txBody>
      </p:sp>
      <p:sp>
        <p:nvSpPr>
          <p:cNvPr id="9" name="Line Callout 1 13">
            <a:extLst>
              <a:ext uri="{FF2B5EF4-FFF2-40B4-BE49-F238E27FC236}">
                <a16:creationId xmlns:a16="http://schemas.microsoft.com/office/drawing/2014/main" id="{8AB332C3-20DB-4DF4-B90D-E80F0FE522A2}"/>
              </a:ext>
            </a:extLst>
          </p:cNvPr>
          <p:cNvSpPr/>
          <p:nvPr/>
        </p:nvSpPr>
        <p:spPr>
          <a:xfrm>
            <a:off x="3836672" y="2180325"/>
            <a:ext cx="2087879" cy="723900"/>
          </a:xfrm>
          <a:prstGeom prst="borderCallout1">
            <a:avLst>
              <a:gd name="adj1" fmla="val 51206"/>
              <a:gd name="adj2" fmla="val 28"/>
              <a:gd name="adj3" fmla="val 92737"/>
              <a:gd name="adj4" fmla="val -2444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input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281047088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B7220-FEBA-4BE5-88E6-3E174D9C04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4C51-4FA8-41EF-97F6-6415E8EC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553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assignment operator is used to set a value into</a:t>
            </a:r>
            <a:br>
              <a:rPr lang="en-US" dirty="0"/>
            </a:br>
            <a:r>
              <a:rPr lang="en-US" dirty="0"/>
              <a:t>a variable or a constant.</a:t>
            </a:r>
          </a:p>
          <a:p>
            <a:r>
              <a:rPr lang="en-US" dirty="0"/>
              <a:t>There are combinations with arithmetic operators.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546</TotalTime>
  <Words>247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template-6</vt:lpstr>
      <vt:lpstr>Assignment Operators</vt:lpstr>
      <vt:lpstr>What are assignment operators?</vt:lpstr>
      <vt:lpstr>PowerPoint Presentation</vt:lpstr>
      <vt:lpstr>PowerPoint Presentation</vt:lpstr>
      <vt:lpstr>Assignment Operators</vt:lpstr>
      <vt:lpstr>PowerPoint Presentation</vt:lpstr>
      <vt:lpstr>Hands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Assignment Operators</dc:title>
  <dc:creator>Mario Simaremare</dc:creator>
  <cp:keywords>IT Del, S1SI, MSS</cp:keywords>
  <cp:lastModifiedBy>Mario Simaremare</cp:lastModifiedBy>
  <cp:revision>161</cp:revision>
  <dcterms:created xsi:type="dcterms:W3CDTF">2022-09-27T10:46:48Z</dcterms:created>
  <dcterms:modified xsi:type="dcterms:W3CDTF">2023-08-26T05:40:15Z</dcterms:modified>
</cp:coreProperties>
</file>