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5" r:id="rId1"/>
  </p:sldMasterIdLst>
  <p:notesMasterIdLst>
    <p:notesMasterId r:id="rId12"/>
  </p:notesMasterIdLst>
  <p:sldIdLst>
    <p:sldId id="273" r:id="rId2"/>
    <p:sldId id="265" r:id="rId3"/>
    <p:sldId id="306" r:id="rId4"/>
    <p:sldId id="300" r:id="rId5"/>
    <p:sldId id="308" r:id="rId6"/>
    <p:sldId id="309" r:id="rId7"/>
    <p:sldId id="316" r:id="rId8"/>
    <p:sldId id="262" r:id="rId9"/>
    <p:sldId id="25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0A749B-ABB4-47F3-A7CC-186E321A3F6E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8C79C5-DD3D-453E-B94D-C2916611966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0E4B31-52EA-4EA1-A988-032BE46EC4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963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848018826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966724566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63571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0762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93276"/>
      </p:ext>
    </p:extLst>
  </p:cSld>
  <p:clrMapOvr>
    <a:masterClrMapping/>
  </p:clrMapOvr>
  <p:transition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9384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3552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14635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764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82818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4681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0209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5300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8952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B6E80-96F6-4A11-B224-DB438AE9A559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F9636-27C7-4555-8BD1-BF2680C1C44C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2461C7-02CC-4D61-B519-1350F63D6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97627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1443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92645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3318152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63407819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000482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88486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66148734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8F733-6E2C-415D-8F8A-9A1A889F51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33755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7234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34808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2934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1355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9283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4351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957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241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69333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19280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338571203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7605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8495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8049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3EC65C94-EB44-4296-9AFB-B0B6CE009EB4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37042-21E8-4EF1-B8A6-0878CA87AC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AE8B95-5A4E-4C0E-9E51-5065DCDB3AB3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005D04-4BB4-4B90-8847-79F3CB0BAF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54190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4595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27105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1598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18942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46635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41427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41258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82555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22592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04085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67003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4443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52504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73859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624452392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  <p:sldLayoutId id="2147484567" r:id="rId12"/>
    <p:sldLayoutId id="2147484568" r:id="rId13"/>
    <p:sldLayoutId id="2147484569" r:id="rId14"/>
    <p:sldLayoutId id="2147484570" r:id="rId15"/>
    <p:sldLayoutId id="2147484571" r:id="rId16"/>
    <p:sldLayoutId id="2147484572" r:id="rId17"/>
    <p:sldLayoutId id="2147484573" r:id="rId18"/>
    <p:sldLayoutId id="2147484574" r:id="rId19"/>
    <p:sldLayoutId id="2147484575" r:id="rId20"/>
    <p:sldLayoutId id="2147484576" r:id="rId21"/>
    <p:sldLayoutId id="2147484577" r:id="rId22"/>
    <p:sldLayoutId id="2147484578" r:id="rId23"/>
    <p:sldLayoutId id="2147484579" r:id="rId24"/>
    <p:sldLayoutId id="2147484580" r:id="rId25"/>
    <p:sldLayoutId id="2147484581" r:id="rId26"/>
    <p:sldLayoutId id="2147484582" r:id="rId27"/>
    <p:sldLayoutId id="2147484583" r:id="rId28"/>
    <p:sldLayoutId id="2147484584" r:id="rId29"/>
    <p:sldLayoutId id="2147484585" r:id="rId30"/>
    <p:sldLayoutId id="2147484586" r:id="rId31"/>
    <p:sldLayoutId id="2147484587" r:id="rId32"/>
    <p:sldLayoutId id="2147484588" r:id="rId33"/>
    <p:sldLayoutId id="2147484589" r:id="rId34"/>
    <p:sldLayoutId id="2147484590" r:id="rId35"/>
    <p:sldLayoutId id="2147484591" r:id="rId36"/>
    <p:sldLayoutId id="2147484592" r:id="rId37"/>
    <p:sldLayoutId id="2147484593" r:id="rId38"/>
    <p:sldLayoutId id="2147484594" r:id="rId39"/>
    <p:sldLayoutId id="2147484595" r:id="rId40"/>
    <p:sldLayoutId id="2147484596" r:id="rId41"/>
    <p:sldLayoutId id="2147484597" r:id="rId42"/>
    <p:sldLayoutId id="2147484598" r:id="rId43"/>
    <p:sldLayoutId id="2147484599" r:id="rId44"/>
    <p:sldLayoutId id="2147484600" r:id="rId45"/>
    <p:sldLayoutId id="2147484601" r:id="rId46"/>
    <p:sldLayoutId id="2147484602" r:id="rId47"/>
    <p:sldLayoutId id="2147484603" r:id="rId48"/>
    <p:sldLayoutId id="2147484604" r:id="rId49"/>
    <p:sldLayoutId id="2147484605" r:id="rId50"/>
    <p:sldLayoutId id="2147484606" r:id="rId51"/>
    <p:sldLayoutId id="2147484607" r:id="rId52"/>
    <p:sldLayoutId id="2147484608" r:id="rId53"/>
    <p:sldLayoutId id="2147484609" r:id="rId54"/>
    <p:sldLayoutId id="2147484610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branching?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Learning Objective(s)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98564A-F469-4EC9-964D-FEA55934201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A Simulation.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book store is currently making a clearance sale.</a:t>
            </a:r>
          </a:p>
          <a:p>
            <a:pPr lvl="1"/>
            <a:endParaRPr lang="en-US" dirty="0"/>
          </a:p>
          <a:p>
            <a:r>
              <a:rPr lang="en-US" dirty="0"/>
              <a:t>The discount is segmented as:</a:t>
            </a:r>
          </a:p>
          <a:p>
            <a:pPr lvl="1"/>
            <a:r>
              <a:rPr lang="en-US" b="1" dirty="0"/>
              <a:t>50%</a:t>
            </a:r>
            <a:r>
              <a:rPr lang="en-US" dirty="0"/>
              <a:t> if the transaction ≥ </a:t>
            </a:r>
            <a:r>
              <a:rPr lang="en-US" b="1" dirty="0"/>
              <a:t>$200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20%</a:t>
            </a:r>
            <a:r>
              <a:rPr lang="en-US" dirty="0"/>
              <a:t> if the transaction ≥ </a:t>
            </a:r>
            <a:r>
              <a:rPr lang="en-US" b="1" dirty="0"/>
              <a:t>$100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Both of the above schemas requires</a:t>
            </a:r>
            <a:r>
              <a:rPr lang="en-US" b="1" dirty="0"/>
              <a:t> </a:t>
            </a:r>
            <a:r>
              <a:rPr lang="en-US" b="1" u="sng" dirty="0"/>
              <a:t>at</a:t>
            </a:r>
            <a:r>
              <a:rPr lang="en-US" b="1" dirty="0"/>
              <a:t> </a:t>
            </a:r>
            <a:r>
              <a:rPr lang="en-US" b="1" u="sng" dirty="0"/>
              <a:t>least</a:t>
            </a:r>
            <a:r>
              <a:rPr lang="en-US" b="1" dirty="0"/>
              <a:t> </a:t>
            </a:r>
            <a:r>
              <a:rPr lang="en-US" b="1" u="sng" dirty="0"/>
              <a:t>2</a:t>
            </a:r>
            <a:r>
              <a:rPr lang="en-US" b="1" dirty="0"/>
              <a:t> </a:t>
            </a:r>
            <a:r>
              <a:rPr lang="en-US" b="1" u="sng" dirty="0"/>
              <a:t>books</a:t>
            </a:r>
            <a:r>
              <a:rPr lang="en-US" dirty="0"/>
              <a:t> in</a:t>
            </a:r>
            <a:br>
              <a:rPr lang="en-US" dirty="0"/>
            </a:br>
            <a:r>
              <a:rPr lang="en-US" dirty="0"/>
              <a:t>the transaction.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25625"/>
            <a:ext cx="5471846" cy="39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849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will enter </a:t>
            </a:r>
            <a:r>
              <a:rPr lang="en-US" b="1" dirty="0"/>
              <a:t>two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transaction value; and</a:t>
            </a:r>
          </a:p>
          <a:p>
            <a:pPr lvl="1"/>
            <a:r>
              <a:rPr lang="en-US" dirty="0"/>
              <a:t>The number of books involved in the transaction.</a:t>
            </a:r>
          </a:p>
          <a:p>
            <a:r>
              <a:rPr lang="en-US" dirty="0"/>
              <a:t>The solution will then decide if the discount is applicable or otherwise.</a:t>
            </a:r>
          </a:p>
          <a:p>
            <a:r>
              <a:rPr lang="en-US" dirty="0"/>
              <a:t>Finally, the decision is displayed.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25625"/>
            <a:ext cx="5471846" cy="39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4542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example:</a:t>
            </a:r>
          </a:p>
          <a:p>
            <a:pPr lvl="1"/>
            <a:r>
              <a:rPr lang="en-US" dirty="0"/>
              <a:t>The user enters </a:t>
            </a:r>
            <a:r>
              <a:rPr lang="en-US" dirty="0">
                <a:latin typeface="Consolas" panose="020B0609020204030204" pitchFamily="49" charset="0"/>
              </a:rPr>
              <a:t>150.0</a:t>
            </a:r>
            <a:r>
              <a:rPr lang="en-US" dirty="0"/>
              <a:t> for the transaction value and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/>
              <a:t> for the number of involved books.</a:t>
            </a:r>
          </a:p>
          <a:p>
            <a:pPr lvl="1"/>
            <a:r>
              <a:rPr lang="en-US" dirty="0"/>
              <a:t>The solution should state that the </a:t>
            </a:r>
            <a:r>
              <a:rPr lang="en-US" b="1" dirty="0"/>
              <a:t>20%</a:t>
            </a:r>
            <a:r>
              <a:rPr lang="en-US" dirty="0"/>
              <a:t> discount is applicable.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25625"/>
            <a:ext cx="5471846" cy="39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317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36979-9302-457C-88E1-4DE46CF4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A094B1-B31E-46A8-B323-802C2660E109}"/>
              </a:ext>
            </a:extLst>
          </p:cNvPr>
          <p:cNvGrpSpPr/>
          <p:nvPr/>
        </p:nvGrpSpPr>
        <p:grpSpPr>
          <a:xfrm>
            <a:off x="1384300" y="685800"/>
            <a:ext cx="5486400" cy="5486400"/>
            <a:chOff x="3352800" y="685800"/>
            <a:chExt cx="5486400" cy="5486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C32436-DF4B-4C2D-80AC-AD97BF44E0A3}"/>
                </a:ext>
              </a:extLst>
            </p:cNvPr>
            <p:cNvSpPr/>
            <p:nvPr/>
          </p:nvSpPr>
          <p:spPr>
            <a:xfrm>
              <a:off x="4175760" y="1508760"/>
              <a:ext cx="3840480" cy="3840480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61222C-5055-4031-9794-4815197CA8DC}"/>
                </a:ext>
              </a:extLst>
            </p:cNvPr>
            <p:cNvSpPr/>
            <p:nvPr/>
          </p:nvSpPr>
          <p:spPr>
            <a:xfrm>
              <a:off x="3352800" y="685800"/>
              <a:ext cx="5486400" cy="5486400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831BC2-0EAD-4D67-9542-2F383D637D51}"/>
                </a:ext>
              </a:extLst>
            </p:cNvPr>
            <p:cNvSpPr/>
            <p:nvPr/>
          </p:nvSpPr>
          <p:spPr>
            <a:xfrm>
              <a:off x="4267200" y="1600200"/>
              <a:ext cx="3657600" cy="3657600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F4C93B-405C-4763-B074-D8F25A093AAC}"/>
                </a:ext>
              </a:extLst>
            </p:cNvPr>
            <p:cNvSpPr/>
            <p:nvPr/>
          </p:nvSpPr>
          <p:spPr>
            <a:xfrm>
              <a:off x="5181600" y="2514600"/>
              <a:ext cx="1828800" cy="18288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A9F0D7-52BD-410D-B88E-3F97D68A1C2E}"/>
                </a:ext>
              </a:extLst>
            </p:cNvPr>
            <p:cNvSpPr txBox="1"/>
            <p:nvPr/>
          </p:nvSpPr>
          <p:spPr>
            <a:xfrm>
              <a:off x="5787032" y="3025259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50%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7E90E-BB5F-47A4-B171-062332E11AF7}"/>
                </a:ext>
              </a:extLst>
            </p:cNvPr>
            <p:cNvSpPr txBox="1"/>
            <p:nvPr/>
          </p:nvSpPr>
          <p:spPr>
            <a:xfrm>
              <a:off x="5787031" y="1729859"/>
              <a:ext cx="623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20%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E0066-7C95-45FB-9A5E-8E20B2DD6FC1}"/>
                </a:ext>
              </a:extLst>
            </p:cNvPr>
            <p:cNvSpPr txBox="1"/>
            <p:nvPr/>
          </p:nvSpPr>
          <p:spPr>
            <a:xfrm>
              <a:off x="5404945" y="945892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no discount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36C752-0675-49E7-812D-C3DD410F9759}"/>
                </a:ext>
              </a:extLst>
            </p:cNvPr>
            <p:cNvSpPr txBox="1"/>
            <p:nvPr/>
          </p:nvSpPr>
          <p:spPr>
            <a:xfrm>
              <a:off x="5505133" y="2028051"/>
              <a:ext cx="118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min. $100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C133AC-DB2F-4488-B36B-2963D7E20A47}"/>
                </a:ext>
              </a:extLst>
            </p:cNvPr>
            <p:cNvSpPr txBox="1"/>
            <p:nvPr/>
          </p:nvSpPr>
          <p:spPr>
            <a:xfrm>
              <a:off x="5486680" y="3342501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min. $200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FB36B9-C915-4565-9597-0FAFE93DC686}"/>
                </a:ext>
              </a:extLst>
            </p:cNvPr>
            <p:cNvSpPr txBox="1"/>
            <p:nvPr/>
          </p:nvSpPr>
          <p:spPr>
            <a:xfrm>
              <a:off x="7674974" y="1831837"/>
              <a:ext cx="8066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min. 2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books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A89484-3916-4C38-9025-6CF5E979E04C}"/>
              </a:ext>
            </a:extLst>
          </p:cNvPr>
          <p:cNvSpPr txBox="1"/>
          <p:nvPr/>
        </p:nvSpPr>
        <p:spPr>
          <a:xfrm>
            <a:off x="7056460" y="762000"/>
            <a:ext cx="3751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3 discount schemas: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0%</a:t>
            </a:r>
            <a:r>
              <a:rPr lang="en-US" dirty="0">
                <a:solidFill>
                  <a:schemeClr val="bg1"/>
                </a:solidFill>
              </a:rPr>
              <a:t> when it is less than </a:t>
            </a:r>
            <a:r>
              <a:rPr lang="en-US" b="1" dirty="0">
                <a:solidFill>
                  <a:schemeClr val="bg1"/>
                </a:solidFill>
              </a:rPr>
              <a:t>$100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>
                <a:solidFill>
                  <a:schemeClr val="bg1"/>
                </a:solidFill>
              </a:rPr>
              <a:t> when it reaches </a:t>
            </a:r>
            <a:r>
              <a:rPr lang="en-US" b="1" dirty="0">
                <a:solidFill>
                  <a:schemeClr val="bg1"/>
                </a:solidFill>
              </a:rPr>
              <a:t>$100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50%</a:t>
            </a:r>
            <a:r>
              <a:rPr lang="en-US" dirty="0">
                <a:solidFill>
                  <a:schemeClr val="bg1"/>
                </a:solidFill>
              </a:rPr>
              <a:t> when it reaches </a:t>
            </a:r>
            <a:r>
              <a:rPr lang="en-US" b="1" dirty="0">
                <a:solidFill>
                  <a:schemeClr val="bg1"/>
                </a:solidFill>
              </a:rPr>
              <a:t>$200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Both of the schemas require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involvement of at least 2 books in the transaction.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Branching is used to form all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233410795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1706</TotalTime>
  <Words>240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template-6</vt:lpstr>
      <vt:lpstr>Branching</vt:lpstr>
      <vt:lpstr>How to use branching?</vt:lpstr>
      <vt:lpstr>PowerPoint Presentation</vt:lpstr>
      <vt:lpstr>Problem</vt:lpstr>
      <vt:lpstr>Problem</vt:lpstr>
      <vt:lpstr>Problem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Branching (Simulation)</dc:title>
  <dc:creator>Mario Simaremare</dc:creator>
  <cp:keywords>IT Del, S1SI, MSS</cp:keywords>
  <cp:lastModifiedBy>Mario Simaremare</cp:lastModifiedBy>
  <cp:revision>331</cp:revision>
  <dcterms:created xsi:type="dcterms:W3CDTF">2022-09-27T10:46:48Z</dcterms:created>
  <dcterms:modified xsi:type="dcterms:W3CDTF">2023-08-26T05:36:41Z</dcterms:modified>
</cp:coreProperties>
</file>