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60" r:id="rId1"/>
  </p:sldMasterIdLst>
  <p:notesMasterIdLst>
    <p:notesMasterId r:id="rId25"/>
  </p:notesMasterIdLst>
  <p:sldIdLst>
    <p:sldId id="273" r:id="rId2"/>
    <p:sldId id="265" r:id="rId3"/>
    <p:sldId id="306" r:id="rId4"/>
    <p:sldId id="323" r:id="rId5"/>
    <p:sldId id="332" r:id="rId6"/>
    <p:sldId id="340" r:id="rId7"/>
    <p:sldId id="334" r:id="rId8"/>
    <p:sldId id="335" r:id="rId9"/>
    <p:sldId id="263" r:id="rId10"/>
    <p:sldId id="327" r:id="rId11"/>
    <p:sldId id="341" r:id="rId12"/>
    <p:sldId id="339" r:id="rId13"/>
    <p:sldId id="342" r:id="rId14"/>
    <p:sldId id="344" r:id="rId15"/>
    <p:sldId id="346" r:id="rId16"/>
    <p:sldId id="337" r:id="rId17"/>
    <p:sldId id="347" r:id="rId18"/>
    <p:sldId id="303" r:id="rId19"/>
    <p:sldId id="277" r:id="rId20"/>
    <p:sldId id="294" r:id="rId21"/>
    <p:sldId id="262" r:id="rId22"/>
    <p:sldId id="257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205632-99B4-432D-A955-39C48D895CE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6B12C-0AA9-41CE-AA05-CF7D01D95D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07184-CE23-452E-A1C1-80DF5A8AD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0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44014100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775126480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22E0EE-EF3A-4B1D-9CC6-20BB288DF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0E2286-172F-450E-9455-64E2F6C6F8E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08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63793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4F4EA-1457-4D33-A09A-A3C8110200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B6CB68-4FA1-4534-B937-735133F68FF9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85278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95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476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4962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4658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8857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85633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1731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258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1291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1021D-48BE-483A-928A-301AD1F4B22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A15C6-6D08-4727-BC0B-783D300FA97A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2EAC0-8D87-4B67-B3F5-A4465BA812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02934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0104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474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0657212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327122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13213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212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68396938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8DF09-2907-4607-BAEB-D26F05A96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86680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208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6618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9192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953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1425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3192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7460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7683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6707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1399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120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51791457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2099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5313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3191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62F2604-CD92-41B6-A325-0F1A62CDF620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0F142-0AF4-4BC8-B4D5-07E5DF7DF3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6F7F4D-1116-41BD-A13A-56E0A72B7DA9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8A9F49-A15B-438B-890E-16354D8EE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0199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90966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470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18070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651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6161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1736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9452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5884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97149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531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75435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4118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8358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4779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886740327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  <p:sldLayoutId id="2147484579" r:id="rId19"/>
    <p:sldLayoutId id="2147484580" r:id="rId20"/>
    <p:sldLayoutId id="2147484581" r:id="rId21"/>
    <p:sldLayoutId id="2147484582" r:id="rId22"/>
    <p:sldLayoutId id="2147484583" r:id="rId23"/>
    <p:sldLayoutId id="2147484584" r:id="rId24"/>
    <p:sldLayoutId id="2147484585" r:id="rId25"/>
    <p:sldLayoutId id="2147484586" r:id="rId26"/>
    <p:sldLayoutId id="2147484587" r:id="rId27"/>
    <p:sldLayoutId id="2147484588" r:id="rId28"/>
    <p:sldLayoutId id="2147484589" r:id="rId29"/>
    <p:sldLayoutId id="2147484590" r:id="rId30"/>
    <p:sldLayoutId id="2147484591" r:id="rId31"/>
    <p:sldLayoutId id="2147484592" r:id="rId32"/>
    <p:sldLayoutId id="2147484593" r:id="rId33"/>
    <p:sldLayoutId id="2147484594" r:id="rId34"/>
    <p:sldLayoutId id="2147484595" r:id="rId35"/>
    <p:sldLayoutId id="2147484596" r:id="rId36"/>
    <p:sldLayoutId id="2147484597" r:id="rId37"/>
    <p:sldLayoutId id="2147484598" r:id="rId38"/>
    <p:sldLayoutId id="2147484599" r:id="rId39"/>
    <p:sldLayoutId id="2147484600" r:id="rId40"/>
    <p:sldLayoutId id="2147484601" r:id="rId41"/>
    <p:sldLayoutId id="2147484602" r:id="rId42"/>
    <p:sldLayoutId id="2147484603" r:id="rId43"/>
    <p:sldLayoutId id="2147484604" r:id="rId44"/>
    <p:sldLayoutId id="2147484605" r:id="rId45"/>
    <p:sldLayoutId id="2147484606" r:id="rId46"/>
    <p:sldLayoutId id="2147484607" r:id="rId47"/>
    <p:sldLayoutId id="2147484608" r:id="rId48"/>
    <p:sldLayoutId id="2147484609" r:id="rId49"/>
    <p:sldLayoutId id="2147484610" r:id="rId50"/>
    <p:sldLayoutId id="2147484611" r:id="rId51"/>
    <p:sldLayoutId id="2147484612" r:id="rId52"/>
    <p:sldLayoutId id="2147484613" r:id="rId53"/>
    <p:sldLayoutId id="2147484614" r:id="rId54"/>
    <p:sldLayoutId id="2147484615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declare.html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BC14B-FA32-4953-9F0E-C4EEA21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9D067-606D-4A81-8EF1-5755FA76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variable, an array must be uniquely identified.</a:t>
            </a:r>
          </a:p>
          <a:p>
            <a:pPr lvl="1"/>
            <a:r>
              <a:rPr lang="en-US" dirty="0"/>
              <a:t>An array should be labeled in </a:t>
            </a:r>
            <a:r>
              <a:rPr lang="en-US" b="1" dirty="0"/>
              <a:t>plural</a:t>
            </a:r>
            <a:r>
              <a:rPr lang="en-US" dirty="0"/>
              <a:t> form.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names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grades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statuses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Generally, an array holds a </a:t>
            </a:r>
            <a:r>
              <a:rPr lang="en-US" b="1" dirty="0"/>
              <a:t>fixed</a:t>
            </a:r>
            <a:r>
              <a:rPr lang="en-US" dirty="0"/>
              <a:t> number of </a:t>
            </a:r>
            <a:r>
              <a:rPr lang="en-US" b="1" dirty="0"/>
              <a:t>homogenous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Some languages support heterogeneous type and size alteration.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 is supported in most languages.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42FC-5FA2-47D1-8A98-3D3FF7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F5B4-5F8C-4151-B5FF-386292583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991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5722-1F3B-4669-BA02-40553D9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8E79F-C444-4E3F-AF6E-7E6BAB06B401}"/>
              </a:ext>
            </a:extLst>
          </p:cNvPr>
          <p:cNvSpPr txBox="1"/>
          <p:nvPr/>
        </p:nvSpPr>
        <p:spPr>
          <a:xfrm>
            <a:off x="2788358" y="3098344"/>
            <a:ext cx="3122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identifier[n]</a:t>
            </a:r>
          </a:p>
        </p:txBody>
      </p:sp>
      <p:sp>
        <p:nvSpPr>
          <p:cNvPr id="4" name="Line Callout 1 8">
            <a:extLst>
              <a:ext uri="{FF2B5EF4-FFF2-40B4-BE49-F238E27FC236}">
                <a16:creationId xmlns:a16="http://schemas.microsoft.com/office/drawing/2014/main" id="{5E1F85E0-B26C-4C58-A509-B0128D52E22E}"/>
              </a:ext>
            </a:extLst>
          </p:cNvPr>
          <p:cNvSpPr/>
          <p:nvPr/>
        </p:nvSpPr>
        <p:spPr>
          <a:xfrm>
            <a:off x="5225788" y="1816525"/>
            <a:ext cx="4760893" cy="622169"/>
          </a:xfrm>
          <a:prstGeom prst="borderCallout1">
            <a:avLst>
              <a:gd name="adj1" fmla="val 100493"/>
              <a:gd name="adj2" fmla="val 10586"/>
              <a:gd name="adj3" fmla="val 214297"/>
              <a:gd name="adj4" fmla="val 5703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The </a:t>
            </a:r>
            <a:r>
              <a:rPr lang="en-US" b="1" dirty="0"/>
              <a:t>size</a:t>
            </a:r>
            <a:r>
              <a:rPr lang="en-US" dirty="0"/>
              <a:t> of the array, the number of elements it has. Each element holds a value.</a:t>
            </a:r>
          </a:p>
        </p:txBody>
      </p:sp>
      <p:sp>
        <p:nvSpPr>
          <p:cNvPr id="5" name="Line Callout 1 7">
            <a:extLst>
              <a:ext uri="{FF2B5EF4-FFF2-40B4-BE49-F238E27FC236}">
                <a16:creationId xmlns:a16="http://schemas.microsoft.com/office/drawing/2014/main" id="{22B57283-EA00-4E56-82C2-165320BA3A64}"/>
              </a:ext>
            </a:extLst>
          </p:cNvPr>
          <p:cNvSpPr/>
          <p:nvPr/>
        </p:nvSpPr>
        <p:spPr>
          <a:xfrm>
            <a:off x="1866900" y="4419307"/>
            <a:ext cx="2828925" cy="622169"/>
          </a:xfrm>
          <a:prstGeom prst="borderCallout1">
            <a:avLst>
              <a:gd name="adj1" fmla="val 2083"/>
              <a:gd name="adj2" fmla="val 79746"/>
              <a:gd name="adj3" fmla="val -114773"/>
              <a:gd name="adj4" fmla="val 90388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Array identifier is in </a:t>
            </a:r>
            <a:r>
              <a:rPr lang="en-US" b="1" dirty="0"/>
              <a:t>plural</a:t>
            </a:r>
            <a:r>
              <a:rPr lang="en-US" dirty="0"/>
              <a:t> form of noun.</a:t>
            </a:r>
          </a:p>
        </p:txBody>
      </p:sp>
      <p:sp>
        <p:nvSpPr>
          <p:cNvPr id="6" name="Line Callout 1 8">
            <a:extLst>
              <a:ext uri="{FF2B5EF4-FFF2-40B4-BE49-F238E27FC236}">
                <a16:creationId xmlns:a16="http://schemas.microsoft.com/office/drawing/2014/main" id="{C3D68E59-11DA-4737-9717-8D8DB930EC56}"/>
              </a:ext>
            </a:extLst>
          </p:cNvPr>
          <p:cNvSpPr/>
          <p:nvPr/>
        </p:nvSpPr>
        <p:spPr>
          <a:xfrm>
            <a:off x="6625964" y="3098344"/>
            <a:ext cx="3699137" cy="622169"/>
          </a:xfrm>
          <a:prstGeom prst="borderCallout1">
            <a:avLst>
              <a:gd name="adj1" fmla="val 48531"/>
              <a:gd name="adj2" fmla="val -644"/>
              <a:gd name="adj3" fmla="val 52288"/>
              <a:gd name="adj4" fmla="val -20836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The </a:t>
            </a:r>
            <a:r>
              <a:rPr lang="en-US" b="1" dirty="0"/>
              <a:t>square</a:t>
            </a:r>
            <a:r>
              <a:rPr lang="en-US" dirty="0"/>
              <a:t> brackets indicate the use of array, not ordinary variable.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5789" y="949668"/>
            <a:ext cx="4241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bg1"/>
                </a:solidFill>
              </a:rPr>
              <a:t> is the size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) of an array, then: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may hold up to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bg1"/>
                </a:solidFill>
              </a:rPr>
              <a:t> distinct elements,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is addressable through index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71898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4279" y="2435838"/>
            <a:ext cx="5395732" cy="1749663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Today’s</a:t>
            </a:r>
            <a:r>
              <a:rPr lang="en-US" sz="2000" b="1" dirty="0"/>
              <a:t> </a:t>
            </a:r>
            <a:r>
              <a:rPr lang="en-US" sz="2000" b="1" u="sng" dirty="0"/>
              <a:t>To</a:t>
            </a:r>
            <a:r>
              <a:rPr lang="en-US" sz="2000" b="1" dirty="0"/>
              <a:t> </a:t>
            </a:r>
            <a:r>
              <a:rPr lang="en-US" sz="2000" b="1" u="sng" dirty="0"/>
              <a:t>Do</a:t>
            </a:r>
            <a:r>
              <a:rPr lang="en-US" sz="2000" b="1" dirty="0"/>
              <a:t> </a:t>
            </a:r>
            <a:r>
              <a:rPr lang="en-US" sz="2000" b="1" u="sng" dirty="0"/>
              <a:t>List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Meeting with supervisor.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Do Math exercise, due tonight.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Group discussion (lunch).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Designing the </a:t>
            </a:r>
            <a:r>
              <a:rPr lang="en-US" sz="2000" dirty="0">
                <a:latin typeface="Consolas" panose="020B0609020204030204" pitchFamily="49" charset="0"/>
              </a:rPr>
              <a:t>change-password</a:t>
            </a:r>
            <a:r>
              <a:rPr lang="en-US" sz="2000" dirty="0"/>
              <a:t> feature.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4279" y="1990306"/>
            <a:ext cx="2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An example of a to-do list.</a:t>
            </a:r>
          </a:p>
        </p:txBody>
      </p:sp>
    </p:spTree>
    <p:extLst>
      <p:ext uri="{BB962C8B-B14F-4D97-AF65-F5344CB8AC3E}">
        <p14:creationId xmlns:p14="http://schemas.microsoft.com/office/powerpoint/2010/main" val="160520340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5722-1F3B-4669-BA02-40553D9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Line Callout 1 7">
            <a:extLst>
              <a:ext uri="{FF2B5EF4-FFF2-40B4-BE49-F238E27FC236}">
                <a16:creationId xmlns:a16="http://schemas.microsoft.com/office/drawing/2014/main" id="{A54BAAF7-9446-4FF2-B3D7-C93AAFA6BC21}"/>
              </a:ext>
            </a:extLst>
          </p:cNvPr>
          <p:cNvSpPr/>
          <p:nvPr/>
        </p:nvSpPr>
        <p:spPr>
          <a:xfrm>
            <a:off x="4597068" y="3567660"/>
            <a:ext cx="4035949" cy="622169"/>
          </a:xfrm>
          <a:prstGeom prst="borderCallout1">
            <a:avLst>
              <a:gd name="adj1" fmla="val -798"/>
              <a:gd name="adj2" fmla="val 85066"/>
              <a:gd name="adj3" fmla="val -123419"/>
              <a:gd name="adj4" fmla="val 89452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Declaring an array of </a:t>
            </a:r>
            <a:r>
              <a:rPr lang="en-US" sz="1600" dirty="0">
                <a:latin typeface="Consolas" panose="020B0609020204030204" pitchFamily="49" charset="0"/>
              </a:rPr>
              <a:t>String</a:t>
            </a:r>
            <a:r>
              <a:rPr lang="en-US" sz="1600" dirty="0"/>
              <a:t> with size = </a:t>
            </a:r>
            <a:r>
              <a:rPr lang="en-US" sz="1600" dirty="0">
                <a:latin typeface="Consolas" panose="020B0609020204030204" pitchFamily="49" charset="0"/>
              </a:rPr>
              <a:t>4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BD644-9ABA-46D7-BC05-BCACFEF98F06}"/>
              </a:ext>
            </a:extLst>
          </p:cNvPr>
          <p:cNvSpPr txBox="1"/>
          <p:nvPr/>
        </p:nvSpPr>
        <p:spPr>
          <a:xfrm>
            <a:off x="4597068" y="4189829"/>
            <a:ext cx="403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has 4 elements: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the 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element is at index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the last element is at index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[3]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A468E-886E-49CC-8B8A-5C4F4928C0A0}"/>
              </a:ext>
            </a:extLst>
          </p:cNvPr>
          <p:cNvSpPr txBox="1"/>
          <p:nvPr/>
        </p:nvSpPr>
        <p:spPr>
          <a:xfrm>
            <a:off x="2553203" y="1874729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int n = 4;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new String[n];</a:t>
            </a:r>
          </a:p>
        </p:txBody>
      </p:sp>
    </p:spTree>
    <p:extLst>
      <p:ext uri="{BB962C8B-B14F-4D97-AF65-F5344CB8AC3E}">
        <p14:creationId xmlns:p14="http://schemas.microsoft.com/office/powerpoint/2010/main" val="137038468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5722-1F3B-4669-BA02-40553D9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3203" y="1874729"/>
            <a:ext cx="708559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int n = 4;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new String[n];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[0] = "Meeting with ...";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[1] = "Do Math exercise, ...";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[3] = "Designing the ...";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9732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D8615-B89B-4132-B697-3F06897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B4365-F522-4C5D-977F-C47D055B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29" y="1595667"/>
            <a:ext cx="4657143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7732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818C0-9DE7-4677-9E09-4EE130F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2FD965-64B6-4665-9A22-35C0DFC2415D}"/>
              </a:ext>
            </a:extLst>
          </p:cNvPr>
          <p:cNvGrpSpPr/>
          <p:nvPr/>
        </p:nvGrpSpPr>
        <p:grpSpPr>
          <a:xfrm>
            <a:off x="2025145" y="390811"/>
            <a:ext cx="8451806" cy="5951778"/>
            <a:chOff x="1720345" y="13"/>
            <a:chExt cx="8451806" cy="607638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7D3A61-6A99-46BC-BF7A-13CB6F8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6627" y="13"/>
              <a:ext cx="2685524" cy="55243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029898-3A58-4E89-935D-BD80E02D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345" y="13"/>
              <a:ext cx="1896952" cy="607638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8BCBF5-3032-492C-9199-A0097F19557C}"/>
              </a:ext>
            </a:extLst>
          </p:cNvPr>
          <p:cNvSpPr txBox="1"/>
          <p:nvPr/>
        </p:nvSpPr>
        <p:spPr>
          <a:xfrm>
            <a:off x="3853966" y="1752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Ordinary </a:t>
            </a:r>
            <a:r>
              <a:rPr lang="en-US" b="1" dirty="0"/>
              <a:t>Variable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74CE0-3BBD-46E4-8F1A-3968011667DD}"/>
              </a:ext>
            </a:extLst>
          </p:cNvPr>
          <p:cNvSpPr txBox="1"/>
          <p:nvPr/>
        </p:nvSpPr>
        <p:spPr>
          <a:xfrm>
            <a:off x="6204435" y="1752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6A5BE-726A-4FFA-8273-945857BE7602}"/>
              </a:ext>
            </a:extLst>
          </p:cNvPr>
          <p:cNvSpPr txBox="1"/>
          <p:nvPr/>
        </p:nvSpPr>
        <p:spPr>
          <a:xfrm>
            <a:off x="3853966" y="21222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Inflexible.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7AC42-3863-4BBC-92A0-FF3C8B577E39}"/>
              </a:ext>
            </a:extLst>
          </p:cNvPr>
          <p:cNvSpPr txBox="1"/>
          <p:nvPr/>
        </p:nvSpPr>
        <p:spPr>
          <a:xfrm>
            <a:off x="6204435" y="21222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1236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4279" y="2435838"/>
            <a:ext cx="5395732" cy="1749663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Today’s</a:t>
            </a:r>
            <a:r>
              <a:rPr lang="en-US" sz="2000" b="1" dirty="0"/>
              <a:t> </a:t>
            </a:r>
            <a:r>
              <a:rPr lang="en-US" sz="2000" b="1" u="sng" dirty="0"/>
              <a:t>To</a:t>
            </a:r>
            <a:r>
              <a:rPr lang="en-US" sz="2000" b="1" dirty="0"/>
              <a:t> </a:t>
            </a:r>
            <a:r>
              <a:rPr lang="en-US" sz="2000" b="1" u="sng" dirty="0"/>
              <a:t>Do</a:t>
            </a:r>
            <a:r>
              <a:rPr lang="en-US" sz="2000" b="1" dirty="0"/>
              <a:t> </a:t>
            </a:r>
            <a:r>
              <a:rPr lang="en-US" sz="2000" b="1" u="sng" dirty="0"/>
              <a:t>List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Meeting with supervisor.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Do Math exercise, due tonight.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Group discussion (lunch).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Designing the </a:t>
            </a:r>
            <a:r>
              <a:rPr lang="en-US" sz="2000" dirty="0">
                <a:latin typeface="Consolas" panose="020B0609020204030204" pitchFamily="49" charset="0"/>
              </a:rPr>
              <a:t>change-password</a:t>
            </a:r>
            <a:r>
              <a:rPr lang="en-US" sz="2000" dirty="0"/>
              <a:t> feature.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645138" y="1283294"/>
            <a:ext cx="3406669" cy="622169"/>
          </a:xfrm>
          <a:prstGeom prst="borderCallout1">
            <a:avLst>
              <a:gd name="adj1" fmla="val 99052"/>
              <a:gd name="adj2" fmla="val 15293"/>
              <a:gd name="adj3" fmla="val 307954"/>
              <a:gd name="adj4" fmla="val 293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Distinction between the “</a:t>
            </a:r>
            <a:r>
              <a:rPr lang="en-US" b="1" dirty="0"/>
              <a:t>done</a:t>
            </a:r>
            <a:r>
              <a:rPr lang="en-US" dirty="0"/>
              <a:t>” and “undone” items.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5138" y="957298"/>
            <a:ext cx="348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Can array be the answer to this challenge?</a:t>
            </a:r>
          </a:p>
        </p:txBody>
      </p:sp>
    </p:spTree>
    <p:extLst>
      <p:ext uri="{BB962C8B-B14F-4D97-AF65-F5344CB8AC3E}">
        <p14:creationId xmlns:p14="http://schemas.microsoft.com/office/powerpoint/2010/main" val="151673010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capable to store multiple values at once.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-size array has elements with index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Homogenous type.</a:t>
            </a:r>
          </a:p>
          <a:p>
            <a:r>
              <a:rPr lang="en-US" dirty="0"/>
              <a:t>To match the array size arbitrariness, it is very common to also use repetition along with it.</a:t>
            </a:r>
          </a:p>
          <a:p>
            <a:pPr lvl="1"/>
            <a:r>
              <a:rPr lang="en-US" dirty="0"/>
              <a:t>The array—repetition combos.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array and how it is different to variable?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array correctly?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7A514-701E-4FBD-B13F-3BA10F907D9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  <a:p>
            <a:r>
              <a:rPr lang="en-US" sz="2800" dirty="0"/>
              <a:t>Declare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http://www.flowgorithm.org/documentation/declare.html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</a:t>
            </a:r>
            <a:r>
              <a:rPr lang="en-US" b="0"/>
              <a:t>Core Concepts.</a:t>
            </a:r>
            <a:endParaRPr lang="en-US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to-do list</a:t>
            </a:r>
            <a:r>
              <a:rPr lang="en-US" dirty="0"/>
              <a:t> holds a handful of important agenda (items) we need to do.</a:t>
            </a:r>
          </a:p>
          <a:p>
            <a:r>
              <a:rPr lang="en-US" dirty="0"/>
              <a:t>Any addressed item is marked as finished or done.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992516"/>
            <a:ext cx="5471846" cy="36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472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4279" y="2435838"/>
            <a:ext cx="5395732" cy="1749663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Today’s</a:t>
            </a:r>
            <a:r>
              <a:rPr lang="en-US" sz="2000" b="1" dirty="0"/>
              <a:t> </a:t>
            </a:r>
            <a:r>
              <a:rPr lang="en-US" sz="2000" b="1" u="sng" dirty="0"/>
              <a:t>To</a:t>
            </a:r>
            <a:r>
              <a:rPr lang="en-US" sz="2000" b="1" dirty="0"/>
              <a:t> </a:t>
            </a:r>
            <a:r>
              <a:rPr lang="en-US" sz="2000" b="1" u="sng" dirty="0"/>
              <a:t>Do</a:t>
            </a:r>
            <a:r>
              <a:rPr lang="en-US" sz="2000" b="1" dirty="0"/>
              <a:t> </a:t>
            </a:r>
            <a:r>
              <a:rPr lang="en-US" sz="2000" b="1" u="sng" dirty="0"/>
              <a:t>List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Meeting with supervisor.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Do Math exercise, due tonight. [done]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Group discussion (lunch).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Designing the </a:t>
            </a:r>
            <a:r>
              <a:rPr lang="en-US" sz="2000" dirty="0">
                <a:latin typeface="Consolas" panose="020B0609020204030204" pitchFamily="49" charset="0"/>
              </a:rPr>
              <a:t>change-password</a:t>
            </a:r>
            <a:r>
              <a:rPr lang="en-US" sz="2000" dirty="0"/>
              <a:t> feature.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4279" y="1990306"/>
            <a:ext cx="2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An example of a to-do list.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8369439" y="4764000"/>
            <a:ext cx="2413263" cy="622169"/>
          </a:xfrm>
          <a:prstGeom prst="borderCallout1">
            <a:avLst>
              <a:gd name="adj1" fmla="val -5493"/>
              <a:gd name="adj2" fmla="val 14121"/>
              <a:gd name="adj3" fmla="val -110227"/>
              <a:gd name="adj4" fmla="val -1774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The items are </a:t>
            </a:r>
            <a:r>
              <a:rPr lang="en-US" b="1" dirty="0"/>
              <a:t>textual</a:t>
            </a:r>
            <a:r>
              <a:rPr lang="en-US" dirty="0"/>
              <a:t> and written concisely.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1111913" y="4781426"/>
            <a:ext cx="2800219" cy="622169"/>
          </a:xfrm>
          <a:prstGeom prst="borderCallout1">
            <a:avLst>
              <a:gd name="adj1" fmla="val 2083"/>
              <a:gd name="adj2" fmla="val 79746"/>
              <a:gd name="adj3" fmla="val -114773"/>
              <a:gd name="adj4" fmla="val 88825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The number of items are </a:t>
            </a:r>
            <a:r>
              <a:rPr lang="en-US" b="1" dirty="0"/>
              <a:t>arbitrary</a:t>
            </a:r>
            <a:r>
              <a:rPr lang="en-US" dirty="0"/>
              <a:t>, but </a:t>
            </a:r>
            <a:r>
              <a:rPr lang="en-US" b="1" dirty="0"/>
              <a:t>planned</a:t>
            </a:r>
            <a:r>
              <a:rPr lang="en-US" dirty="0"/>
              <a:t>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645138" y="1283294"/>
            <a:ext cx="3406669" cy="622169"/>
          </a:xfrm>
          <a:prstGeom prst="borderCallout1">
            <a:avLst>
              <a:gd name="adj1" fmla="val 99052"/>
              <a:gd name="adj2" fmla="val 15293"/>
              <a:gd name="adj3" fmla="val 307954"/>
              <a:gd name="adj4" fmla="val 293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Distinction between the “</a:t>
            </a:r>
            <a:r>
              <a:rPr lang="en-US" b="1" dirty="0"/>
              <a:t>done</a:t>
            </a:r>
            <a:r>
              <a:rPr lang="en-US" dirty="0"/>
              <a:t>” and “undone” items.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531" y="5471010"/>
            <a:ext cx="2779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How many variables do we need?</a:t>
            </a:r>
          </a:p>
          <a:p>
            <a:pPr algn="r"/>
            <a:r>
              <a:rPr lang="en-US" sz="1400" i="1" dirty="0">
                <a:solidFill>
                  <a:schemeClr val="bg1"/>
                </a:solidFill>
              </a:rPr>
              <a:t>Is 5 enough? 10?</a:t>
            </a:r>
          </a:p>
        </p:txBody>
      </p:sp>
    </p:spTree>
    <p:extLst>
      <p:ext uri="{BB962C8B-B14F-4D97-AF65-F5344CB8AC3E}">
        <p14:creationId xmlns:p14="http://schemas.microsoft.com/office/powerpoint/2010/main" val="392135654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C6BBE-9498-4155-AA28-F718070F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965F0-53C5-4E76-B9B4-9896DB7A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C491D-A2DC-40B2-9E9A-B5872551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address the </a:t>
            </a:r>
            <a:r>
              <a:rPr lang="en-US" b="1" dirty="0"/>
              <a:t>arbitrariness</a:t>
            </a:r>
            <a:r>
              <a:rPr lang="en-US" dirty="0"/>
              <a:t> number of data?</a:t>
            </a:r>
          </a:p>
          <a:p>
            <a:pPr lvl="1"/>
            <a:endParaRPr lang="en-US" dirty="0"/>
          </a:p>
          <a:p>
            <a:r>
              <a:rPr lang="en-US" dirty="0"/>
              <a:t>Can ordinary </a:t>
            </a:r>
            <a:r>
              <a:rPr lang="en-US" u="sng" dirty="0"/>
              <a:t>variables</a:t>
            </a:r>
            <a:r>
              <a:rPr lang="en-US" dirty="0"/>
              <a:t> answer the challenge?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89BDB-E4AD-4F5A-ACB4-80B986E0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970" y="456857"/>
            <a:ext cx="1855714" cy="59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2192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562-8D4E-460B-9A9F-0581A90C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2451" y="2538372"/>
            <a:ext cx="6727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Ordinary variable </a:t>
            </a:r>
            <a:r>
              <a:rPr lang="en-US" sz="2400" b="1" i="1" dirty="0"/>
              <a:t>cannot</a:t>
            </a:r>
            <a:r>
              <a:rPr lang="en-US" sz="2400" i="1" dirty="0"/>
              <a:t> be the solution due to</a:t>
            </a:r>
            <a:br>
              <a:rPr lang="en-US" sz="2400" i="1" dirty="0"/>
            </a:br>
            <a:r>
              <a:rPr lang="en-US" sz="2400" i="1" dirty="0"/>
              <a:t>its </a:t>
            </a:r>
            <a:r>
              <a:rPr lang="en-US" sz="2400" b="1" i="1" dirty="0"/>
              <a:t>limitation</a:t>
            </a:r>
            <a:r>
              <a:rPr lang="en-US" sz="2400" i="1" dirty="0"/>
              <a:t> to only handle one value at a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A2E48-DB24-4D85-80B4-5BED438B8A64}"/>
              </a:ext>
            </a:extLst>
          </p:cNvPr>
          <p:cNvSpPr txBox="1"/>
          <p:nvPr/>
        </p:nvSpPr>
        <p:spPr>
          <a:xfrm>
            <a:off x="2441359" y="3515264"/>
            <a:ext cx="701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Instead, use </a:t>
            </a:r>
            <a:r>
              <a:rPr lang="en-US" sz="2400" b="1" i="1" dirty="0"/>
              <a:t>array</a:t>
            </a:r>
            <a:r>
              <a:rPr lang="en-US" sz="2400" i="1" dirty="0"/>
              <a:t> in combination with </a:t>
            </a:r>
            <a:r>
              <a:rPr lang="en-US" sz="2400" b="1" i="1" dirty="0"/>
              <a:t>repetition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76790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array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165236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Unlike an ordinary variable, an </a:t>
            </a:r>
            <a:r>
              <a:rPr lang="en-US" b="1" dirty="0"/>
              <a:t>array</a:t>
            </a:r>
            <a:r>
              <a:rPr lang="en-US" dirty="0"/>
              <a:t> is capable to hold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at once.</a:t>
            </a:r>
          </a:p>
          <a:p>
            <a:r>
              <a:rPr lang="en-US" dirty="0"/>
              <a:t>The size of an array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) reflects the number of its elements.</a:t>
            </a:r>
            <a:br>
              <a:rPr lang="en-US" dirty="0"/>
            </a:br>
            <a:r>
              <a:rPr lang="en-US" dirty="0"/>
              <a:t>Each element is addressable through an index, </a:t>
            </a:r>
            <a:r>
              <a:rPr lang="en-US" dirty="0">
                <a:latin typeface="Consolas" panose="020B0609020204030204" pitchFamily="49" charset="0"/>
              </a:rPr>
              <a:t>0 – n-1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3435</TotalTime>
  <Words>699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template-6</vt:lpstr>
      <vt:lpstr>Array</vt:lpstr>
      <vt:lpstr>What is array and how it is different to variable?</vt:lpstr>
      <vt:lpstr>PowerPoint Presentation</vt:lpstr>
      <vt:lpstr>Problem</vt:lpstr>
      <vt:lpstr>PowerPoint Presentation</vt:lpstr>
      <vt:lpstr>Problem</vt:lpstr>
      <vt:lpstr>Problem</vt:lpstr>
      <vt:lpstr>Question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Array</dc:title>
  <dc:creator>Mario Simaremare</dc:creator>
  <cp:keywords>IT Del, S1SI, MSS</cp:keywords>
  <cp:lastModifiedBy>Mario Simaremare</cp:lastModifiedBy>
  <cp:revision>478</cp:revision>
  <dcterms:created xsi:type="dcterms:W3CDTF">2022-09-27T10:46:48Z</dcterms:created>
  <dcterms:modified xsi:type="dcterms:W3CDTF">2023-08-26T05:33:39Z</dcterms:modified>
</cp:coreProperties>
</file>