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64" r:id="rId2"/>
    <p:sldId id="256" r:id="rId3"/>
    <p:sldId id="268" r:id="rId4"/>
    <p:sldId id="257" r:id="rId5"/>
    <p:sldId id="258" r:id="rId6"/>
    <p:sldId id="259" r:id="rId7"/>
    <p:sldId id="267" r:id="rId8"/>
    <p:sldId id="260" r:id="rId9"/>
    <p:sldId id="261" r:id="rId10"/>
    <p:sldId id="262" r:id="rId11"/>
    <p:sldId id="263"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14" r:id="rId45"/>
    <p:sldId id="301" r:id="rId46"/>
    <p:sldId id="312" r:id="rId47"/>
    <p:sldId id="302" r:id="rId48"/>
    <p:sldId id="303" r:id="rId49"/>
    <p:sldId id="304" r:id="rId50"/>
    <p:sldId id="305" r:id="rId51"/>
    <p:sldId id="306" r:id="rId52"/>
    <p:sldId id="307" r:id="rId53"/>
    <p:sldId id="308" r:id="rId54"/>
    <p:sldId id="313" r:id="rId55"/>
    <p:sldId id="309" r:id="rId56"/>
    <p:sldId id="310" r:id="rId57"/>
    <p:sldId id="315" r:id="rId58"/>
    <p:sldId id="311" r:id="rId59"/>
    <p:sldId id="316" r:id="rId60"/>
    <p:sldId id="331"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94773" autoAdjust="0"/>
  </p:normalViewPr>
  <p:slideViewPr>
    <p:cSldViewPr>
      <p:cViewPr varScale="1">
        <p:scale>
          <a:sx n="57" d="100"/>
          <a:sy n="57" d="100"/>
        </p:scale>
        <p:origin x="-114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7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140A8F-969D-4FF6-8620-07D911510BAB}" type="datetimeFigureOut">
              <a:rPr lang="en-US" smtClean="0"/>
              <a:pPr/>
              <a:t>7/11/2018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8CE1B7-7C35-4A99-86CC-CD6A6A3CA4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8CE1B7-7C35-4A99-86CC-CD6A6A3CA43A}" type="slidenum">
              <a:rPr lang="en-US" smtClean="0"/>
              <a:pPr/>
              <a:t>39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8CE1B7-7C35-4A99-86CC-CD6A6A3CA43A}" type="slidenum">
              <a:rPr lang="en-US" smtClean="0"/>
              <a:pPr/>
              <a:t>51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117B36-A59F-40B2-8114-CE833B67E3A1}" type="datetimeFigureOut">
              <a:rPr lang="en-US" smtClean="0"/>
              <a:pPr/>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E806F-B9B8-4080-A72D-9B4A3484F2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17B36-A59F-40B2-8114-CE833B67E3A1}" type="datetimeFigureOut">
              <a:rPr lang="en-US" smtClean="0"/>
              <a:pPr/>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E806F-B9B8-4080-A72D-9B4A3484F2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17B36-A59F-40B2-8114-CE833B67E3A1}" type="datetimeFigureOut">
              <a:rPr lang="en-US" smtClean="0"/>
              <a:pPr/>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E806F-B9B8-4080-A72D-9B4A3484F2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17B36-A59F-40B2-8114-CE833B67E3A1}" type="datetimeFigureOut">
              <a:rPr lang="en-US" smtClean="0"/>
              <a:pPr/>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E806F-B9B8-4080-A72D-9B4A3484F2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17B36-A59F-40B2-8114-CE833B67E3A1}" type="datetimeFigureOut">
              <a:rPr lang="en-US" smtClean="0"/>
              <a:pPr/>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E806F-B9B8-4080-A72D-9B4A3484F2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117B36-A59F-40B2-8114-CE833B67E3A1}" type="datetimeFigureOut">
              <a:rPr lang="en-US" smtClean="0"/>
              <a:pPr/>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E806F-B9B8-4080-A72D-9B4A3484F2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117B36-A59F-40B2-8114-CE833B67E3A1}" type="datetimeFigureOut">
              <a:rPr lang="en-US" smtClean="0"/>
              <a:pPr/>
              <a:t>7/11/2018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E806F-B9B8-4080-A72D-9B4A3484F2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117B36-A59F-40B2-8114-CE833B67E3A1}" type="datetimeFigureOut">
              <a:rPr lang="en-US" smtClean="0"/>
              <a:pPr/>
              <a:t>7/11/2018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5E806F-B9B8-4080-A72D-9B4A3484F2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17B36-A59F-40B2-8114-CE833B67E3A1}" type="datetimeFigureOut">
              <a:rPr lang="en-US" smtClean="0"/>
              <a:pPr/>
              <a:t>7/11/2018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5E806F-B9B8-4080-A72D-9B4A3484F2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17B36-A59F-40B2-8114-CE833B67E3A1}" type="datetimeFigureOut">
              <a:rPr lang="en-US" smtClean="0"/>
              <a:pPr/>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E806F-B9B8-4080-A72D-9B4A3484F2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17B36-A59F-40B2-8114-CE833B67E3A1}" type="datetimeFigureOut">
              <a:rPr lang="en-US" smtClean="0"/>
              <a:pPr/>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E806F-B9B8-4080-A72D-9B4A3484F2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17B36-A59F-40B2-8114-CE833B67E3A1}" type="datetimeFigureOut">
              <a:rPr lang="en-US" smtClean="0"/>
              <a:pPr/>
              <a:t>7/11/2018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E806F-B9B8-4080-A72D-9B4A3484F2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3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PHY 107 LECTURE NOTES</a:t>
            </a:r>
            <a:endParaRPr lang="en-US" dirty="0"/>
          </a:p>
        </p:txBody>
      </p:sp>
      <p:sp>
        <p:nvSpPr>
          <p:cNvPr id="3" name="Content Placeholder 2"/>
          <p:cNvSpPr>
            <a:spLocks noGrp="1"/>
          </p:cNvSpPr>
          <p:nvPr>
            <p:ph idx="1"/>
          </p:nvPr>
        </p:nvSpPr>
        <p:spPr/>
        <p:txBody>
          <a:bodyPr/>
          <a:lstStyle/>
          <a:p>
            <a:endParaRPr lang="en-US" dirty="0"/>
          </a:p>
          <a:p>
            <a:r>
              <a:rPr lang="en-GB" b="1" dirty="0"/>
              <a:t>	MAY – AUGUST </a:t>
            </a:r>
            <a:r>
              <a:rPr lang="en-GB" b="1" dirty="0" smtClean="0"/>
              <a:t>2017</a:t>
            </a:r>
          </a:p>
          <a:p>
            <a:endParaRPr lang="en-GB" b="1" dirty="0"/>
          </a:p>
          <a:p>
            <a:r>
              <a:rPr lang="en-GB" b="1" dirty="0"/>
              <a:t>REPORTING PRACTICALS</a:t>
            </a:r>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648200" cy="639762"/>
          </a:xfrm>
        </p:spPr>
        <p:txBody>
          <a:bodyPr>
            <a:normAutofit fontScale="90000"/>
          </a:bodyPr>
          <a:lstStyle/>
          <a:p>
            <a:pPr algn="l"/>
            <a:r>
              <a:rPr lang="en-GB" sz="3200" b="1" dirty="0" smtClean="0">
                <a:solidFill>
                  <a:srgbClr val="C00000"/>
                </a:solidFill>
              </a:rPr>
              <a:t>Discussion:- sources of errors </a:t>
            </a:r>
            <a:endParaRPr lang="en-US" sz="3200" b="1" dirty="0">
              <a:solidFill>
                <a:srgbClr val="C00000"/>
              </a:solidFill>
            </a:endParaRPr>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r>
              <a:rPr lang="en-GB" dirty="0" smtClean="0"/>
              <a:t>Comment </a:t>
            </a:r>
            <a:r>
              <a:rPr lang="en-GB" dirty="0"/>
              <a:t>on </a:t>
            </a:r>
            <a:r>
              <a:rPr lang="en-GB" dirty="0" smtClean="0"/>
              <a:t>the</a:t>
            </a:r>
            <a:r>
              <a:rPr lang="en-GB" b="1" dirty="0"/>
              <a:t> sources of errors</a:t>
            </a:r>
            <a:r>
              <a:rPr lang="en-GB" dirty="0" smtClean="0"/>
              <a:t> giving </a:t>
            </a:r>
            <a:r>
              <a:rPr lang="en-GB" dirty="0"/>
              <a:t>their relative importance. </a:t>
            </a:r>
            <a:endParaRPr lang="en-US" dirty="0"/>
          </a:p>
          <a:p>
            <a:r>
              <a:rPr lang="en-GB" dirty="0" smtClean="0"/>
              <a:t>Discuss </a:t>
            </a:r>
            <a:r>
              <a:rPr lang="en-GB" dirty="0"/>
              <a:t>the precaution and </a:t>
            </a:r>
            <a:r>
              <a:rPr lang="en-GB" dirty="0" smtClean="0"/>
              <a:t>show how some </a:t>
            </a:r>
            <a:r>
              <a:rPr lang="en-GB" dirty="0"/>
              <a:t>things </a:t>
            </a:r>
            <a:r>
              <a:rPr lang="en-GB" dirty="0" smtClean="0"/>
              <a:t>can be </a:t>
            </a:r>
            <a:r>
              <a:rPr lang="en-GB" dirty="0"/>
              <a:t>performed better. </a:t>
            </a:r>
            <a:endParaRPr lang="en-US" dirty="0"/>
          </a:p>
          <a:p>
            <a:r>
              <a:rPr lang="en-GB" dirty="0" smtClean="0"/>
              <a:t>Comment </a:t>
            </a:r>
            <a:r>
              <a:rPr lang="en-GB" dirty="0"/>
              <a:t>on the graph(s). </a:t>
            </a:r>
            <a:endParaRPr lang="en-US" dirty="0"/>
          </a:p>
          <a:p>
            <a:r>
              <a:rPr lang="en-GB" dirty="0" smtClean="0"/>
              <a:t>Recommend </a:t>
            </a:r>
            <a:r>
              <a:rPr lang="en-GB" dirty="0"/>
              <a:t>improvements on the procedure adopted. </a:t>
            </a:r>
            <a:endParaRPr lang="en-US" dirty="0"/>
          </a:p>
          <a:p>
            <a:r>
              <a:rPr lang="en-GB" dirty="0" smtClean="0"/>
              <a:t>Comment </a:t>
            </a:r>
            <a:r>
              <a:rPr lang="en-GB" dirty="0"/>
              <a:t>on the physical significance or indications of the values derived. </a:t>
            </a:r>
            <a:endParaRPr lang="en-US" dirty="0"/>
          </a:p>
          <a:p>
            <a:r>
              <a:rPr lang="en-GB" dirty="0" smtClean="0"/>
              <a:t>Comment </a:t>
            </a:r>
            <a:r>
              <a:rPr lang="en-GB" dirty="0"/>
              <a:t>on the physical principles involved. </a:t>
            </a:r>
            <a:endParaRPr lang="en-US" dirty="0"/>
          </a:p>
          <a:p>
            <a:r>
              <a:rPr lang="en-GB" dirty="0" smtClean="0"/>
              <a:t>Specify </a:t>
            </a:r>
            <a:r>
              <a:rPr lang="en-GB" dirty="0"/>
              <a:t>the use of the experimental value you have been asked to determine. </a:t>
            </a:r>
            <a:endParaRPr lang="en-US" dirty="0"/>
          </a:p>
          <a:p>
            <a:r>
              <a:rPr lang="en-GB" dirty="0" smtClean="0"/>
              <a:t>Mention </a:t>
            </a:r>
            <a:r>
              <a:rPr lang="en-GB" dirty="0"/>
              <a:t>other methods used to determine the experimental value you were requested to obtain and compare. </a:t>
            </a:r>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3505200" cy="762000"/>
          </a:xfrm>
        </p:spPr>
        <p:txBody>
          <a:bodyPr>
            <a:noAutofit/>
          </a:bodyPr>
          <a:lstStyle/>
          <a:p>
            <a:pPr algn="l"/>
            <a:r>
              <a:rPr lang="en-GB" sz="3200" b="1" dirty="0" smtClean="0">
                <a:solidFill>
                  <a:srgbClr val="C00000"/>
                </a:solidFill>
              </a:rPr>
              <a:t>12) Check list</a:t>
            </a:r>
            <a:endParaRPr lang="en-US" sz="3200" dirty="0">
              <a:solidFill>
                <a:srgbClr val="C00000"/>
              </a:solidFill>
            </a:endParaRPr>
          </a:p>
        </p:txBody>
      </p:sp>
      <p:sp>
        <p:nvSpPr>
          <p:cNvPr id="3" name="Content Placeholder 2"/>
          <p:cNvSpPr>
            <a:spLocks noGrp="1"/>
          </p:cNvSpPr>
          <p:nvPr>
            <p:ph idx="1"/>
          </p:nvPr>
        </p:nvSpPr>
        <p:spPr>
          <a:xfrm>
            <a:off x="457200" y="914400"/>
            <a:ext cx="8229600" cy="4525963"/>
          </a:xfrm>
        </p:spPr>
        <p:txBody>
          <a:bodyPr/>
          <a:lstStyle/>
          <a:p>
            <a:r>
              <a:rPr lang="en-GB" dirty="0" smtClean="0"/>
              <a:t>Check the </a:t>
            </a:r>
            <a:r>
              <a:rPr lang="en-GB" dirty="0"/>
              <a:t>sheet to see that you have done everything</a:t>
            </a:r>
            <a:r>
              <a:rPr lang="en-GB" b="1" dirty="0"/>
              <a:t>. </a:t>
            </a:r>
            <a:endParaRPr lang="en-US" dirty="0"/>
          </a:p>
          <a:p>
            <a:r>
              <a:rPr lang="en-GB" dirty="0" smtClean="0"/>
              <a:t>Read </a:t>
            </a:r>
            <a:r>
              <a:rPr lang="en-GB" dirty="0"/>
              <a:t>the entire sheet provided again to see that you have left nothing out. </a:t>
            </a:r>
            <a:endParaRPr lang="en-US" dirty="0"/>
          </a:p>
          <a:p>
            <a:r>
              <a:rPr lang="en-GB" dirty="0" smtClean="0"/>
              <a:t>Identify </a:t>
            </a:r>
            <a:r>
              <a:rPr lang="en-GB" dirty="0"/>
              <a:t>hinted requests. </a:t>
            </a:r>
            <a:endParaRPr lang="en-US"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4495800" cy="792162"/>
          </a:xfrm>
        </p:spPr>
        <p:txBody>
          <a:bodyPr>
            <a:normAutofit/>
          </a:bodyPr>
          <a:lstStyle/>
          <a:p>
            <a:pPr algn="l"/>
            <a:r>
              <a:rPr lang="en-GB" sz="3600" b="1" dirty="0" smtClean="0">
                <a:solidFill>
                  <a:srgbClr val="C00000"/>
                </a:solidFill>
              </a:rPr>
              <a:t>2.0 TABULATING DATA</a:t>
            </a:r>
            <a:endParaRPr lang="en-US" sz="3200" dirty="0">
              <a:solidFill>
                <a:srgbClr val="C00000"/>
              </a:solidFill>
            </a:endParaRPr>
          </a:p>
        </p:txBody>
      </p:sp>
      <p:sp>
        <p:nvSpPr>
          <p:cNvPr id="3" name="Content Placeholder 2"/>
          <p:cNvSpPr>
            <a:spLocks noGrp="1"/>
          </p:cNvSpPr>
          <p:nvPr>
            <p:ph idx="1"/>
          </p:nvPr>
        </p:nvSpPr>
        <p:spPr>
          <a:xfrm>
            <a:off x="228600" y="1143001"/>
            <a:ext cx="5257800" cy="2590799"/>
          </a:xfrm>
        </p:spPr>
        <p:txBody>
          <a:bodyPr>
            <a:normAutofit lnSpcReduction="10000"/>
          </a:bodyPr>
          <a:lstStyle/>
          <a:p>
            <a:pPr algn="just"/>
            <a:r>
              <a:rPr lang="en-GB" sz="2800" dirty="0" smtClean="0"/>
              <a:t>Keep a record of data while carrying out practical work. </a:t>
            </a:r>
          </a:p>
          <a:p>
            <a:r>
              <a:rPr lang="en-GB" sz="2800" dirty="0" smtClean="0"/>
              <a:t>Tables should have clear headings with units (use a forward slash before the unit or other formats).</a:t>
            </a:r>
            <a:endParaRPr lang="en-US" sz="2800" dirty="0" smtClean="0"/>
          </a:p>
          <a:p>
            <a:endParaRPr lang="en-US" sz="2800" dirty="0"/>
          </a:p>
        </p:txBody>
      </p:sp>
      <p:graphicFrame>
        <p:nvGraphicFramePr>
          <p:cNvPr id="4" name="Table 3"/>
          <p:cNvGraphicFramePr>
            <a:graphicFrameLocks noGrp="1"/>
          </p:cNvGraphicFramePr>
          <p:nvPr/>
        </p:nvGraphicFramePr>
        <p:xfrm>
          <a:off x="5638800" y="1143000"/>
          <a:ext cx="3276600" cy="2133599"/>
        </p:xfrm>
        <a:graphic>
          <a:graphicData uri="http://schemas.openxmlformats.org/drawingml/2006/table">
            <a:tbl>
              <a:tblPr/>
              <a:tblGrid>
                <a:gridCol w="1433513"/>
                <a:gridCol w="1843087"/>
              </a:tblGrid>
              <a:tr h="544592">
                <a:tc>
                  <a:txBody>
                    <a:bodyPr/>
                    <a:lstStyle/>
                    <a:p>
                      <a:pPr marL="0" marR="0" algn="ctr">
                        <a:lnSpc>
                          <a:spcPct val="150000"/>
                        </a:lnSpc>
                        <a:spcBef>
                          <a:spcPts val="0"/>
                        </a:spcBef>
                        <a:spcAft>
                          <a:spcPts val="0"/>
                        </a:spcAft>
                      </a:pPr>
                      <a:r>
                        <a:rPr lang="en-GB" sz="2000" b="1" dirty="0" smtClean="0">
                          <a:solidFill>
                            <a:srgbClr val="000000"/>
                          </a:solidFill>
                          <a:latin typeface="Arial"/>
                          <a:ea typeface="Calibri"/>
                          <a:cs typeface="Times New Roman"/>
                        </a:rPr>
                        <a:t>Pd</a:t>
                      </a:r>
                      <a:r>
                        <a:rPr lang="en-US" sz="2000" b="1" baseline="0" dirty="0" smtClean="0">
                          <a:solidFill>
                            <a:srgbClr val="000000"/>
                          </a:solidFill>
                          <a:latin typeface="Arial"/>
                          <a:ea typeface="Calibri"/>
                          <a:cs typeface="Times New Roman"/>
                        </a:rPr>
                        <a:t>  </a:t>
                      </a:r>
                      <a:r>
                        <a:rPr lang="en-GB" sz="2000" b="1" dirty="0" smtClean="0">
                          <a:solidFill>
                            <a:srgbClr val="000000"/>
                          </a:solidFill>
                          <a:latin typeface="Arial"/>
                          <a:ea typeface="Calibri"/>
                          <a:cs typeface="Times New Roman"/>
                        </a:rPr>
                        <a:t>/ V</a:t>
                      </a:r>
                      <a:endParaRPr lang="en-US" sz="20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2000" b="1" dirty="0" smtClean="0">
                          <a:solidFill>
                            <a:srgbClr val="000000"/>
                          </a:solidFill>
                          <a:latin typeface="Arial"/>
                          <a:ea typeface="Calibri"/>
                          <a:cs typeface="Times New Roman"/>
                        </a:rPr>
                        <a:t>Current</a:t>
                      </a:r>
                      <a:r>
                        <a:rPr lang="en-US" sz="2000" b="1" baseline="0" dirty="0" smtClean="0">
                          <a:solidFill>
                            <a:srgbClr val="000000"/>
                          </a:solidFill>
                          <a:latin typeface="Arial"/>
                          <a:ea typeface="Calibri"/>
                          <a:cs typeface="Times New Roman"/>
                        </a:rPr>
                        <a:t> </a:t>
                      </a:r>
                      <a:r>
                        <a:rPr lang="en-GB" sz="2000" dirty="0" smtClean="0">
                          <a:solidFill>
                            <a:srgbClr val="000000"/>
                          </a:solidFill>
                          <a:latin typeface="Arial"/>
                          <a:ea typeface="Calibri"/>
                          <a:cs typeface="Times New Roman"/>
                        </a:rPr>
                        <a:t>/ </a:t>
                      </a:r>
                      <a:r>
                        <a:rPr lang="en-GB" sz="2000" dirty="0">
                          <a:solidFill>
                            <a:srgbClr val="000000"/>
                          </a:solidFill>
                          <a:latin typeface="Arial"/>
                          <a:ea typeface="Calibri"/>
                          <a:cs typeface="Times New Roman"/>
                        </a:rPr>
                        <a:t>A</a:t>
                      </a:r>
                      <a:endParaRPr lang="en-US" sz="20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9669">
                <a:tc>
                  <a:txBody>
                    <a:bodyPr/>
                    <a:lstStyle/>
                    <a:p>
                      <a:pPr marL="0" marR="0" algn="ctr">
                        <a:lnSpc>
                          <a:spcPct val="150000"/>
                        </a:lnSpc>
                        <a:spcBef>
                          <a:spcPts val="0"/>
                        </a:spcBef>
                        <a:spcAft>
                          <a:spcPts val="0"/>
                        </a:spcAft>
                      </a:pPr>
                      <a:r>
                        <a:rPr lang="en-GB" sz="2000">
                          <a:solidFill>
                            <a:srgbClr val="000000"/>
                          </a:solidFill>
                          <a:latin typeface="Arial"/>
                          <a:ea typeface="Calibri"/>
                          <a:cs typeface="Times New Roman"/>
                        </a:rPr>
                        <a:t>2.0</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2000">
                          <a:solidFill>
                            <a:srgbClr val="000000"/>
                          </a:solidFill>
                          <a:latin typeface="Arial"/>
                          <a:ea typeface="Calibri"/>
                          <a:cs typeface="Times New Roman"/>
                        </a:rPr>
                        <a:t>0.15</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9669">
                <a:tc>
                  <a:txBody>
                    <a:bodyPr/>
                    <a:lstStyle/>
                    <a:p>
                      <a:pPr marL="0" marR="0" algn="ctr">
                        <a:lnSpc>
                          <a:spcPct val="150000"/>
                        </a:lnSpc>
                        <a:spcBef>
                          <a:spcPts val="0"/>
                        </a:spcBef>
                        <a:spcAft>
                          <a:spcPts val="0"/>
                        </a:spcAft>
                      </a:pPr>
                      <a:r>
                        <a:rPr lang="en-GB" sz="2000">
                          <a:solidFill>
                            <a:srgbClr val="000000"/>
                          </a:solidFill>
                          <a:latin typeface="Arial"/>
                          <a:ea typeface="Calibri"/>
                          <a:cs typeface="Times New Roman"/>
                        </a:rPr>
                        <a:t>4.0</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2000">
                          <a:solidFill>
                            <a:srgbClr val="000000"/>
                          </a:solidFill>
                          <a:latin typeface="Arial"/>
                          <a:ea typeface="Calibri"/>
                          <a:cs typeface="Times New Roman"/>
                        </a:rPr>
                        <a:t>0.31</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9669">
                <a:tc>
                  <a:txBody>
                    <a:bodyPr/>
                    <a:lstStyle/>
                    <a:p>
                      <a:pPr marL="0" marR="0" algn="ctr">
                        <a:lnSpc>
                          <a:spcPct val="150000"/>
                        </a:lnSpc>
                        <a:spcBef>
                          <a:spcPts val="0"/>
                        </a:spcBef>
                        <a:spcAft>
                          <a:spcPts val="0"/>
                        </a:spcAft>
                      </a:pPr>
                      <a:r>
                        <a:rPr lang="en-GB" sz="2000">
                          <a:solidFill>
                            <a:srgbClr val="000000"/>
                          </a:solidFill>
                          <a:latin typeface="Arial"/>
                          <a:ea typeface="Calibri"/>
                          <a:cs typeface="Times New Roman"/>
                        </a:rPr>
                        <a:t>6.0</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2000" dirty="0">
                          <a:solidFill>
                            <a:srgbClr val="000000"/>
                          </a:solidFill>
                          <a:latin typeface="Arial"/>
                          <a:ea typeface="Calibri"/>
                          <a:cs typeface="Times New Roman"/>
                        </a:rPr>
                        <a:t>0.45</a:t>
                      </a:r>
                      <a:endParaRPr lang="en-US" sz="20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676400" y="3657600"/>
          <a:ext cx="7238999" cy="2743200"/>
        </p:xfrm>
        <a:graphic>
          <a:graphicData uri="http://schemas.openxmlformats.org/drawingml/2006/table">
            <a:tbl>
              <a:tblPr/>
              <a:tblGrid>
                <a:gridCol w="1630990"/>
                <a:gridCol w="1769611"/>
                <a:gridCol w="550097"/>
                <a:gridCol w="1685386"/>
                <a:gridCol w="1602915"/>
              </a:tblGrid>
              <a:tr h="914400">
                <a:tc>
                  <a:txBody>
                    <a:bodyPr/>
                    <a:lstStyle/>
                    <a:p>
                      <a:pPr marL="0" marR="0" algn="just">
                        <a:lnSpc>
                          <a:spcPct val="150000"/>
                        </a:lnSpc>
                        <a:spcBef>
                          <a:spcPts val="0"/>
                        </a:spcBef>
                        <a:spcAft>
                          <a:spcPts val="0"/>
                        </a:spcAft>
                      </a:pPr>
                      <a:r>
                        <a:rPr lang="en-GB" sz="2000" b="1" dirty="0">
                          <a:solidFill>
                            <a:srgbClr val="000000"/>
                          </a:solidFill>
                          <a:latin typeface="Arial"/>
                          <a:ea typeface="Calibri"/>
                          <a:cs typeface="Times New Roman"/>
                        </a:rPr>
                        <a:t>Length</a:t>
                      </a:r>
                      <a:endParaRPr lang="en-US" sz="2000" dirty="0">
                        <a:solidFill>
                          <a:srgbClr val="000000"/>
                        </a:solidFill>
                        <a:latin typeface="Arial"/>
                        <a:ea typeface="Calibri"/>
                        <a:cs typeface="Times New Roman"/>
                      </a:endParaRPr>
                    </a:p>
                    <a:p>
                      <a:pPr marL="0" marR="0" algn="just">
                        <a:lnSpc>
                          <a:spcPct val="150000"/>
                        </a:lnSpc>
                        <a:spcBef>
                          <a:spcPts val="0"/>
                        </a:spcBef>
                        <a:spcAft>
                          <a:spcPts val="0"/>
                        </a:spcAft>
                      </a:pPr>
                      <a:r>
                        <a:rPr lang="en-GB" sz="2000" dirty="0">
                          <a:solidFill>
                            <a:srgbClr val="000000"/>
                          </a:solidFill>
                          <a:latin typeface="Arial"/>
                          <a:ea typeface="Calibri"/>
                          <a:cs typeface="Times New Roman"/>
                        </a:rPr>
                        <a:t>in m</a:t>
                      </a:r>
                      <a:endParaRPr lang="en-US" sz="20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2000" b="1">
                          <a:solidFill>
                            <a:srgbClr val="000000"/>
                          </a:solidFill>
                          <a:latin typeface="Arial"/>
                          <a:ea typeface="Calibri"/>
                          <a:cs typeface="Times New Roman"/>
                        </a:rPr>
                        <a:t>Time for 10 oscillations in s</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20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50000"/>
                        </a:lnSpc>
                        <a:spcBef>
                          <a:spcPts val="0"/>
                        </a:spcBef>
                        <a:spcAft>
                          <a:spcPts val="0"/>
                        </a:spcAft>
                      </a:pPr>
                      <a:r>
                        <a:rPr lang="en-GB" sz="2000" b="1">
                          <a:solidFill>
                            <a:srgbClr val="000000"/>
                          </a:solidFill>
                          <a:latin typeface="Arial"/>
                          <a:ea typeface="Calibri"/>
                          <a:cs typeface="Times New Roman"/>
                        </a:rPr>
                        <a:t>Distance</a:t>
                      </a:r>
                      <a:endParaRPr lang="en-US" sz="2000">
                        <a:solidFill>
                          <a:srgbClr val="000000"/>
                        </a:solidFill>
                        <a:latin typeface="Arial"/>
                        <a:ea typeface="Calibri"/>
                        <a:cs typeface="Times New Roman"/>
                      </a:endParaRPr>
                    </a:p>
                    <a:p>
                      <a:pPr marL="0" marR="0" algn="just">
                        <a:lnSpc>
                          <a:spcPct val="150000"/>
                        </a:lnSpc>
                        <a:spcBef>
                          <a:spcPts val="0"/>
                        </a:spcBef>
                        <a:spcAft>
                          <a:spcPts val="0"/>
                        </a:spcAft>
                      </a:pPr>
                      <a:r>
                        <a:rPr lang="en-GB" sz="2000" b="1">
                          <a:solidFill>
                            <a:srgbClr val="000000"/>
                          </a:solidFill>
                          <a:latin typeface="Arial"/>
                          <a:ea typeface="Calibri"/>
                          <a:cs typeface="Times New Roman"/>
                        </a:rPr>
                        <a:t>(cm)</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2000" b="1">
                          <a:solidFill>
                            <a:srgbClr val="000000"/>
                          </a:solidFill>
                          <a:latin typeface="Arial"/>
                          <a:ea typeface="Calibri"/>
                          <a:cs typeface="Times New Roman"/>
                        </a:rPr>
                        <a:t>Count rate</a:t>
                      </a:r>
                      <a:endParaRPr lang="en-US" sz="2000">
                        <a:solidFill>
                          <a:srgbClr val="000000"/>
                        </a:solidFill>
                        <a:latin typeface="Arial"/>
                        <a:ea typeface="Calibri"/>
                        <a:cs typeface="Times New Roman"/>
                      </a:endParaRPr>
                    </a:p>
                    <a:p>
                      <a:pPr marL="0" marR="0" algn="just">
                        <a:lnSpc>
                          <a:spcPct val="150000"/>
                        </a:lnSpc>
                        <a:spcBef>
                          <a:spcPts val="0"/>
                        </a:spcBef>
                        <a:spcAft>
                          <a:spcPts val="0"/>
                        </a:spcAft>
                      </a:pPr>
                      <a:r>
                        <a:rPr lang="en-GB" sz="2000" b="1">
                          <a:solidFill>
                            <a:srgbClr val="000000"/>
                          </a:solidFill>
                          <a:latin typeface="Arial"/>
                          <a:ea typeface="Calibri"/>
                          <a:cs typeface="Times New Roman"/>
                        </a:rPr>
                        <a:t>(s–1)</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just">
                        <a:lnSpc>
                          <a:spcPct val="150000"/>
                        </a:lnSpc>
                        <a:spcBef>
                          <a:spcPts val="0"/>
                        </a:spcBef>
                        <a:spcAft>
                          <a:spcPts val="0"/>
                        </a:spcAft>
                      </a:pPr>
                      <a:r>
                        <a:rPr lang="en-GB" sz="2000">
                          <a:solidFill>
                            <a:srgbClr val="000000"/>
                          </a:solidFill>
                          <a:latin typeface="Arial"/>
                          <a:ea typeface="Calibri"/>
                          <a:cs typeface="Times New Roman"/>
                        </a:rPr>
                        <a:t>0.600</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2000">
                          <a:solidFill>
                            <a:srgbClr val="000000"/>
                          </a:solidFill>
                          <a:latin typeface="Arial"/>
                          <a:ea typeface="Calibri"/>
                          <a:cs typeface="Times New Roman"/>
                        </a:rPr>
                        <a:t>15.52</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GB"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50000"/>
                        </a:lnSpc>
                        <a:spcBef>
                          <a:spcPts val="0"/>
                        </a:spcBef>
                        <a:spcAft>
                          <a:spcPts val="0"/>
                        </a:spcAft>
                      </a:pPr>
                      <a:r>
                        <a:rPr lang="en-GB" sz="2000">
                          <a:solidFill>
                            <a:srgbClr val="000000"/>
                          </a:solidFill>
                          <a:latin typeface="Arial"/>
                          <a:ea typeface="Calibri"/>
                          <a:cs typeface="Times New Roman"/>
                        </a:rPr>
                        <a:t>10.0</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2000">
                          <a:solidFill>
                            <a:srgbClr val="000000"/>
                          </a:solidFill>
                          <a:latin typeface="Arial"/>
                          <a:ea typeface="Calibri"/>
                          <a:cs typeface="Times New Roman"/>
                        </a:rPr>
                        <a:t>53</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just">
                        <a:lnSpc>
                          <a:spcPct val="150000"/>
                        </a:lnSpc>
                        <a:spcBef>
                          <a:spcPts val="0"/>
                        </a:spcBef>
                        <a:spcAft>
                          <a:spcPts val="0"/>
                        </a:spcAft>
                      </a:pPr>
                      <a:r>
                        <a:rPr lang="en-GB" sz="2000">
                          <a:solidFill>
                            <a:srgbClr val="000000"/>
                          </a:solidFill>
                          <a:latin typeface="Arial"/>
                          <a:ea typeface="Calibri"/>
                          <a:cs typeface="Times New Roman"/>
                        </a:rPr>
                        <a:t>0.700</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2000">
                          <a:solidFill>
                            <a:srgbClr val="000000"/>
                          </a:solidFill>
                          <a:latin typeface="Arial"/>
                          <a:ea typeface="Calibri"/>
                          <a:cs typeface="Times New Roman"/>
                        </a:rPr>
                        <a:t>16.85</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GB"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50000"/>
                        </a:lnSpc>
                        <a:spcBef>
                          <a:spcPts val="0"/>
                        </a:spcBef>
                        <a:spcAft>
                          <a:spcPts val="0"/>
                        </a:spcAft>
                      </a:pPr>
                      <a:r>
                        <a:rPr lang="en-GB" sz="2000">
                          <a:solidFill>
                            <a:srgbClr val="000000"/>
                          </a:solidFill>
                          <a:latin typeface="Arial"/>
                          <a:ea typeface="Calibri"/>
                          <a:cs typeface="Times New Roman"/>
                        </a:rPr>
                        <a:t>15.0</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2000">
                          <a:solidFill>
                            <a:srgbClr val="000000"/>
                          </a:solidFill>
                          <a:latin typeface="Arial"/>
                          <a:ea typeface="Calibri"/>
                          <a:cs typeface="Times New Roman"/>
                        </a:rPr>
                        <a:t>25</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just">
                        <a:lnSpc>
                          <a:spcPct val="150000"/>
                        </a:lnSpc>
                        <a:spcBef>
                          <a:spcPts val="0"/>
                        </a:spcBef>
                        <a:spcAft>
                          <a:spcPts val="0"/>
                        </a:spcAft>
                      </a:pPr>
                      <a:r>
                        <a:rPr lang="en-GB" sz="2000">
                          <a:solidFill>
                            <a:srgbClr val="000000"/>
                          </a:solidFill>
                          <a:latin typeface="Arial"/>
                          <a:ea typeface="Calibri"/>
                          <a:cs typeface="Times New Roman"/>
                        </a:rPr>
                        <a:t>0.800</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2000">
                          <a:solidFill>
                            <a:srgbClr val="000000"/>
                          </a:solidFill>
                          <a:latin typeface="Arial"/>
                          <a:ea typeface="Calibri"/>
                          <a:cs typeface="Times New Roman"/>
                        </a:rPr>
                        <a:t>17.91</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GB"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50000"/>
                        </a:lnSpc>
                        <a:spcBef>
                          <a:spcPts val="0"/>
                        </a:spcBef>
                        <a:spcAft>
                          <a:spcPts val="0"/>
                        </a:spcAft>
                      </a:pPr>
                      <a:r>
                        <a:rPr lang="en-GB" sz="2000">
                          <a:solidFill>
                            <a:srgbClr val="000000"/>
                          </a:solidFill>
                          <a:latin typeface="Arial"/>
                          <a:ea typeface="Calibri"/>
                          <a:cs typeface="Times New Roman"/>
                        </a:rPr>
                        <a:t>20.0</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2000" dirty="0">
                          <a:solidFill>
                            <a:srgbClr val="000000"/>
                          </a:solidFill>
                          <a:latin typeface="Arial"/>
                          <a:ea typeface="Calibri"/>
                          <a:cs typeface="Times New Roman"/>
                        </a:rPr>
                        <a:t>12</a:t>
                      </a:r>
                      <a:endParaRPr lang="en-US" sz="20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GB" sz="3200" b="1" dirty="0" smtClean="0">
                <a:solidFill>
                  <a:srgbClr val="C00000"/>
                </a:solidFill>
              </a:rPr>
              <a:t>2.0 Tabulating data</a:t>
            </a:r>
            <a:endParaRPr lang="en-US" sz="3200" dirty="0"/>
          </a:p>
        </p:txBody>
      </p:sp>
      <p:sp>
        <p:nvSpPr>
          <p:cNvPr id="3" name="Content Placeholder 2"/>
          <p:cNvSpPr>
            <a:spLocks noGrp="1"/>
          </p:cNvSpPr>
          <p:nvPr>
            <p:ph idx="1"/>
          </p:nvPr>
        </p:nvSpPr>
        <p:spPr>
          <a:xfrm>
            <a:off x="457200" y="990600"/>
            <a:ext cx="8229600" cy="5135563"/>
          </a:xfrm>
        </p:spPr>
        <p:txBody>
          <a:bodyPr>
            <a:normAutofit/>
          </a:bodyPr>
          <a:lstStyle/>
          <a:p>
            <a:r>
              <a:rPr lang="en-GB" sz="2800" dirty="0" smtClean="0"/>
              <a:t>draw a table before an experiment commences and then enter data straight into the table</a:t>
            </a:r>
          </a:p>
          <a:p>
            <a:r>
              <a:rPr lang="en-GB" sz="2800" dirty="0" smtClean="0"/>
              <a:t>make a fair copy of the table in ascending order of values to enable patterns to be spotted more easily. </a:t>
            </a:r>
          </a:p>
          <a:p>
            <a:r>
              <a:rPr lang="en-GB" sz="2800" dirty="0" smtClean="0"/>
              <a:t>Follow the original data with a reordered table in your lab book. </a:t>
            </a:r>
          </a:p>
          <a:p>
            <a:r>
              <a:rPr lang="en-GB" sz="2800" dirty="0" smtClean="0"/>
              <a:t>the independent variable is the left hand column of a table, while the following columns show the dependent variables. </a:t>
            </a:r>
          </a:p>
          <a:p>
            <a:r>
              <a:rPr lang="en-GB" sz="2800" dirty="0" smtClean="0"/>
              <a:t>The body of the table should not contain units</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4876800" cy="639762"/>
          </a:xfrm>
        </p:spPr>
        <p:txBody>
          <a:bodyPr>
            <a:normAutofit/>
          </a:bodyPr>
          <a:lstStyle/>
          <a:p>
            <a:pPr algn="l"/>
            <a:r>
              <a:rPr lang="en-GB" sz="2800" b="1" dirty="0" smtClean="0">
                <a:solidFill>
                  <a:srgbClr val="C00000"/>
                </a:solidFill>
              </a:rPr>
              <a:t>Tabulating logarithmic values </a:t>
            </a:r>
            <a:endParaRPr lang="en-US" sz="2800" dirty="0">
              <a:solidFill>
                <a:srgbClr val="C00000"/>
              </a:solidFill>
            </a:endParaRPr>
          </a:p>
        </p:txBody>
      </p:sp>
      <p:sp>
        <p:nvSpPr>
          <p:cNvPr id="3" name="Content Placeholder 2"/>
          <p:cNvSpPr>
            <a:spLocks noGrp="1"/>
          </p:cNvSpPr>
          <p:nvPr>
            <p:ph idx="1"/>
          </p:nvPr>
        </p:nvSpPr>
        <p:spPr>
          <a:xfrm>
            <a:off x="457200" y="762000"/>
            <a:ext cx="8229600" cy="2362200"/>
          </a:xfrm>
        </p:spPr>
        <p:txBody>
          <a:bodyPr>
            <a:normAutofit/>
          </a:bodyPr>
          <a:lstStyle/>
          <a:p>
            <a:r>
              <a:rPr lang="en-GB" sz="2800" dirty="0" smtClean="0"/>
              <a:t>When taking the logarithm of a physical quantity, the resulting value has no unit. But be clear about the unit of that quantity. </a:t>
            </a:r>
          </a:p>
          <a:p>
            <a:r>
              <a:rPr lang="en-GB" sz="2800" dirty="0" smtClean="0"/>
              <a:t>The logarithm of a distance in km is very different from the logarithm of the same distance in mm.</a:t>
            </a:r>
            <a:endParaRPr lang="en-US" sz="2800" dirty="0"/>
          </a:p>
        </p:txBody>
      </p:sp>
      <p:graphicFrame>
        <p:nvGraphicFramePr>
          <p:cNvPr id="4" name="Table 3"/>
          <p:cNvGraphicFramePr>
            <a:graphicFrameLocks noGrp="1"/>
          </p:cNvGraphicFramePr>
          <p:nvPr/>
        </p:nvGraphicFramePr>
        <p:xfrm>
          <a:off x="685800" y="3429000"/>
          <a:ext cx="7848600" cy="2286000"/>
        </p:xfrm>
        <a:graphic>
          <a:graphicData uri="http://schemas.openxmlformats.org/drawingml/2006/table">
            <a:tbl>
              <a:tblPr/>
              <a:tblGrid>
                <a:gridCol w="2615634"/>
                <a:gridCol w="2616483"/>
                <a:gridCol w="2616483"/>
              </a:tblGrid>
              <a:tr h="571500">
                <a:tc>
                  <a:txBody>
                    <a:bodyPr/>
                    <a:lstStyle/>
                    <a:p>
                      <a:pPr marL="0" marR="0" algn="ctr">
                        <a:lnSpc>
                          <a:spcPct val="150000"/>
                        </a:lnSpc>
                        <a:spcBef>
                          <a:spcPts val="0"/>
                        </a:spcBef>
                        <a:spcAft>
                          <a:spcPts val="0"/>
                        </a:spcAft>
                      </a:pPr>
                      <a:r>
                        <a:rPr lang="en-GB" sz="2000" b="1">
                          <a:solidFill>
                            <a:srgbClr val="000000"/>
                          </a:solidFill>
                          <a:latin typeface="Arial"/>
                          <a:ea typeface="Calibri"/>
                          <a:cs typeface="Times New Roman"/>
                        </a:rPr>
                        <a:t>Reading number </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2000" b="1">
                          <a:solidFill>
                            <a:srgbClr val="000000"/>
                          </a:solidFill>
                          <a:latin typeface="Arial"/>
                          <a:ea typeface="Calibri"/>
                          <a:cs typeface="Times New Roman"/>
                        </a:rPr>
                        <a:t>time / s </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2000" b="1">
                          <a:solidFill>
                            <a:srgbClr val="000000"/>
                          </a:solidFill>
                          <a:latin typeface="Arial"/>
                          <a:ea typeface="Calibri"/>
                          <a:cs typeface="Times New Roman"/>
                        </a:rPr>
                        <a:t>log (time / s) </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0">
                <a:tc>
                  <a:txBody>
                    <a:bodyPr/>
                    <a:lstStyle/>
                    <a:p>
                      <a:pPr marL="0" marR="0" algn="ctr">
                        <a:lnSpc>
                          <a:spcPct val="150000"/>
                        </a:lnSpc>
                        <a:spcBef>
                          <a:spcPts val="0"/>
                        </a:spcBef>
                        <a:spcAft>
                          <a:spcPts val="0"/>
                        </a:spcAft>
                      </a:pPr>
                      <a:r>
                        <a:rPr lang="en-GB" sz="2000">
                          <a:solidFill>
                            <a:srgbClr val="000000"/>
                          </a:solidFill>
                          <a:latin typeface="Arial"/>
                          <a:ea typeface="Calibri"/>
                          <a:cs typeface="Times New Roman"/>
                        </a:rPr>
                        <a:t>1 </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2000">
                          <a:solidFill>
                            <a:srgbClr val="000000"/>
                          </a:solidFill>
                          <a:latin typeface="Arial"/>
                          <a:ea typeface="Calibri"/>
                          <a:cs typeface="Times New Roman"/>
                        </a:rPr>
                        <a:t>2.3 </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2000">
                          <a:solidFill>
                            <a:srgbClr val="000000"/>
                          </a:solidFill>
                          <a:latin typeface="Arial"/>
                          <a:ea typeface="Calibri"/>
                          <a:cs typeface="Times New Roman"/>
                        </a:rPr>
                        <a:t>0.36 </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0">
                <a:tc>
                  <a:txBody>
                    <a:bodyPr/>
                    <a:lstStyle/>
                    <a:p>
                      <a:pPr marL="0" marR="0" algn="ctr">
                        <a:lnSpc>
                          <a:spcPct val="150000"/>
                        </a:lnSpc>
                        <a:spcBef>
                          <a:spcPts val="0"/>
                        </a:spcBef>
                        <a:spcAft>
                          <a:spcPts val="0"/>
                        </a:spcAft>
                      </a:pPr>
                      <a:r>
                        <a:rPr lang="en-GB" sz="2000">
                          <a:solidFill>
                            <a:srgbClr val="000000"/>
                          </a:solidFill>
                          <a:latin typeface="Arial"/>
                          <a:ea typeface="Calibri"/>
                          <a:cs typeface="Times New Roman"/>
                        </a:rPr>
                        <a:t>2 </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2000">
                          <a:solidFill>
                            <a:srgbClr val="000000"/>
                          </a:solidFill>
                          <a:latin typeface="Arial"/>
                          <a:ea typeface="Calibri"/>
                          <a:cs typeface="Times New Roman"/>
                        </a:rPr>
                        <a:t>3.5 </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2000">
                          <a:solidFill>
                            <a:srgbClr val="000000"/>
                          </a:solidFill>
                          <a:latin typeface="Arial"/>
                          <a:ea typeface="Calibri"/>
                          <a:cs typeface="Times New Roman"/>
                        </a:rPr>
                        <a:t>0.54 </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0">
                <a:tc>
                  <a:txBody>
                    <a:bodyPr/>
                    <a:lstStyle/>
                    <a:p>
                      <a:pPr marL="0" marR="0" algn="ctr">
                        <a:lnSpc>
                          <a:spcPct val="150000"/>
                        </a:lnSpc>
                        <a:spcBef>
                          <a:spcPts val="0"/>
                        </a:spcBef>
                        <a:spcAft>
                          <a:spcPts val="0"/>
                        </a:spcAft>
                      </a:pPr>
                      <a:r>
                        <a:rPr lang="en-GB" sz="2000">
                          <a:solidFill>
                            <a:srgbClr val="000000"/>
                          </a:solidFill>
                          <a:latin typeface="Arial"/>
                          <a:ea typeface="Calibri"/>
                          <a:cs typeface="Times New Roman"/>
                        </a:rPr>
                        <a:t>3 </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2000">
                          <a:solidFill>
                            <a:srgbClr val="000000"/>
                          </a:solidFill>
                          <a:latin typeface="Arial"/>
                          <a:ea typeface="Calibri"/>
                          <a:cs typeface="Times New Roman"/>
                        </a:rPr>
                        <a:t>5.6 </a:t>
                      </a:r>
                      <a:endParaRPr lang="en-US" sz="20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2000" dirty="0">
                          <a:solidFill>
                            <a:srgbClr val="000000"/>
                          </a:solidFill>
                          <a:latin typeface="Arial"/>
                          <a:ea typeface="Calibri"/>
                          <a:cs typeface="Times New Roman"/>
                        </a:rPr>
                        <a:t>0.75 </a:t>
                      </a:r>
                      <a:endParaRPr lang="en-US" sz="20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GB" sz="3200" b="1" dirty="0" smtClean="0">
                <a:solidFill>
                  <a:srgbClr val="C00000"/>
                </a:solidFill>
              </a:rPr>
              <a:t>3. SIGNIFICANT FIGURES</a:t>
            </a:r>
            <a:endParaRPr lang="en-US" sz="3200" dirty="0">
              <a:solidFill>
                <a:srgbClr val="C00000"/>
              </a:solidFill>
            </a:endParaRPr>
          </a:p>
        </p:txBody>
      </p:sp>
      <p:sp>
        <p:nvSpPr>
          <p:cNvPr id="3" name="Content Placeholder 2"/>
          <p:cNvSpPr>
            <a:spLocks noGrp="1"/>
          </p:cNvSpPr>
          <p:nvPr>
            <p:ph idx="1"/>
          </p:nvPr>
        </p:nvSpPr>
        <p:spPr>
          <a:xfrm>
            <a:off x="381000" y="685800"/>
            <a:ext cx="8229600" cy="5943600"/>
          </a:xfrm>
        </p:spPr>
        <p:txBody>
          <a:bodyPr>
            <a:noAutofit/>
          </a:bodyPr>
          <a:lstStyle/>
          <a:p>
            <a:r>
              <a:rPr lang="en-GB" sz="2800" dirty="0" smtClean="0"/>
              <a:t>Data in tables should be written to the same number of </a:t>
            </a:r>
            <a:r>
              <a:rPr lang="en-GB" sz="2800" i="1" u="sng" dirty="0" smtClean="0"/>
              <a:t>significant figures </a:t>
            </a:r>
            <a:r>
              <a:rPr lang="en-GB" sz="2800" dirty="0" smtClean="0"/>
              <a:t>(</a:t>
            </a:r>
            <a:r>
              <a:rPr lang="en-GB" sz="2800" dirty="0" err="1" smtClean="0"/>
              <a:t>s.f</a:t>
            </a:r>
            <a:r>
              <a:rPr lang="en-GB" sz="2800" dirty="0" smtClean="0"/>
              <a:t>.)</a:t>
            </a:r>
          </a:p>
          <a:p>
            <a:r>
              <a:rPr lang="en-GB" sz="2800" dirty="0" smtClean="0"/>
              <a:t>The number of </a:t>
            </a:r>
            <a:r>
              <a:rPr lang="en-GB" sz="2800" dirty="0" err="1" smtClean="0"/>
              <a:t>s.f</a:t>
            </a:r>
            <a:r>
              <a:rPr lang="en-GB" sz="2800" dirty="0" smtClean="0"/>
              <a:t>. is determined by the </a:t>
            </a:r>
            <a:r>
              <a:rPr lang="en-GB" sz="2800" i="1" u="sng" dirty="0" smtClean="0"/>
              <a:t>resolution</a:t>
            </a:r>
            <a:r>
              <a:rPr lang="en-GB" sz="2800" dirty="0" smtClean="0"/>
              <a:t> of the device used to measure the data, or the </a:t>
            </a:r>
            <a:r>
              <a:rPr lang="en-GB" sz="2800" i="1" u="sng" dirty="0" smtClean="0"/>
              <a:t>uncertainty</a:t>
            </a:r>
            <a:r>
              <a:rPr lang="en-GB" sz="2800" dirty="0" smtClean="0"/>
              <a:t> in measurement</a:t>
            </a:r>
          </a:p>
          <a:p>
            <a:r>
              <a:rPr lang="en-GB" sz="2800" b="1" dirty="0" smtClean="0"/>
              <a:t>Example</a:t>
            </a:r>
          </a:p>
          <a:p>
            <a:pPr lvl="1"/>
            <a:r>
              <a:rPr lang="en-GB" dirty="0" smtClean="0"/>
              <a:t>If length of string measured is 60 cm using a ruler with mm graduations. It should be recorded as:</a:t>
            </a:r>
          </a:p>
          <a:p>
            <a:pPr lvl="1" algn="ctr"/>
            <a:r>
              <a:rPr lang="en-GB" dirty="0" smtClean="0"/>
              <a:t>	 600 mm    or</a:t>
            </a:r>
          </a:p>
          <a:p>
            <a:pPr lvl="1" algn="ctr"/>
            <a:r>
              <a:rPr lang="en-GB" dirty="0" smtClean="0"/>
              <a:t> 60.0 cm  or</a:t>
            </a:r>
          </a:p>
          <a:p>
            <a:pPr lvl="1" algn="ctr"/>
            <a:r>
              <a:rPr lang="en-GB" dirty="0" smtClean="0"/>
              <a:t> 0.600 m</a:t>
            </a:r>
          </a:p>
          <a:p>
            <a:pPr lvl="1" algn="ctr"/>
            <a:r>
              <a:rPr lang="en-GB" dirty="0" smtClean="0"/>
              <a:t> and </a:t>
            </a:r>
            <a:r>
              <a:rPr lang="en-GB" b="1" dirty="0" smtClean="0"/>
              <a:t>not </a:t>
            </a:r>
            <a:r>
              <a:rPr lang="en-GB" dirty="0" smtClean="0"/>
              <a:t>just 60 cm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382000" cy="3124200"/>
          </a:xfrm>
        </p:spPr>
        <p:txBody>
          <a:bodyPr>
            <a:normAutofit lnSpcReduction="10000"/>
          </a:bodyPr>
          <a:lstStyle/>
          <a:p>
            <a:r>
              <a:rPr lang="en-GB" sz="2800" dirty="0" smtClean="0"/>
              <a:t>Write down all digits showing on a digital meter.</a:t>
            </a:r>
          </a:p>
          <a:p>
            <a:r>
              <a:rPr lang="en-GB" sz="2800" dirty="0" smtClean="0"/>
              <a:t>Calculated quantities should have the </a:t>
            </a:r>
            <a:r>
              <a:rPr lang="en-GB" sz="2800" dirty="0" err="1" smtClean="0"/>
              <a:t>s.f</a:t>
            </a:r>
            <a:r>
              <a:rPr lang="en-GB" sz="2800" dirty="0" smtClean="0"/>
              <a:t>. of the data with the least </a:t>
            </a:r>
            <a:r>
              <a:rPr lang="en-GB" sz="2800" dirty="0" err="1" smtClean="0"/>
              <a:t>s.f</a:t>
            </a:r>
            <a:r>
              <a:rPr lang="en-GB" sz="2800" dirty="0" smtClean="0"/>
              <a:t>.</a:t>
            </a:r>
          </a:p>
          <a:p>
            <a:r>
              <a:rPr lang="en-GB" sz="2800" b="1" dirty="0" smtClean="0"/>
              <a:t>Example: </a:t>
            </a:r>
            <a:endParaRPr lang="en-US" sz="2800" b="1" dirty="0" smtClean="0"/>
          </a:p>
          <a:p>
            <a:r>
              <a:rPr lang="en-GB" sz="2800" dirty="0" smtClean="0"/>
              <a:t>Calculate the size of an object if the magnification of a photo is ×25 and it is measured to be 24.6 mm on the photo. (</a:t>
            </a:r>
            <a:r>
              <a:rPr lang="en-GB" sz="2800" b="1" i="1" dirty="0" smtClean="0">
                <a:solidFill>
                  <a:srgbClr val="C00000"/>
                </a:solidFill>
              </a:rPr>
              <a:t>NB</a:t>
            </a:r>
            <a:r>
              <a:rPr lang="en-GB" sz="2800" dirty="0" smtClean="0"/>
              <a:t>: Magnification is only quoted to two </a:t>
            </a:r>
            <a:r>
              <a:rPr lang="en-US" sz="2800" dirty="0" err="1" smtClean="0"/>
              <a:t>s.f</a:t>
            </a:r>
            <a:r>
              <a:rPr lang="en-US" sz="2800" dirty="0" smtClean="0"/>
              <a:t>.)</a:t>
            </a:r>
          </a:p>
          <a:p>
            <a:endParaRPr lang="en-US" sz="2800" dirty="0"/>
          </a:p>
        </p:txBody>
      </p:sp>
      <p:sp>
        <p:nvSpPr>
          <p:cNvPr id="4" name="Title 1"/>
          <p:cNvSpPr>
            <a:spLocks noGrp="1"/>
          </p:cNvSpPr>
          <p:nvPr>
            <p:ph type="title"/>
          </p:nvPr>
        </p:nvSpPr>
        <p:spPr>
          <a:xfrm>
            <a:off x="457200" y="76200"/>
            <a:ext cx="4191000" cy="715962"/>
          </a:xfrm>
        </p:spPr>
        <p:txBody>
          <a:bodyPr>
            <a:normAutofit/>
          </a:bodyPr>
          <a:lstStyle/>
          <a:p>
            <a:pPr algn="l"/>
            <a:r>
              <a:rPr lang="en-GB" sz="2800" b="1" dirty="0" smtClean="0">
                <a:solidFill>
                  <a:srgbClr val="C00000"/>
                </a:solidFill>
              </a:rPr>
              <a:t>3. Significant figures</a:t>
            </a:r>
            <a:endParaRPr lang="en-US" sz="2800" dirty="0">
              <a:solidFill>
                <a:srgbClr val="C00000"/>
              </a:solidFill>
            </a:endParaRPr>
          </a:p>
        </p:txBody>
      </p:sp>
      <p:graphicFrame>
        <p:nvGraphicFramePr>
          <p:cNvPr id="5" name="Table 4"/>
          <p:cNvGraphicFramePr>
            <a:graphicFrameLocks noGrp="1"/>
          </p:cNvGraphicFramePr>
          <p:nvPr/>
        </p:nvGraphicFramePr>
        <p:xfrm>
          <a:off x="304800" y="3962400"/>
          <a:ext cx="2819400" cy="2743200"/>
        </p:xfrm>
        <a:graphic>
          <a:graphicData uri="http://schemas.openxmlformats.org/drawingml/2006/table">
            <a:tbl>
              <a:tblPr/>
              <a:tblGrid>
                <a:gridCol w="1110673"/>
                <a:gridCol w="579150"/>
                <a:gridCol w="1129577"/>
              </a:tblGrid>
              <a:tr h="472440">
                <a:tc>
                  <a:txBody>
                    <a:bodyPr/>
                    <a:lstStyle/>
                    <a:p>
                      <a:pPr marL="0" marR="0" algn="just">
                        <a:lnSpc>
                          <a:spcPct val="150000"/>
                        </a:lnSpc>
                        <a:spcBef>
                          <a:spcPts val="0"/>
                        </a:spcBef>
                        <a:spcAft>
                          <a:spcPts val="0"/>
                        </a:spcAft>
                      </a:pPr>
                      <a:r>
                        <a:rPr lang="en-GB" sz="2400" dirty="0">
                          <a:solidFill>
                            <a:srgbClr val="000000"/>
                          </a:solidFill>
                          <a:latin typeface="Arial"/>
                          <a:ea typeface="Calibri"/>
                          <a:cs typeface="Times New Roman"/>
                        </a:rPr>
                        <a:t>0.97</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GB"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50000"/>
                        </a:lnSpc>
                        <a:spcBef>
                          <a:spcPts val="0"/>
                        </a:spcBef>
                        <a:spcAft>
                          <a:spcPts val="0"/>
                        </a:spcAft>
                      </a:pPr>
                      <a:r>
                        <a:rPr lang="en-GB" sz="2400" dirty="0">
                          <a:solidFill>
                            <a:srgbClr val="000000"/>
                          </a:solidFill>
                          <a:latin typeface="Arial"/>
                          <a:ea typeface="Calibri"/>
                          <a:cs typeface="Times New Roman"/>
                        </a:rPr>
                        <a:t>99.7</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440">
                <a:tc>
                  <a:txBody>
                    <a:bodyPr/>
                    <a:lstStyle/>
                    <a:p>
                      <a:pPr marL="0" marR="0" algn="just">
                        <a:lnSpc>
                          <a:spcPct val="150000"/>
                        </a:lnSpc>
                        <a:spcBef>
                          <a:spcPts val="0"/>
                        </a:spcBef>
                        <a:spcAft>
                          <a:spcPts val="0"/>
                        </a:spcAft>
                      </a:pPr>
                      <a:r>
                        <a:rPr lang="en-GB" sz="2400">
                          <a:solidFill>
                            <a:srgbClr val="000000"/>
                          </a:solidFill>
                          <a:latin typeface="Arial"/>
                          <a:ea typeface="Calibri"/>
                          <a:cs typeface="Times New Roman"/>
                        </a:rPr>
                        <a:t>0.98</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GB"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50000"/>
                        </a:lnSpc>
                        <a:spcBef>
                          <a:spcPts val="0"/>
                        </a:spcBef>
                        <a:spcAft>
                          <a:spcPts val="0"/>
                        </a:spcAft>
                      </a:pPr>
                      <a:r>
                        <a:rPr lang="en-GB" sz="2400">
                          <a:solidFill>
                            <a:srgbClr val="000000"/>
                          </a:solidFill>
                          <a:latin typeface="Arial"/>
                          <a:ea typeface="Calibri"/>
                          <a:cs typeface="Times New Roman"/>
                        </a:rPr>
                        <a:t>99.8</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440">
                <a:tc>
                  <a:txBody>
                    <a:bodyPr/>
                    <a:lstStyle/>
                    <a:p>
                      <a:pPr marL="0" marR="0" algn="just">
                        <a:lnSpc>
                          <a:spcPct val="150000"/>
                        </a:lnSpc>
                        <a:spcBef>
                          <a:spcPts val="0"/>
                        </a:spcBef>
                        <a:spcAft>
                          <a:spcPts val="0"/>
                        </a:spcAft>
                      </a:pPr>
                      <a:r>
                        <a:rPr lang="en-GB" sz="2400">
                          <a:solidFill>
                            <a:srgbClr val="000000"/>
                          </a:solidFill>
                          <a:latin typeface="Arial"/>
                          <a:ea typeface="Calibri"/>
                          <a:cs typeface="Times New Roman"/>
                        </a:rPr>
                        <a:t>0.99</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GB"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50000"/>
                        </a:lnSpc>
                        <a:spcBef>
                          <a:spcPts val="0"/>
                        </a:spcBef>
                        <a:spcAft>
                          <a:spcPts val="0"/>
                        </a:spcAft>
                      </a:pPr>
                      <a:r>
                        <a:rPr lang="en-GB" sz="2400">
                          <a:solidFill>
                            <a:srgbClr val="000000"/>
                          </a:solidFill>
                          <a:latin typeface="Arial"/>
                          <a:ea typeface="Calibri"/>
                          <a:cs typeface="Times New Roman"/>
                        </a:rPr>
                        <a:t>99.9</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440">
                <a:tc>
                  <a:txBody>
                    <a:bodyPr/>
                    <a:lstStyle/>
                    <a:p>
                      <a:pPr marL="0" marR="0" algn="just">
                        <a:lnSpc>
                          <a:spcPct val="150000"/>
                        </a:lnSpc>
                        <a:spcBef>
                          <a:spcPts val="0"/>
                        </a:spcBef>
                        <a:spcAft>
                          <a:spcPts val="0"/>
                        </a:spcAft>
                      </a:pPr>
                      <a:r>
                        <a:rPr lang="en-GB" sz="2400">
                          <a:solidFill>
                            <a:srgbClr val="000000"/>
                          </a:solidFill>
                          <a:latin typeface="Arial"/>
                          <a:ea typeface="Calibri"/>
                          <a:cs typeface="Times New Roman"/>
                        </a:rPr>
                        <a:t>1.00</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GB"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50000"/>
                        </a:lnSpc>
                        <a:spcBef>
                          <a:spcPts val="0"/>
                        </a:spcBef>
                        <a:spcAft>
                          <a:spcPts val="0"/>
                        </a:spcAft>
                      </a:pPr>
                      <a:r>
                        <a:rPr lang="en-GB" sz="2400" dirty="0">
                          <a:solidFill>
                            <a:srgbClr val="000000"/>
                          </a:solidFill>
                          <a:latin typeface="Arial"/>
                          <a:ea typeface="Calibri"/>
                          <a:cs typeface="Times New Roman"/>
                        </a:rPr>
                        <a:t>100.0</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2440">
                <a:tc>
                  <a:txBody>
                    <a:bodyPr/>
                    <a:lstStyle/>
                    <a:p>
                      <a:pPr marL="0" marR="0" algn="just">
                        <a:lnSpc>
                          <a:spcPct val="150000"/>
                        </a:lnSpc>
                        <a:spcBef>
                          <a:spcPts val="0"/>
                        </a:spcBef>
                        <a:spcAft>
                          <a:spcPts val="0"/>
                        </a:spcAft>
                      </a:pPr>
                      <a:r>
                        <a:rPr lang="en-GB" sz="2400">
                          <a:solidFill>
                            <a:srgbClr val="000000"/>
                          </a:solidFill>
                          <a:latin typeface="Arial"/>
                          <a:ea typeface="Calibri"/>
                          <a:cs typeface="Times New Roman"/>
                        </a:rPr>
                        <a:t>1.10</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GB"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50000"/>
                        </a:lnSpc>
                        <a:spcBef>
                          <a:spcPts val="0"/>
                        </a:spcBef>
                        <a:spcAft>
                          <a:spcPts val="0"/>
                        </a:spcAft>
                      </a:pPr>
                      <a:r>
                        <a:rPr lang="en-GB" sz="2400" dirty="0">
                          <a:solidFill>
                            <a:srgbClr val="000000"/>
                          </a:solidFill>
                          <a:latin typeface="Arial"/>
                          <a:ea typeface="Calibri"/>
                          <a:cs typeface="Times New Roman"/>
                        </a:rPr>
                        <a:t>101.0</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 name="Picture 5"/>
          <p:cNvPicPr/>
          <p:nvPr/>
        </p:nvPicPr>
        <p:blipFill>
          <a:blip r:embed="rId2" cstate="print"/>
          <a:srcRect/>
          <a:stretch>
            <a:fillRect/>
          </a:stretch>
        </p:blipFill>
        <p:spPr bwMode="auto">
          <a:xfrm>
            <a:off x="3429000" y="4038600"/>
            <a:ext cx="51816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1"/>
            <a:ext cx="8229600" cy="3352800"/>
          </a:xfrm>
        </p:spPr>
        <p:txBody>
          <a:bodyPr>
            <a:normAutofit/>
          </a:bodyPr>
          <a:lstStyle/>
          <a:p>
            <a:r>
              <a:rPr lang="en-GB" sz="2800" dirty="0" smtClean="0"/>
              <a:t>Measurements with equipment measuring to half a unit (</a:t>
            </a:r>
            <a:r>
              <a:rPr lang="en-GB" sz="2800" dirty="0" err="1" smtClean="0"/>
              <a:t>eg</a:t>
            </a:r>
            <a:r>
              <a:rPr lang="en-GB" sz="2800" dirty="0" smtClean="0"/>
              <a:t> a thermometer measuring to 0.5 °C) should be recorded to one decimal place,  (</a:t>
            </a:r>
            <a:r>
              <a:rPr lang="en-GB" sz="2800" dirty="0" err="1" smtClean="0"/>
              <a:t>eg</a:t>
            </a:r>
            <a:r>
              <a:rPr lang="en-GB" sz="2800" dirty="0" smtClean="0"/>
              <a:t> 1.0 °C, 2.5 °C).</a:t>
            </a:r>
          </a:p>
          <a:p>
            <a:r>
              <a:rPr lang="en-GB" sz="2800" dirty="0" smtClean="0"/>
              <a:t> The </a:t>
            </a:r>
            <a:r>
              <a:rPr lang="en-GB" sz="2800" i="1" u="sng" dirty="0" smtClean="0"/>
              <a:t>uncertainty</a:t>
            </a:r>
            <a:r>
              <a:rPr lang="en-GB" sz="2800" dirty="0" smtClean="0"/>
              <a:t> in these measurements is ±0.25, but rounded to the same number of decimal places</a:t>
            </a:r>
          </a:p>
          <a:p>
            <a:r>
              <a:rPr lang="en-GB" sz="2800" dirty="0" smtClean="0"/>
              <a:t>Thus measurements quoted with uncertainty is (1.0 ± 0.3) °C etc).</a:t>
            </a:r>
            <a:endParaRPr lang="en-US" sz="2800" dirty="0" smtClean="0"/>
          </a:p>
          <a:p>
            <a:endParaRPr lang="en-US" sz="2800" dirty="0"/>
          </a:p>
        </p:txBody>
      </p:sp>
      <p:sp>
        <p:nvSpPr>
          <p:cNvPr id="4" name="Title 1"/>
          <p:cNvSpPr>
            <a:spLocks noGrp="1"/>
          </p:cNvSpPr>
          <p:nvPr>
            <p:ph type="title"/>
          </p:nvPr>
        </p:nvSpPr>
        <p:spPr>
          <a:xfrm>
            <a:off x="457200" y="76200"/>
            <a:ext cx="4191000" cy="715962"/>
          </a:xfrm>
        </p:spPr>
        <p:txBody>
          <a:bodyPr>
            <a:normAutofit/>
          </a:bodyPr>
          <a:lstStyle/>
          <a:p>
            <a:pPr algn="l"/>
            <a:r>
              <a:rPr lang="en-GB" sz="2800" b="1" dirty="0" smtClean="0">
                <a:solidFill>
                  <a:srgbClr val="C00000"/>
                </a:solidFill>
              </a:rPr>
              <a:t>3. Significant figures</a:t>
            </a:r>
            <a:endParaRPr lang="en-US" sz="2800" dirty="0">
              <a:solidFill>
                <a:srgbClr val="C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Autofit/>
          </a:bodyPr>
          <a:lstStyle/>
          <a:p>
            <a:r>
              <a:rPr lang="en-GB" sz="3200" b="1" dirty="0" smtClean="0">
                <a:solidFill>
                  <a:srgbClr val="FF0000"/>
                </a:solidFill>
              </a:rPr>
              <a:t>4. UNCERTAINTIES: Treatment of Errors in Measurements</a:t>
            </a:r>
            <a:endParaRPr lang="en-US" sz="3200" dirty="0">
              <a:solidFill>
                <a:srgbClr val="FF0000"/>
              </a:solidFill>
            </a:endParaRPr>
          </a:p>
        </p:txBody>
      </p:sp>
      <p:sp>
        <p:nvSpPr>
          <p:cNvPr id="3" name="Content Placeholder 2"/>
          <p:cNvSpPr>
            <a:spLocks noGrp="1"/>
          </p:cNvSpPr>
          <p:nvPr>
            <p:ph idx="1"/>
          </p:nvPr>
        </p:nvSpPr>
        <p:spPr>
          <a:xfrm>
            <a:off x="304800" y="914400"/>
            <a:ext cx="8534400" cy="5410199"/>
          </a:xfrm>
        </p:spPr>
        <p:txBody>
          <a:bodyPr>
            <a:noAutofit/>
          </a:bodyPr>
          <a:lstStyle/>
          <a:p>
            <a:pPr>
              <a:buNone/>
            </a:pPr>
            <a:r>
              <a:rPr lang="en-GB" sz="2800" b="1" dirty="0" smtClean="0"/>
              <a:t>Sources of uncertainties (errors in measurements)</a:t>
            </a:r>
            <a:endParaRPr lang="en-US" sz="2800" dirty="0" smtClean="0"/>
          </a:p>
          <a:p>
            <a:r>
              <a:rPr lang="en-GB" sz="2800" dirty="0" smtClean="0"/>
              <a:t>Every measurement has some inherent uncertainty (or errors). </a:t>
            </a:r>
            <a:endParaRPr lang="en-US" sz="2800" dirty="0" smtClean="0"/>
          </a:p>
          <a:p>
            <a:r>
              <a:rPr lang="en-GB" sz="2800" dirty="0" smtClean="0"/>
              <a:t>The important question is the observer’s level of confidence .</a:t>
            </a:r>
          </a:p>
          <a:p>
            <a:pPr lvl="1"/>
            <a:r>
              <a:rPr lang="en-GB" dirty="0" smtClean="0"/>
              <a:t>Does the true value lie in the range predicted by the uncertainty quoted?</a:t>
            </a:r>
          </a:p>
          <a:p>
            <a:r>
              <a:rPr lang="en-GB" sz="2800" dirty="0" smtClean="0"/>
              <a:t>Good experimental design will try to reduce the uncertainty in the outcome of an experiment. </a:t>
            </a:r>
          </a:p>
          <a:p>
            <a:r>
              <a:rPr lang="en-GB" sz="2800" dirty="0" smtClean="0"/>
              <a:t>The designed experiments and procedures must ensure minimum and realistic uncertainty for the outcome. </a:t>
            </a:r>
            <a:endParaRPr lang="en-US"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GB" sz="2800" b="1" dirty="0" smtClean="0"/>
              <a:t>Sources of uncertainty include</a:t>
            </a:r>
            <a:r>
              <a:rPr lang="en-GB" sz="2800" dirty="0" smtClean="0"/>
              <a:t>: </a:t>
            </a:r>
            <a:endParaRPr lang="en-US" sz="2800" dirty="0" smtClean="0"/>
          </a:p>
          <a:p>
            <a:pPr lvl="1"/>
            <a:r>
              <a:rPr lang="en-GB" dirty="0" smtClean="0"/>
              <a:t>the </a:t>
            </a:r>
            <a:r>
              <a:rPr lang="en-GB" u="sng" dirty="0" smtClean="0"/>
              <a:t>resolution of the instrument</a:t>
            </a:r>
            <a:r>
              <a:rPr lang="en-GB" dirty="0" smtClean="0"/>
              <a:t> used </a:t>
            </a:r>
            <a:endParaRPr lang="en-US" dirty="0" smtClean="0"/>
          </a:p>
          <a:p>
            <a:pPr lvl="1"/>
            <a:r>
              <a:rPr lang="en-GB" dirty="0" smtClean="0"/>
              <a:t> the </a:t>
            </a:r>
            <a:r>
              <a:rPr lang="en-GB" u="sng" dirty="0" smtClean="0"/>
              <a:t>manufacturer’s tolerance</a:t>
            </a:r>
            <a:r>
              <a:rPr lang="en-GB" dirty="0" smtClean="0"/>
              <a:t> on instruments </a:t>
            </a:r>
            <a:endParaRPr lang="en-US" dirty="0" smtClean="0"/>
          </a:p>
          <a:p>
            <a:pPr lvl="1"/>
            <a:r>
              <a:rPr lang="en-GB" dirty="0" smtClean="0"/>
              <a:t> the </a:t>
            </a:r>
            <a:r>
              <a:rPr lang="en-GB" u="sng" dirty="0" smtClean="0"/>
              <a:t>observer’s judgments</a:t>
            </a:r>
            <a:endParaRPr lang="en-US" u="sng" dirty="0" smtClean="0"/>
          </a:p>
          <a:p>
            <a:pPr lvl="1"/>
            <a:r>
              <a:rPr lang="en-GB" dirty="0" smtClean="0"/>
              <a:t> the </a:t>
            </a:r>
            <a:r>
              <a:rPr lang="en-GB" u="sng" dirty="0" smtClean="0"/>
              <a:t>procedures adopted </a:t>
            </a:r>
            <a:r>
              <a:rPr lang="en-GB" dirty="0" smtClean="0"/>
              <a:t>(</a:t>
            </a:r>
            <a:r>
              <a:rPr lang="en-GB" dirty="0" err="1" smtClean="0"/>
              <a:t>eg</a:t>
            </a:r>
            <a:r>
              <a:rPr lang="en-GB" dirty="0" smtClean="0"/>
              <a:t> repeated readings) </a:t>
            </a:r>
            <a:endParaRPr lang="en-US" dirty="0" smtClean="0"/>
          </a:p>
          <a:p>
            <a:pPr lvl="1"/>
            <a:r>
              <a:rPr lang="en-GB" dirty="0" smtClean="0"/>
              <a:t>the </a:t>
            </a:r>
            <a:r>
              <a:rPr lang="en-GB" u="sng" dirty="0" smtClean="0"/>
              <a:t>size of increments </a:t>
            </a:r>
            <a:r>
              <a:rPr lang="en-GB" dirty="0" smtClean="0"/>
              <a:t>available (</a:t>
            </a:r>
            <a:r>
              <a:rPr lang="en-GB" dirty="0" err="1" smtClean="0"/>
              <a:t>eg</a:t>
            </a:r>
            <a:r>
              <a:rPr lang="en-GB" dirty="0" smtClean="0"/>
              <a:t> the size of drops from a pipette). </a:t>
            </a:r>
            <a:endParaRPr lang="en-US" dirty="0" smtClean="0"/>
          </a:p>
          <a:p>
            <a:endParaRPr lang="en-US" sz="2800" dirty="0"/>
          </a:p>
        </p:txBody>
      </p:sp>
      <p:sp>
        <p:nvSpPr>
          <p:cNvPr id="4" name="Title 1"/>
          <p:cNvSpPr>
            <a:spLocks noGrp="1"/>
          </p:cNvSpPr>
          <p:nvPr>
            <p:ph type="title"/>
          </p:nvPr>
        </p:nvSpPr>
        <p:spPr>
          <a:xfrm>
            <a:off x="228600" y="76200"/>
            <a:ext cx="8686800" cy="639762"/>
          </a:xfrm>
        </p:spPr>
        <p:txBody>
          <a:bodyPr>
            <a:noAutofit/>
          </a:bodyPr>
          <a:lstStyle/>
          <a:p>
            <a:pPr algn="l"/>
            <a:r>
              <a:rPr lang="en-GB" sz="2800" b="1" dirty="0" smtClean="0">
                <a:solidFill>
                  <a:srgbClr val="FF0000"/>
                </a:solidFill>
              </a:rPr>
              <a:t>4. UNCERTAINTIES: Treatment of Errors in Measurements</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
            <a:ext cx="6781800" cy="685799"/>
          </a:xfrm>
        </p:spPr>
        <p:txBody>
          <a:bodyPr>
            <a:normAutofit/>
          </a:bodyPr>
          <a:lstStyle/>
          <a:p>
            <a:r>
              <a:rPr lang="en-GB" sz="3200" b="1" dirty="0">
                <a:solidFill>
                  <a:srgbClr val="C00000"/>
                </a:solidFill>
              </a:rPr>
              <a:t>REPORTING PRACTICALS</a:t>
            </a:r>
            <a:endParaRPr lang="en-US" sz="3200" dirty="0">
              <a:solidFill>
                <a:srgbClr val="C00000"/>
              </a:solidFill>
            </a:endParaRPr>
          </a:p>
        </p:txBody>
      </p:sp>
      <p:sp>
        <p:nvSpPr>
          <p:cNvPr id="3" name="Subtitle 2"/>
          <p:cNvSpPr>
            <a:spLocks noGrp="1"/>
          </p:cNvSpPr>
          <p:nvPr>
            <p:ph type="subTitle" idx="1"/>
          </p:nvPr>
        </p:nvSpPr>
        <p:spPr>
          <a:xfrm>
            <a:off x="838200" y="1600200"/>
            <a:ext cx="6934200" cy="4038600"/>
          </a:xfrm>
        </p:spPr>
        <p:txBody>
          <a:bodyPr>
            <a:normAutofit/>
          </a:bodyPr>
          <a:lstStyle/>
          <a:p>
            <a:pPr algn="l"/>
            <a:r>
              <a:rPr lang="en-GB" b="1" dirty="0">
                <a:solidFill>
                  <a:schemeClr val="tx1"/>
                </a:solidFill>
              </a:rPr>
              <a:t>1) Date </a:t>
            </a:r>
            <a:r>
              <a:rPr lang="en-GB" b="1" dirty="0" smtClean="0">
                <a:solidFill>
                  <a:schemeClr val="tx1"/>
                </a:solidFill>
              </a:rPr>
              <a:t> </a:t>
            </a:r>
            <a:r>
              <a:rPr lang="en-GB" dirty="0" smtClean="0">
                <a:solidFill>
                  <a:schemeClr val="tx1"/>
                </a:solidFill>
              </a:rPr>
              <a:t>- </a:t>
            </a:r>
            <a:r>
              <a:rPr lang="en-GB" dirty="0">
                <a:solidFill>
                  <a:schemeClr val="tx1"/>
                </a:solidFill>
              </a:rPr>
              <a:t>Write the date of the day when the experiment was performed. </a:t>
            </a:r>
            <a:endParaRPr lang="en-US" dirty="0">
              <a:solidFill>
                <a:schemeClr val="tx1"/>
              </a:solidFill>
            </a:endParaRPr>
          </a:p>
          <a:p>
            <a:pPr algn="l"/>
            <a:r>
              <a:rPr lang="en-GB" b="1" dirty="0">
                <a:solidFill>
                  <a:schemeClr val="tx1"/>
                </a:solidFill>
              </a:rPr>
              <a:t>2) Name and Surname </a:t>
            </a:r>
            <a:endParaRPr lang="en-US" dirty="0">
              <a:solidFill>
                <a:schemeClr val="tx1"/>
              </a:solidFill>
            </a:endParaRPr>
          </a:p>
          <a:p>
            <a:pPr algn="l"/>
            <a:r>
              <a:rPr lang="en-GB" b="1" dirty="0">
                <a:solidFill>
                  <a:schemeClr val="tx1"/>
                </a:solidFill>
              </a:rPr>
              <a:t>3) Experiment number </a:t>
            </a:r>
            <a:endParaRPr lang="en-US" dirty="0">
              <a:solidFill>
                <a:schemeClr val="tx1"/>
              </a:solidFill>
            </a:endParaRPr>
          </a:p>
          <a:p>
            <a:pPr algn="l"/>
            <a:r>
              <a:rPr lang="en-GB" b="1" dirty="0">
                <a:solidFill>
                  <a:schemeClr val="tx1"/>
                </a:solidFill>
              </a:rPr>
              <a:t>4) Title </a:t>
            </a:r>
            <a:endParaRPr lang="en-US" dirty="0">
              <a:solidFill>
                <a:schemeClr val="tx1"/>
              </a:solidFill>
            </a:endParaRPr>
          </a:p>
          <a:p>
            <a:pPr algn="l"/>
            <a:r>
              <a:rPr lang="en-GB" b="1" dirty="0">
                <a:solidFill>
                  <a:schemeClr val="tx1"/>
                </a:solidFill>
              </a:rPr>
              <a:t>5) </a:t>
            </a:r>
            <a:r>
              <a:rPr lang="en-GB" b="1" dirty="0" smtClean="0">
                <a:solidFill>
                  <a:schemeClr val="tx1"/>
                </a:solidFill>
              </a:rPr>
              <a:t>Apparatus</a:t>
            </a:r>
            <a:endParaRPr lang="en-US" dirty="0">
              <a:solidFill>
                <a:schemeClr val="tx1"/>
              </a:solidFill>
            </a:endParaRPr>
          </a:p>
          <a:p>
            <a:pPr algn="l"/>
            <a:r>
              <a:rPr lang="en-GB" b="1" dirty="0">
                <a:solidFill>
                  <a:schemeClr val="tx1"/>
                </a:solidFill>
              </a:rPr>
              <a:t>6) Sources of errors and precautions </a:t>
            </a:r>
            <a:endParaRPr lang="en-US" dirty="0">
              <a:solidFill>
                <a:schemeClr val="tx1"/>
              </a:solidFill>
            </a:endParaRPr>
          </a:p>
          <a:p>
            <a:pPr algn="l"/>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563562"/>
          </a:xfrm>
        </p:spPr>
        <p:txBody>
          <a:bodyPr>
            <a:normAutofit/>
          </a:bodyPr>
          <a:lstStyle/>
          <a:p>
            <a:r>
              <a:rPr lang="en-GB" sz="2800" b="1" dirty="0" smtClean="0">
                <a:solidFill>
                  <a:srgbClr val="FF0000"/>
                </a:solidFill>
              </a:rPr>
              <a:t>4. UNCERTAINTIES: Treatment of Errors in Measurements</a:t>
            </a:r>
            <a:endParaRPr lang="en-US" sz="2800" dirty="0"/>
          </a:p>
        </p:txBody>
      </p:sp>
      <p:sp>
        <p:nvSpPr>
          <p:cNvPr id="3" name="Content Placeholder 2"/>
          <p:cNvSpPr>
            <a:spLocks noGrp="1"/>
          </p:cNvSpPr>
          <p:nvPr>
            <p:ph idx="1"/>
          </p:nvPr>
        </p:nvSpPr>
        <p:spPr>
          <a:xfrm>
            <a:off x="152400" y="533400"/>
            <a:ext cx="8915400" cy="1981200"/>
          </a:xfrm>
        </p:spPr>
        <p:txBody>
          <a:bodyPr>
            <a:noAutofit/>
          </a:bodyPr>
          <a:lstStyle/>
          <a:p>
            <a:pPr>
              <a:buNone/>
            </a:pPr>
            <a:r>
              <a:rPr lang="en-GB" sz="2400" b="1" dirty="0" smtClean="0">
                <a:latin typeface="Arial" pitchFamily="34" charset="0"/>
                <a:cs typeface="Arial" pitchFamily="34" charset="0"/>
              </a:rPr>
              <a:t>Readings &amp; measurements: </a:t>
            </a:r>
            <a:r>
              <a:rPr lang="en-GB" sz="2400" dirty="0" smtClean="0">
                <a:latin typeface="Arial" pitchFamily="34" charset="0"/>
                <a:cs typeface="Arial" pitchFamily="34" charset="0"/>
              </a:rPr>
              <a:t>Two t</a:t>
            </a:r>
            <a:r>
              <a:rPr lang="en-GB" sz="2400" dirty="0" smtClean="0">
                <a:solidFill>
                  <a:srgbClr val="000000"/>
                </a:solidFill>
                <a:latin typeface="Arial" pitchFamily="34" charset="0"/>
                <a:ea typeface="Calibri"/>
                <a:cs typeface="Arial" pitchFamily="34" charset="0"/>
              </a:rPr>
              <a:t>e</a:t>
            </a:r>
            <a:r>
              <a:rPr lang="en-GB" sz="2400" dirty="0" smtClean="0">
                <a:latin typeface="Arial" pitchFamily="34" charset="0"/>
                <a:cs typeface="Arial" pitchFamily="34" charset="0"/>
              </a:rPr>
              <a:t>rms in Measurements are:</a:t>
            </a:r>
          </a:p>
          <a:p>
            <a:pPr lvl="1"/>
            <a:r>
              <a:rPr lang="en-GB" sz="2400" b="1" dirty="0" smtClean="0">
                <a:solidFill>
                  <a:srgbClr val="000000"/>
                </a:solidFill>
                <a:latin typeface="Arial" pitchFamily="34" charset="0"/>
                <a:ea typeface="Calibri"/>
                <a:cs typeface="Arial" pitchFamily="34" charset="0"/>
              </a:rPr>
              <a:t>Readings: </a:t>
            </a:r>
            <a:r>
              <a:rPr lang="en-GB" sz="2400" dirty="0" smtClean="0">
                <a:solidFill>
                  <a:srgbClr val="000000"/>
                </a:solidFill>
                <a:latin typeface="Arial" pitchFamily="34" charset="0"/>
                <a:ea typeface="Calibri"/>
                <a:cs typeface="Arial" pitchFamily="34" charset="0"/>
              </a:rPr>
              <a:t>the values found from a single judgement when using a piece of equipment </a:t>
            </a:r>
            <a:endParaRPr lang="en-GB" sz="2400" b="1" dirty="0" smtClean="0">
              <a:solidFill>
                <a:srgbClr val="000000"/>
              </a:solidFill>
              <a:latin typeface="Arial" pitchFamily="34" charset="0"/>
              <a:ea typeface="Calibri"/>
              <a:cs typeface="Arial" pitchFamily="34" charset="0"/>
            </a:endParaRPr>
          </a:p>
          <a:p>
            <a:pPr lvl="1"/>
            <a:r>
              <a:rPr lang="en-GB" sz="2400" b="1" dirty="0" smtClean="0">
                <a:solidFill>
                  <a:srgbClr val="000000"/>
                </a:solidFill>
                <a:latin typeface="Arial" pitchFamily="34" charset="0"/>
                <a:ea typeface="Calibri"/>
                <a:cs typeface="Arial" pitchFamily="34" charset="0"/>
              </a:rPr>
              <a:t>Measurements: </a:t>
            </a:r>
            <a:r>
              <a:rPr lang="en-GB" sz="2400" dirty="0" smtClean="0">
                <a:latin typeface="Arial" pitchFamily="34" charset="0"/>
                <a:cs typeface="Arial" pitchFamily="34" charset="0"/>
              </a:rPr>
              <a:t>the values taken as the difference between the judgements of two values</a:t>
            </a:r>
            <a:endParaRPr lang="en-US" sz="2400" dirty="0" smtClean="0">
              <a:solidFill>
                <a:srgbClr val="000000"/>
              </a:solidFill>
              <a:latin typeface="Arial" pitchFamily="34" charset="0"/>
              <a:ea typeface="Calibri"/>
              <a:cs typeface="Arial" pitchFamily="34" charset="0"/>
            </a:endParaRPr>
          </a:p>
          <a:p>
            <a:endParaRPr lang="en-US" sz="2400" dirty="0" smtClean="0">
              <a:latin typeface="Arial" pitchFamily="34" charset="0"/>
              <a:cs typeface="Arial" pitchFamily="34" charset="0"/>
            </a:endParaRPr>
          </a:p>
          <a:p>
            <a:endParaRPr lang="en-US" sz="2400" dirty="0">
              <a:latin typeface="Arial" pitchFamily="34" charset="0"/>
              <a:cs typeface="Arial" pitchFamily="34" charset="0"/>
            </a:endParaRPr>
          </a:p>
        </p:txBody>
      </p:sp>
      <p:graphicFrame>
        <p:nvGraphicFramePr>
          <p:cNvPr id="5" name="Table 4"/>
          <p:cNvGraphicFramePr>
            <a:graphicFrameLocks noGrp="1"/>
          </p:cNvGraphicFramePr>
          <p:nvPr/>
        </p:nvGraphicFramePr>
        <p:xfrm>
          <a:off x="1143000" y="2819399"/>
          <a:ext cx="7467600" cy="3657601"/>
        </p:xfrm>
        <a:graphic>
          <a:graphicData uri="http://schemas.openxmlformats.org/drawingml/2006/table">
            <a:tbl>
              <a:tblPr/>
              <a:tblGrid>
                <a:gridCol w="3393412"/>
                <a:gridCol w="4074188"/>
              </a:tblGrid>
              <a:tr h="808309">
                <a:tc>
                  <a:txBody>
                    <a:bodyPr/>
                    <a:lstStyle/>
                    <a:p>
                      <a:pPr marL="0" marR="0" algn="just">
                        <a:lnSpc>
                          <a:spcPct val="100000"/>
                        </a:lnSpc>
                        <a:spcBef>
                          <a:spcPts val="0"/>
                        </a:spcBef>
                        <a:spcAft>
                          <a:spcPts val="0"/>
                        </a:spcAft>
                      </a:pPr>
                      <a:r>
                        <a:rPr lang="en-GB" sz="2400" b="1" dirty="0">
                          <a:solidFill>
                            <a:srgbClr val="000000"/>
                          </a:solidFill>
                          <a:latin typeface="Arial"/>
                          <a:ea typeface="Calibri"/>
                          <a:cs typeface="Times New Roman"/>
                        </a:rPr>
                        <a:t>Reading</a:t>
                      </a:r>
                      <a:endParaRPr lang="en-US" sz="2400" dirty="0">
                        <a:solidFill>
                          <a:srgbClr val="000000"/>
                        </a:solidFill>
                        <a:latin typeface="Arial"/>
                        <a:ea typeface="Calibri"/>
                        <a:cs typeface="Times New Roman"/>
                      </a:endParaRPr>
                    </a:p>
                    <a:p>
                      <a:pPr marL="0" marR="0" algn="just">
                        <a:lnSpc>
                          <a:spcPct val="100000"/>
                        </a:lnSpc>
                        <a:spcBef>
                          <a:spcPts val="0"/>
                        </a:spcBef>
                        <a:spcAft>
                          <a:spcPts val="0"/>
                        </a:spcAft>
                      </a:pPr>
                      <a:r>
                        <a:rPr lang="en-GB" sz="2400" b="1" dirty="0">
                          <a:solidFill>
                            <a:srgbClr val="000000"/>
                          </a:solidFill>
                          <a:latin typeface="Arial"/>
                          <a:ea typeface="Calibri"/>
                          <a:cs typeface="Times New Roman"/>
                        </a:rPr>
                        <a:t>(one judgement only)</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2400" b="1">
                          <a:solidFill>
                            <a:srgbClr val="000000"/>
                          </a:solidFill>
                          <a:latin typeface="Arial"/>
                          <a:ea typeface="Calibri"/>
                          <a:cs typeface="Times New Roman"/>
                        </a:rPr>
                        <a:t>Measurement</a:t>
                      </a:r>
                      <a:endParaRPr lang="en-US" sz="2400">
                        <a:solidFill>
                          <a:srgbClr val="000000"/>
                        </a:solidFill>
                        <a:latin typeface="Arial"/>
                        <a:ea typeface="Calibri"/>
                        <a:cs typeface="Times New Roman"/>
                      </a:endParaRPr>
                    </a:p>
                    <a:p>
                      <a:pPr marL="0" marR="0" algn="just">
                        <a:lnSpc>
                          <a:spcPct val="100000"/>
                        </a:lnSpc>
                        <a:spcBef>
                          <a:spcPts val="0"/>
                        </a:spcBef>
                        <a:spcAft>
                          <a:spcPts val="0"/>
                        </a:spcAft>
                      </a:pPr>
                      <a:r>
                        <a:rPr lang="en-GB" sz="2400" b="1">
                          <a:solidFill>
                            <a:srgbClr val="000000"/>
                          </a:solidFill>
                          <a:latin typeface="Arial"/>
                          <a:ea typeface="Calibri"/>
                          <a:cs typeface="Times New Roman"/>
                        </a:rPr>
                        <a:t>(two judgements required)</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882">
                <a:tc>
                  <a:txBody>
                    <a:bodyPr/>
                    <a:lstStyle/>
                    <a:p>
                      <a:pPr marL="0" marR="0" algn="just">
                        <a:lnSpc>
                          <a:spcPct val="100000"/>
                        </a:lnSpc>
                        <a:spcBef>
                          <a:spcPts val="0"/>
                        </a:spcBef>
                        <a:spcAft>
                          <a:spcPts val="0"/>
                        </a:spcAft>
                      </a:pPr>
                      <a:r>
                        <a:rPr lang="en-GB" sz="2400">
                          <a:solidFill>
                            <a:srgbClr val="000000"/>
                          </a:solidFill>
                          <a:latin typeface="Arial"/>
                          <a:ea typeface="Calibri"/>
                          <a:cs typeface="Times New Roman"/>
                        </a:rPr>
                        <a:t>thermometer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2400">
                          <a:solidFill>
                            <a:srgbClr val="000000"/>
                          </a:solidFill>
                          <a:latin typeface="Arial"/>
                          <a:ea typeface="Calibri"/>
                          <a:cs typeface="Times New Roman"/>
                        </a:rPr>
                        <a:t>ruler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882">
                <a:tc>
                  <a:txBody>
                    <a:bodyPr/>
                    <a:lstStyle/>
                    <a:p>
                      <a:pPr marL="0" marR="0" algn="just">
                        <a:lnSpc>
                          <a:spcPct val="100000"/>
                        </a:lnSpc>
                        <a:spcBef>
                          <a:spcPts val="0"/>
                        </a:spcBef>
                        <a:spcAft>
                          <a:spcPts val="0"/>
                        </a:spcAft>
                      </a:pPr>
                      <a:r>
                        <a:rPr lang="en-GB" sz="2400">
                          <a:solidFill>
                            <a:srgbClr val="000000"/>
                          </a:solidFill>
                          <a:latin typeface="Arial"/>
                          <a:ea typeface="Calibri"/>
                          <a:cs typeface="Times New Roman"/>
                        </a:rPr>
                        <a:t>top pan balance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2400">
                          <a:solidFill>
                            <a:srgbClr val="000000"/>
                          </a:solidFill>
                          <a:latin typeface="Arial"/>
                          <a:ea typeface="Calibri"/>
                          <a:cs typeface="Times New Roman"/>
                        </a:rPr>
                        <a:t>vernier calliper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882">
                <a:tc>
                  <a:txBody>
                    <a:bodyPr/>
                    <a:lstStyle/>
                    <a:p>
                      <a:pPr marL="0" marR="0" algn="just">
                        <a:lnSpc>
                          <a:spcPct val="100000"/>
                        </a:lnSpc>
                        <a:spcBef>
                          <a:spcPts val="0"/>
                        </a:spcBef>
                        <a:spcAft>
                          <a:spcPts val="0"/>
                        </a:spcAft>
                      </a:pPr>
                      <a:r>
                        <a:rPr lang="en-GB" sz="2400">
                          <a:solidFill>
                            <a:srgbClr val="000000"/>
                          </a:solidFill>
                          <a:latin typeface="Arial"/>
                          <a:ea typeface="Calibri"/>
                          <a:cs typeface="Times New Roman"/>
                        </a:rPr>
                        <a:t>measuring cylinder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2400">
                          <a:solidFill>
                            <a:srgbClr val="000000"/>
                          </a:solidFill>
                          <a:latin typeface="Arial"/>
                          <a:ea typeface="Calibri"/>
                          <a:cs typeface="Times New Roman"/>
                        </a:rPr>
                        <a:t>micrometer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882">
                <a:tc>
                  <a:txBody>
                    <a:bodyPr/>
                    <a:lstStyle/>
                    <a:p>
                      <a:pPr marL="0" marR="0" algn="just">
                        <a:lnSpc>
                          <a:spcPct val="100000"/>
                        </a:lnSpc>
                        <a:spcBef>
                          <a:spcPts val="0"/>
                        </a:spcBef>
                        <a:spcAft>
                          <a:spcPts val="0"/>
                        </a:spcAft>
                      </a:pPr>
                      <a:r>
                        <a:rPr lang="en-GB" sz="2400">
                          <a:solidFill>
                            <a:srgbClr val="000000"/>
                          </a:solidFill>
                          <a:latin typeface="Arial"/>
                          <a:ea typeface="Calibri"/>
                          <a:cs typeface="Times New Roman"/>
                        </a:rPr>
                        <a:t>digital voltmeter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2400">
                          <a:solidFill>
                            <a:srgbClr val="000000"/>
                          </a:solidFill>
                          <a:latin typeface="Arial"/>
                          <a:ea typeface="Calibri"/>
                          <a:cs typeface="Times New Roman"/>
                        </a:rPr>
                        <a:t>protractor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882">
                <a:tc>
                  <a:txBody>
                    <a:bodyPr/>
                    <a:lstStyle/>
                    <a:p>
                      <a:pPr marL="0" marR="0" algn="just">
                        <a:lnSpc>
                          <a:spcPct val="100000"/>
                        </a:lnSpc>
                        <a:spcBef>
                          <a:spcPts val="0"/>
                        </a:spcBef>
                        <a:spcAft>
                          <a:spcPts val="0"/>
                        </a:spcAft>
                      </a:pPr>
                      <a:r>
                        <a:rPr lang="en-GB" sz="2400">
                          <a:solidFill>
                            <a:srgbClr val="000000"/>
                          </a:solidFill>
                          <a:latin typeface="Arial"/>
                          <a:ea typeface="Calibri"/>
                          <a:cs typeface="Times New Roman"/>
                        </a:rPr>
                        <a:t>Geiger counter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2400">
                          <a:solidFill>
                            <a:srgbClr val="000000"/>
                          </a:solidFill>
                          <a:latin typeface="Arial"/>
                          <a:ea typeface="Calibri"/>
                          <a:cs typeface="Times New Roman"/>
                        </a:rPr>
                        <a:t>stopwatch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882">
                <a:tc>
                  <a:txBody>
                    <a:bodyPr/>
                    <a:lstStyle/>
                    <a:p>
                      <a:pPr marL="0" marR="0" algn="just">
                        <a:lnSpc>
                          <a:spcPct val="100000"/>
                        </a:lnSpc>
                        <a:spcBef>
                          <a:spcPts val="0"/>
                        </a:spcBef>
                        <a:spcAft>
                          <a:spcPts val="0"/>
                        </a:spcAft>
                      </a:pPr>
                      <a:r>
                        <a:rPr lang="en-GB" sz="2400">
                          <a:solidFill>
                            <a:srgbClr val="000000"/>
                          </a:solidFill>
                          <a:latin typeface="Arial"/>
                          <a:ea typeface="Calibri"/>
                          <a:cs typeface="Times New Roman"/>
                        </a:rPr>
                        <a:t>pressure gauge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2400" dirty="0">
                          <a:solidFill>
                            <a:srgbClr val="000000"/>
                          </a:solidFill>
                          <a:latin typeface="Arial"/>
                          <a:ea typeface="Calibri"/>
                          <a:cs typeface="Times New Roman"/>
                        </a:rPr>
                        <a:t>analogue meter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lnSpcReduction="10000"/>
          </a:bodyPr>
          <a:lstStyle/>
          <a:p>
            <a:r>
              <a:rPr lang="en-GB" sz="2800" dirty="0" smtClean="0"/>
              <a:t>The uncertainty in a </a:t>
            </a:r>
            <a:r>
              <a:rPr lang="en-GB" sz="2800" b="1" dirty="0" smtClean="0"/>
              <a:t>reading </a:t>
            </a:r>
            <a:r>
              <a:rPr lang="en-GB" sz="2800" dirty="0" smtClean="0"/>
              <a:t>when using a particular instrument is </a:t>
            </a:r>
            <a:r>
              <a:rPr lang="en-GB" sz="2800" b="1" dirty="0" smtClean="0"/>
              <a:t>at least </a:t>
            </a:r>
            <a:r>
              <a:rPr lang="en-GB" sz="2800" dirty="0" smtClean="0"/>
              <a:t>± ½ of the smallest division. </a:t>
            </a:r>
          </a:p>
          <a:p>
            <a:pPr>
              <a:buNone/>
            </a:pPr>
            <a:r>
              <a:rPr lang="en-GB" sz="2800" b="1" dirty="0" smtClean="0"/>
              <a:t>	Example:	</a:t>
            </a:r>
            <a:r>
              <a:rPr lang="en-GB" sz="2800" dirty="0" smtClean="0"/>
              <a:t>Temperature measured with a thermometer has an uncertainty of </a:t>
            </a:r>
          </a:p>
          <a:p>
            <a:pPr>
              <a:buNone/>
            </a:pPr>
            <a:r>
              <a:rPr lang="en-GB" sz="2800" dirty="0" smtClean="0"/>
              <a:t>		±0.5 °C if the graduations are 1 °C apart</a:t>
            </a:r>
          </a:p>
          <a:p>
            <a:pPr>
              <a:buNone/>
            </a:pPr>
            <a:r>
              <a:rPr lang="en-GB" sz="2800" dirty="0" smtClean="0"/>
              <a:t>		 ±0.25 °C if the graduations are 0.5 °C apart</a:t>
            </a:r>
          </a:p>
          <a:p>
            <a:r>
              <a:rPr lang="en-GB" sz="2800" dirty="0" smtClean="0"/>
              <a:t>Always write down your readings with the uncertainty. </a:t>
            </a:r>
          </a:p>
          <a:p>
            <a:pPr>
              <a:buNone/>
            </a:pPr>
            <a:r>
              <a:rPr lang="en-GB" sz="2800" dirty="0" smtClean="0"/>
              <a:t>	</a:t>
            </a:r>
            <a:r>
              <a:rPr lang="en-GB" sz="2800" b="1" dirty="0" smtClean="0"/>
              <a:t>Example:</a:t>
            </a:r>
            <a:r>
              <a:rPr lang="en-GB" sz="2800" dirty="0" smtClean="0"/>
              <a:t> Write voltage as (2.40 ± 0.01) V. </a:t>
            </a:r>
          </a:p>
          <a:p>
            <a:pPr>
              <a:buNone/>
            </a:pPr>
            <a:r>
              <a:rPr lang="en-GB" sz="2800" dirty="0" smtClean="0"/>
              <a:t>	The uncertainty quoted </a:t>
            </a:r>
            <a:r>
              <a:rPr lang="en-GB" sz="2800" b="1" dirty="0" smtClean="0">
                <a:solidFill>
                  <a:srgbClr val="FF0000"/>
                </a:solidFill>
              </a:rPr>
              <a:t>MUST</a:t>
            </a:r>
            <a:r>
              <a:rPr lang="en-GB" sz="2800" dirty="0" smtClean="0"/>
              <a:t> </a:t>
            </a:r>
            <a:r>
              <a:rPr lang="en-GB" sz="2800" dirty="0" smtClean="0"/>
              <a:t>be the same number of </a:t>
            </a:r>
            <a:r>
              <a:rPr lang="en-GB" sz="2800" dirty="0" err="1" smtClean="0"/>
              <a:t>d.p</a:t>
            </a:r>
            <a:r>
              <a:rPr lang="en-GB" sz="2800" dirty="0" smtClean="0"/>
              <a:t>. as the value. (Unless an advanced statistical analysis shows otherwise)</a:t>
            </a:r>
            <a:endParaRPr lang="en-US" sz="2800" dirty="0"/>
          </a:p>
        </p:txBody>
      </p:sp>
      <p:sp>
        <p:nvSpPr>
          <p:cNvPr id="4" name="Title 1"/>
          <p:cNvSpPr>
            <a:spLocks noGrp="1"/>
          </p:cNvSpPr>
          <p:nvPr>
            <p:ph type="title"/>
          </p:nvPr>
        </p:nvSpPr>
        <p:spPr>
          <a:xfrm>
            <a:off x="0" y="274638"/>
            <a:ext cx="8686800" cy="563562"/>
          </a:xfrm>
        </p:spPr>
        <p:txBody>
          <a:bodyPr>
            <a:normAutofit/>
          </a:bodyPr>
          <a:lstStyle/>
          <a:p>
            <a:r>
              <a:rPr lang="en-GB" sz="2800" b="1" dirty="0" smtClean="0">
                <a:solidFill>
                  <a:srgbClr val="FF0000"/>
                </a:solidFill>
              </a:rPr>
              <a:t>4. UNCERTAINTIES: Treatment of Errors in Measurements</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839200" cy="3048000"/>
          </a:xfrm>
        </p:spPr>
        <p:txBody>
          <a:bodyPr>
            <a:noAutofit/>
          </a:bodyPr>
          <a:lstStyle/>
          <a:p>
            <a:r>
              <a:rPr lang="en-GB" sz="2400" b="1" u="sng" dirty="0" smtClean="0"/>
              <a:t>Measurement example: length</a:t>
            </a:r>
            <a:r>
              <a:rPr lang="en-GB" sz="2400" b="1" dirty="0" smtClean="0"/>
              <a:t>:  </a:t>
            </a:r>
            <a:r>
              <a:rPr lang="en-GB" sz="2400" dirty="0" smtClean="0"/>
              <a:t>When measuring length, there are </a:t>
            </a:r>
            <a:r>
              <a:rPr lang="en-GB" sz="2400" b="1" dirty="0" smtClean="0"/>
              <a:t>two </a:t>
            </a:r>
            <a:r>
              <a:rPr lang="en-GB" sz="2400" dirty="0" smtClean="0"/>
              <a:t>uncertainties </a:t>
            </a:r>
          </a:p>
          <a:p>
            <a:pPr lvl="1"/>
            <a:r>
              <a:rPr lang="en-GB" sz="2400" dirty="0" smtClean="0"/>
              <a:t> the uncertainty of the placement of the zero of the ruler</a:t>
            </a:r>
          </a:p>
          <a:p>
            <a:pPr lvl="1"/>
            <a:r>
              <a:rPr lang="en-GB" sz="2400" dirty="0" smtClean="0"/>
              <a:t>the uncertainty of the point where the measurement is taken from. </a:t>
            </a:r>
            <a:endParaRPr lang="en-US" sz="2400" dirty="0" smtClean="0"/>
          </a:p>
          <a:p>
            <a:pPr lvl="1"/>
            <a:r>
              <a:rPr lang="en-GB" sz="2400" dirty="0" smtClean="0"/>
              <a:t>Uncertainty at both ends of the ruler is ±0.5 scale division, </a:t>
            </a:r>
          </a:p>
          <a:p>
            <a:r>
              <a:rPr lang="en-GB" sz="2400" dirty="0" smtClean="0"/>
              <a:t>The measurement will have an uncertainty of ±1 division.</a:t>
            </a:r>
            <a:endParaRPr lang="en-US" sz="2400" dirty="0" smtClean="0"/>
          </a:p>
        </p:txBody>
      </p:sp>
      <p:sp>
        <p:nvSpPr>
          <p:cNvPr id="4" name="Title 1"/>
          <p:cNvSpPr>
            <a:spLocks noGrp="1"/>
          </p:cNvSpPr>
          <p:nvPr>
            <p:ph type="title"/>
          </p:nvPr>
        </p:nvSpPr>
        <p:spPr>
          <a:xfrm>
            <a:off x="0" y="0"/>
            <a:ext cx="8686800" cy="563562"/>
          </a:xfrm>
        </p:spPr>
        <p:txBody>
          <a:bodyPr>
            <a:normAutofit/>
          </a:bodyPr>
          <a:lstStyle/>
          <a:p>
            <a:r>
              <a:rPr lang="en-GB" sz="2800" b="1" dirty="0" smtClean="0">
                <a:solidFill>
                  <a:srgbClr val="FF0000"/>
                </a:solidFill>
              </a:rPr>
              <a:t>4. UNCERTAINTIES: Treatment of Errors in Measurements</a:t>
            </a:r>
            <a:endParaRPr lang="en-US" sz="2800" dirty="0"/>
          </a:p>
        </p:txBody>
      </p:sp>
      <p:pic>
        <p:nvPicPr>
          <p:cNvPr id="5" name="Picture 4"/>
          <p:cNvPicPr/>
          <p:nvPr/>
        </p:nvPicPr>
        <p:blipFill>
          <a:blip r:embed="rId2" cstate="print">
            <a:lum bright="-30000" contrast="40000"/>
          </a:blip>
          <a:srcRect/>
          <a:stretch>
            <a:fillRect/>
          </a:stretch>
        </p:blipFill>
        <p:spPr bwMode="auto">
          <a:xfrm>
            <a:off x="228600" y="3352801"/>
            <a:ext cx="8686800" cy="2362200"/>
          </a:xfrm>
          <a:prstGeom prst="rect">
            <a:avLst/>
          </a:prstGeom>
          <a:noFill/>
          <a:ln w="9525">
            <a:noFill/>
            <a:miter lim="800000"/>
            <a:headEnd/>
            <a:tailEnd/>
          </a:ln>
        </p:spPr>
      </p:pic>
      <p:sp>
        <p:nvSpPr>
          <p:cNvPr id="6" name="Rectangle 5"/>
          <p:cNvSpPr/>
          <p:nvPr/>
        </p:nvSpPr>
        <p:spPr>
          <a:xfrm>
            <a:off x="228600" y="5798403"/>
            <a:ext cx="8686800" cy="830997"/>
          </a:xfrm>
          <a:prstGeom prst="rect">
            <a:avLst/>
          </a:prstGeom>
        </p:spPr>
        <p:txBody>
          <a:bodyPr wrap="square">
            <a:spAutoFit/>
          </a:bodyPr>
          <a:lstStyle/>
          <a:p>
            <a:r>
              <a:rPr lang="en-GB" sz="2400" dirty="0" smtClean="0"/>
              <a:t>For most rulers, it means the uncertainty in a measurement of length is ±1 mm.</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r>
              <a:rPr lang="en-GB" sz="2800" dirty="0" smtClean="0"/>
              <a:t>This “initial value uncertainty” will apply to any instrument where the user can set the zero </a:t>
            </a:r>
            <a:r>
              <a:rPr lang="en-GB" sz="2800" dirty="0" smtClean="0"/>
              <a:t>incorrectly</a:t>
            </a:r>
            <a:r>
              <a:rPr lang="en-GB" sz="2800" dirty="0" smtClean="0"/>
              <a:t>;  </a:t>
            </a:r>
            <a:r>
              <a:rPr lang="en-GB" sz="2800" dirty="0" smtClean="0"/>
              <a:t>(it </a:t>
            </a:r>
            <a:r>
              <a:rPr lang="en-GB" sz="2800" dirty="0" smtClean="0"/>
              <a:t>is called </a:t>
            </a:r>
            <a:r>
              <a:rPr lang="en-GB" sz="3300" b="1" dirty="0" smtClean="0"/>
              <a:t>zero error</a:t>
            </a:r>
            <a:r>
              <a:rPr lang="en-GB" sz="2800" dirty="0" smtClean="0"/>
              <a:t>),</a:t>
            </a:r>
          </a:p>
          <a:p>
            <a:pPr lvl="1"/>
            <a:r>
              <a:rPr lang="en-GB" sz="2400" dirty="0" smtClean="0"/>
              <a:t> it does not apply to equipment such as balances or thermometers where the zero is set by the manufacturer.</a:t>
            </a:r>
            <a:endParaRPr lang="en-US" sz="2800" dirty="0" smtClean="0"/>
          </a:p>
          <a:p>
            <a:r>
              <a:rPr lang="en-GB" sz="2800" b="1" dirty="0" smtClean="0"/>
              <a:t>Summary </a:t>
            </a:r>
            <a:endParaRPr lang="en-US" sz="2800" b="1" dirty="0" smtClean="0"/>
          </a:p>
          <a:p>
            <a:pPr lvl="1"/>
            <a:r>
              <a:rPr lang="en-GB" sz="2400" dirty="0" smtClean="0"/>
              <a:t>The uncertainty of a reading (one judgement) is at least ±0.5 of the smallest scale reading. </a:t>
            </a:r>
            <a:endParaRPr lang="en-US" sz="2400" dirty="0" smtClean="0"/>
          </a:p>
          <a:p>
            <a:pPr lvl="1"/>
            <a:r>
              <a:rPr lang="en-GB" sz="2400" dirty="0" smtClean="0"/>
              <a:t>The uncertainty of a measurement (two judgements) is at least ±1 of the smallest scale reading. </a:t>
            </a:r>
            <a:endParaRPr lang="en-US" sz="2400" dirty="0" smtClean="0"/>
          </a:p>
          <a:p>
            <a:pPr lvl="1"/>
            <a:r>
              <a:rPr lang="en-GB" sz="2400" dirty="0" smtClean="0"/>
              <a:t>The way measurements are taken can also affect the uncertainty</a:t>
            </a:r>
            <a:endParaRPr lang="en-US" sz="2400" dirty="0"/>
          </a:p>
        </p:txBody>
      </p:sp>
      <p:sp>
        <p:nvSpPr>
          <p:cNvPr id="4" name="Title 1"/>
          <p:cNvSpPr>
            <a:spLocks noGrp="1"/>
          </p:cNvSpPr>
          <p:nvPr>
            <p:ph type="title"/>
          </p:nvPr>
        </p:nvSpPr>
        <p:spPr>
          <a:xfrm>
            <a:off x="0" y="274638"/>
            <a:ext cx="8686800" cy="563562"/>
          </a:xfrm>
        </p:spPr>
        <p:txBody>
          <a:bodyPr>
            <a:normAutofit/>
          </a:bodyPr>
          <a:lstStyle/>
          <a:p>
            <a:r>
              <a:rPr lang="en-GB" sz="2800" b="1" dirty="0" smtClean="0">
                <a:solidFill>
                  <a:srgbClr val="FF0000"/>
                </a:solidFill>
              </a:rPr>
              <a:t>4. UNCERTAINTIES: Treatment of Errors in Measurements</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609600"/>
            <a:ext cx="6781800" cy="6096000"/>
          </a:xfrm>
        </p:spPr>
        <p:txBody>
          <a:bodyPr>
            <a:noAutofit/>
          </a:bodyPr>
          <a:lstStyle/>
          <a:p>
            <a:r>
              <a:rPr lang="en-GB" sz="2400" b="1" dirty="0" smtClean="0"/>
              <a:t>Measurement example: the extension of a spring </a:t>
            </a:r>
            <a:endParaRPr lang="en-US" sz="2400" dirty="0" smtClean="0"/>
          </a:p>
          <a:p>
            <a:r>
              <a:rPr lang="en-GB" sz="2400" dirty="0" smtClean="0"/>
              <a:t>Measuring the extension of a spring using a metre ruler can be achieved in two ways. </a:t>
            </a:r>
            <a:endParaRPr lang="en-US" sz="2400" dirty="0" smtClean="0"/>
          </a:p>
          <a:p>
            <a:r>
              <a:rPr lang="en-GB" sz="2400" b="1" dirty="0" smtClean="0"/>
              <a:t>Method 1</a:t>
            </a:r>
            <a:r>
              <a:rPr lang="en-GB" sz="2400" dirty="0" smtClean="0"/>
              <a:t>. Measuring the total length unloaded and then loaded. This means taking four readings: </a:t>
            </a:r>
          </a:p>
          <a:p>
            <a:pPr lvl="1"/>
            <a:r>
              <a:rPr lang="en-GB" sz="2400" dirty="0" smtClean="0"/>
              <a:t>The start and end point of unloaded spring’s length</a:t>
            </a:r>
          </a:p>
          <a:p>
            <a:pPr lvl="1"/>
            <a:r>
              <a:rPr lang="en-GB" sz="2400" dirty="0" smtClean="0"/>
              <a:t> the start and end point of loaded spring’s length. </a:t>
            </a:r>
            <a:endParaRPr lang="en-US" sz="2400" dirty="0" smtClean="0"/>
          </a:p>
          <a:p>
            <a:r>
              <a:rPr lang="en-GB" sz="2400" dirty="0" smtClean="0"/>
              <a:t>Minimum uncertainty in each measured length is ±1 mm using a meter-rule with 1 mm divisions (Actual uncertainty is larger due to parallax errors). </a:t>
            </a:r>
          </a:p>
          <a:p>
            <a:r>
              <a:rPr lang="en-GB" sz="2400" dirty="0" smtClean="0"/>
              <a:t>The extension is the difference between the two readings so the minimum uncertainty is ±2 mm. </a:t>
            </a:r>
            <a:r>
              <a:rPr lang="en-US" sz="2400" dirty="0" smtClean="0"/>
              <a:t> </a:t>
            </a:r>
            <a:endParaRPr lang="en-US" sz="2400" dirty="0"/>
          </a:p>
        </p:txBody>
      </p:sp>
      <p:sp>
        <p:nvSpPr>
          <p:cNvPr id="4" name="Title 1"/>
          <p:cNvSpPr>
            <a:spLocks noGrp="1"/>
          </p:cNvSpPr>
          <p:nvPr>
            <p:ph type="title"/>
          </p:nvPr>
        </p:nvSpPr>
        <p:spPr>
          <a:xfrm>
            <a:off x="0" y="0"/>
            <a:ext cx="8686800" cy="563562"/>
          </a:xfrm>
        </p:spPr>
        <p:txBody>
          <a:bodyPr>
            <a:normAutofit/>
          </a:bodyPr>
          <a:lstStyle/>
          <a:p>
            <a:r>
              <a:rPr lang="en-GB" sz="2800" b="1" dirty="0" smtClean="0">
                <a:solidFill>
                  <a:srgbClr val="FF0000"/>
                </a:solidFill>
              </a:rPr>
              <a:t>4. UNCERTAINTIES: Treatment of Errors in Measurements</a:t>
            </a:r>
            <a:endParaRPr lang="en-US" sz="2800" dirty="0"/>
          </a:p>
        </p:txBody>
      </p:sp>
      <p:pic>
        <p:nvPicPr>
          <p:cNvPr id="5" name="Picture 4"/>
          <p:cNvPicPr/>
          <p:nvPr/>
        </p:nvPicPr>
        <p:blipFill>
          <a:blip r:embed="rId2" cstate="print">
            <a:lum bright="-30000" contrast="40000"/>
          </a:blip>
          <a:srcRect/>
          <a:stretch>
            <a:fillRect/>
          </a:stretch>
        </p:blipFill>
        <p:spPr bwMode="auto">
          <a:xfrm>
            <a:off x="228600" y="762000"/>
            <a:ext cx="18288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0" y="838201"/>
            <a:ext cx="6400800" cy="5791200"/>
          </a:xfrm>
        </p:spPr>
        <p:txBody>
          <a:bodyPr>
            <a:noAutofit/>
          </a:bodyPr>
          <a:lstStyle/>
          <a:p>
            <a:r>
              <a:rPr lang="en-GB" sz="2400" b="1" u="sng" dirty="0" smtClean="0"/>
              <a:t>Method 2</a:t>
            </a:r>
            <a:r>
              <a:rPr lang="en-GB" sz="2400" dirty="0" smtClean="0"/>
              <a:t>:  This requires two readings </a:t>
            </a:r>
          </a:p>
          <a:p>
            <a:pPr lvl="1"/>
            <a:r>
              <a:rPr lang="en-GB" sz="2400" dirty="0" smtClean="0"/>
              <a:t>the end point of unloaded spring’s length </a:t>
            </a:r>
          </a:p>
          <a:p>
            <a:pPr lvl="1"/>
            <a:r>
              <a:rPr lang="en-GB" sz="2400" dirty="0" smtClean="0"/>
              <a:t>the end point of loaded spring’s length. </a:t>
            </a:r>
          </a:p>
          <a:p>
            <a:r>
              <a:rPr lang="en-GB" sz="2400" dirty="0" smtClean="0"/>
              <a:t>The start point is assumed to have zero uncertainty as it is fixed. </a:t>
            </a:r>
            <a:endParaRPr lang="en-US" sz="2400" dirty="0" smtClean="0"/>
          </a:p>
          <a:p>
            <a:r>
              <a:rPr lang="en-GB" sz="2400" dirty="0" smtClean="0"/>
              <a:t>The minimum uncertainty in each reading is 0.5 mm, so the uncertainty is extension is ±1 mm.</a:t>
            </a:r>
            <a:endParaRPr lang="en-US" sz="2400" dirty="0" smtClean="0"/>
          </a:p>
          <a:p>
            <a:r>
              <a:rPr lang="en-GB" sz="2400" dirty="0" smtClean="0"/>
              <a:t>Hence this second approach is better. </a:t>
            </a:r>
            <a:endParaRPr lang="en-US" sz="2400" dirty="0" smtClean="0"/>
          </a:p>
          <a:p>
            <a:r>
              <a:rPr lang="en-GB" sz="2400" dirty="0" smtClean="0"/>
              <a:t>Realistically, other sources of uncertainty include </a:t>
            </a:r>
          </a:p>
          <a:p>
            <a:pPr lvl="1"/>
            <a:r>
              <a:rPr lang="en-GB" sz="2400" dirty="0" smtClean="0"/>
              <a:t>how close the ruler can be mounted to the point as at which the reading </a:t>
            </a:r>
          </a:p>
          <a:p>
            <a:pPr lvl="1"/>
            <a:r>
              <a:rPr lang="en-GB" sz="2400" dirty="0" smtClean="0"/>
              <a:t>Thus uncertainty in each reading of 1 mm is more reasonable. </a:t>
            </a:r>
            <a:endParaRPr lang="en-US" sz="2400" dirty="0" smtClean="0"/>
          </a:p>
        </p:txBody>
      </p:sp>
      <p:pic>
        <p:nvPicPr>
          <p:cNvPr id="4" name="Picture 3"/>
          <p:cNvPicPr/>
          <p:nvPr/>
        </p:nvPicPr>
        <p:blipFill>
          <a:blip r:embed="rId2" cstate="print">
            <a:lum bright="-30000" contrast="40000"/>
          </a:blip>
          <a:srcRect/>
          <a:stretch>
            <a:fillRect/>
          </a:stretch>
        </p:blipFill>
        <p:spPr bwMode="auto">
          <a:xfrm>
            <a:off x="0" y="1143000"/>
            <a:ext cx="2362200" cy="5638800"/>
          </a:xfrm>
          <a:prstGeom prst="rect">
            <a:avLst/>
          </a:prstGeom>
          <a:noFill/>
          <a:ln w="9525">
            <a:noFill/>
            <a:miter lim="800000"/>
            <a:headEnd/>
            <a:tailEnd/>
          </a:ln>
        </p:spPr>
      </p:pic>
      <p:sp>
        <p:nvSpPr>
          <p:cNvPr id="5" name="Title 1"/>
          <p:cNvSpPr>
            <a:spLocks noGrp="1"/>
          </p:cNvSpPr>
          <p:nvPr>
            <p:ph type="title"/>
          </p:nvPr>
        </p:nvSpPr>
        <p:spPr>
          <a:xfrm>
            <a:off x="0" y="228600"/>
            <a:ext cx="8686800" cy="609600"/>
          </a:xfrm>
        </p:spPr>
        <p:txBody>
          <a:bodyPr>
            <a:normAutofit/>
          </a:bodyPr>
          <a:lstStyle/>
          <a:p>
            <a:r>
              <a:rPr lang="en-GB" sz="2800" b="1" dirty="0" smtClean="0">
                <a:solidFill>
                  <a:srgbClr val="FF0000"/>
                </a:solidFill>
              </a:rPr>
              <a:t>4. UNCERTAINTIES: Treatment of Errors in Measurements</a:t>
            </a: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610600" cy="4876800"/>
          </a:xfrm>
        </p:spPr>
        <p:txBody>
          <a:bodyPr>
            <a:normAutofit fontScale="85000" lnSpcReduction="20000"/>
          </a:bodyPr>
          <a:lstStyle/>
          <a:p>
            <a:r>
              <a:rPr lang="en-GB" sz="2800" b="1" dirty="0" smtClean="0"/>
              <a:t>Best practice:</a:t>
            </a:r>
            <a:r>
              <a:rPr lang="en-GB" sz="2800" dirty="0" smtClean="0"/>
              <a:t>   Write down the full reading and then write to fewer significant figures when uncertainty has been estimated. </a:t>
            </a:r>
            <a:endParaRPr lang="en-US" sz="2800" dirty="0" smtClean="0"/>
          </a:p>
          <a:p>
            <a:pPr>
              <a:buNone/>
            </a:pPr>
            <a:r>
              <a:rPr lang="en-GB" sz="2800" b="1" dirty="0" smtClean="0"/>
              <a:t>Examples:</a:t>
            </a:r>
            <a:r>
              <a:rPr lang="en-GB" sz="2800" dirty="0" smtClean="0"/>
              <a:t> </a:t>
            </a:r>
            <a:endParaRPr lang="en-US" sz="2800" dirty="0" smtClean="0"/>
          </a:p>
          <a:p>
            <a:r>
              <a:rPr lang="en-GB" sz="2800" b="1" u="sng" dirty="0" smtClean="0"/>
              <a:t>Stopwatch</a:t>
            </a:r>
            <a:r>
              <a:rPr lang="en-GB" sz="2800" dirty="0" smtClean="0"/>
              <a:t>:   It</a:t>
            </a:r>
            <a:r>
              <a:rPr lang="en-GB" sz="2800" b="1" dirty="0" smtClean="0"/>
              <a:t> </a:t>
            </a:r>
            <a:r>
              <a:rPr lang="en-GB" sz="2800" dirty="0" smtClean="0"/>
              <a:t>has a resolution of hundredths of a second, </a:t>
            </a:r>
          </a:p>
          <a:p>
            <a:pPr lvl="1"/>
            <a:r>
              <a:rPr lang="en-GB" sz="2400" dirty="0" smtClean="0"/>
              <a:t>Uncertainty in measurement is mainly to be due to reaction time of observer </a:t>
            </a:r>
          </a:p>
          <a:p>
            <a:pPr lvl="1"/>
            <a:r>
              <a:rPr lang="en-GB" sz="2400" dirty="0" smtClean="0"/>
              <a:t>Student should write the full reading on stopwatch (</a:t>
            </a:r>
            <a:r>
              <a:rPr lang="en-GB" sz="2400" dirty="0" err="1" smtClean="0"/>
              <a:t>eg</a:t>
            </a:r>
            <a:r>
              <a:rPr lang="en-GB" sz="2400" dirty="0" smtClean="0"/>
              <a:t> 12.20 s, carrying  consistent </a:t>
            </a:r>
            <a:r>
              <a:rPr lang="en-GB" sz="2400" dirty="0" err="1" smtClean="0"/>
              <a:t>s.f</a:t>
            </a:r>
            <a:r>
              <a:rPr lang="en-GB" sz="2400" dirty="0" smtClean="0"/>
              <a:t>. for all repeats, </a:t>
            </a:r>
          </a:p>
          <a:p>
            <a:pPr lvl="1"/>
            <a:r>
              <a:rPr lang="en-GB" sz="2400" dirty="0" smtClean="0"/>
              <a:t>Reduce to a more appropriate number of </a:t>
            </a:r>
            <a:r>
              <a:rPr lang="en-GB" sz="2400" dirty="0" err="1" smtClean="0"/>
              <a:t>s.f</a:t>
            </a:r>
            <a:r>
              <a:rPr lang="en-GB" sz="2400" dirty="0" smtClean="0"/>
              <a:t>. after averaging later. </a:t>
            </a:r>
            <a:endParaRPr lang="en-US" sz="2400" dirty="0" smtClean="0"/>
          </a:p>
          <a:p>
            <a:r>
              <a:rPr lang="en-GB" sz="2800" dirty="0" smtClean="0"/>
              <a:t>The </a:t>
            </a:r>
            <a:r>
              <a:rPr lang="en-GB" sz="2800" b="1" dirty="0" smtClean="0"/>
              <a:t>length</a:t>
            </a:r>
            <a:r>
              <a:rPr lang="en-GB" sz="2800" dirty="0" smtClean="0"/>
              <a:t> of a </a:t>
            </a:r>
            <a:r>
              <a:rPr lang="en-GB" sz="2800" b="1" dirty="0" smtClean="0"/>
              <a:t>piece of wire</a:t>
            </a:r>
            <a:r>
              <a:rPr lang="en-GB" sz="2800" dirty="0" smtClean="0"/>
              <a:t>:   It is very difficult to hold the wire completely straight against the ruler. </a:t>
            </a:r>
          </a:p>
          <a:p>
            <a:pPr lvl="1"/>
            <a:r>
              <a:rPr lang="en-GB" sz="2400" dirty="0" smtClean="0"/>
              <a:t>Uncertainty in the measurement is likely to be higher than the ±1 mm uncertainty of the ruler. </a:t>
            </a:r>
          </a:p>
          <a:p>
            <a:pPr lvl="1"/>
            <a:r>
              <a:rPr lang="en-GB" sz="2400" dirty="0" smtClean="0"/>
              <a:t>Depends on the number of “kinks” in the wire, the uncertainty may be nearer ± 2 or 3 mm. </a:t>
            </a:r>
            <a:endParaRPr lang="en-US" sz="2400" dirty="0" smtClean="0"/>
          </a:p>
          <a:p>
            <a:endParaRPr lang="en-US" sz="2800" dirty="0"/>
          </a:p>
        </p:txBody>
      </p:sp>
      <p:sp>
        <p:nvSpPr>
          <p:cNvPr id="4" name="Title 1"/>
          <p:cNvSpPr>
            <a:spLocks noGrp="1"/>
          </p:cNvSpPr>
          <p:nvPr>
            <p:ph type="title"/>
          </p:nvPr>
        </p:nvSpPr>
        <p:spPr>
          <a:xfrm>
            <a:off x="0" y="228600"/>
            <a:ext cx="8686800" cy="609600"/>
          </a:xfrm>
        </p:spPr>
        <p:txBody>
          <a:bodyPr>
            <a:normAutofit/>
          </a:bodyPr>
          <a:lstStyle/>
          <a:p>
            <a:r>
              <a:rPr lang="en-GB" sz="2800" b="1" dirty="0" smtClean="0">
                <a:solidFill>
                  <a:srgbClr val="FF0000"/>
                </a:solidFill>
              </a:rPr>
              <a:t>4. UNCERTAINTIES: Treatment of Errors in Measurements</a:t>
            </a:r>
            <a:endParaRPr lang="en-US" sz="2800" dirty="0"/>
          </a:p>
        </p:txBody>
      </p:sp>
      <p:sp>
        <p:nvSpPr>
          <p:cNvPr id="5" name="Rectangle 1"/>
          <p:cNvSpPr>
            <a:spLocks noChangeArrowheads="1"/>
          </p:cNvSpPr>
          <p:nvPr/>
        </p:nvSpPr>
        <p:spPr bwMode="auto">
          <a:xfrm>
            <a:off x="381000" y="838200"/>
            <a:ext cx="85344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Other factors:</a:t>
            </a:r>
            <a:r>
              <a:rPr kumimoji="0" lang="en-GB" sz="2400" b="1" i="0" u="none" strike="noStrike" cap="none" normalizeH="0" dirty="0" smtClean="0">
                <a:ln>
                  <a:noFill/>
                </a:ln>
                <a:solidFill>
                  <a:srgbClr val="000000"/>
                </a:solidFill>
                <a:effectLst/>
                <a:latin typeface="Arial" pitchFamily="34" charset="0"/>
                <a:ea typeface="Calibri" pitchFamily="34" charset="0"/>
                <a:cs typeface="Arial" pitchFamily="34" charset="0"/>
              </a:rPr>
              <a:t>  </a:t>
            </a:r>
            <a:r>
              <a:rPr kumimoji="0" lang="en-GB" sz="24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When resolution of the instrument is not the limiting factor in the uncertainty in a measurement</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lnSpcReduction="20000"/>
          </a:bodyPr>
          <a:lstStyle/>
          <a:p>
            <a:pPr>
              <a:buNone/>
            </a:pPr>
            <a:r>
              <a:rPr lang="en-GB" sz="2800" b="1" dirty="0" smtClean="0"/>
              <a:t>Reading from digital devices (voltmeters , ammeters, etc) </a:t>
            </a:r>
            <a:r>
              <a:rPr lang="en-GB" sz="2800" dirty="0" smtClean="0"/>
              <a:t>depends on the electronics and uncertainty is not strictly the least figure in the readout. </a:t>
            </a:r>
          </a:p>
          <a:p>
            <a:r>
              <a:rPr lang="en-GB" sz="2800" dirty="0" smtClean="0"/>
              <a:t>Manufacturers usually quote the % uncertainties for the different ranges. </a:t>
            </a:r>
          </a:p>
          <a:p>
            <a:r>
              <a:rPr lang="en-GB" sz="2800" dirty="0" smtClean="0"/>
              <a:t>Unless otherwise stated it may be assumed that 0.5 in the least significant digit is to be the uncertainty in the measurement. </a:t>
            </a:r>
          </a:p>
          <a:p>
            <a:r>
              <a:rPr lang="en-GB" sz="2800" dirty="0" smtClean="0"/>
              <a:t>This would generally be rounded up to 1 of the least significant digit when quoting the value and the uncertainty together. </a:t>
            </a:r>
          </a:p>
          <a:p>
            <a:r>
              <a:rPr lang="en-GB" sz="2800" dirty="0" smtClean="0"/>
              <a:t>For example (5.21 0.01) V. If the reading fluctuates, then it may be necessary to take a number of readings and do a mean and range calculation.</a:t>
            </a:r>
            <a:endParaRPr lang="en-US" sz="2800" dirty="0"/>
          </a:p>
        </p:txBody>
      </p:sp>
      <p:sp>
        <p:nvSpPr>
          <p:cNvPr id="4" name="Title 1"/>
          <p:cNvSpPr>
            <a:spLocks noGrp="1"/>
          </p:cNvSpPr>
          <p:nvPr>
            <p:ph type="title"/>
          </p:nvPr>
        </p:nvSpPr>
        <p:spPr>
          <a:xfrm>
            <a:off x="0" y="228600"/>
            <a:ext cx="8686800" cy="609600"/>
          </a:xfrm>
        </p:spPr>
        <p:txBody>
          <a:bodyPr>
            <a:normAutofit/>
          </a:bodyPr>
          <a:lstStyle/>
          <a:p>
            <a:r>
              <a:rPr lang="en-GB" sz="2800" b="1" dirty="0" smtClean="0">
                <a:solidFill>
                  <a:srgbClr val="FF0000"/>
                </a:solidFill>
              </a:rPr>
              <a:t>4. UNCERTAINTIES: Treatment of Errors in Measurements</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6019800"/>
          </a:xfrm>
        </p:spPr>
        <p:txBody>
          <a:bodyPr>
            <a:normAutofit fontScale="92500" lnSpcReduction="10000"/>
          </a:bodyPr>
          <a:lstStyle/>
          <a:p>
            <a:r>
              <a:rPr lang="en-GB" sz="2800" b="1" dirty="0" smtClean="0"/>
              <a:t>Uncertainties in given values </a:t>
            </a:r>
            <a:endParaRPr lang="en-US" sz="2800" dirty="0" smtClean="0"/>
          </a:p>
          <a:p>
            <a:r>
              <a:rPr lang="en-GB" sz="2800" dirty="0" smtClean="0"/>
              <a:t>The value of the charge on an electron is given in the data sheet as 1.60 × 10</a:t>
            </a:r>
            <a:r>
              <a:rPr lang="en-GB" sz="2800" baseline="30000" dirty="0" smtClean="0"/>
              <a:t>–19</a:t>
            </a:r>
            <a:r>
              <a:rPr lang="en-GB" sz="2800" dirty="0" smtClean="0"/>
              <a:t> C. </a:t>
            </a:r>
            <a:endParaRPr lang="en-US" sz="2800" dirty="0" smtClean="0"/>
          </a:p>
          <a:p>
            <a:r>
              <a:rPr lang="en-GB" sz="2800" dirty="0" smtClean="0"/>
              <a:t>In all such cases assume the uncertainty to be 1 in the last significant digit. In this case the uncertainty 0.01 × 10</a:t>
            </a:r>
            <a:r>
              <a:rPr lang="en-GB" sz="2800" baseline="30000" dirty="0" smtClean="0"/>
              <a:t>–19</a:t>
            </a:r>
            <a:r>
              <a:rPr lang="en-GB" sz="2800" dirty="0" smtClean="0"/>
              <a:t> C. </a:t>
            </a:r>
          </a:p>
          <a:p>
            <a:r>
              <a:rPr lang="en-GB" sz="2800" dirty="0" smtClean="0"/>
              <a:t>The uncertainty may be lower than this but there is no evidence </a:t>
            </a:r>
            <a:r>
              <a:rPr lang="en-GB" sz="2800" dirty="0" smtClean="0"/>
              <a:t>to assume otherwise. </a:t>
            </a:r>
            <a:endParaRPr lang="en-US" sz="2800" dirty="0" smtClean="0"/>
          </a:p>
          <a:p>
            <a:r>
              <a:rPr lang="en-GB" sz="2800" b="1" dirty="0" smtClean="0">
                <a:solidFill>
                  <a:srgbClr val="FF0000"/>
                </a:solidFill>
              </a:rPr>
              <a:t>Example</a:t>
            </a:r>
            <a:r>
              <a:rPr lang="en-GB" sz="2800" dirty="0" smtClean="0">
                <a:solidFill>
                  <a:srgbClr val="FF0000"/>
                </a:solidFill>
              </a:rPr>
              <a:t>: </a:t>
            </a:r>
          </a:p>
          <a:p>
            <a:pPr>
              <a:buFont typeface="Courier New" pitchFamily="49" charset="0"/>
              <a:buChar char="o"/>
            </a:pPr>
            <a:r>
              <a:rPr lang="en-GB" sz="3000" dirty="0" smtClean="0"/>
              <a:t>If the number of lines per m is quoted as 3.5 × 10</a:t>
            </a:r>
            <a:r>
              <a:rPr lang="en-GB" sz="3000" baseline="30000" dirty="0" smtClean="0"/>
              <a:t>3</a:t>
            </a:r>
            <a:endParaRPr lang="en-GB" sz="3000" dirty="0" smtClean="0"/>
          </a:p>
          <a:p>
            <a:pPr>
              <a:buFont typeface="Courier New" pitchFamily="49" charset="0"/>
              <a:buChar char="o"/>
            </a:pPr>
            <a:r>
              <a:rPr lang="en-GB" sz="3000" dirty="0" smtClean="0"/>
              <a:t>then </a:t>
            </a:r>
            <a:r>
              <a:rPr lang="en-GB" sz="3000" dirty="0" smtClean="0"/>
              <a:t>it is usual to assume that the uncertainty is 1 in the last significant figure, </a:t>
            </a:r>
          </a:p>
          <a:p>
            <a:pPr>
              <a:buFont typeface="Courier New" pitchFamily="49" charset="0"/>
              <a:buChar char="o"/>
            </a:pPr>
            <a:r>
              <a:rPr lang="en-GB" sz="3000" dirty="0" smtClean="0"/>
              <a:t> 0.1 × 10</a:t>
            </a:r>
            <a:r>
              <a:rPr lang="en-GB" sz="3000" baseline="30000" dirty="0" smtClean="0"/>
              <a:t>3</a:t>
            </a:r>
            <a:r>
              <a:rPr lang="en-GB" sz="3000" dirty="0" smtClean="0"/>
              <a:t> since there is no indication of the uncertainties in the measurements from which that figure came. </a:t>
            </a:r>
            <a:endParaRPr lang="en-US" sz="3000" dirty="0" smtClean="0"/>
          </a:p>
          <a:p>
            <a:endParaRPr lang="en-US" sz="2800" dirty="0"/>
          </a:p>
        </p:txBody>
      </p:sp>
      <p:sp>
        <p:nvSpPr>
          <p:cNvPr id="4" name="Title 1"/>
          <p:cNvSpPr>
            <a:spLocks noGrp="1"/>
          </p:cNvSpPr>
          <p:nvPr>
            <p:ph type="title"/>
          </p:nvPr>
        </p:nvSpPr>
        <p:spPr>
          <a:xfrm>
            <a:off x="0" y="0"/>
            <a:ext cx="9144000" cy="609600"/>
          </a:xfrm>
        </p:spPr>
        <p:txBody>
          <a:bodyPr>
            <a:normAutofit/>
          </a:bodyPr>
          <a:lstStyle/>
          <a:p>
            <a:r>
              <a:rPr lang="en-GB" sz="2800" b="1" dirty="0" smtClean="0">
                <a:solidFill>
                  <a:srgbClr val="FF0000"/>
                </a:solidFill>
              </a:rPr>
              <a:t>4. UNCERTAINTIES: Treatment of Errors in Measurements</a:t>
            </a: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915400" cy="5867400"/>
          </a:xfrm>
        </p:spPr>
        <p:txBody>
          <a:bodyPr>
            <a:normAutofit fontScale="92500" lnSpcReduction="10000"/>
          </a:bodyPr>
          <a:lstStyle/>
          <a:p>
            <a:pPr>
              <a:buNone/>
            </a:pPr>
            <a:r>
              <a:rPr lang="en-GB" sz="2800" b="1" dirty="0" smtClean="0"/>
              <a:t>Multiple instances of measurements </a:t>
            </a:r>
            <a:endParaRPr lang="en-US" sz="2800" dirty="0" smtClean="0"/>
          </a:p>
          <a:p>
            <a:r>
              <a:rPr lang="en-GB" sz="2800" dirty="0" smtClean="0"/>
              <a:t>Some methods of measuring involve the use of multiple instances in order to reduce the uncertainty. </a:t>
            </a:r>
          </a:p>
          <a:p>
            <a:r>
              <a:rPr lang="en-GB" b="1" dirty="0" smtClean="0">
                <a:solidFill>
                  <a:srgbClr val="FF0000"/>
                </a:solidFill>
              </a:rPr>
              <a:t>For </a:t>
            </a:r>
            <a:r>
              <a:rPr lang="en-GB" b="1" dirty="0" smtClean="0">
                <a:solidFill>
                  <a:srgbClr val="FF0000"/>
                </a:solidFill>
              </a:rPr>
              <a:t>example</a:t>
            </a:r>
            <a:r>
              <a:rPr lang="en-GB" dirty="0" smtClean="0"/>
              <a:t>:</a:t>
            </a:r>
            <a:r>
              <a:rPr lang="en-GB" dirty="0" smtClean="0"/>
              <a:t> </a:t>
            </a:r>
            <a:r>
              <a:rPr lang="en-GB" sz="3000" dirty="0" smtClean="0"/>
              <a:t>measuring the thickness of several sheets of paper together rather than one sheet, or timing several swings of a pendulum</a:t>
            </a:r>
            <a:r>
              <a:rPr lang="en-GB" dirty="0" smtClean="0"/>
              <a:t>. </a:t>
            </a:r>
          </a:p>
          <a:p>
            <a:pPr lvl="1"/>
            <a:r>
              <a:rPr lang="en-GB" sz="2400" dirty="0" smtClean="0"/>
              <a:t>Uncertainty of each measurement </a:t>
            </a:r>
            <a:r>
              <a:rPr lang="en-GB" sz="2400" u="sng" dirty="0" smtClean="0"/>
              <a:t>=  uncertainty of the whole </a:t>
            </a:r>
            <a:r>
              <a:rPr lang="en-GB" sz="2400" dirty="0" smtClean="0"/>
              <a:t>measurement 			number of sheets or swings. </a:t>
            </a:r>
          </a:p>
          <a:p>
            <a:pPr lvl="1"/>
            <a:r>
              <a:rPr lang="en-GB" sz="2400" dirty="0" smtClean="0"/>
              <a:t>because the absolute uncertainty on the time for a single swing is the same as the absolute uncertainty for the time taken for multiple swings, </a:t>
            </a:r>
          </a:p>
          <a:p>
            <a:pPr lvl="1"/>
            <a:r>
              <a:rPr lang="en-GB" sz="2400" dirty="0" smtClean="0"/>
              <a:t>There is a lower % in the time taken for multiple swings.</a:t>
            </a:r>
            <a:endParaRPr lang="en-US" sz="2400" dirty="0" smtClean="0"/>
          </a:p>
          <a:p>
            <a:pPr>
              <a:buNone/>
            </a:pPr>
            <a:r>
              <a:rPr lang="en-GB" sz="2800" b="1" dirty="0" smtClean="0">
                <a:solidFill>
                  <a:srgbClr val="FF0000"/>
                </a:solidFill>
              </a:rPr>
              <a:t>For example:</a:t>
            </a:r>
            <a:r>
              <a:rPr lang="en-GB" sz="2800" b="1" dirty="0" smtClean="0"/>
              <a:t> </a:t>
            </a:r>
            <a:endParaRPr lang="en-US" sz="2800" b="1" dirty="0" smtClean="0"/>
          </a:p>
          <a:p>
            <a:r>
              <a:rPr lang="en-GB" sz="2800" dirty="0" smtClean="0"/>
              <a:t>Time taken for a pendulum to swing 10 times: (5.1 ± 0.1) s </a:t>
            </a:r>
            <a:endParaRPr lang="en-US" sz="2800" dirty="0" smtClean="0"/>
          </a:p>
          <a:p>
            <a:r>
              <a:rPr lang="en-GB" sz="2800" dirty="0" smtClean="0"/>
              <a:t>Mean time taken for one swing: (0.51 ± 0.01) s </a:t>
            </a:r>
            <a:endParaRPr lang="en-US" sz="2800" dirty="0" smtClean="0"/>
          </a:p>
          <a:p>
            <a:endParaRPr lang="en-US" sz="2800" dirty="0"/>
          </a:p>
        </p:txBody>
      </p:sp>
      <p:sp>
        <p:nvSpPr>
          <p:cNvPr id="4" name="Title 1"/>
          <p:cNvSpPr>
            <a:spLocks noGrp="1"/>
          </p:cNvSpPr>
          <p:nvPr>
            <p:ph type="title"/>
          </p:nvPr>
        </p:nvSpPr>
        <p:spPr>
          <a:xfrm>
            <a:off x="0" y="228600"/>
            <a:ext cx="8686800" cy="609600"/>
          </a:xfrm>
        </p:spPr>
        <p:txBody>
          <a:bodyPr>
            <a:normAutofit/>
          </a:bodyPr>
          <a:lstStyle/>
          <a:p>
            <a:r>
              <a:rPr lang="en-GB" sz="2800" b="1" dirty="0" smtClean="0">
                <a:solidFill>
                  <a:srgbClr val="FF0000"/>
                </a:solidFill>
              </a:rPr>
              <a:t>4. UNCERTAINTIES: Treatment of Errors in Measurements</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algn="l"/>
            <a:r>
              <a:rPr lang="en-GB" sz="3200" b="1" dirty="0" smtClean="0">
                <a:solidFill>
                  <a:srgbClr val="C00000"/>
                </a:solidFill>
              </a:rPr>
              <a:t>6) Sources of errors and precautions</a:t>
            </a:r>
            <a:endParaRPr lang="en-US" sz="3200" dirty="0">
              <a:solidFill>
                <a:srgbClr val="C00000"/>
              </a:solidFill>
            </a:endParaRPr>
          </a:p>
        </p:txBody>
      </p:sp>
      <p:sp>
        <p:nvSpPr>
          <p:cNvPr id="3" name="Content Placeholder 2"/>
          <p:cNvSpPr>
            <a:spLocks noGrp="1"/>
          </p:cNvSpPr>
          <p:nvPr>
            <p:ph idx="1"/>
          </p:nvPr>
        </p:nvSpPr>
        <p:spPr>
          <a:xfrm>
            <a:off x="457200" y="838200"/>
            <a:ext cx="8382000" cy="5211763"/>
          </a:xfrm>
        </p:spPr>
        <p:txBody>
          <a:bodyPr>
            <a:normAutofit fontScale="92500"/>
          </a:bodyPr>
          <a:lstStyle/>
          <a:p>
            <a:r>
              <a:rPr lang="en-GB" dirty="0" smtClean="0"/>
              <a:t>- Three subsections: Systematic errors, Random Errors and Precautions. Error section should be divided by type. </a:t>
            </a:r>
            <a:endParaRPr lang="en-US" dirty="0" smtClean="0"/>
          </a:p>
          <a:p>
            <a:r>
              <a:rPr lang="en-GB" dirty="0" smtClean="0"/>
              <a:t>Use point form, the past tense and </a:t>
            </a:r>
            <a:r>
              <a:rPr lang="en-GB" dirty="0" smtClean="0"/>
              <a:t>report </a:t>
            </a:r>
            <a:r>
              <a:rPr lang="en-GB" dirty="0" err="1" smtClean="0"/>
              <a:t>ed</a:t>
            </a:r>
            <a:r>
              <a:rPr lang="en-GB" dirty="0" smtClean="0"/>
              <a:t> speech. </a:t>
            </a:r>
            <a:endParaRPr lang="en-US" dirty="0" smtClean="0"/>
          </a:p>
          <a:p>
            <a:r>
              <a:rPr lang="en-GB" dirty="0" smtClean="0"/>
              <a:t>Be brief concise and consistent with what you  say. </a:t>
            </a:r>
          </a:p>
          <a:p>
            <a:r>
              <a:rPr lang="en-GB" dirty="0" smtClean="0"/>
              <a:t>For the errors use relative statements. </a:t>
            </a:r>
            <a:endParaRPr lang="en-US" dirty="0" smtClean="0"/>
          </a:p>
          <a:p>
            <a:r>
              <a:rPr lang="en-GB" dirty="0" smtClean="0"/>
              <a:t>For the precautions write what has been done. </a:t>
            </a:r>
            <a:endParaRPr lang="en-US" dirty="0" smtClean="0"/>
          </a:p>
          <a:p>
            <a:r>
              <a:rPr lang="en-GB" dirty="0" smtClean="0"/>
              <a:t>Write all the errors that you </a:t>
            </a:r>
            <a:r>
              <a:rPr lang="en-GB" dirty="0" smtClean="0"/>
              <a:t>can </a:t>
            </a:r>
            <a:r>
              <a:rPr lang="en-GB" dirty="0" smtClean="0"/>
              <a:t>think about and precautions that you have used in this section. </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GB" sz="2800" b="1" dirty="0" smtClean="0"/>
              <a:t>Repeated measurements </a:t>
            </a:r>
            <a:endParaRPr lang="en-US" sz="2800" dirty="0" smtClean="0"/>
          </a:p>
          <a:p>
            <a:r>
              <a:rPr lang="en-GB" sz="2800" dirty="0" smtClean="0"/>
              <a:t>Repeating a measurement is a method for reducing the uncertainty. </a:t>
            </a:r>
            <a:endParaRPr lang="en-US" sz="2800" dirty="0" smtClean="0"/>
          </a:p>
          <a:p>
            <a:r>
              <a:rPr lang="en-GB" sz="2800" dirty="0" smtClean="0"/>
              <a:t>With many readings one can also identify those that are exceptional (that are far away from a significant number of other measurements). </a:t>
            </a:r>
          </a:p>
          <a:p>
            <a:pPr lvl="1"/>
            <a:r>
              <a:rPr lang="en-GB" sz="2600" dirty="0" smtClean="0"/>
              <a:t>Sometimes it will be appropriate to remove </a:t>
            </a:r>
            <a:r>
              <a:rPr lang="en-GB" sz="2600" b="1" dirty="0" smtClean="0">
                <a:solidFill>
                  <a:srgbClr val="FF0000"/>
                </a:solidFill>
              </a:rPr>
              <a:t>OUTLIERS</a:t>
            </a:r>
            <a:r>
              <a:rPr lang="en-GB" sz="2600" dirty="0" smtClean="0"/>
              <a:t> </a:t>
            </a:r>
            <a:r>
              <a:rPr lang="en-GB" sz="2600" dirty="0" smtClean="0"/>
              <a:t>from measurements before calculating a mean. </a:t>
            </a:r>
            <a:endParaRPr lang="en-GB" sz="2600" dirty="0" smtClean="0"/>
          </a:p>
          <a:p>
            <a:pPr lvl="1"/>
            <a:r>
              <a:rPr lang="en-GB" sz="2600" dirty="0" smtClean="0"/>
              <a:t>On </a:t>
            </a:r>
            <a:r>
              <a:rPr lang="en-GB" sz="2600" dirty="0" smtClean="0"/>
              <a:t>other occasions, particularly in Biology, </a:t>
            </a:r>
            <a:r>
              <a:rPr lang="en-GB" sz="2600" dirty="0" smtClean="0"/>
              <a:t>outliers </a:t>
            </a:r>
            <a:r>
              <a:rPr lang="en-GB" sz="2600" dirty="0" smtClean="0"/>
              <a:t>are important to include. For example, it is important to know that a particular drug produces side effects in one person in a thousand. </a:t>
            </a:r>
            <a:endParaRPr lang="en-US" sz="2600" dirty="0" smtClean="0"/>
          </a:p>
          <a:p>
            <a:r>
              <a:rPr lang="en-GB" sz="2800" dirty="0" smtClean="0"/>
              <a:t>If measurements are repeated, the uncertainty can be calculated by finding half the range of the measured values. </a:t>
            </a:r>
            <a:endParaRPr lang="en-US" sz="2800" dirty="0"/>
          </a:p>
        </p:txBody>
      </p:sp>
      <p:sp>
        <p:nvSpPr>
          <p:cNvPr id="4" name="Title 1"/>
          <p:cNvSpPr>
            <a:spLocks noGrp="1"/>
          </p:cNvSpPr>
          <p:nvPr>
            <p:ph type="title"/>
          </p:nvPr>
        </p:nvSpPr>
        <p:spPr>
          <a:xfrm>
            <a:off x="0" y="228600"/>
            <a:ext cx="8686800" cy="609600"/>
          </a:xfrm>
        </p:spPr>
        <p:txBody>
          <a:bodyPr>
            <a:normAutofit/>
          </a:bodyPr>
          <a:lstStyle/>
          <a:p>
            <a:r>
              <a:rPr lang="en-GB" sz="2800" b="1" dirty="0" smtClean="0">
                <a:solidFill>
                  <a:srgbClr val="FF0000"/>
                </a:solidFill>
              </a:rPr>
              <a:t>4. UNCERTAINTIES: Treatment of Errors in Measurements</a:t>
            </a:r>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76400"/>
            <a:ext cx="8229600" cy="2514600"/>
          </a:xfrm>
        </p:spPr>
        <p:txBody>
          <a:bodyPr>
            <a:normAutofit/>
          </a:bodyPr>
          <a:lstStyle/>
          <a:p>
            <a:r>
              <a:rPr lang="en-GB" sz="2800" b="1" dirty="0" smtClean="0">
                <a:solidFill>
                  <a:srgbClr val="FF0000"/>
                </a:solidFill>
              </a:rPr>
              <a:t>For example:</a:t>
            </a:r>
            <a:r>
              <a:rPr lang="en-GB" sz="2800" dirty="0" smtClean="0"/>
              <a:t>	</a:t>
            </a:r>
            <a:r>
              <a:rPr lang="en-GB" sz="2800" dirty="0" smtClean="0"/>
              <a:t>Range  </a:t>
            </a:r>
            <a:r>
              <a:rPr lang="en-GB" sz="2800" dirty="0" smtClean="0"/>
              <a:t>	</a:t>
            </a:r>
            <a:r>
              <a:rPr lang="en-GB" sz="2800" dirty="0" smtClean="0"/>
              <a:t>1.32 </a:t>
            </a:r>
            <a:r>
              <a:rPr lang="en-GB" sz="2800" dirty="0" smtClean="0"/>
              <a:t>– 1.22 = 0.10</a:t>
            </a:r>
          </a:p>
          <a:p>
            <a:pPr>
              <a:buNone/>
            </a:pPr>
            <a:r>
              <a:rPr lang="en-GB" sz="2800" dirty="0" smtClean="0"/>
              <a:t> therefore</a:t>
            </a:r>
            <a:r>
              <a:rPr lang="en-US" sz="2800" dirty="0" smtClean="0"/>
              <a:t> </a:t>
            </a:r>
            <a:r>
              <a:rPr lang="en-GB" sz="2800" dirty="0" smtClean="0"/>
              <a:t>Mean distance: 	(1.26 ± 0.05) m </a:t>
            </a:r>
          </a:p>
          <a:p>
            <a:pPr>
              <a:buNone/>
            </a:pPr>
            <a:r>
              <a:rPr lang="en-GB" sz="2800" b="1" dirty="0" smtClean="0"/>
              <a:t>Percentage uncertainties </a:t>
            </a:r>
            <a:endParaRPr lang="en-US" sz="2800" dirty="0" smtClean="0"/>
          </a:p>
          <a:p>
            <a:r>
              <a:rPr lang="en-GB" sz="2800" dirty="0" smtClean="0"/>
              <a:t>The percentage uncertainty in a measurement can be calculated </a:t>
            </a:r>
            <a:r>
              <a:rPr lang="en-GB" sz="2800" dirty="0" smtClean="0"/>
              <a:t>as:</a:t>
            </a:r>
            <a:endParaRPr lang="en-US" sz="2800" dirty="0" smtClean="0"/>
          </a:p>
        </p:txBody>
      </p:sp>
      <p:sp>
        <p:nvSpPr>
          <p:cNvPr id="4" name="Title 1"/>
          <p:cNvSpPr>
            <a:spLocks noGrp="1"/>
          </p:cNvSpPr>
          <p:nvPr>
            <p:ph type="title"/>
          </p:nvPr>
        </p:nvSpPr>
        <p:spPr>
          <a:xfrm>
            <a:off x="0" y="0"/>
            <a:ext cx="8686800" cy="609600"/>
          </a:xfrm>
        </p:spPr>
        <p:txBody>
          <a:bodyPr>
            <a:normAutofit/>
          </a:bodyPr>
          <a:lstStyle/>
          <a:p>
            <a:r>
              <a:rPr lang="en-GB" sz="2800" b="1" dirty="0" smtClean="0">
                <a:solidFill>
                  <a:srgbClr val="FF0000"/>
                </a:solidFill>
              </a:rPr>
              <a:t>4. UNCERTAINTIES: Treatment of Errors in Measurements</a:t>
            </a:r>
            <a:endParaRPr lang="en-US" sz="2800" dirty="0"/>
          </a:p>
        </p:txBody>
      </p:sp>
      <p:pic>
        <p:nvPicPr>
          <p:cNvPr id="5" name="Picture 4"/>
          <p:cNvPicPr/>
          <p:nvPr/>
        </p:nvPicPr>
        <p:blipFill>
          <a:blip r:embed="rId2" cstate="print">
            <a:lum bright="-10000" contrast="30000"/>
          </a:blip>
          <a:srcRect/>
          <a:stretch>
            <a:fillRect/>
          </a:stretch>
        </p:blipFill>
        <p:spPr bwMode="auto">
          <a:xfrm>
            <a:off x="0" y="533400"/>
            <a:ext cx="8686800" cy="1295400"/>
          </a:xfrm>
          <a:prstGeom prst="rect">
            <a:avLst/>
          </a:prstGeom>
          <a:noFill/>
          <a:ln w="9525">
            <a:noFill/>
            <a:miter lim="800000"/>
            <a:headEnd/>
            <a:tailEnd/>
          </a:ln>
        </p:spPr>
      </p:pic>
      <p:pic>
        <p:nvPicPr>
          <p:cNvPr id="6" name="Picture 5"/>
          <p:cNvPicPr/>
          <p:nvPr/>
        </p:nvPicPr>
        <p:blipFill>
          <a:blip r:embed="rId3" cstate="print">
            <a:lum bright="-20000" contrast="40000"/>
          </a:blip>
          <a:srcRect/>
          <a:stretch>
            <a:fillRect/>
          </a:stretch>
        </p:blipFill>
        <p:spPr bwMode="auto">
          <a:xfrm>
            <a:off x="1143000" y="4114800"/>
            <a:ext cx="7391400" cy="762000"/>
          </a:xfrm>
          <a:prstGeom prst="rect">
            <a:avLst/>
          </a:prstGeom>
          <a:noFill/>
          <a:ln w="9525">
            <a:noFill/>
            <a:miter lim="800000"/>
            <a:headEnd/>
            <a:tailEnd/>
          </a:ln>
        </p:spPr>
      </p:pic>
      <p:sp>
        <p:nvSpPr>
          <p:cNvPr id="7" name="Rectangle 6"/>
          <p:cNvSpPr/>
          <p:nvPr/>
        </p:nvSpPr>
        <p:spPr>
          <a:xfrm>
            <a:off x="228600" y="4876800"/>
            <a:ext cx="8686800" cy="523220"/>
          </a:xfrm>
          <a:prstGeom prst="rect">
            <a:avLst/>
          </a:prstGeom>
        </p:spPr>
        <p:txBody>
          <a:bodyPr wrap="square">
            <a:spAutoFit/>
          </a:bodyPr>
          <a:lstStyle/>
          <a:p>
            <a:pPr>
              <a:buFont typeface="Arial" pitchFamily="34" charset="0"/>
              <a:buChar char="•"/>
            </a:pPr>
            <a:r>
              <a:rPr lang="en-GB" sz="2800" dirty="0" smtClean="0"/>
              <a:t>For </a:t>
            </a:r>
            <a:r>
              <a:rPr lang="en-GB" sz="2800" dirty="0" smtClean="0"/>
              <a:t>repeated measurement it can also be calculated </a:t>
            </a:r>
            <a:r>
              <a:rPr lang="en-GB" sz="2800" dirty="0" smtClean="0"/>
              <a:t>as: </a:t>
            </a:r>
            <a:endParaRPr lang="en-US" sz="2800" dirty="0"/>
          </a:p>
        </p:txBody>
      </p:sp>
      <p:pic>
        <p:nvPicPr>
          <p:cNvPr id="8" name="Picture 7"/>
          <p:cNvPicPr/>
          <p:nvPr/>
        </p:nvPicPr>
        <p:blipFill>
          <a:blip r:embed="rId4" cstate="print">
            <a:lum bright="-20000" contrast="40000"/>
          </a:blip>
          <a:srcRect/>
          <a:stretch>
            <a:fillRect/>
          </a:stretch>
        </p:blipFill>
        <p:spPr bwMode="auto">
          <a:xfrm>
            <a:off x="1219200" y="5486400"/>
            <a:ext cx="7162800"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229600" cy="990600"/>
          </a:xfrm>
        </p:spPr>
        <p:txBody>
          <a:bodyPr>
            <a:normAutofit lnSpcReduction="10000"/>
          </a:bodyPr>
          <a:lstStyle/>
          <a:p>
            <a:pPr>
              <a:buNone/>
            </a:pPr>
            <a:r>
              <a:rPr lang="en-GB" sz="2800" dirty="0" smtClean="0">
                <a:solidFill>
                  <a:srgbClr val="FF0000"/>
                </a:solidFill>
              </a:rPr>
              <a:t>Further examples</a:t>
            </a:r>
            <a:r>
              <a:rPr lang="en-GB" sz="2800" dirty="0" smtClean="0"/>
              <a:t>:</a:t>
            </a:r>
            <a:endParaRPr lang="en-US" sz="2800" dirty="0" smtClean="0"/>
          </a:p>
          <a:p>
            <a:r>
              <a:rPr lang="en-GB" sz="2800" dirty="0" smtClean="0"/>
              <a:t>Example 1. Some values for diameter of a wire</a:t>
            </a:r>
            <a:endParaRPr lang="en-US" sz="2800" dirty="0" smtClean="0"/>
          </a:p>
          <a:p>
            <a:endParaRPr lang="en-US" sz="2800" dirty="0"/>
          </a:p>
        </p:txBody>
      </p:sp>
      <p:sp>
        <p:nvSpPr>
          <p:cNvPr id="4" name="Title 1"/>
          <p:cNvSpPr>
            <a:spLocks noGrp="1"/>
          </p:cNvSpPr>
          <p:nvPr>
            <p:ph type="title"/>
          </p:nvPr>
        </p:nvSpPr>
        <p:spPr>
          <a:xfrm>
            <a:off x="0" y="0"/>
            <a:ext cx="8686800" cy="609600"/>
          </a:xfrm>
        </p:spPr>
        <p:txBody>
          <a:bodyPr>
            <a:normAutofit/>
          </a:bodyPr>
          <a:lstStyle/>
          <a:p>
            <a:r>
              <a:rPr lang="en-GB" sz="2800" b="1" dirty="0" smtClean="0">
                <a:solidFill>
                  <a:srgbClr val="FF0000"/>
                </a:solidFill>
              </a:rPr>
              <a:t>4. UNCERTAINTIES: Treatment of Errors in Measurements</a:t>
            </a:r>
            <a:endParaRPr lang="en-US" sz="2800" dirty="0"/>
          </a:p>
        </p:txBody>
      </p:sp>
      <p:pic>
        <p:nvPicPr>
          <p:cNvPr id="5" name="Picture 4"/>
          <p:cNvPicPr/>
          <p:nvPr/>
        </p:nvPicPr>
        <p:blipFill>
          <a:blip r:embed="rId2" cstate="print">
            <a:lum bright="-20000" contrast="40000"/>
          </a:blip>
          <a:srcRect/>
          <a:stretch>
            <a:fillRect/>
          </a:stretch>
        </p:blipFill>
        <p:spPr bwMode="auto">
          <a:xfrm>
            <a:off x="381000" y="1600200"/>
            <a:ext cx="8001000" cy="1371600"/>
          </a:xfrm>
          <a:prstGeom prst="rect">
            <a:avLst/>
          </a:prstGeom>
          <a:noFill/>
          <a:ln w="9525">
            <a:noFill/>
            <a:miter lim="800000"/>
            <a:headEnd/>
            <a:tailEnd/>
          </a:ln>
        </p:spPr>
      </p:pic>
      <p:sp>
        <p:nvSpPr>
          <p:cNvPr id="23553" name="Rectangle 1"/>
          <p:cNvSpPr>
            <a:spLocks noChangeArrowheads="1"/>
          </p:cNvSpPr>
          <p:nvPr/>
        </p:nvSpPr>
        <p:spPr bwMode="auto">
          <a:xfrm>
            <a:off x="381000" y="2859436"/>
            <a:ext cx="84582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GB" sz="2800" b="0" i="0" u="none" strike="noStrike" cap="none" normalizeH="0" baseline="0" dirty="0" smtClean="0">
                <a:ln>
                  <a:noFill/>
                </a:ln>
                <a:solidFill>
                  <a:srgbClr val="000000"/>
                </a:solidFill>
                <a:effectLst/>
                <a:ea typeface="Calibri" pitchFamily="34" charset="0"/>
                <a:cs typeface="Arial" pitchFamily="34" charset="0"/>
              </a:rPr>
              <a:t>The exact values for the mean is 0.355 mm and for the uncertainty is 0.015 mm </a:t>
            </a:r>
            <a:endParaRPr kumimoji="0" lang="en-US" sz="2800" b="0" i="0" u="none" strike="noStrike" cap="none" normalizeH="0" baseline="0" dirty="0" smtClean="0">
              <a:ln>
                <a:noFill/>
              </a:ln>
              <a:solidFill>
                <a:schemeClr val="tx1"/>
              </a:solidFill>
              <a:effectLst/>
              <a:cs typeface="Arial" pitchFamily="34" charset="0"/>
            </a:endParaRPr>
          </a:p>
          <a:p>
            <a:pPr lvl="1" algn="just" eaLnBrk="0" fontAlgn="base" hangingPunct="0">
              <a:spcBef>
                <a:spcPct val="0"/>
              </a:spcBef>
              <a:spcAft>
                <a:spcPct val="0"/>
              </a:spcAft>
              <a:buFont typeface="Arial" pitchFamily="34" charset="0"/>
              <a:buChar char="•"/>
            </a:pPr>
            <a:r>
              <a:rPr kumimoji="0" lang="en-GB" sz="2800" b="0" i="0" u="none" strike="noStrike" cap="none" normalizeH="0" baseline="0" dirty="0" smtClean="0">
                <a:ln>
                  <a:noFill/>
                </a:ln>
                <a:solidFill>
                  <a:srgbClr val="000000"/>
                </a:solidFill>
                <a:effectLst/>
                <a:ea typeface="Calibri" pitchFamily="34" charset="0"/>
                <a:cs typeface="Arial" pitchFamily="34" charset="0"/>
              </a:rPr>
              <a:t>This could be quoted as such or recorded as 0.36 </a:t>
            </a:r>
            <a:r>
              <a:rPr kumimoji="0" lang="en-GB" sz="2800" b="0" i="0" u="none" strike="noStrike" cap="none" normalizeH="0" baseline="0" dirty="0" smtClean="0">
                <a:ln>
                  <a:noFill/>
                </a:ln>
                <a:solidFill>
                  <a:srgbClr val="000000"/>
                </a:solidFill>
                <a:effectLst/>
                <a:latin typeface="Calibri"/>
                <a:ea typeface="Calibri" pitchFamily="34" charset="0"/>
                <a:cs typeface="Arial" pitchFamily="34" charset="0"/>
              </a:rPr>
              <a:t>±</a:t>
            </a:r>
            <a:r>
              <a:rPr kumimoji="0" lang="en-GB" sz="2800" b="0" i="0" u="none" strike="noStrike" cap="none" normalizeH="0" baseline="0" dirty="0" smtClean="0">
                <a:ln>
                  <a:noFill/>
                </a:ln>
                <a:solidFill>
                  <a:srgbClr val="000000"/>
                </a:solidFill>
                <a:effectLst/>
                <a:ea typeface="Calibri" pitchFamily="34" charset="0"/>
                <a:cs typeface="Arial" pitchFamily="34" charset="0"/>
              </a:rPr>
              <a:t>0.02 </a:t>
            </a:r>
            <a:r>
              <a:rPr kumimoji="0" lang="en-GB" sz="2800" b="0" i="0" u="none" strike="noStrike" cap="none" normalizeH="0" baseline="0" dirty="0" smtClean="0">
                <a:ln>
                  <a:noFill/>
                </a:ln>
                <a:solidFill>
                  <a:srgbClr val="000000"/>
                </a:solidFill>
                <a:effectLst/>
                <a:ea typeface="Calibri" pitchFamily="34" charset="0"/>
                <a:cs typeface="Arial" pitchFamily="34" charset="0"/>
              </a:rPr>
              <a:t>mm given that there is a wide range and only 4 readings. </a:t>
            </a:r>
          </a:p>
          <a:p>
            <a:pPr lvl="1" algn="just" eaLnBrk="0" fontAlgn="base" hangingPunct="0">
              <a:spcBef>
                <a:spcPct val="0"/>
              </a:spcBef>
              <a:spcAft>
                <a:spcPct val="0"/>
              </a:spcAft>
              <a:buFont typeface="Arial" pitchFamily="34" charset="0"/>
              <a:buChar char="•"/>
            </a:pPr>
            <a:r>
              <a:rPr kumimoji="0" lang="en-GB" sz="2800" b="0" i="0" u="none" strike="noStrike" cap="none" normalizeH="0" baseline="0" dirty="0" smtClean="0">
                <a:ln>
                  <a:noFill/>
                </a:ln>
                <a:solidFill>
                  <a:srgbClr val="000000"/>
                </a:solidFill>
                <a:effectLst/>
                <a:ea typeface="Calibri" pitchFamily="34" charset="0"/>
                <a:cs typeface="Arial" pitchFamily="34" charset="0"/>
              </a:rPr>
              <a:t>Given the simplistic nature of the analysis then giving the percentage uncertainty as 5% or 6% would be acceptable.</a:t>
            </a:r>
            <a:endParaRPr kumimoji="0" lang="en-GB" sz="28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09800"/>
            <a:ext cx="8686800" cy="4419600"/>
          </a:xfrm>
        </p:spPr>
        <p:txBody>
          <a:bodyPr>
            <a:noAutofit/>
          </a:bodyPr>
          <a:lstStyle/>
          <a:p>
            <a:r>
              <a:rPr lang="en-GB" sz="2400" dirty="0" smtClean="0"/>
              <a:t>The mean here is 0.3533 mm with uncertainty of 0.005 mm </a:t>
            </a:r>
            <a:endParaRPr lang="en-US" sz="2400" dirty="0" smtClean="0"/>
          </a:p>
          <a:p>
            <a:r>
              <a:rPr lang="en-GB" sz="2400" dirty="0" smtClean="0"/>
              <a:t>The percentage uncertainty is 1.41% so may be quoted as 1% but really it would be better to obtain further data. </a:t>
            </a:r>
            <a:endParaRPr lang="en-US" sz="2400" dirty="0" smtClean="0"/>
          </a:p>
          <a:p>
            <a:pPr>
              <a:buNone/>
            </a:pPr>
            <a:r>
              <a:rPr lang="en-GB" sz="2400" b="1" dirty="0" smtClean="0"/>
              <a:t>Uncertainties in exams </a:t>
            </a:r>
            <a:endParaRPr lang="en-US" sz="2400" dirty="0" smtClean="0"/>
          </a:p>
          <a:p>
            <a:r>
              <a:rPr lang="en-GB" sz="2400" dirty="0" smtClean="0"/>
              <a:t>Wherever possible, questions in exams will be clear on whether students are being asked to calculate the uncertainty of a reading, a measurement, or given data. </a:t>
            </a:r>
            <a:endParaRPr lang="en-US" sz="2400" dirty="0" smtClean="0"/>
          </a:p>
          <a:p>
            <a:r>
              <a:rPr lang="en-GB" sz="2400" dirty="0" smtClean="0"/>
              <a:t>Where there is ambiguity, mark schemes will allow alternative sensible answers and credit clear thinking. </a:t>
            </a:r>
            <a:endParaRPr lang="en-US" sz="2400" dirty="0" smtClean="0"/>
          </a:p>
          <a:p>
            <a:r>
              <a:rPr lang="en-GB" sz="2400" dirty="0" smtClean="0"/>
              <a:t>It is important </a:t>
            </a:r>
            <a:r>
              <a:rPr lang="en-GB" sz="2400" dirty="0" smtClean="0"/>
              <a:t>to understand </a:t>
            </a:r>
            <a:r>
              <a:rPr lang="en-GB" sz="2400" dirty="0" smtClean="0"/>
              <a:t>common mistakes to help </a:t>
            </a:r>
            <a:r>
              <a:rPr lang="en-GB" sz="2400" dirty="0" smtClean="0"/>
              <a:t>students </a:t>
            </a:r>
            <a:r>
              <a:rPr lang="en-GB" sz="2400" dirty="0" smtClean="0"/>
              <a:t>improve in subsequent years. </a:t>
            </a:r>
            <a:endParaRPr lang="en-US" sz="2400" dirty="0" smtClean="0"/>
          </a:p>
        </p:txBody>
      </p:sp>
      <p:sp>
        <p:nvSpPr>
          <p:cNvPr id="4" name="Title 1"/>
          <p:cNvSpPr>
            <a:spLocks noGrp="1"/>
          </p:cNvSpPr>
          <p:nvPr>
            <p:ph type="title"/>
          </p:nvPr>
        </p:nvSpPr>
        <p:spPr>
          <a:xfrm>
            <a:off x="0" y="0"/>
            <a:ext cx="8686800" cy="609600"/>
          </a:xfrm>
        </p:spPr>
        <p:txBody>
          <a:bodyPr>
            <a:normAutofit/>
          </a:bodyPr>
          <a:lstStyle/>
          <a:p>
            <a:r>
              <a:rPr lang="en-GB" sz="2800" b="1" dirty="0" smtClean="0">
                <a:solidFill>
                  <a:srgbClr val="FF0000"/>
                </a:solidFill>
              </a:rPr>
              <a:t>4. UNCERTAINTIES: Treatment of Errors in Measurements</a:t>
            </a:r>
            <a:endParaRPr lang="en-US" sz="2800" dirty="0"/>
          </a:p>
        </p:txBody>
      </p:sp>
      <p:sp>
        <p:nvSpPr>
          <p:cNvPr id="5" name="Rectangle 4"/>
          <p:cNvSpPr/>
          <p:nvPr/>
        </p:nvSpPr>
        <p:spPr>
          <a:xfrm>
            <a:off x="228600" y="685800"/>
            <a:ext cx="8458200" cy="523220"/>
          </a:xfrm>
          <a:prstGeom prst="rect">
            <a:avLst/>
          </a:prstGeom>
        </p:spPr>
        <p:txBody>
          <a:bodyPr wrap="square">
            <a:spAutoFit/>
          </a:bodyPr>
          <a:lstStyle/>
          <a:p>
            <a:r>
              <a:rPr lang="en-GB" sz="2800" dirty="0" smtClean="0"/>
              <a:t>Example 2. Different values for the diameter of a wire</a:t>
            </a:r>
            <a:endParaRPr lang="en-US" sz="2800" dirty="0"/>
          </a:p>
        </p:txBody>
      </p:sp>
      <p:pic>
        <p:nvPicPr>
          <p:cNvPr id="6" name="Picture 5"/>
          <p:cNvPicPr/>
          <p:nvPr/>
        </p:nvPicPr>
        <p:blipFill>
          <a:blip r:embed="rId2" cstate="print"/>
          <a:srcRect/>
          <a:stretch>
            <a:fillRect/>
          </a:stretch>
        </p:blipFill>
        <p:spPr bwMode="auto">
          <a:xfrm>
            <a:off x="228600" y="1143000"/>
            <a:ext cx="83058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915400" cy="6096000"/>
          </a:xfrm>
        </p:spPr>
        <p:txBody>
          <a:bodyPr>
            <a:noAutofit/>
          </a:bodyPr>
          <a:lstStyle/>
          <a:p>
            <a:pPr>
              <a:buNone/>
            </a:pPr>
            <a:r>
              <a:rPr lang="en-GB" sz="2000" b="1" dirty="0" smtClean="0"/>
              <a:t>Reducing Uncertainties </a:t>
            </a:r>
            <a:r>
              <a:rPr lang="en-GB" sz="2000" b="1" dirty="0" smtClean="0"/>
              <a:t>in practical work </a:t>
            </a:r>
            <a:endParaRPr lang="en-US" sz="2000" dirty="0" smtClean="0"/>
          </a:p>
          <a:p>
            <a:r>
              <a:rPr lang="en-GB" sz="2000" dirty="0" smtClean="0"/>
              <a:t>develop an understanding of uncertainties in measurements through their practical work. </a:t>
            </a:r>
          </a:p>
          <a:p>
            <a:r>
              <a:rPr lang="en-GB" sz="2000" dirty="0" smtClean="0"/>
              <a:t>Teachers may use students’ assessments of uncertainties in measurements, and their recording, as evidence towards several of the endorsement criteria.</a:t>
            </a:r>
          </a:p>
          <a:p>
            <a:r>
              <a:rPr lang="en-GB" sz="2000" dirty="0" smtClean="0"/>
              <a:t> Teachers decide and record  on each occasion the acceptable uncertainty values</a:t>
            </a:r>
            <a:endParaRPr lang="en-US" sz="2000" dirty="0" smtClean="0"/>
          </a:p>
          <a:p>
            <a:pPr>
              <a:buNone/>
            </a:pPr>
            <a:r>
              <a:rPr lang="en-GB" sz="2000" b="1" dirty="0" smtClean="0"/>
              <a:t>Examples</a:t>
            </a:r>
            <a:r>
              <a:rPr lang="en-GB" sz="2000" dirty="0" smtClean="0"/>
              <a:t>: </a:t>
            </a:r>
            <a:endParaRPr lang="en-US" sz="2000" dirty="0" smtClean="0"/>
          </a:p>
          <a:p>
            <a:pPr marL="457200" indent="-457200">
              <a:buFont typeface="+mj-lt"/>
              <a:buAutoNum type="arabicPeriod"/>
            </a:pPr>
            <a:r>
              <a:rPr lang="en-GB" sz="2000" dirty="0" smtClean="0"/>
              <a:t>Reduce the uncertainties in experiments by choosing appropriate equipment </a:t>
            </a:r>
          </a:p>
          <a:p>
            <a:pPr marL="457200" indent="-457200">
              <a:buFont typeface="+mj-lt"/>
              <a:buAutoNum type="arabicPeriod"/>
            </a:pPr>
            <a:r>
              <a:rPr lang="en-GB" sz="2000" dirty="0" smtClean="0"/>
              <a:t>Or by modifying </a:t>
            </a:r>
            <a:r>
              <a:rPr lang="en-GB" sz="2000" dirty="0" smtClean="0"/>
              <a:t>procedures</a:t>
            </a:r>
          </a:p>
          <a:p>
            <a:pPr marL="457200" indent="-457200">
              <a:buFont typeface="+mj-lt"/>
              <a:buAutoNum type="arabicPeriod"/>
            </a:pPr>
            <a:r>
              <a:rPr lang="en-GB" sz="2000" dirty="0" smtClean="0"/>
              <a:t>repeating </a:t>
            </a:r>
            <a:r>
              <a:rPr lang="en-GB" sz="2000" dirty="0" smtClean="0"/>
              <a:t>readings to reduce overall uncertainties</a:t>
            </a:r>
            <a:endParaRPr lang="en-US" sz="2000" dirty="0" smtClean="0"/>
          </a:p>
          <a:p>
            <a:pPr marL="457200" indent="-457200"/>
            <a:r>
              <a:rPr lang="en-GB" sz="2000" dirty="0" smtClean="0"/>
              <a:t>Students’ records  must account for uncertainties. For example, </a:t>
            </a:r>
            <a:r>
              <a:rPr lang="en-GB" sz="2000" dirty="0" smtClean="0"/>
              <a:t>by making </a:t>
            </a:r>
            <a:r>
              <a:rPr lang="en-GB" sz="2000" dirty="0" smtClean="0"/>
              <a:t>sensible decisions about the number of </a:t>
            </a:r>
            <a:r>
              <a:rPr lang="en-GB" sz="2000" dirty="0" err="1" smtClean="0"/>
              <a:t>s.f</a:t>
            </a:r>
            <a:r>
              <a:rPr lang="en-GB" sz="2000" dirty="0" smtClean="0"/>
              <a:t> to include, in calculated values. </a:t>
            </a:r>
            <a:endParaRPr lang="en-US" sz="2000" dirty="0" smtClean="0"/>
          </a:p>
          <a:p>
            <a:r>
              <a:rPr lang="en-GB" sz="2000" dirty="0" smtClean="0"/>
              <a:t>Students can comment on the uncertainties in their measurements. For example, students should comment on whether the true value (</a:t>
            </a:r>
            <a:r>
              <a:rPr lang="en-GB" sz="2000" dirty="0" err="1" smtClean="0"/>
              <a:t>eg</a:t>
            </a:r>
            <a:r>
              <a:rPr lang="en-GB" sz="2000" dirty="0" smtClean="0"/>
              <a:t> for a concentration, or the acceleration due to gravity) lies within their calculated range of uncertainty. </a:t>
            </a:r>
          </a:p>
          <a:p>
            <a:r>
              <a:rPr lang="en-GB" sz="2000" dirty="0" smtClean="0"/>
              <a:t>With some measurements, they may compare their values with those from secondary sources, </a:t>
            </a:r>
            <a:r>
              <a:rPr lang="en-GB" sz="2000" dirty="0" smtClean="0"/>
              <a:t>(contributing evidence to validate measurements).</a:t>
            </a:r>
            <a:endParaRPr lang="en-US" sz="2000" dirty="0"/>
          </a:p>
        </p:txBody>
      </p:sp>
      <p:sp>
        <p:nvSpPr>
          <p:cNvPr id="4" name="Title 1"/>
          <p:cNvSpPr>
            <a:spLocks noGrp="1"/>
          </p:cNvSpPr>
          <p:nvPr>
            <p:ph type="title"/>
          </p:nvPr>
        </p:nvSpPr>
        <p:spPr>
          <a:xfrm>
            <a:off x="0" y="0"/>
            <a:ext cx="8686800" cy="609600"/>
          </a:xfrm>
        </p:spPr>
        <p:txBody>
          <a:bodyPr>
            <a:normAutofit/>
          </a:bodyPr>
          <a:lstStyle/>
          <a:p>
            <a:r>
              <a:rPr lang="en-GB" sz="2800" b="1" dirty="0" smtClean="0">
                <a:solidFill>
                  <a:srgbClr val="FF0000"/>
                </a:solidFill>
              </a:rPr>
              <a:t>4. UNCERTAINTIES: Treatment of Errors in Measurements</a:t>
            </a:r>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486400"/>
          </a:xfrm>
        </p:spPr>
        <p:txBody>
          <a:bodyPr>
            <a:normAutofit/>
          </a:bodyPr>
          <a:lstStyle/>
          <a:p>
            <a:pPr>
              <a:buNone/>
            </a:pPr>
            <a:r>
              <a:rPr lang="en-GB" sz="2000" b="1" dirty="0" smtClean="0"/>
              <a:t>Error bars in Physics </a:t>
            </a:r>
            <a:endParaRPr lang="en-US" sz="2000" dirty="0" smtClean="0"/>
          </a:p>
          <a:p>
            <a:r>
              <a:rPr lang="en-GB" sz="2000" dirty="0" smtClean="0"/>
              <a:t>There are a number of ways to draw error bars. Students are not expected to have a formal understanding of confidence limits in Physics (unlike in Biology). The following simple method of plotting error bars would therefore be acceptable:</a:t>
            </a:r>
            <a:endParaRPr lang="en-US" sz="2000" dirty="0" smtClean="0"/>
          </a:p>
          <a:p>
            <a:r>
              <a:rPr lang="en-GB" sz="2000" dirty="0" smtClean="0"/>
              <a:t>    plot the data point at the mean value </a:t>
            </a:r>
            <a:endParaRPr lang="en-US" sz="2000" dirty="0" smtClean="0"/>
          </a:p>
          <a:p>
            <a:r>
              <a:rPr lang="en-GB" sz="2000" dirty="0" smtClean="0"/>
              <a:t>calculate the range of the data, ignoring any anomalies </a:t>
            </a:r>
            <a:endParaRPr lang="en-US" sz="2000" dirty="0" smtClean="0"/>
          </a:p>
          <a:p>
            <a:r>
              <a:rPr lang="en-GB" sz="2000" dirty="0" smtClean="0"/>
              <a:t>add error bars with lengths equal to half the range on either side of the data point. </a:t>
            </a:r>
            <a:endParaRPr lang="en-US" sz="2000" dirty="0" smtClean="0"/>
          </a:p>
          <a:p>
            <a:pPr>
              <a:buNone/>
            </a:pPr>
            <a:r>
              <a:rPr lang="en-GB" sz="2000" b="1" dirty="0" smtClean="0"/>
              <a:t>Uncertainties from gradients </a:t>
            </a:r>
            <a:endParaRPr lang="en-US" sz="2000" dirty="0" smtClean="0"/>
          </a:p>
          <a:p>
            <a:r>
              <a:rPr lang="en-GB" sz="2000" dirty="0" smtClean="0"/>
              <a:t>To find the uncertainty in a gradient, two lines should be drawn on the graph. One should be the “best” line of best fit. The second line should be the steepest or shallowest gradient line of best fit possible from the data.</a:t>
            </a:r>
          </a:p>
          <a:p>
            <a:r>
              <a:rPr lang="en-GB" sz="2000" dirty="0" smtClean="0"/>
              <a:t>The gradient of each line should then be found. </a:t>
            </a:r>
            <a:endParaRPr lang="en-US" sz="2000" dirty="0" smtClean="0"/>
          </a:p>
          <a:p>
            <a:endParaRPr lang="en-US" sz="2000" dirty="0" smtClean="0"/>
          </a:p>
          <a:p>
            <a:endParaRPr lang="en-US" sz="2000" dirty="0"/>
          </a:p>
        </p:txBody>
      </p:sp>
      <p:sp>
        <p:nvSpPr>
          <p:cNvPr id="4" name="Title 1"/>
          <p:cNvSpPr>
            <a:spLocks noGrp="1"/>
          </p:cNvSpPr>
          <p:nvPr>
            <p:ph type="title"/>
          </p:nvPr>
        </p:nvSpPr>
        <p:spPr>
          <a:xfrm>
            <a:off x="0" y="0"/>
            <a:ext cx="8686800" cy="609600"/>
          </a:xfrm>
        </p:spPr>
        <p:txBody>
          <a:bodyPr>
            <a:normAutofit/>
          </a:bodyPr>
          <a:lstStyle/>
          <a:p>
            <a:r>
              <a:rPr lang="en-GB" sz="2800" b="1" dirty="0" smtClean="0">
                <a:solidFill>
                  <a:srgbClr val="FF0000"/>
                </a:solidFill>
              </a:rPr>
              <a:t>4. UNCERTAINTIES: Treatment of Errors in Measurements</a:t>
            </a:r>
            <a:endParaRPr 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0" y="762000"/>
            <a:ext cx="2667000" cy="5486400"/>
          </a:xfrm>
        </p:spPr>
        <p:txBody>
          <a:bodyPr>
            <a:noAutofit/>
          </a:bodyPr>
          <a:lstStyle/>
          <a:p>
            <a:r>
              <a:rPr lang="en-GB" sz="2400" dirty="0" smtClean="0"/>
              <a:t>Best gradient </a:t>
            </a:r>
          </a:p>
          <a:p>
            <a:pPr>
              <a:buNone/>
            </a:pPr>
            <a:endParaRPr lang="en-US" sz="2400" dirty="0" smtClean="0"/>
          </a:p>
          <a:p>
            <a:endParaRPr lang="en-GB" sz="2400" dirty="0" smtClean="0"/>
          </a:p>
          <a:p>
            <a:r>
              <a:rPr lang="en-GB" sz="2400" dirty="0" smtClean="0"/>
              <a:t>Worst </a:t>
            </a:r>
            <a:r>
              <a:rPr lang="en-GB" sz="2400" dirty="0" smtClean="0"/>
              <a:t>gradient could be either: </a:t>
            </a:r>
          </a:p>
          <a:p>
            <a:r>
              <a:rPr lang="en-GB" sz="2400" b="1" dirty="0" smtClean="0"/>
              <a:t>Steepest</a:t>
            </a:r>
            <a:r>
              <a:rPr lang="en-GB" sz="2400" dirty="0" smtClean="0"/>
              <a:t> </a:t>
            </a:r>
            <a:r>
              <a:rPr lang="en-GB" sz="2400" dirty="0" smtClean="0"/>
              <a:t>gradient possible       	 </a:t>
            </a:r>
            <a:r>
              <a:rPr lang="en-US" sz="2400" dirty="0" smtClean="0"/>
              <a:t>  </a:t>
            </a:r>
          </a:p>
          <a:p>
            <a:endParaRPr lang="en-GB" sz="2400" dirty="0" smtClean="0"/>
          </a:p>
          <a:p>
            <a:r>
              <a:rPr lang="en-GB" sz="2400" dirty="0" smtClean="0"/>
              <a:t>or </a:t>
            </a:r>
            <a:r>
              <a:rPr lang="en-GB" sz="2400" b="1" dirty="0" smtClean="0"/>
              <a:t>Shallowest</a:t>
            </a:r>
            <a:r>
              <a:rPr lang="en-GB" sz="2400" dirty="0" smtClean="0"/>
              <a:t> gradient possible</a:t>
            </a:r>
            <a:r>
              <a:rPr lang="en-GB" sz="2400" b="1" dirty="0" smtClean="0"/>
              <a:t> </a:t>
            </a:r>
            <a:r>
              <a:rPr lang="en-GB" sz="2400" dirty="0" smtClean="0"/>
              <a:t>  </a:t>
            </a:r>
            <a:endParaRPr lang="en-GB" sz="2400" b="1" dirty="0" smtClean="0"/>
          </a:p>
        </p:txBody>
      </p:sp>
      <p:sp>
        <p:nvSpPr>
          <p:cNvPr id="4" name="Title 1"/>
          <p:cNvSpPr>
            <a:spLocks noGrp="1"/>
          </p:cNvSpPr>
          <p:nvPr>
            <p:ph type="title"/>
          </p:nvPr>
        </p:nvSpPr>
        <p:spPr>
          <a:xfrm>
            <a:off x="0" y="0"/>
            <a:ext cx="8686800" cy="609600"/>
          </a:xfrm>
        </p:spPr>
        <p:txBody>
          <a:bodyPr>
            <a:normAutofit/>
          </a:bodyPr>
          <a:lstStyle/>
          <a:p>
            <a:r>
              <a:rPr lang="en-GB" sz="2800" b="1" dirty="0" smtClean="0">
                <a:solidFill>
                  <a:srgbClr val="FF0000"/>
                </a:solidFill>
              </a:rPr>
              <a:t>4. UNCERTAINTIES: Treatment of Errors in Measurements</a:t>
            </a:r>
            <a:endParaRPr lang="en-US" sz="2800" dirty="0"/>
          </a:p>
        </p:txBody>
      </p:sp>
      <p:pic>
        <p:nvPicPr>
          <p:cNvPr id="5" name="Picture 4"/>
          <p:cNvPicPr/>
          <p:nvPr/>
        </p:nvPicPr>
        <p:blipFill>
          <a:blip r:embed="rId2" cstate="print">
            <a:lum bright="-20000" contrast="30000"/>
          </a:blip>
          <a:srcRect/>
          <a:stretch>
            <a:fillRect/>
          </a:stretch>
        </p:blipFill>
        <p:spPr bwMode="auto">
          <a:xfrm>
            <a:off x="0" y="609600"/>
            <a:ext cx="6781800" cy="586740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7315200" y="1447800"/>
            <a:ext cx="1524000" cy="228600"/>
          </a:xfrm>
          <a:prstGeom prst="rect">
            <a:avLst/>
          </a:prstGeom>
          <a:noFill/>
          <a:ln w="9525">
            <a:noFill/>
            <a:miter lim="800000"/>
            <a:headEnd/>
            <a:tailEnd/>
          </a:ln>
        </p:spPr>
      </p:pic>
      <p:pic>
        <p:nvPicPr>
          <p:cNvPr id="7" name="Picture 6"/>
          <p:cNvPicPr/>
          <p:nvPr/>
        </p:nvPicPr>
        <p:blipFill>
          <a:blip r:embed="rId4" cstate="print"/>
          <a:srcRect/>
          <a:stretch>
            <a:fillRect/>
          </a:stretch>
        </p:blipFill>
        <p:spPr bwMode="auto">
          <a:xfrm>
            <a:off x="7467600" y="3810000"/>
            <a:ext cx="1371600" cy="228600"/>
          </a:xfrm>
          <a:prstGeom prst="rect">
            <a:avLst/>
          </a:prstGeom>
          <a:noFill/>
          <a:ln w="9525">
            <a:noFill/>
            <a:miter lim="800000"/>
            <a:headEnd/>
            <a:tailEnd/>
          </a:ln>
        </p:spPr>
      </p:pic>
      <p:pic>
        <p:nvPicPr>
          <p:cNvPr id="8" name="Picture 7"/>
          <p:cNvPicPr/>
          <p:nvPr/>
        </p:nvPicPr>
        <p:blipFill>
          <a:blip r:embed="rId5" cstate="print"/>
          <a:srcRect/>
          <a:stretch>
            <a:fillRect/>
          </a:stretch>
        </p:blipFill>
        <p:spPr bwMode="auto">
          <a:xfrm>
            <a:off x="7162800" y="5410200"/>
            <a:ext cx="1752600"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505200"/>
            <a:ext cx="8382000" cy="1295400"/>
          </a:xfrm>
        </p:spPr>
        <p:txBody>
          <a:bodyPr>
            <a:normAutofit/>
          </a:bodyPr>
          <a:lstStyle/>
          <a:p>
            <a:r>
              <a:rPr lang="en-GB" sz="2800" b="1" dirty="0" smtClean="0"/>
              <a:t>NB</a:t>
            </a:r>
            <a:r>
              <a:rPr lang="en-GB" sz="2800" dirty="0" smtClean="0"/>
              <a:t> Modulus bars mean  %  is always +</a:t>
            </a:r>
            <a:r>
              <a:rPr lang="en-GB" sz="2800" dirty="0" err="1" smtClean="0"/>
              <a:t>ve</a:t>
            </a:r>
            <a:r>
              <a:rPr lang="en-GB" sz="2800" dirty="0" smtClean="0"/>
              <a:t>)</a:t>
            </a:r>
            <a:r>
              <a:rPr lang="en-US" sz="2800" b="1" dirty="0" smtClean="0"/>
              <a:t> :</a:t>
            </a:r>
            <a:endParaRPr lang="en-GB" sz="2800" dirty="0" smtClean="0"/>
          </a:p>
          <a:p>
            <a:r>
              <a:rPr lang="en-GB" sz="2800" dirty="0" smtClean="0"/>
              <a:t>Similarly, </a:t>
            </a:r>
            <a:r>
              <a:rPr lang="en-GB" sz="2800" dirty="0" smtClean="0"/>
              <a:t> </a:t>
            </a:r>
            <a:r>
              <a:rPr lang="en-GB" sz="2800" dirty="0" smtClean="0"/>
              <a:t>percentage uncertainty in the y-intercept is:</a:t>
            </a:r>
            <a:endParaRPr lang="en-US" sz="2800" dirty="0"/>
          </a:p>
        </p:txBody>
      </p:sp>
      <p:sp>
        <p:nvSpPr>
          <p:cNvPr id="4" name="Title 1"/>
          <p:cNvSpPr>
            <a:spLocks noGrp="1"/>
          </p:cNvSpPr>
          <p:nvPr>
            <p:ph type="title"/>
          </p:nvPr>
        </p:nvSpPr>
        <p:spPr>
          <a:xfrm>
            <a:off x="0" y="0"/>
            <a:ext cx="8686800" cy="609600"/>
          </a:xfrm>
        </p:spPr>
        <p:txBody>
          <a:bodyPr>
            <a:normAutofit/>
          </a:bodyPr>
          <a:lstStyle/>
          <a:p>
            <a:r>
              <a:rPr lang="en-GB" sz="2800" b="1" dirty="0" smtClean="0">
                <a:solidFill>
                  <a:srgbClr val="FF0000"/>
                </a:solidFill>
              </a:rPr>
              <a:t>4. UNCERTAINTIES: Treatment of Errors in Measurements</a:t>
            </a:r>
            <a:endParaRPr lang="en-US" sz="2800" dirty="0"/>
          </a:p>
        </p:txBody>
      </p:sp>
      <p:pic>
        <p:nvPicPr>
          <p:cNvPr id="5" name="Picture 4"/>
          <p:cNvPicPr/>
          <p:nvPr/>
        </p:nvPicPr>
        <p:blipFill>
          <a:blip r:embed="rId2" cstate="print">
            <a:duotone>
              <a:prstClr val="black"/>
              <a:schemeClr val="accent6">
                <a:tint val="45000"/>
                <a:satMod val="400000"/>
              </a:schemeClr>
            </a:duotone>
            <a:lum bright="10000"/>
          </a:blip>
          <a:srcRect/>
          <a:stretch>
            <a:fillRect/>
          </a:stretch>
        </p:blipFill>
        <p:spPr bwMode="auto">
          <a:xfrm>
            <a:off x="152400" y="4572000"/>
            <a:ext cx="8839200" cy="1676400"/>
          </a:xfrm>
          <a:prstGeom prst="rect">
            <a:avLst/>
          </a:prstGeom>
          <a:noFill/>
          <a:ln w="9525">
            <a:noFill/>
            <a:miter lim="800000"/>
            <a:headEnd/>
            <a:tailEnd/>
          </a:ln>
        </p:spPr>
      </p:pic>
      <p:pic>
        <p:nvPicPr>
          <p:cNvPr id="6" name="Picture 5"/>
          <p:cNvPicPr/>
          <p:nvPr/>
        </p:nvPicPr>
        <p:blipFill>
          <a:blip r:embed="rId3" cstate="print">
            <a:duotone>
              <a:prstClr val="black"/>
              <a:schemeClr val="accent3">
                <a:tint val="45000"/>
                <a:satMod val="400000"/>
              </a:schemeClr>
            </a:duotone>
            <a:lum bright="-10000" contrast="30000"/>
          </a:blip>
          <a:srcRect/>
          <a:stretch>
            <a:fillRect/>
          </a:stretch>
        </p:blipFill>
        <p:spPr bwMode="auto">
          <a:xfrm>
            <a:off x="152400" y="1981200"/>
            <a:ext cx="8915400" cy="1447800"/>
          </a:xfrm>
          <a:prstGeom prst="rect">
            <a:avLst/>
          </a:prstGeom>
          <a:noFill/>
          <a:ln w="9525">
            <a:noFill/>
            <a:miter lim="800000"/>
            <a:headEnd/>
            <a:tailEnd/>
          </a:ln>
        </p:spPr>
      </p:pic>
      <p:sp>
        <p:nvSpPr>
          <p:cNvPr id="7" name="Rectangle 6"/>
          <p:cNvSpPr/>
          <p:nvPr/>
        </p:nvSpPr>
        <p:spPr>
          <a:xfrm>
            <a:off x="609600" y="1305580"/>
            <a:ext cx="7696200" cy="523220"/>
          </a:xfrm>
          <a:prstGeom prst="rect">
            <a:avLst/>
          </a:prstGeom>
        </p:spPr>
        <p:txBody>
          <a:bodyPr wrap="square">
            <a:spAutoFit/>
          </a:bodyPr>
          <a:lstStyle/>
          <a:p>
            <a:r>
              <a:rPr lang="en-GB" sz="2800" dirty="0" smtClean="0"/>
              <a:t>Uncertainty in the gradient is given by: </a:t>
            </a: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1"/>
            <a:ext cx="8686800" cy="380999"/>
          </a:xfrm>
        </p:spPr>
        <p:txBody>
          <a:bodyPr>
            <a:noAutofit/>
          </a:bodyPr>
          <a:lstStyle/>
          <a:p>
            <a:pPr>
              <a:buNone/>
            </a:pPr>
            <a:r>
              <a:rPr lang="en-GB" sz="2400" b="1" dirty="0" smtClean="0"/>
              <a:t>Combining uncertainties :  </a:t>
            </a:r>
            <a:r>
              <a:rPr lang="en-GB" sz="2400" dirty="0" smtClean="0"/>
              <a:t>Rules for combining % uncertainties are:</a:t>
            </a:r>
            <a:endParaRPr lang="en-US" sz="2400" dirty="0"/>
          </a:p>
        </p:txBody>
      </p:sp>
      <p:sp>
        <p:nvSpPr>
          <p:cNvPr id="4" name="Title 1"/>
          <p:cNvSpPr>
            <a:spLocks noGrp="1"/>
          </p:cNvSpPr>
          <p:nvPr>
            <p:ph type="title"/>
          </p:nvPr>
        </p:nvSpPr>
        <p:spPr>
          <a:xfrm>
            <a:off x="0" y="-76200"/>
            <a:ext cx="8686800" cy="609600"/>
          </a:xfrm>
        </p:spPr>
        <p:txBody>
          <a:bodyPr>
            <a:normAutofit/>
          </a:bodyPr>
          <a:lstStyle/>
          <a:p>
            <a:r>
              <a:rPr lang="en-GB" sz="2800" b="1" dirty="0" smtClean="0">
                <a:solidFill>
                  <a:srgbClr val="FF0000"/>
                </a:solidFill>
              </a:rPr>
              <a:t>4. UNCERTAINTIES: Treatment of Errors in Measurements</a:t>
            </a:r>
            <a:endParaRPr lang="en-US" sz="2800" dirty="0"/>
          </a:p>
        </p:txBody>
      </p:sp>
      <p:graphicFrame>
        <p:nvGraphicFramePr>
          <p:cNvPr id="5" name="Table 4"/>
          <p:cNvGraphicFramePr>
            <a:graphicFrameLocks noGrp="1"/>
          </p:cNvGraphicFramePr>
          <p:nvPr/>
        </p:nvGraphicFramePr>
        <p:xfrm>
          <a:off x="228601" y="1066801"/>
          <a:ext cx="8915400" cy="5661469"/>
        </p:xfrm>
        <a:graphic>
          <a:graphicData uri="http://schemas.openxmlformats.org/drawingml/2006/table">
            <a:tbl>
              <a:tblPr/>
              <a:tblGrid>
                <a:gridCol w="1564104"/>
                <a:gridCol w="1788696"/>
                <a:gridCol w="5562600"/>
              </a:tblGrid>
              <a:tr h="470794">
                <a:tc>
                  <a:txBody>
                    <a:bodyPr/>
                    <a:lstStyle/>
                    <a:p>
                      <a:pPr marL="0" marR="0" algn="ctr">
                        <a:lnSpc>
                          <a:spcPct val="115000"/>
                        </a:lnSpc>
                        <a:spcBef>
                          <a:spcPts val="0"/>
                        </a:spcBef>
                        <a:spcAft>
                          <a:spcPts val="0"/>
                        </a:spcAft>
                      </a:pPr>
                      <a:r>
                        <a:rPr lang="en-GB" sz="2400" b="1" dirty="0">
                          <a:solidFill>
                            <a:srgbClr val="000000"/>
                          </a:solidFill>
                          <a:latin typeface="Arial"/>
                          <a:ea typeface="Calibri"/>
                          <a:cs typeface="Times New Roman"/>
                        </a:rPr>
                        <a:t>Combination </a:t>
                      </a:r>
                      <a:endParaRPr lang="en-US" sz="2400"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400" b="1" dirty="0">
                          <a:solidFill>
                            <a:srgbClr val="000000"/>
                          </a:solidFill>
                          <a:latin typeface="Arial"/>
                          <a:ea typeface="Calibri"/>
                          <a:cs typeface="Times New Roman"/>
                        </a:rPr>
                        <a:t>Operation </a:t>
                      </a:r>
                      <a:endParaRPr lang="en-US" sz="2400"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400" b="1" dirty="0">
                          <a:solidFill>
                            <a:srgbClr val="000000"/>
                          </a:solidFill>
                          <a:latin typeface="Arial"/>
                          <a:ea typeface="Calibri"/>
                          <a:cs typeface="Times New Roman"/>
                        </a:rPr>
                        <a:t>Example </a:t>
                      </a:r>
                      <a:endParaRPr lang="en-US" sz="2400"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8165">
                <a:tc>
                  <a:txBody>
                    <a:bodyPr/>
                    <a:lstStyle/>
                    <a:p>
                      <a:pPr marL="0" marR="0" algn="just">
                        <a:lnSpc>
                          <a:spcPct val="115000"/>
                        </a:lnSpc>
                        <a:spcBef>
                          <a:spcPts val="0"/>
                        </a:spcBef>
                        <a:spcAft>
                          <a:spcPts val="0"/>
                        </a:spcAft>
                      </a:pPr>
                      <a:r>
                        <a:rPr lang="en-GB" sz="2000" b="1" dirty="0">
                          <a:solidFill>
                            <a:srgbClr val="000000"/>
                          </a:solidFill>
                          <a:latin typeface="Arial"/>
                          <a:ea typeface="Calibri"/>
                          <a:cs typeface="Times New Roman"/>
                        </a:rPr>
                        <a:t>Adding or subtracting values </a:t>
                      </a:r>
                      <a:endParaRPr lang="en-US" sz="20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a:solidFill>
                            <a:srgbClr val="000000"/>
                          </a:solidFill>
                          <a:latin typeface="Cambria Math"/>
                          <a:ea typeface="Calibri"/>
                          <a:cs typeface="Cambria Math"/>
                        </a:rPr>
                        <a:t>𝒂= 𝒃+𝒄 </a:t>
                      </a:r>
                      <a:endParaRPr lang="en-US" sz="2400"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2000" dirty="0">
                          <a:solidFill>
                            <a:srgbClr val="000000"/>
                          </a:solidFill>
                          <a:latin typeface="Arial"/>
                          <a:ea typeface="Calibri"/>
                          <a:cs typeface="Times New Roman"/>
                        </a:rPr>
                        <a:t>Add the absolute uncertainties </a:t>
                      </a:r>
                      <a:endParaRPr lang="en-US" sz="2000" dirty="0">
                        <a:solidFill>
                          <a:srgbClr val="000000"/>
                        </a:solidFill>
                        <a:latin typeface="Arial"/>
                        <a:ea typeface="Calibri"/>
                        <a:cs typeface="Times New Roman"/>
                      </a:endParaRPr>
                    </a:p>
                    <a:p>
                      <a:pPr marL="0" marR="0" algn="just">
                        <a:lnSpc>
                          <a:spcPct val="115000"/>
                        </a:lnSpc>
                        <a:spcBef>
                          <a:spcPts val="0"/>
                        </a:spcBef>
                        <a:spcAft>
                          <a:spcPts val="0"/>
                        </a:spcAft>
                      </a:pPr>
                      <a:r>
                        <a:rPr lang="en-GB" sz="2000" dirty="0" err="1">
                          <a:solidFill>
                            <a:srgbClr val="000000"/>
                          </a:solidFill>
                          <a:latin typeface="Arial"/>
                          <a:ea typeface="Calibri"/>
                          <a:cs typeface="Times New Roman"/>
                        </a:rPr>
                        <a:t>Δa</a:t>
                      </a:r>
                      <a:r>
                        <a:rPr lang="en-GB" sz="2000" dirty="0">
                          <a:solidFill>
                            <a:srgbClr val="000000"/>
                          </a:solidFill>
                          <a:latin typeface="Arial"/>
                          <a:ea typeface="Calibri"/>
                          <a:cs typeface="Times New Roman"/>
                        </a:rPr>
                        <a:t> = </a:t>
                      </a:r>
                      <a:r>
                        <a:rPr lang="en-GB" sz="2000" dirty="0" err="1">
                          <a:solidFill>
                            <a:srgbClr val="000000"/>
                          </a:solidFill>
                          <a:latin typeface="Arial"/>
                          <a:ea typeface="Calibri"/>
                          <a:cs typeface="Times New Roman"/>
                        </a:rPr>
                        <a:t>Δb</a:t>
                      </a:r>
                      <a:r>
                        <a:rPr lang="en-GB" sz="2000" dirty="0">
                          <a:solidFill>
                            <a:srgbClr val="000000"/>
                          </a:solidFill>
                          <a:latin typeface="Arial"/>
                          <a:ea typeface="Calibri"/>
                          <a:cs typeface="Times New Roman"/>
                        </a:rPr>
                        <a:t> + </a:t>
                      </a:r>
                      <a:r>
                        <a:rPr lang="en-GB" sz="2000" dirty="0" err="1">
                          <a:solidFill>
                            <a:srgbClr val="000000"/>
                          </a:solidFill>
                          <a:latin typeface="Arial"/>
                          <a:ea typeface="Calibri"/>
                          <a:cs typeface="Times New Roman"/>
                        </a:rPr>
                        <a:t>Δc</a:t>
                      </a:r>
                      <a:r>
                        <a:rPr lang="en-GB" sz="2000" dirty="0">
                          <a:solidFill>
                            <a:srgbClr val="000000"/>
                          </a:solidFill>
                          <a:latin typeface="Arial"/>
                          <a:ea typeface="Calibri"/>
                          <a:cs typeface="Times New Roman"/>
                        </a:rPr>
                        <a:t> </a:t>
                      </a:r>
                      <a:endParaRPr lang="en-US" sz="2000"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2400" dirty="0">
                          <a:solidFill>
                            <a:srgbClr val="000000"/>
                          </a:solidFill>
                          <a:latin typeface="Arial"/>
                          <a:ea typeface="Calibri"/>
                          <a:cs typeface="Times New Roman"/>
                        </a:rPr>
                        <a:t>Object distance, </a:t>
                      </a:r>
                      <a:r>
                        <a:rPr lang="en-GB" sz="2400" i="1" dirty="0">
                          <a:solidFill>
                            <a:srgbClr val="000000"/>
                          </a:solidFill>
                          <a:latin typeface="Arial"/>
                          <a:ea typeface="Calibri"/>
                          <a:cs typeface="Times New Roman"/>
                        </a:rPr>
                        <a:t>u </a:t>
                      </a:r>
                      <a:r>
                        <a:rPr lang="en-GB" sz="2400" dirty="0">
                          <a:solidFill>
                            <a:srgbClr val="000000"/>
                          </a:solidFill>
                          <a:latin typeface="Arial"/>
                          <a:ea typeface="Calibri"/>
                          <a:cs typeface="Times New Roman"/>
                        </a:rPr>
                        <a:t>= (5.0 ± 0.1) cm </a:t>
                      </a:r>
                      <a:endParaRPr lang="en-US" sz="24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a:solidFill>
                            <a:srgbClr val="000000"/>
                          </a:solidFill>
                          <a:latin typeface="Arial"/>
                          <a:ea typeface="Calibri"/>
                          <a:cs typeface="Times New Roman"/>
                        </a:rPr>
                        <a:t>Image distance, </a:t>
                      </a:r>
                      <a:r>
                        <a:rPr lang="en-GB" sz="2400" i="1" dirty="0">
                          <a:solidFill>
                            <a:srgbClr val="000000"/>
                          </a:solidFill>
                          <a:latin typeface="Arial"/>
                          <a:ea typeface="Calibri"/>
                          <a:cs typeface="Times New Roman"/>
                        </a:rPr>
                        <a:t>v </a:t>
                      </a:r>
                      <a:r>
                        <a:rPr lang="en-GB" sz="2400" dirty="0">
                          <a:solidFill>
                            <a:srgbClr val="000000"/>
                          </a:solidFill>
                          <a:latin typeface="Arial"/>
                          <a:ea typeface="Calibri"/>
                          <a:cs typeface="Times New Roman"/>
                        </a:rPr>
                        <a:t>= (7.2 ± 0.1) cm </a:t>
                      </a:r>
                      <a:endParaRPr lang="en-US" sz="24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a:solidFill>
                            <a:srgbClr val="000000"/>
                          </a:solidFill>
                          <a:latin typeface="Arial"/>
                          <a:ea typeface="Calibri"/>
                          <a:cs typeface="Times New Roman"/>
                        </a:rPr>
                        <a:t>Difference (</a:t>
                      </a:r>
                      <a:r>
                        <a:rPr lang="en-GB" sz="2400" i="1" dirty="0">
                          <a:solidFill>
                            <a:srgbClr val="000000"/>
                          </a:solidFill>
                          <a:latin typeface="Arial"/>
                          <a:ea typeface="Calibri"/>
                          <a:cs typeface="Times New Roman"/>
                        </a:rPr>
                        <a:t>v </a:t>
                      </a:r>
                      <a:r>
                        <a:rPr lang="en-GB" sz="2400" dirty="0">
                          <a:solidFill>
                            <a:srgbClr val="000000"/>
                          </a:solidFill>
                          <a:latin typeface="Arial"/>
                          <a:ea typeface="Calibri"/>
                          <a:cs typeface="Times New Roman"/>
                        </a:rPr>
                        <a:t>– </a:t>
                      </a:r>
                      <a:r>
                        <a:rPr lang="en-GB" sz="2400" i="1" dirty="0">
                          <a:solidFill>
                            <a:srgbClr val="000000"/>
                          </a:solidFill>
                          <a:latin typeface="Arial"/>
                          <a:ea typeface="Calibri"/>
                          <a:cs typeface="Times New Roman"/>
                        </a:rPr>
                        <a:t>u</a:t>
                      </a:r>
                      <a:r>
                        <a:rPr lang="en-GB" sz="2400" dirty="0">
                          <a:solidFill>
                            <a:srgbClr val="000000"/>
                          </a:solidFill>
                          <a:latin typeface="Arial"/>
                          <a:ea typeface="Calibri"/>
                          <a:cs typeface="Times New Roman"/>
                        </a:rPr>
                        <a:t>) = (2.2 ± 0.2) cm </a:t>
                      </a:r>
                      <a:endParaRPr lang="en-US" sz="2400"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037">
                <a:tc>
                  <a:txBody>
                    <a:bodyPr/>
                    <a:lstStyle/>
                    <a:p>
                      <a:pPr marL="0" marR="0" algn="just">
                        <a:lnSpc>
                          <a:spcPct val="115000"/>
                        </a:lnSpc>
                        <a:spcBef>
                          <a:spcPts val="0"/>
                        </a:spcBef>
                        <a:spcAft>
                          <a:spcPts val="0"/>
                        </a:spcAft>
                      </a:pPr>
                      <a:r>
                        <a:rPr lang="en-GB" sz="2000" b="1" dirty="0">
                          <a:solidFill>
                            <a:srgbClr val="000000"/>
                          </a:solidFill>
                          <a:latin typeface="Arial"/>
                          <a:ea typeface="Calibri"/>
                          <a:cs typeface="Times New Roman"/>
                        </a:rPr>
                        <a:t>Multiplying values </a:t>
                      </a:r>
                      <a:endParaRPr lang="en-US" sz="20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a:solidFill>
                            <a:srgbClr val="000000"/>
                          </a:solidFill>
                          <a:latin typeface="Cambria Math"/>
                          <a:ea typeface="Calibri"/>
                          <a:cs typeface="Cambria Math"/>
                        </a:rPr>
                        <a:t>𝒂= 𝒃 ×𝒄 </a:t>
                      </a:r>
                      <a:endParaRPr lang="en-US" sz="2400"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2000" dirty="0">
                          <a:solidFill>
                            <a:srgbClr val="000000"/>
                          </a:solidFill>
                          <a:latin typeface="Arial"/>
                          <a:ea typeface="Calibri"/>
                          <a:cs typeface="Times New Roman"/>
                        </a:rPr>
                        <a:t>Add the percentage uncertainties </a:t>
                      </a:r>
                      <a:endParaRPr lang="en-US" sz="20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err="1">
                          <a:solidFill>
                            <a:srgbClr val="000000"/>
                          </a:solidFill>
                          <a:latin typeface="Arial"/>
                          <a:ea typeface="Calibri"/>
                          <a:cs typeface="Times New Roman"/>
                        </a:rPr>
                        <a:t>εa</a:t>
                      </a:r>
                      <a:r>
                        <a:rPr lang="en-GB" sz="2400" dirty="0">
                          <a:solidFill>
                            <a:srgbClr val="000000"/>
                          </a:solidFill>
                          <a:latin typeface="Arial"/>
                          <a:ea typeface="Calibri"/>
                          <a:cs typeface="Times New Roman"/>
                        </a:rPr>
                        <a:t> = </a:t>
                      </a:r>
                      <a:r>
                        <a:rPr lang="en-GB" sz="2400" dirty="0" err="1">
                          <a:solidFill>
                            <a:srgbClr val="000000"/>
                          </a:solidFill>
                          <a:latin typeface="Arial"/>
                          <a:ea typeface="Calibri"/>
                          <a:cs typeface="Times New Roman"/>
                        </a:rPr>
                        <a:t>εb</a:t>
                      </a:r>
                      <a:r>
                        <a:rPr lang="en-GB" sz="2400" dirty="0">
                          <a:solidFill>
                            <a:srgbClr val="000000"/>
                          </a:solidFill>
                          <a:latin typeface="Arial"/>
                          <a:ea typeface="Calibri"/>
                          <a:cs typeface="Times New Roman"/>
                        </a:rPr>
                        <a:t> + </a:t>
                      </a:r>
                      <a:r>
                        <a:rPr lang="en-GB" sz="2400" dirty="0" err="1">
                          <a:solidFill>
                            <a:srgbClr val="000000"/>
                          </a:solidFill>
                          <a:latin typeface="Arial"/>
                          <a:ea typeface="Calibri"/>
                          <a:cs typeface="Times New Roman"/>
                        </a:rPr>
                        <a:t>εc</a:t>
                      </a:r>
                      <a:r>
                        <a:rPr lang="en-GB" sz="2400" dirty="0">
                          <a:solidFill>
                            <a:srgbClr val="000000"/>
                          </a:solidFill>
                          <a:latin typeface="Arial"/>
                          <a:ea typeface="Calibri"/>
                          <a:cs typeface="Times New Roman"/>
                        </a:rPr>
                        <a:t> </a:t>
                      </a:r>
                      <a:endParaRPr lang="en-US" sz="2400"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2400" dirty="0">
                          <a:solidFill>
                            <a:srgbClr val="000000"/>
                          </a:solidFill>
                          <a:latin typeface="Arial"/>
                          <a:ea typeface="Calibri"/>
                          <a:cs typeface="Times New Roman"/>
                        </a:rPr>
                        <a:t>Voltage = (15.20 ± 0.1) V </a:t>
                      </a:r>
                      <a:endParaRPr lang="en-US" sz="24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a:solidFill>
                            <a:srgbClr val="000000"/>
                          </a:solidFill>
                          <a:latin typeface="Arial"/>
                          <a:ea typeface="Calibri"/>
                          <a:cs typeface="Times New Roman"/>
                        </a:rPr>
                        <a:t>Current = (0.51 ± 0.01) A </a:t>
                      </a:r>
                      <a:endParaRPr lang="en-US" sz="24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smtClean="0">
                          <a:solidFill>
                            <a:srgbClr val="000000"/>
                          </a:solidFill>
                          <a:latin typeface="Arial"/>
                          <a:ea typeface="Calibri"/>
                          <a:cs typeface="Times New Roman"/>
                        </a:rPr>
                        <a:t>% uncertainty in voltage = 0.7% </a:t>
                      </a:r>
                      <a:endParaRPr lang="en-US" sz="2400" dirty="0" smtClean="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smtClean="0">
                          <a:solidFill>
                            <a:srgbClr val="000000"/>
                          </a:solidFill>
                          <a:latin typeface="Arial"/>
                          <a:ea typeface="Calibri"/>
                          <a:cs typeface="Times New Roman"/>
                        </a:rPr>
                        <a:t>% uncertainty in current = 1.96% </a:t>
                      </a:r>
                      <a:endParaRPr lang="en-US" sz="2400" dirty="0" smtClean="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smtClean="0">
                          <a:solidFill>
                            <a:srgbClr val="000000"/>
                          </a:solidFill>
                          <a:latin typeface="Arial"/>
                          <a:ea typeface="Calibri"/>
                          <a:cs typeface="Times New Roman"/>
                        </a:rPr>
                        <a:t>Power = Voltage × current = 7.75 W </a:t>
                      </a:r>
                      <a:endParaRPr lang="en-US" sz="2400" dirty="0" smtClean="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smtClean="0">
                          <a:solidFill>
                            <a:srgbClr val="000000"/>
                          </a:solidFill>
                          <a:latin typeface="Arial"/>
                          <a:ea typeface="Calibri"/>
                          <a:cs typeface="Times New Roman"/>
                        </a:rPr>
                        <a:t>% uncertainty in power = 2.66% </a:t>
                      </a:r>
                      <a:endParaRPr lang="en-US" sz="2400" dirty="0" smtClean="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smtClean="0">
                          <a:solidFill>
                            <a:srgbClr val="000000"/>
                          </a:solidFill>
                          <a:latin typeface="Arial"/>
                          <a:ea typeface="Calibri"/>
                          <a:cs typeface="Times New Roman"/>
                        </a:rPr>
                        <a:t>Absolute uncertainty in power=±0.21 W </a:t>
                      </a:r>
                      <a:endParaRPr lang="en-US" sz="2400"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8686800" cy="609600"/>
          </a:xfrm>
        </p:spPr>
        <p:txBody>
          <a:bodyPr>
            <a:normAutofit/>
          </a:bodyPr>
          <a:lstStyle/>
          <a:p>
            <a:r>
              <a:rPr lang="en-GB" sz="2800" b="1" dirty="0" smtClean="0">
                <a:solidFill>
                  <a:srgbClr val="FF0000"/>
                </a:solidFill>
              </a:rPr>
              <a:t>4. UNCERTAINTIES: Treatment of Errors in Measurements</a:t>
            </a:r>
            <a:endParaRPr lang="en-US" sz="2800" dirty="0"/>
          </a:p>
        </p:txBody>
      </p:sp>
      <p:graphicFrame>
        <p:nvGraphicFramePr>
          <p:cNvPr id="5" name="Table 4"/>
          <p:cNvGraphicFramePr>
            <a:graphicFrameLocks noGrp="1"/>
          </p:cNvGraphicFramePr>
          <p:nvPr/>
        </p:nvGraphicFramePr>
        <p:xfrm>
          <a:off x="228599" y="593296"/>
          <a:ext cx="8686801" cy="6071918"/>
        </p:xfrm>
        <a:graphic>
          <a:graphicData uri="http://schemas.openxmlformats.org/drawingml/2006/table">
            <a:tbl>
              <a:tblPr/>
              <a:tblGrid>
                <a:gridCol w="1336431"/>
                <a:gridCol w="1781908"/>
                <a:gridCol w="5568462"/>
              </a:tblGrid>
              <a:tr h="375099">
                <a:tc>
                  <a:txBody>
                    <a:bodyPr/>
                    <a:lstStyle/>
                    <a:p>
                      <a:pPr marL="0" marR="0" algn="ctr">
                        <a:lnSpc>
                          <a:spcPct val="115000"/>
                        </a:lnSpc>
                        <a:spcBef>
                          <a:spcPts val="0"/>
                        </a:spcBef>
                        <a:spcAft>
                          <a:spcPts val="0"/>
                        </a:spcAft>
                      </a:pPr>
                      <a:r>
                        <a:rPr lang="en-GB" sz="2000" b="1" dirty="0" err="1" smtClean="0">
                          <a:solidFill>
                            <a:srgbClr val="000000"/>
                          </a:solidFill>
                          <a:latin typeface="Arial"/>
                          <a:ea typeface="Calibri"/>
                          <a:cs typeface="Times New Roman"/>
                        </a:rPr>
                        <a:t>Combinat</a:t>
                      </a:r>
                      <a:endParaRPr lang="en-US" sz="2000"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dirty="0">
                          <a:solidFill>
                            <a:srgbClr val="000000"/>
                          </a:solidFill>
                          <a:latin typeface="Arial"/>
                          <a:ea typeface="Calibri"/>
                          <a:cs typeface="Times New Roman"/>
                        </a:rPr>
                        <a:t>Operation </a:t>
                      </a:r>
                      <a:endParaRPr lang="en-US" sz="2000"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dirty="0">
                          <a:solidFill>
                            <a:srgbClr val="000000"/>
                          </a:solidFill>
                          <a:latin typeface="Arial"/>
                          <a:ea typeface="Calibri"/>
                          <a:cs typeface="Times New Roman"/>
                        </a:rPr>
                        <a:t>Example </a:t>
                      </a:r>
                      <a:endParaRPr lang="en-US" sz="2000"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2874">
                <a:tc>
                  <a:txBody>
                    <a:bodyPr/>
                    <a:lstStyle/>
                    <a:p>
                      <a:pPr marL="0" marR="0" algn="just">
                        <a:lnSpc>
                          <a:spcPct val="115000"/>
                        </a:lnSpc>
                        <a:spcBef>
                          <a:spcPts val="0"/>
                        </a:spcBef>
                        <a:spcAft>
                          <a:spcPts val="0"/>
                        </a:spcAft>
                      </a:pPr>
                      <a:r>
                        <a:rPr lang="en-GB" sz="2000" b="1" dirty="0">
                          <a:solidFill>
                            <a:srgbClr val="000000"/>
                          </a:solidFill>
                          <a:latin typeface="Arial"/>
                          <a:ea typeface="Calibri"/>
                          <a:cs typeface="Times New Roman"/>
                        </a:rPr>
                        <a:t>Dividing values </a:t>
                      </a:r>
                      <a:endParaRPr lang="en-US" sz="2000" dirty="0">
                        <a:solidFill>
                          <a:srgbClr val="000000"/>
                        </a:solidFill>
                        <a:latin typeface="Arial"/>
                        <a:ea typeface="Calibri"/>
                        <a:cs typeface="Times New Roman"/>
                      </a:endParaRPr>
                    </a:p>
                    <a:p>
                      <a:pPr marL="0" marR="0" algn="just">
                        <a:lnSpc>
                          <a:spcPct val="115000"/>
                        </a:lnSpc>
                        <a:spcBef>
                          <a:spcPts val="0"/>
                        </a:spcBef>
                        <a:spcAft>
                          <a:spcPts val="0"/>
                        </a:spcAft>
                      </a:pPr>
                      <a:r>
                        <a:rPr lang="en-GB" sz="2800" dirty="0">
                          <a:solidFill>
                            <a:srgbClr val="000000"/>
                          </a:solidFill>
                          <a:latin typeface="Cambria Math"/>
                          <a:ea typeface="Calibri"/>
                          <a:cs typeface="Cambria Math"/>
                        </a:rPr>
                        <a:t>𝒂= </a:t>
                      </a:r>
                      <a:r>
                        <a:rPr lang="en-GB" sz="2800" dirty="0" smtClean="0">
                          <a:solidFill>
                            <a:srgbClr val="000000"/>
                          </a:solidFill>
                          <a:latin typeface="Cambria Math"/>
                          <a:ea typeface="Calibri"/>
                          <a:cs typeface="Cambria Math"/>
                        </a:rPr>
                        <a:t>𝒃/𝒄 </a:t>
                      </a:r>
                      <a:endParaRPr lang="en-US" sz="2800"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2000" dirty="0">
                          <a:solidFill>
                            <a:srgbClr val="000000"/>
                          </a:solidFill>
                          <a:latin typeface="Arial"/>
                          <a:ea typeface="Calibri"/>
                          <a:cs typeface="Times New Roman"/>
                        </a:rPr>
                        <a:t>Add the percentage uncertainties </a:t>
                      </a:r>
                      <a:endParaRPr lang="en-US" sz="20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b="1" dirty="0" err="1" smtClean="0">
                          <a:solidFill>
                            <a:srgbClr val="000000"/>
                          </a:solidFill>
                          <a:latin typeface="Arial"/>
                          <a:ea typeface="Calibri"/>
                          <a:cs typeface="Times New Roman"/>
                        </a:rPr>
                        <a:t>εa</a:t>
                      </a:r>
                      <a:r>
                        <a:rPr lang="en-GB" sz="2400" b="1" dirty="0" smtClean="0">
                          <a:solidFill>
                            <a:srgbClr val="000000"/>
                          </a:solidFill>
                          <a:latin typeface="Arial"/>
                          <a:ea typeface="Calibri"/>
                          <a:cs typeface="Times New Roman"/>
                        </a:rPr>
                        <a:t> = </a:t>
                      </a:r>
                      <a:r>
                        <a:rPr lang="en-GB" sz="2400" b="1" dirty="0" err="1">
                          <a:solidFill>
                            <a:srgbClr val="000000"/>
                          </a:solidFill>
                          <a:latin typeface="Arial"/>
                          <a:ea typeface="Calibri"/>
                          <a:cs typeface="Times New Roman"/>
                        </a:rPr>
                        <a:t>εb</a:t>
                      </a:r>
                      <a:r>
                        <a:rPr lang="en-GB" sz="2400" b="1" dirty="0">
                          <a:solidFill>
                            <a:srgbClr val="000000"/>
                          </a:solidFill>
                          <a:latin typeface="Arial"/>
                          <a:ea typeface="Calibri"/>
                          <a:cs typeface="Times New Roman"/>
                        </a:rPr>
                        <a:t> + </a:t>
                      </a:r>
                      <a:r>
                        <a:rPr lang="en-GB" sz="2400" b="1" dirty="0" err="1">
                          <a:solidFill>
                            <a:srgbClr val="000000"/>
                          </a:solidFill>
                          <a:latin typeface="Arial"/>
                          <a:ea typeface="Calibri"/>
                          <a:cs typeface="Times New Roman"/>
                        </a:rPr>
                        <a:t>εc</a:t>
                      </a:r>
                      <a:r>
                        <a:rPr lang="en-GB" sz="2400" b="1" dirty="0">
                          <a:solidFill>
                            <a:srgbClr val="000000"/>
                          </a:solidFill>
                          <a:latin typeface="Arial"/>
                          <a:ea typeface="Calibri"/>
                          <a:cs typeface="Times New Roman"/>
                        </a:rPr>
                        <a:t> </a:t>
                      </a:r>
                      <a:endParaRPr lang="en-US" sz="2400" b="1"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2400" dirty="0">
                          <a:solidFill>
                            <a:srgbClr val="000000"/>
                          </a:solidFill>
                          <a:latin typeface="Arial"/>
                          <a:ea typeface="Calibri"/>
                          <a:cs typeface="Times New Roman"/>
                        </a:rPr>
                        <a:t>Mass of object = (30.2 ± 0.1) g </a:t>
                      </a:r>
                      <a:endParaRPr lang="en-US" sz="24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a:solidFill>
                            <a:srgbClr val="000000"/>
                          </a:solidFill>
                          <a:latin typeface="Arial"/>
                          <a:ea typeface="Calibri"/>
                          <a:cs typeface="Times New Roman"/>
                        </a:rPr>
                        <a:t>Volume of object = (18.0 ± 0.5) cm3 </a:t>
                      </a:r>
                      <a:endParaRPr lang="en-US" sz="24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smtClean="0">
                          <a:solidFill>
                            <a:srgbClr val="000000"/>
                          </a:solidFill>
                          <a:latin typeface="Arial"/>
                          <a:ea typeface="Calibri"/>
                          <a:cs typeface="Times New Roman"/>
                        </a:rPr>
                        <a:t>% </a:t>
                      </a:r>
                      <a:r>
                        <a:rPr lang="en-GB" sz="2400" dirty="0">
                          <a:solidFill>
                            <a:srgbClr val="000000"/>
                          </a:solidFill>
                          <a:latin typeface="Arial"/>
                          <a:ea typeface="Calibri"/>
                          <a:cs typeface="Times New Roman"/>
                        </a:rPr>
                        <a:t>uncertainty in mass of object = 0.3 % </a:t>
                      </a:r>
                      <a:endParaRPr lang="en-US" sz="24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smtClean="0">
                          <a:solidFill>
                            <a:srgbClr val="000000"/>
                          </a:solidFill>
                          <a:latin typeface="Arial"/>
                          <a:ea typeface="Calibri"/>
                          <a:cs typeface="Times New Roman"/>
                        </a:rPr>
                        <a:t>% </a:t>
                      </a:r>
                      <a:r>
                        <a:rPr lang="en-GB" sz="2400" dirty="0">
                          <a:solidFill>
                            <a:srgbClr val="000000"/>
                          </a:solidFill>
                          <a:latin typeface="Arial"/>
                          <a:ea typeface="Calibri"/>
                          <a:cs typeface="Times New Roman"/>
                        </a:rPr>
                        <a:t>uncertainty in volume = 2.8% </a:t>
                      </a:r>
                      <a:endParaRPr lang="en-US" sz="24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a:solidFill>
                            <a:srgbClr val="000000"/>
                          </a:solidFill>
                          <a:latin typeface="Arial"/>
                          <a:ea typeface="Calibri"/>
                          <a:cs typeface="Times New Roman"/>
                        </a:rPr>
                        <a:t>Density = </a:t>
                      </a:r>
                      <a:r>
                        <a:rPr lang="en-GB" sz="2400" u="sng" dirty="0">
                          <a:solidFill>
                            <a:srgbClr val="000000"/>
                          </a:solidFill>
                          <a:latin typeface="Arial"/>
                          <a:ea typeface="Calibri"/>
                          <a:cs typeface="Times New Roman"/>
                        </a:rPr>
                        <a:t>30.2</a:t>
                      </a:r>
                      <a:r>
                        <a:rPr lang="en-GB" sz="2400" dirty="0">
                          <a:solidFill>
                            <a:srgbClr val="000000"/>
                          </a:solidFill>
                          <a:latin typeface="Arial"/>
                          <a:ea typeface="Calibri"/>
                          <a:cs typeface="Times New Roman"/>
                        </a:rPr>
                        <a:t> = 1.68 </a:t>
                      </a:r>
                      <a:r>
                        <a:rPr lang="en-GB" sz="2400" dirty="0" smtClean="0">
                          <a:solidFill>
                            <a:srgbClr val="000000"/>
                          </a:solidFill>
                          <a:latin typeface="Arial"/>
                          <a:ea typeface="Calibri"/>
                          <a:cs typeface="Times New Roman"/>
                        </a:rPr>
                        <a:t>g/cm</a:t>
                      </a:r>
                      <a:r>
                        <a:rPr lang="en-GB" sz="2400" baseline="30000" dirty="0" smtClean="0">
                          <a:solidFill>
                            <a:srgbClr val="000000"/>
                          </a:solidFill>
                          <a:latin typeface="Arial"/>
                          <a:ea typeface="Calibri"/>
                          <a:cs typeface="Times New Roman"/>
                        </a:rPr>
                        <a:t>3</a:t>
                      </a:r>
                      <a:r>
                        <a:rPr lang="en-GB" sz="2400" dirty="0" smtClean="0">
                          <a:solidFill>
                            <a:srgbClr val="000000"/>
                          </a:solidFill>
                          <a:latin typeface="Arial"/>
                          <a:ea typeface="Calibri"/>
                          <a:cs typeface="Times New Roman"/>
                        </a:rPr>
                        <a:t> </a:t>
                      </a:r>
                      <a:endParaRPr lang="en-US" sz="24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smtClean="0">
                          <a:solidFill>
                            <a:srgbClr val="000000"/>
                          </a:solidFill>
                          <a:latin typeface="Arial"/>
                          <a:ea typeface="Calibri"/>
                          <a:cs typeface="Times New Roman"/>
                        </a:rPr>
                        <a:t>                18.0 </a:t>
                      </a:r>
                      <a:endParaRPr lang="en-US" sz="24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smtClean="0">
                          <a:solidFill>
                            <a:srgbClr val="000000"/>
                          </a:solidFill>
                          <a:latin typeface="Arial"/>
                          <a:ea typeface="Calibri"/>
                          <a:cs typeface="Times New Roman"/>
                        </a:rPr>
                        <a:t>% </a:t>
                      </a:r>
                      <a:r>
                        <a:rPr lang="en-GB" sz="2400" dirty="0">
                          <a:solidFill>
                            <a:srgbClr val="000000"/>
                          </a:solidFill>
                          <a:latin typeface="Arial"/>
                          <a:ea typeface="Calibri"/>
                          <a:cs typeface="Times New Roman"/>
                        </a:rPr>
                        <a:t>uncertainty in density = 3.1% </a:t>
                      </a:r>
                      <a:endParaRPr lang="en-US" sz="2400" dirty="0">
                        <a:solidFill>
                          <a:srgbClr val="000000"/>
                        </a:solidFill>
                        <a:latin typeface="Arial"/>
                        <a:ea typeface="Calibri"/>
                        <a:cs typeface="Times New Roman"/>
                      </a:endParaRPr>
                    </a:p>
                    <a:p>
                      <a:pPr marL="0" marR="0" algn="just">
                        <a:lnSpc>
                          <a:spcPct val="115000"/>
                        </a:lnSpc>
                        <a:spcBef>
                          <a:spcPts val="0"/>
                        </a:spcBef>
                        <a:spcAft>
                          <a:spcPts val="0"/>
                        </a:spcAft>
                      </a:pPr>
                      <a:r>
                        <a:rPr lang="en-GB" sz="2000" dirty="0">
                          <a:solidFill>
                            <a:srgbClr val="000000"/>
                          </a:solidFill>
                          <a:latin typeface="Arial"/>
                          <a:ea typeface="Calibri"/>
                          <a:cs typeface="Times New Roman"/>
                        </a:rPr>
                        <a:t>Absolute uncertainty in density</a:t>
                      </a:r>
                      <a:r>
                        <a:rPr lang="en-GB" sz="2400" dirty="0">
                          <a:solidFill>
                            <a:srgbClr val="000000"/>
                          </a:solidFill>
                          <a:latin typeface="Arial"/>
                          <a:ea typeface="Calibri"/>
                          <a:cs typeface="Times New Roman"/>
                        </a:rPr>
                        <a:t> = </a:t>
                      </a:r>
                      <a:r>
                        <a:rPr lang="en-GB" sz="2400" dirty="0" smtClean="0">
                          <a:solidFill>
                            <a:srgbClr val="000000"/>
                          </a:solidFill>
                          <a:latin typeface="Arial"/>
                          <a:ea typeface="Calibri"/>
                          <a:cs typeface="Times New Roman"/>
                        </a:rPr>
                        <a:t>+0.05 g/cm</a:t>
                      </a:r>
                      <a:r>
                        <a:rPr lang="en-GB" sz="2400" baseline="30000" dirty="0" smtClean="0">
                          <a:solidFill>
                            <a:srgbClr val="000000"/>
                          </a:solidFill>
                          <a:latin typeface="Arial"/>
                          <a:ea typeface="Calibri"/>
                          <a:cs typeface="Times New Roman"/>
                        </a:rPr>
                        <a:t>3</a:t>
                      </a:r>
                      <a:r>
                        <a:rPr lang="en-GB" sz="2400" dirty="0" smtClean="0">
                          <a:solidFill>
                            <a:srgbClr val="000000"/>
                          </a:solidFill>
                          <a:latin typeface="Arial"/>
                          <a:ea typeface="Calibri"/>
                          <a:cs typeface="Times New Roman"/>
                        </a:rPr>
                        <a:t> </a:t>
                      </a:r>
                      <a:endParaRPr lang="en-US" sz="2400"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1827">
                <a:tc>
                  <a:txBody>
                    <a:bodyPr/>
                    <a:lstStyle/>
                    <a:p>
                      <a:pPr marL="0" marR="0" algn="just">
                        <a:lnSpc>
                          <a:spcPct val="115000"/>
                        </a:lnSpc>
                        <a:spcBef>
                          <a:spcPts val="0"/>
                        </a:spcBef>
                        <a:spcAft>
                          <a:spcPts val="0"/>
                        </a:spcAft>
                      </a:pPr>
                      <a:r>
                        <a:rPr lang="en-GB" sz="2000" b="1" dirty="0">
                          <a:solidFill>
                            <a:srgbClr val="000000"/>
                          </a:solidFill>
                          <a:latin typeface="Arial"/>
                          <a:ea typeface="Calibri"/>
                          <a:cs typeface="Times New Roman"/>
                        </a:rPr>
                        <a:t>Power rules </a:t>
                      </a:r>
                      <a:endParaRPr lang="en-US" sz="2000" dirty="0">
                        <a:solidFill>
                          <a:srgbClr val="000000"/>
                        </a:solidFill>
                        <a:latin typeface="Arial"/>
                        <a:ea typeface="Calibri"/>
                        <a:cs typeface="Times New Roman"/>
                      </a:endParaRPr>
                    </a:p>
                    <a:p>
                      <a:pPr marL="0" marR="0" algn="just">
                        <a:lnSpc>
                          <a:spcPct val="115000"/>
                        </a:lnSpc>
                        <a:spcBef>
                          <a:spcPts val="0"/>
                        </a:spcBef>
                        <a:spcAft>
                          <a:spcPts val="0"/>
                        </a:spcAft>
                      </a:pPr>
                      <a:r>
                        <a:rPr lang="en-GB" sz="2800" dirty="0">
                          <a:solidFill>
                            <a:srgbClr val="000000"/>
                          </a:solidFill>
                          <a:latin typeface="Cambria Math"/>
                          <a:ea typeface="Calibri"/>
                          <a:cs typeface="Cambria Math"/>
                        </a:rPr>
                        <a:t>𝒂= 𝒃</a:t>
                      </a:r>
                      <a:r>
                        <a:rPr lang="en-GB" sz="2800" baseline="30000" dirty="0">
                          <a:solidFill>
                            <a:srgbClr val="000000"/>
                          </a:solidFill>
                          <a:latin typeface="Cambria Math"/>
                          <a:ea typeface="Calibri"/>
                          <a:cs typeface="Cambria Math"/>
                        </a:rPr>
                        <a:t>𝒄</a:t>
                      </a:r>
                      <a:r>
                        <a:rPr lang="en-GB" sz="2800" dirty="0">
                          <a:solidFill>
                            <a:srgbClr val="000000"/>
                          </a:solidFill>
                          <a:latin typeface="Cambria Math"/>
                          <a:ea typeface="Calibri"/>
                          <a:cs typeface="Cambria Math"/>
                        </a:rPr>
                        <a:t> </a:t>
                      </a:r>
                      <a:endParaRPr lang="en-US" sz="2800"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2000" dirty="0">
                          <a:solidFill>
                            <a:srgbClr val="000000"/>
                          </a:solidFill>
                          <a:latin typeface="Arial"/>
                          <a:ea typeface="Calibri"/>
                          <a:cs typeface="Times New Roman"/>
                        </a:rPr>
                        <a:t>Multiply the percentage uncertainty by the power </a:t>
                      </a:r>
                      <a:endParaRPr lang="en-US" sz="20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b="1" dirty="0" err="1">
                          <a:solidFill>
                            <a:srgbClr val="000000"/>
                          </a:solidFill>
                          <a:latin typeface="Arial"/>
                          <a:ea typeface="Calibri"/>
                          <a:cs typeface="Times New Roman"/>
                        </a:rPr>
                        <a:t>εa</a:t>
                      </a:r>
                      <a:r>
                        <a:rPr lang="en-GB" sz="2400" b="1" dirty="0">
                          <a:solidFill>
                            <a:srgbClr val="000000"/>
                          </a:solidFill>
                          <a:latin typeface="Arial"/>
                          <a:ea typeface="Calibri"/>
                          <a:cs typeface="Times New Roman"/>
                        </a:rPr>
                        <a:t> = c × </a:t>
                      </a:r>
                      <a:r>
                        <a:rPr lang="en-GB" sz="2400" b="1" dirty="0" err="1">
                          <a:solidFill>
                            <a:srgbClr val="000000"/>
                          </a:solidFill>
                          <a:latin typeface="Arial"/>
                          <a:ea typeface="Calibri"/>
                          <a:cs typeface="Times New Roman"/>
                        </a:rPr>
                        <a:t>εb</a:t>
                      </a:r>
                      <a:r>
                        <a:rPr lang="en-GB" sz="2400" b="1" dirty="0">
                          <a:solidFill>
                            <a:srgbClr val="000000"/>
                          </a:solidFill>
                          <a:latin typeface="Arial"/>
                          <a:ea typeface="Calibri"/>
                          <a:cs typeface="Times New Roman"/>
                        </a:rPr>
                        <a:t> </a:t>
                      </a:r>
                      <a:endParaRPr lang="en-US" sz="2400" b="1"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2400" dirty="0">
                          <a:solidFill>
                            <a:srgbClr val="000000"/>
                          </a:solidFill>
                          <a:latin typeface="Arial"/>
                          <a:ea typeface="Calibri"/>
                          <a:cs typeface="Times New Roman"/>
                        </a:rPr>
                        <a:t>Radius of circle </a:t>
                      </a:r>
                      <a:r>
                        <a:rPr lang="en-GB" sz="2800" dirty="0">
                          <a:solidFill>
                            <a:srgbClr val="000000"/>
                          </a:solidFill>
                          <a:latin typeface="Arial"/>
                          <a:ea typeface="Calibri"/>
                          <a:cs typeface="Times New Roman"/>
                        </a:rPr>
                        <a:t>= (</a:t>
                      </a:r>
                      <a:r>
                        <a:rPr lang="en-GB" sz="2400" dirty="0">
                          <a:solidFill>
                            <a:srgbClr val="000000"/>
                          </a:solidFill>
                          <a:latin typeface="Arial"/>
                          <a:ea typeface="Calibri"/>
                          <a:cs typeface="Times New Roman"/>
                        </a:rPr>
                        <a:t>6.0 ± 0.1) cm </a:t>
                      </a:r>
                      <a:endParaRPr lang="en-US" sz="24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smtClean="0">
                          <a:solidFill>
                            <a:srgbClr val="000000"/>
                          </a:solidFill>
                          <a:latin typeface="Arial"/>
                          <a:ea typeface="Calibri"/>
                          <a:cs typeface="Times New Roman"/>
                        </a:rPr>
                        <a:t>% </a:t>
                      </a:r>
                      <a:r>
                        <a:rPr lang="en-GB" sz="2400" dirty="0">
                          <a:solidFill>
                            <a:srgbClr val="000000"/>
                          </a:solidFill>
                          <a:latin typeface="Arial"/>
                          <a:ea typeface="Calibri"/>
                          <a:cs typeface="Times New Roman"/>
                        </a:rPr>
                        <a:t>uncertainty in radius = 1.6% </a:t>
                      </a:r>
                      <a:endParaRPr lang="en-US" sz="24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a:solidFill>
                            <a:srgbClr val="000000"/>
                          </a:solidFill>
                          <a:latin typeface="Arial"/>
                          <a:ea typeface="Calibri"/>
                          <a:cs typeface="Times New Roman"/>
                        </a:rPr>
                        <a:t>Area of circle </a:t>
                      </a:r>
                      <a:r>
                        <a:rPr lang="en-GB" sz="3200" dirty="0">
                          <a:solidFill>
                            <a:srgbClr val="000000"/>
                          </a:solidFill>
                          <a:latin typeface="Arial"/>
                          <a:ea typeface="Calibri"/>
                          <a:cs typeface="Times New Roman"/>
                        </a:rPr>
                        <a:t>= </a:t>
                      </a:r>
                      <a:r>
                        <a:rPr lang="en-GB" sz="3200" dirty="0">
                          <a:solidFill>
                            <a:srgbClr val="000000"/>
                          </a:solidFill>
                          <a:latin typeface="Times New Roman"/>
                          <a:ea typeface="Calibri"/>
                          <a:cs typeface="Times New Roman"/>
                        </a:rPr>
                        <a:t>π</a:t>
                      </a:r>
                      <a:r>
                        <a:rPr lang="en-GB" sz="3200" dirty="0">
                          <a:solidFill>
                            <a:srgbClr val="000000"/>
                          </a:solidFill>
                          <a:latin typeface="Arial"/>
                          <a:ea typeface="Calibri"/>
                          <a:cs typeface="Times New Roman"/>
                        </a:rPr>
                        <a:t>r</a:t>
                      </a:r>
                      <a:r>
                        <a:rPr lang="en-GB" sz="3200" baseline="30000" dirty="0">
                          <a:solidFill>
                            <a:srgbClr val="000000"/>
                          </a:solidFill>
                          <a:latin typeface="Arial"/>
                          <a:ea typeface="Calibri"/>
                          <a:cs typeface="Times New Roman"/>
                        </a:rPr>
                        <a:t>2</a:t>
                      </a:r>
                      <a:r>
                        <a:rPr lang="en-GB" sz="3200" dirty="0">
                          <a:solidFill>
                            <a:srgbClr val="000000"/>
                          </a:solidFill>
                          <a:latin typeface="Arial"/>
                          <a:ea typeface="Calibri"/>
                          <a:cs typeface="Times New Roman"/>
                        </a:rPr>
                        <a:t> = </a:t>
                      </a:r>
                      <a:r>
                        <a:rPr lang="en-GB" sz="2400" dirty="0">
                          <a:solidFill>
                            <a:srgbClr val="000000"/>
                          </a:solidFill>
                          <a:latin typeface="Arial"/>
                          <a:ea typeface="Calibri"/>
                          <a:cs typeface="Times New Roman"/>
                        </a:rPr>
                        <a:t>113.1 cm</a:t>
                      </a:r>
                      <a:r>
                        <a:rPr lang="en-GB" sz="2400" baseline="30000" dirty="0">
                          <a:solidFill>
                            <a:srgbClr val="000000"/>
                          </a:solidFill>
                          <a:latin typeface="Arial"/>
                          <a:ea typeface="Calibri"/>
                          <a:cs typeface="Times New Roman"/>
                        </a:rPr>
                        <a:t>2</a:t>
                      </a:r>
                      <a:r>
                        <a:rPr lang="en-GB" sz="2400" dirty="0">
                          <a:solidFill>
                            <a:srgbClr val="000000"/>
                          </a:solidFill>
                          <a:latin typeface="Arial"/>
                          <a:ea typeface="Calibri"/>
                          <a:cs typeface="Times New Roman"/>
                        </a:rPr>
                        <a:t> </a:t>
                      </a:r>
                      <a:endParaRPr lang="en-US" sz="24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smtClean="0">
                          <a:solidFill>
                            <a:srgbClr val="000000"/>
                          </a:solidFill>
                          <a:latin typeface="Arial"/>
                          <a:ea typeface="Calibri"/>
                          <a:cs typeface="Times New Roman"/>
                        </a:rPr>
                        <a:t>% </a:t>
                      </a:r>
                      <a:r>
                        <a:rPr lang="en-GB" sz="2400" dirty="0">
                          <a:solidFill>
                            <a:srgbClr val="000000"/>
                          </a:solidFill>
                          <a:latin typeface="Arial"/>
                          <a:ea typeface="Calibri"/>
                          <a:cs typeface="Times New Roman"/>
                        </a:rPr>
                        <a:t>uncertainty in area = 3.2% </a:t>
                      </a:r>
                      <a:endParaRPr lang="en-US" sz="2400" dirty="0">
                        <a:solidFill>
                          <a:srgbClr val="000000"/>
                        </a:solidFill>
                        <a:latin typeface="Arial"/>
                        <a:ea typeface="Calibri"/>
                        <a:cs typeface="Times New Roman"/>
                      </a:endParaRPr>
                    </a:p>
                    <a:p>
                      <a:pPr marL="0" marR="0" algn="just">
                        <a:lnSpc>
                          <a:spcPct val="115000"/>
                        </a:lnSpc>
                        <a:spcBef>
                          <a:spcPts val="0"/>
                        </a:spcBef>
                        <a:spcAft>
                          <a:spcPts val="0"/>
                        </a:spcAft>
                      </a:pPr>
                      <a:r>
                        <a:rPr lang="en-GB" sz="2400" dirty="0">
                          <a:solidFill>
                            <a:srgbClr val="000000"/>
                          </a:solidFill>
                          <a:latin typeface="Arial"/>
                          <a:ea typeface="Calibri"/>
                          <a:cs typeface="Times New Roman"/>
                        </a:rPr>
                        <a:t>Absolute uncertainty = ± 3.6 cm2 </a:t>
                      </a:r>
                      <a:endParaRPr lang="en-US" sz="2400" dirty="0">
                        <a:solidFill>
                          <a:srgbClr val="000000"/>
                        </a:solidFill>
                        <a:latin typeface="Arial"/>
                        <a:ea typeface="Calibri"/>
                        <a:cs typeface="Times New Roman"/>
                      </a:endParaRPr>
                    </a:p>
                  </a:txBody>
                  <a:tcPr marL="58039" marR="58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257800" cy="715962"/>
          </a:xfrm>
        </p:spPr>
        <p:txBody>
          <a:bodyPr>
            <a:normAutofit fontScale="90000"/>
          </a:bodyPr>
          <a:lstStyle/>
          <a:p>
            <a:pPr algn="l"/>
            <a:r>
              <a:rPr lang="en-GB" sz="3200" b="1" dirty="0" smtClean="0">
                <a:solidFill>
                  <a:srgbClr val="C00000"/>
                </a:solidFill>
              </a:rPr>
              <a:t>7) Data collection and tabulation </a:t>
            </a:r>
            <a:endParaRPr lang="en-US" sz="3200" dirty="0">
              <a:solidFill>
                <a:srgbClr val="C00000"/>
              </a:solidFill>
            </a:endParaRPr>
          </a:p>
        </p:txBody>
      </p:sp>
      <p:sp>
        <p:nvSpPr>
          <p:cNvPr id="3" name="Content Placeholder 2"/>
          <p:cNvSpPr>
            <a:spLocks noGrp="1"/>
          </p:cNvSpPr>
          <p:nvPr>
            <p:ph idx="1"/>
          </p:nvPr>
        </p:nvSpPr>
        <p:spPr>
          <a:xfrm>
            <a:off x="457200" y="533400"/>
            <a:ext cx="8229600" cy="5867400"/>
          </a:xfrm>
        </p:spPr>
        <p:txBody>
          <a:bodyPr>
            <a:normAutofit fontScale="85000" lnSpcReduction="10000"/>
          </a:bodyPr>
          <a:lstStyle/>
          <a:p>
            <a:r>
              <a:rPr lang="en-GB" dirty="0" smtClean="0"/>
              <a:t>Tabulate all the quantities you are requested to measure. </a:t>
            </a:r>
            <a:endParaRPr lang="en-US" dirty="0" smtClean="0"/>
          </a:p>
          <a:p>
            <a:r>
              <a:rPr lang="en-GB" b="1" dirty="0" smtClean="0"/>
              <a:t>Take repeated readings</a:t>
            </a:r>
            <a:r>
              <a:rPr lang="en-GB" dirty="0" smtClean="0"/>
              <a:t>. </a:t>
            </a:r>
            <a:endParaRPr lang="en-US" dirty="0" smtClean="0"/>
          </a:p>
          <a:p>
            <a:r>
              <a:rPr lang="en-GB" dirty="0" smtClean="0"/>
              <a:t>Quote the readability interval and error. </a:t>
            </a:r>
            <a:endParaRPr lang="en-US" dirty="0" smtClean="0"/>
          </a:p>
          <a:p>
            <a:r>
              <a:rPr lang="en-GB" dirty="0" smtClean="0"/>
              <a:t>Work the errors for quantities that will be tabulated. </a:t>
            </a:r>
            <a:endParaRPr lang="en-US" dirty="0" smtClean="0"/>
          </a:p>
          <a:p>
            <a:r>
              <a:rPr lang="en-GB" dirty="0" smtClean="0"/>
              <a:t>In the first row (or column) of the table write the quantity divided by its unit. </a:t>
            </a:r>
            <a:endParaRPr lang="en-US" dirty="0" smtClean="0"/>
          </a:p>
          <a:p>
            <a:r>
              <a:rPr lang="en-GB" dirty="0" smtClean="0"/>
              <a:t>Define symbols being used as appropriate </a:t>
            </a:r>
            <a:endParaRPr lang="en-US" dirty="0" smtClean="0"/>
          </a:p>
          <a:p>
            <a:r>
              <a:rPr lang="en-GB" dirty="0" smtClean="0"/>
              <a:t>In the second row divide by the multiplicative factor if/as required. </a:t>
            </a:r>
            <a:endParaRPr lang="en-US" dirty="0" smtClean="0"/>
          </a:p>
          <a:p>
            <a:r>
              <a:rPr lang="en-GB" dirty="0" smtClean="0"/>
              <a:t>Use the next line for the absolute or calculated error. </a:t>
            </a:r>
            <a:endParaRPr lang="en-US" dirty="0" smtClean="0"/>
          </a:p>
          <a:p>
            <a:r>
              <a:rPr lang="en-GB" dirty="0" smtClean="0"/>
              <a:t>Check values for decimal consistency. </a:t>
            </a:r>
            <a:endParaRPr lang="en-US" dirty="0" smtClean="0"/>
          </a:p>
          <a:p>
            <a:r>
              <a:rPr lang="en-GB" dirty="0" smtClean="0"/>
              <a:t>Take a minimum of five readings. </a:t>
            </a: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a:bodyPr>
          <a:lstStyle/>
          <a:p>
            <a:r>
              <a:rPr lang="en-GB" sz="2800" dirty="0" smtClean="0">
                <a:solidFill>
                  <a:srgbClr val="000000"/>
                </a:solidFill>
                <a:latin typeface="+mj-lt"/>
                <a:ea typeface="Calibri"/>
                <a:cs typeface="Times New Roman"/>
              </a:rPr>
              <a:t>Note – the uncertainty in </a:t>
            </a:r>
            <a:r>
              <a:rPr lang="en-GB" sz="2800" b="1" dirty="0" smtClean="0">
                <a:solidFill>
                  <a:srgbClr val="000000"/>
                </a:solidFill>
                <a:latin typeface="Arial" pitchFamily="34" charset="0"/>
                <a:ea typeface="Calibri"/>
                <a:cs typeface="Arial" pitchFamily="34" charset="0"/>
              </a:rPr>
              <a:t>π</a:t>
            </a:r>
            <a:r>
              <a:rPr lang="en-GB" sz="2800" dirty="0" smtClean="0">
                <a:solidFill>
                  <a:srgbClr val="000000"/>
                </a:solidFill>
                <a:latin typeface="+mj-lt"/>
                <a:ea typeface="Calibri"/>
                <a:cs typeface="Times New Roman"/>
              </a:rPr>
              <a:t> is taken to be </a:t>
            </a:r>
            <a:r>
              <a:rPr lang="en-GB" sz="2800" b="1" dirty="0" smtClean="0">
                <a:solidFill>
                  <a:srgbClr val="000000"/>
                </a:solidFill>
                <a:latin typeface="Arial" pitchFamily="34" charset="0"/>
                <a:ea typeface="Calibri"/>
                <a:cs typeface="Arial" pitchFamily="34" charset="0"/>
              </a:rPr>
              <a:t>zero</a:t>
            </a:r>
            <a:r>
              <a:rPr lang="en-GB" sz="2800" dirty="0" smtClean="0">
                <a:solidFill>
                  <a:srgbClr val="000000"/>
                </a:solidFill>
                <a:latin typeface="Arial"/>
                <a:ea typeface="Calibri"/>
                <a:cs typeface="Times New Roman"/>
              </a:rPr>
              <a:t>) </a:t>
            </a:r>
          </a:p>
          <a:p>
            <a:r>
              <a:rPr lang="en-GB" sz="2800" dirty="0" smtClean="0"/>
              <a:t>Note: Absolute uncertainties (denoted by Δ) have the same units as the quantity. </a:t>
            </a:r>
            <a:endParaRPr lang="en-US" sz="2800" dirty="0" smtClean="0"/>
          </a:p>
          <a:p>
            <a:r>
              <a:rPr lang="en-GB" sz="2800" dirty="0" smtClean="0"/>
              <a:t>Percentage uncertainties (denoted by ε) have no units. </a:t>
            </a:r>
            <a:endParaRPr lang="en-US" sz="2800" dirty="0" smtClean="0"/>
          </a:p>
          <a:p>
            <a:r>
              <a:rPr lang="en-GB" sz="2800" dirty="0" smtClean="0"/>
              <a:t>Uncertainties in trigonometric and logarithmic functions will not be tested in A-level exams</a:t>
            </a:r>
            <a:endParaRPr lang="en-US" sz="2800" dirty="0"/>
          </a:p>
        </p:txBody>
      </p:sp>
      <p:sp>
        <p:nvSpPr>
          <p:cNvPr id="4" name="Title 1"/>
          <p:cNvSpPr>
            <a:spLocks noGrp="1"/>
          </p:cNvSpPr>
          <p:nvPr>
            <p:ph type="title"/>
          </p:nvPr>
        </p:nvSpPr>
        <p:spPr>
          <a:xfrm>
            <a:off x="0" y="0"/>
            <a:ext cx="8686800" cy="609600"/>
          </a:xfrm>
        </p:spPr>
        <p:txBody>
          <a:bodyPr>
            <a:normAutofit/>
          </a:bodyPr>
          <a:lstStyle/>
          <a:p>
            <a:r>
              <a:rPr lang="en-GB" sz="2800" b="1" dirty="0" smtClean="0">
                <a:solidFill>
                  <a:srgbClr val="FF0000"/>
                </a:solidFill>
              </a:rPr>
              <a:t>4. UNCERTAINTIES: Treatment of Errors in Measurements</a:t>
            </a:r>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Autofit/>
          </a:bodyPr>
          <a:lstStyle/>
          <a:p>
            <a:r>
              <a:rPr lang="en-GB" sz="3200" b="1" dirty="0" smtClean="0">
                <a:solidFill>
                  <a:srgbClr val="FF0000"/>
                </a:solidFill>
              </a:rPr>
              <a:t>5. GRAPHING</a:t>
            </a:r>
            <a:endParaRPr lang="en-US" sz="3200" dirty="0">
              <a:solidFill>
                <a:srgbClr val="FF0000"/>
              </a:solidFill>
            </a:endParaRPr>
          </a:p>
        </p:txBody>
      </p:sp>
      <p:sp>
        <p:nvSpPr>
          <p:cNvPr id="3" name="Content Placeholder 2"/>
          <p:cNvSpPr>
            <a:spLocks noGrp="1"/>
          </p:cNvSpPr>
          <p:nvPr>
            <p:ph idx="1"/>
          </p:nvPr>
        </p:nvSpPr>
        <p:spPr>
          <a:xfrm>
            <a:off x="381000" y="457200"/>
            <a:ext cx="8534400" cy="2971800"/>
          </a:xfrm>
        </p:spPr>
        <p:txBody>
          <a:bodyPr>
            <a:noAutofit/>
          </a:bodyPr>
          <a:lstStyle/>
          <a:p>
            <a:r>
              <a:rPr lang="en-GB" sz="2000" dirty="0" smtClean="0"/>
              <a:t>Graphing skills can be assessed both in theory and practical report assessment of the endorsement. </a:t>
            </a:r>
          </a:p>
          <a:p>
            <a:r>
              <a:rPr lang="en-GB" sz="2000" dirty="0" smtClean="0"/>
              <a:t>The type of graph that they draw is based on an understanding of the type of data they are using and the intended analysis of the data. </a:t>
            </a:r>
          </a:p>
          <a:p>
            <a:r>
              <a:rPr lang="en-GB" sz="2000" dirty="0" smtClean="0"/>
              <a:t>The rules below are guidelines which will vary according to the specific circumstances. </a:t>
            </a:r>
            <a:endParaRPr lang="en-US" sz="2000" dirty="0" smtClean="0"/>
          </a:p>
          <a:p>
            <a:pPr>
              <a:buNone/>
            </a:pPr>
            <a:r>
              <a:rPr lang="en-GB" sz="2000" b="1" dirty="0" smtClean="0"/>
              <a:t>Labelling axes </a:t>
            </a:r>
            <a:endParaRPr lang="en-US" sz="2000" dirty="0" smtClean="0"/>
          </a:p>
          <a:p>
            <a:r>
              <a:rPr lang="en-GB" sz="2000" dirty="0" smtClean="0"/>
              <a:t>Always label axes with the quantity being measured and the units, separated with a forward slash (solidus):</a:t>
            </a:r>
          </a:p>
        </p:txBody>
      </p:sp>
      <p:pic>
        <p:nvPicPr>
          <p:cNvPr id="4" name="Picture 3"/>
          <p:cNvPicPr/>
          <p:nvPr/>
        </p:nvPicPr>
        <p:blipFill>
          <a:blip r:embed="rId2" cstate="print">
            <a:lum bright="-30000" contrast="40000"/>
          </a:blip>
          <a:srcRect/>
          <a:stretch>
            <a:fillRect/>
          </a:stretch>
        </p:blipFill>
        <p:spPr bwMode="auto">
          <a:xfrm>
            <a:off x="76200" y="3657600"/>
            <a:ext cx="89154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458200" cy="5867400"/>
          </a:xfrm>
        </p:spPr>
        <p:txBody>
          <a:bodyPr>
            <a:normAutofit fontScale="85000" lnSpcReduction="20000"/>
          </a:bodyPr>
          <a:lstStyle/>
          <a:p>
            <a:r>
              <a:rPr lang="en-GB" sz="2800" dirty="0" smtClean="0"/>
              <a:t>Don’t label Axes with the units on the scale marking. le</a:t>
            </a:r>
            <a:endParaRPr lang="en-US" sz="2800" dirty="0" smtClean="0"/>
          </a:p>
          <a:p>
            <a:r>
              <a:rPr lang="en-GB" sz="2800" b="1" dirty="0" smtClean="0"/>
              <a:t>Data points : M</a:t>
            </a:r>
            <a:r>
              <a:rPr lang="en-GB" sz="2800" dirty="0" smtClean="0"/>
              <a:t>ark out Data points with a cross. </a:t>
            </a:r>
          </a:p>
          <a:p>
            <a:pPr lvl="1"/>
            <a:r>
              <a:rPr lang="en-GB" dirty="0" smtClean="0"/>
              <a:t>Both ‘+’ and ‘x’ marks are acceptable, but ensure that data points can be seen against the grid. </a:t>
            </a:r>
            <a:endParaRPr lang="en-US" dirty="0" smtClean="0"/>
          </a:p>
          <a:p>
            <a:pPr lvl="1"/>
            <a:r>
              <a:rPr lang="en-GB" dirty="0" smtClean="0"/>
              <a:t>Error bars can take the place of data points if appropriate</a:t>
            </a:r>
            <a:r>
              <a:rPr lang="en-GB" sz="2400" dirty="0" smtClean="0"/>
              <a:t>.</a:t>
            </a:r>
            <a:r>
              <a:rPr lang="en-GB" sz="2400" b="1" dirty="0" smtClean="0"/>
              <a:t> </a:t>
            </a:r>
            <a:endParaRPr lang="en-US" sz="2400" dirty="0" smtClean="0"/>
          </a:p>
          <a:p>
            <a:r>
              <a:rPr lang="en-GB" sz="2800" b="1" dirty="0" smtClean="0"/>
              <a:t>Scales and origins </a:t>
            </a:r>
            <a:endParaRPr lang="en-US" sz="2800" dirty="0" smtClean="0"/>
          </a:p>
          <a:p>
            <a:r>
              <a:rPr lang="en-GB" sz="2800" dirty="0" smtClean="0"/>
              <a:t>Spread the data points on a graph as far as possible without resorting to scales that are difficult to deal with. </a:t>
            </a:r>
            <a:r>
              <a:rPr lang="en-GB" sz="3100" dirty="0" smtClean="0"/>
              <a:t>C</a:t>
            </a:r>
            <a:r>
              <a:rPr lang="en-GB" sz="2800" dirty="0" smtClean="0"/>
              <a:t>onsider: </a:t>
            </a:r>
            <a:endParaRPr lang="en-US" sz="2800" dirty="0" smtClean="0"/>
          </a:p>
          <a:p>
            <a:pPr lvl="1"/>
            <a:r>
              <a:rPr lang="en-GB" dirty="0" smtClean="0"/>
              <a:t>Maximum and minimum values of each variable </a:t>
            </a:r>
            <a:endParaRPr lang="en-US" dirty="0" smtClean="0"/>
          </a:p>
          <a:p>
            <a:pPr lvl="1"/>
            <a:r>
              <a:rPr lang="en-GB" dirty="0" smtClean="0"/>
              <a:t>size of the graph paper; 	</a:t>
            </a:r>
          </a:p>
          <a:p>
            <a:pPr lvl="1"/>
            <a:r>
              <a:rPr lang="en-GB" dirty="0" smtClean="0"/>
              <a:t>Need to include 0.0  as a data point </a:t>
            </a:r>
            <a:endParaRPr lang="en-US" dirty="0" smtClean="0"/>
          </a:p>
          <a:p>
            <a:pPr lvl="1"/>
            <a:r>
              <a:rPr lang="en-GB" dirty="0" smtClean="0"/>
              <a:t>Need to calculate the equation of a line, needs the y intercept </a:t>
            </a:r>
            <a:endParaRPr lang="en-US" dirty="0" smtClean="0"/>
          </a:p>
          <a:p>
            <a:pPr lvl="1"/>
            <a:r>
              <a:rPr lang="en-GB" dirty="0" smtClean="0"/>
              <a:t>Avoid using difficult scale markings (e.g. multiples of 3, 7, 11 etc) </a:t>
            </a:r>
          </a:p>
          <a:p>
            <a:pPr lvl="1"/>
            <a:r>
              <a:rPr lang="en-GB" dirty="0" smtClean="0"/>
              <a:t>The plots should cover </a:t>
            </a:r>
            <a:r>
              <a:rPr lang="en-GB" b="1" dirty="0" smtClean="0"/>
              <a:t>at least half </a:t>
            </a:r>
            <a:r>
              <a:rPr lang="en-GB" dirty="0" smtClean="0"/>
              <a:t>of the grid on the graph</a:t>
            </a:r>
            <a:r>
              <a:rPr lang="en-GB" sz="2400" dirty="0" smtClean="0"/>
              <a:t>. </a:t>
            </a:r>
            <a:endParaRPr lang="en-US" sz="2400" dirty="0" smtClean="0"/>
          </a:p>
        </p:txBody>
      </p:sp>
      <p:sp>
        <p:nvSpPr>
          <p:cNvPr id="4" name="Title 1"/>
          <p:cNvSpPr>
            <a:spLocks noGrp="1"/>
          </p:cNvSpPr>
          <p:nvPr>
            <p:ph type="title"/>
          </p:nvPr>
        </p:nvSpPr>
        <p:spPr>
          <a:xfrm>
            <a:off x="457200" y="0"/>
            <a:ext cx="2895600" cy="563562"/>
          </a:xfrm>
        </p:spPr>
        <p:txBody>
          <a:bodyPr>
            <a:noAutofit/>
          </a:bodyPr>
          <a:lstStyle/>
          <a:p>
            <a:pPr algn="l"/>
            <a:r>
              <a:rPr lang="en-GB" sz="2800" b="1" dirty="0" smtClean="0">
                <a:solidFill>
                  <a:srgbClr val="FF0000"/>
                </a:solidFill>
              </a:rPr>
              <a:t>5. GRAPHING</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1200" y="457200"/>
            <a:ext cx="3352800" cy="6019800"/>
          </a:xfrm>
        </p:spPr>
        <p:txBody>
          <a:bodyPr>
            <a:noAutofit/>
          </a:bodyPr>
          <a:lstStyle/>
          <a:p>
            <a:r>
              <a:rPr lang="en-GB" sz="2400" dirty="0" smtClean="0">
                <a:cs typeface="Arial" pitchFamily="34" charset="0"/>
              </a:rPr>
              <a:t> For the next 3 graphs: </a:t>
            </a:r>
          </a:p>
          <a:p>
            <a:pPr lvl="1"/>
            <a:r>
              <a:rPr lang="en-GB" sz="2400" dirty="0" smtClean="0">
                <a:cs typeface="Arial" pitchFamily="34" charset="0"/>
              </a:rPr>
              <a:t>add in axes labels and units on the real practical work or in exams</a:t>
            </a:r>
          </a:p>
          <a:p>
            <a:pPr lvl="1"/>
            <a:r>
              <a:rPr lang="en-GB" sz="2400" dirty="0" smtClean="0">
                <a:solidFill>
                  <a:srgbClr val="000000"/>
                </a:solidFill>
                <a:cs typeface="Arial" pitchFamily="34" charset="0"/>
              </a:rPr>
              <a:t>The graph has well-spaced marks and the data fills the paper. </a:t>
            </a:r>
          </a:p>
          <a:p>
            <a:pPr lvl="1" fontAlgn="base">
              <a:spcBef>
                <a:spcPct val="0"/>
              </a:spcBef>
              <a:spcAft>
                <a:spcPts val="1000"/>
              </a:spcAft>
            </a:pPr>
            <a:r>
              <a:rPr lang="en-US" sz="2400" dirty="0" smtClean="0">
                <a:cs typeface="Arial" pitchFamily="34" charset="0"/>
              </a:rPr>
              <a:t>Each point is marked with a cross (so points are easy to see even when drawing the </a:t>
            </a:r>
            <a:r>
              <a:rPr lang="en-US" sz="2400" b="1" dirty="0" smtClean="0">
                <a:cs typeface="Arial" pitchFamily="34" charset="0"/>
              </a:rPr>
              <a:t>line of best fit</a:t>
            </a:r>
            <a:endParaRPr lang="en-US" sz="2400" dirty="0" smtClean="0">
              <a:cs typeface="Arial" pitchFamily="34" charset="0"/>
            </a:endParaRPr>
          </a:p>
          <a:p>
            <a:endParaRPr lang="en-US" sz="2400" dirty="0" smtClean="0">
              <a:cs typeface="Arial" pitchFamily="34" charset="0"/>
            </a:endParaRPr>
          </a:p>
          <a:p>
            <a:endParaRPr lang="en-US" sz="2400" dirty="0">
              <a:cs typeface="Arial" pitchFamily="34" charset="0"/>
            </a:endParaRPr>
          </a:p>
        </p:txBody>
      </p:sp>
      <p:sp>
        <p:nvSpPr>
          <p:cNvPr id="5" name="Title 1"/>
          <p:cNvSpPr>
            <a:spLocks noGrp="1"/>
          </p:cNvSpPr>
          <p:nvPr>
            <p:ph type="title"/>
          </p:nvPr>
        </p:nvSpPr>
        <p:spPr>
          <a:xfrm>
            <a:off x="0" y="0"/>
            <a:ext cx="6400800" cy="563562"/>
          </a:xfrm>
        </p:spPr>
        <p:txBody>
          <a:bodyPr>
            <a:noAutofit/>
          </a:bodyPr>
          <a:lstStyle/>
          <a:p>
            <a:pPr algn="l"/>
            <a:r>
              <a:rPr lang="en-GB" sz="2800" b="1" dirty="0" smtClean="0">
                <a:solidFill>
                  <a:srgbClr val="FF0000"/>
                </a:solidFill>
              </a:rPr>
              <a:t>5. GRAPHING: </a:t>
            </a:r>
            <a:r>
              <a:rPr lang="en-GB" sz="2400" b="1" dirty="0" smtClean="0"/>
              <a:t>Spread of data points on graphs</a:t>
            </a:r>
            <a:r>
              <a:rPr lang="en-GB" sz="2400" b="1" dirty="0" smtClean="0">
                <a:solidFill>
                  <a:srgbClr val="FF0000"/>
                </a:solidFill>
              </a:rPr>
              <a:t>  </a:t>
            </a:r>
            <a:endParaRPr lang="en-US" sz="2400" b="1" dirty="0">
              <a:solidFill>
                <a:srgbClr val="FF0000"/>
              </a:solidFill>
            </a:endParaRPr>
          </a:p>
        </p:txBody>
      </p:sp>
      <p:pic>
        <p:nvPicPr>
          <p:cNvPr id="6" name="Picture 5"/>
          <p:cNvPicPr/>
          <p:nvPr/>
        </p:nvPicPr>
        <p:blipFill>
          <a:blip r:embed="rId2" cstate="print">
            <a:lum bright="-20000" contrast="30000"/>
          </a:blip>
          <a:srcRect/>
          <a:stretch>
            <a:fillRect/>
          </a:stretch>
        </p:blipFill>
        <p:spPr bwMode="auto">
          <a:xfrm>
            <a:off x="0" y="914400"/>
            <a:ext cx="64770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0" y="228600"/>
            <a:ext cx="2590800" cy="6248400"/>
          </a:xfrm>
        </p:spPr>
        <p:txBody>
          <a:bodyPr>
            <a:normAutofit/>
          </a:bodyPr>
          <a:lstStyle/>
          <a:p>
            <a:r>
              <a:rPr lang="en-GB" sz="2800" dirty="0" smtClean="0"/>
              <a:t>This graph has limited  acceptability. </a:t>
            </a:r>
          </a:p>
          <a:p>
            <a:pPr lvl="1"/>
            <a:r>
              <a:rPr lang="en-GB" sz="2400" dirty="0" smtClean="0"/>
              <a:t>The points do not quite fill the page,</a:t>
            </a:r>
          </a:p>
          <a:p>
            <a:pPr lvl="1"/>
            <a:r>
              <a:rPr lang="en-GB" sz="2400" dirty="0" smtClean="0"/>
              <a:t> but to spread them further would result in the use of awkward scales</a:t>
            </a:r>
            <a:endParaRPr lang="en-US" sz="2400" dirty="0"/>
          </a:p>
        </p:txBody>
      </p:sp>
      <p:sp>
        <p:nvSpPr>
          <p:cNvPr id="4" name="Title 1"/>
          <p:cNvSpPr>
            <a:spLocks noGrp="1"/>
          </p:cNvSpPr>
          <p:nvPr>
            <p:ph type="title"/>
          </p:nvPr>
        </p:nvSpPr>
        <p:spPr>
          <a:xfrm>
            <a:off x="457200" y="0"/>
            <a:ext cx="2895600" cy="563562"/>
          </a:xfrm>
        </p:spPr>
        <p:txBody>
          <a:bodyPr>
            <a:noAutofit/>
          </a:bodyPr>
          <a:lstStyle/>
          <a:p>
            <a:pPr algn="l"/>
            <a:r>
              <a:rPr lang="en-GB" sz="2800" b="1" dirty="0" smtClean="0">
                <a:solidFill>
                  <a:srgbClr val="FF0000"/>
                </a:solidFill>
              </a:rPr>
              <a:t>5. GRAPHING</a:t>
            </a:r>
            <a:endParaRPr lang="en-US" sz="2800" dirty="0">
              <a:solidFill>
                <a:srgbClr val="FF0000"/>
              </a:solidFill>
            </a:endParaRPr>
          </a:p>
        </p:txBody>
      </p:sp>
      <p:pic>
        <p:nvPicPr>
          <p:cNvPr id="5" name="Picture 4"/>
          <p:cNvPicPr/>
          <p:nvPr/>
        </p:nvPicPr>
        <p:blipFill>
          <a:blip r:embed="rId2" cstate="print">
            <a:lum bright="-30000" contrast="40000"/>
          </a:blip>
          <a:srcRect r="42843"/>
          <a:stretch>
            <a:fillRect/>
          </a:stretch>
        </p:blipFill>
        <p:spPr bwMode="auto">
          <a:xfrm>
            <a:off x="76200" y="685800"/>
            <a:ext cx="6934200" cy="59436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2600" y="0"/>
            <a:ext cx="3581400" cy="6553200"/>
          </a:xfrm>
        </p:spPr>
        <p:txBody>
          <a:bodyPr>
            <a:noAutofit/>
          </a:bodyPr>
          <a:lstStyle/>
          <a:p>
            <a:r>
              <a:rPr lang="en-GB" sz="2400" dirty="0" smtClean="0"/>
              <a:t>At first glance, the graph is well drawn and has spread the data out sensibly. </a:t>
            </a:r>
          </a:p>
          <a:p>
            <a:pPr lvl="1"/>
            <a:r>
              <a:rPr lang="en-GB" sz="2400" dirty="0" smtClean="0"/>
              <a:t>But, if the graph is to be used to calculate the equation of the line, </a:t>
            </a:r>
          </a:p>
          <a:p>
            <a:pPr lvl="1"/>
            <a:r>
              <a:rPr lang="en-GB" sz="2400" dirty="0" smtClean="0"/>
              <a:t>the lack of a y-intercept could cause problems. </a:t>
            </a:r>
          </a:p>
          <a:p>
            <a:pPr lvl="1"/>
            <a:r>
              <a:rPr lang="en-GB" sz="2400" dirty="0" smtClean="0"/>
              <a:t>Increasing the axes to ensure all points are spread out </a:t>
            </a:r>
          </a:p>
          <a:p>
            <a:pPr lvl="1"/>
            <a:r>
              <a:rPr lang="en-GB" sz="2400" dirty="0" smtClean="0"/>
              <a:t>And also include the y-intercept requires skill  an a lot of practice.</a:t>
            </a:r>
            <a:endParaRPr lang="en-US" sz="2400" dirty="0" smtClean="0"/>
          </a:p>
          <a:p>
            <a:endParaRPr lang="en-US" sz="2400" dirty="0"/>
          </a:p>
        </p:txBody>
      </p:sp>
      <p:sp>
        <p:nvSpPr>
          <p:cNvPr id="4" name="Title 1"/>
          <p:cNvSpPr>
            <a:spLocks noGrp="1"/>
          </p:cNvSpPr>
          <p:nvPr>
            <p:ph type="title"/>
          </p:nvPr>
        </p:nvSpPr>
        <p:spPr>
          <a:xfrm>
            <a:off x="457200" y="0"/>
            <a:ext cx="2895600" cy="563562"/>
          </a:xfrm>
        </p:spPr>
        <p:txBody>
          <a:bodyPr>
            <a:noAutofit/>
          </a:bodyPr>
          <a:lstStyle/>
          <a:p>
            <a:pPr algn="l"/>
            <a:r>
              <a:rPr lang="en-GB" sz="2800" b="1" dirty="0" smtClean="0">
                <a:solidFill>
                  <a:srgbClr val="FF0000"/>
                </a:solidFill>
              </a:rPr>
              <a:t>5. GRAPHING</a:t>
            </a:r>
            <a:endParaRPr lang="en-US" sz="2800" dirty="0">
              <a:solidFill>
                <a:srgbClr val="FF0000"/>
              </a:solidFill>
            </a:endParaRPr>
          </a:p>
        </p:txBody>
      </p:sp>
      <p:pic>
        <p:nvPicPr>
          <p:cNvPr id="5" name="Picture 4"/>
          <p:cNvPicPr/>
          <p:nvPr/>
        </p:nvPicPr>
        <p:blipFill>
          <a:blip r:embed="rId2" cstate="print">
            <a:lum bright="-30000" contrast="40000"/>
          </a:blip>
          <a:srcRect r="33670"/>
          <a:stretch>
            <a:fillRect/>
          </a:stretch>
        </p:blipFill>
        <p:spPr bwMode="auto">
          <a:xfrm>
            <a:off x="0" y="533400"/>
            <a:ext cx="5943600"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6096000"/>
          </a:xfrm>
        </p:spPr>
        <p:txBody>
          <a:bodyPr>
            <a:noAutofit/>
          </a:bodyPr>
          <a:lstStyle/>
          <a:p>
            <a:pPr>
              <a:buNone/>
            </a:pPr>
            <a:r>
              <a:rPr lang="en-GB" sz="1600" b="1" dirty="0" smtClean="0"/>
              <a:t>Lines of best fit </a:t>
            </a:r>
            <a:endParaRPr lang="en-US" sz="1600" dirty="0" smtClean="0"/>
          </a:p>
          <a:p>
            <a:r>
              <a:rPr lang="en-GB" sz="1600" dirty="0" smtClean="0"/>
              <a:t>Lines of best fit should be drawn when appropriate. Students should consider the following when deciding where to draw a line of best fit: </a:t>
            </a:r>
            <a:endParaRPr lang="en-US" sz="1600" dirty="0" smtClean="0"/>
          </a:p>
          <a:p>
            <a:r>
              <a:rPr lang="en-GB" sz="1600" dirty="0" smtClean="0"/>
              <a:t> Are the data likely to be following an underlying equation (for example, a relationship governed by a physical law)? This will help decide if the line should be straight or curved. </a:t>
            </a:r>
            <a:endParaRPr lang="en-US" sz="1600" dirty="0" smtClean="0"/>
          </a:p>
          <a:p>
            <a:r>
              <a:rPr lang="en-GB" sz="1600" dirty="0" smtClean="0"/>
              <a:t> Are there any anomalous results? </a:t>
            </a:r>
            <a:endParaRPr lang="en-US" sz="1600" dirty="0" smtClean="0"/>
          </a:p>
          <a:p>
            <a:r>
              <a:rPr lang="en-GB" sz="1600" dirty="0" smtClean="0"/>
              <a:t> Are there uncertainties in the measurements? The line of best fit should fall within error bars if drawn. </a:t>
            </a:r>
            <a:endParaRPr lang="en-US" sz="1600" dirty="0" smtClean="0"/>
          </a:p>
          <a:p>
            <a:r>
              <a:rPr lang="en-GB" sz="1600" dirty="0" smtClean="0"/>
              <a:t> There is no definitive way of determining where a line of best fit should be drawn. A good rule of thumb is to make sure that there are as many points on one side of the line as the other. Often the line should pass through, or very close to, the majority of plotted points. Graphing programs can sometimes help, but tend to use algorithms that make assumptions about the data that may not be appropriate. </a:t>
            </a:r>
            <a:endParaRPr lang="en-US" sz="1600" dirty="0" smtClean="0"/>
          </a:p>
          <a:p>
            <a:r>
              <a:rPr lang="en-GB" sz="1600" dirty="0" smtClean="0"/>
              <a:t>Lines of best fit should be continuous and drawn as a thin pencil that does not obscure the points below and does not add uncertainty to the measurement of gradient of the line. </a:t>
            </a:r>
            <a:endParaRPr lang="en-US" sz="1600" dirty="0" smtClean="0"/>
          </a:p>
          <a:p>
            <a:r>
              <a:rPr lang="en-GB" sz="1600" dirty="0" smtClean="0"/>
              <a:t>Not all lines of best fit go through the origin. Students should ask themselves whether a 0 in the independent variable is likely to produce a 0 in the dependent variable. This can provide an extra and more certain point through which a line must pass. A line of best fit that is expected to pass through (0,0), but does not, would imply some systematic error in the experiment. This would be a good source of discussion in an evaluation</a:t>
            </a:r>
            <a:endParaRPr lang="en-US" sz="1600" dirty="0"/>
          </a:p>
        </p:txBody>
      </p:sp>
      <p:sp>
        <p:nvSpPr>
          <p:cNvPr id="4" name="Title 1"/>
          <p:cNvSpPr>
            <a:spLocks noGrp="1"/>
          </p:cNvSpPr>
          <p:nvPr>
            <p:ph type="title"/>
          </p:nvPr>
        </p:nvSpPr>
        <p:spPr>
          <a:xfrm>
            <a:off x="457200" y="0"/>
            <a:ext cx="2895600" cy="563562"/>
          </a:xfrm>
        </p:spPr>
        <p:txBody>
          <a:bodyPr>
            <a:noAutofit/>
          </a:bodyPr>
          <a:lstStyle/>
          <a:p>
            <a:pPr algn="l"/>
            <a:r>
              <a:rPr lang="en-GB" sz="2800" b="1" dirty="0" smtClean="0">
                <a:solidFill>
                  <a:srgbClr val="FF0000"/>
                </a:solidFill>
              </a:rPr>
              <a:t>5. GRAPHING</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0" y="152400"/>
            <a:ext cx="2743200" cy="2514599"/>
          </a:xfrm>
        </p:spPr>
        <p:txBody>
          <a:bodyPr>
            <a:normAutofit/>
          </a:bodyPr>
          <a:lstStyle/>
          <a:p>
            <a:r>
              <a:rPr lang="en-GB" sz="1600" b="1" dirty="0" smtClean="0"/>
              <a:t>Measuring gradients </a:t>
            </a:r>
            <a:endParaRPr lang="en-US" sz="1600" dirty="0" smtClean="0"/>
          </a:p>
          <a:p>
            <a:r>
              <a:rPr lang="en-GB" sz="1600" dirty="0" smtClean="0"/>
              <a:t>When finding the gradient of a line of best fit, students should show their working by drawing a triangle on the line. The hypotenuse of the triangle should be at least half as big as the line of best fit.</a:t>
            </a:r>
            <a:endParaRPr lang="en-US" sz="1600" dirty="0"/>
          </a:p>
        </p:txBody>
      </p:sp>
      <p:sp>
        <p:nvSpPr>
          <p:cNvPr id="4" name="Title 1"/>
          <p:cNvSpPr>
            <a:spLocks noGrp="1"/>
          </p:cNvSpPr>
          <p:nvPr>
            <p:ph type="title"/>
          </p:nvPr>
        </p:nvSpPr>
        <p:spPr>
          <a:xfrm>
            <a:off x="457200" y="0"/>
            <a:ext cx="3886200" cy="563562"/>
          </a:xfrm>
        </p:spPr>
        <p:txBody>
          <a:bodyPr>
            <a:noAutofit/>
          </a:bodyPr>
          <a:lstStyle/>
          <a:p>
            <a:pPr algn="l"/>
            <a:r>
              <a:rPr lang="en-GB" sz="2800" b="1" dirty="0" smtClean="0">
                <a:solidFill>
                  <a:srgbClr val="FF0000"/>
                </a:solidFill>
              </a:rPr>
              <a:t>5. </a:t>
            </a:r>
            <a:r>
              <a:rPr lang="en-GB" sz="2800" b="1" dirty="0" smtClean="0">
                <a:solidFill>
                  <a:srgbClr val="FF0000"/>
                </a:solidFill>
              </a:rPr>
              <a:t>GRAPHING (Slope)</a:t>
            </a:r>
            <a:endParaRPr lang="en-US" sz="2800" dirty="0">
              <a:solidFill>
                <a:srgbClr val="FF0000"/>
              </a:solidFill>
            </a:endParaRPr>
          </a:p>
        </p:txBody>
      </p:sp>
      <p:pic>
        <p:nvPicPr>
          <p:cNvPr id="6" name="Picture 5"/>
          <p:cNvPicPr/>
          <p:nvPr/>
        </p:nvPicPr>
        <p:blipFill>
          <a:blip r:embed="rId2" cstate="print">
            <a:lum bright="-30000" contrast="40000"/>
          </a:blip>
          <a:srcRect/>
          <a:stretch>
            <a:fillRect/>
          </a:stretch>
        </p:blipFill>
        <p:spPr bwMode="auto">
          <a:xfrm>
            <a:off x="0" y="457200"/>
            <a:ext cx="6400800" cy="5486400"/>
          </a:xfrm>
          <a:prstGeom prst="rect">
            <a:avLst/>
          </a:prstGeom>
          <a:noFill/>
          <a:ln w="9525">
            <a:noFill/>
            <a:miter lim="800000"/>
            <a:headEnd/>
            <a:tailEnd/>
          </a:ln>
        </p:spPr>
      </p:pic>
      <p:sp>
        <p:nvSpPr>
          <p:cNvPr id="10241" name="Rectangle 1"/>
          <p:cNvSpPr>
            <a:spLocks noChangeArrowheads="1"/>
          </p:cNvSpPr>
          <p:nvPr/>
        </p:nvSpPr>
        <p:spPr bwMode="auto">
          <a:xfrm>
            <a:off x="6400800" y="2514600"/>
            <a:ext cx="27432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GB" sz="16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The line of best fit here has an equal number of points on both sides. It is not too wide so points can be seen under it.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GB" sz="16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The gradient triangle has been drawn so the hypotenuse includes more than half of the line. </a:t>
            </a:r>
            <a:endParaRPr kumimoji="0" lang="en-GB" sz="1600" b="0" i="0" u="none" strike="noStrike" cap="none" normalizeH="0" baseline="0" dirty="0" smtClean="0">
              <a:ln>
                <a:noFill/>
              </a:ln>
              <a:solidFill>
                <a:schemeClr val="tx1"/>
              </a:solidFill>
              <a:effectLst/>
              <a:latin typeface="Tahoma" pitchFamily="34" charset="0"/>
              <a:ea typeface="Calibri"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GB" sz="1600" b="0" i="0" u="none" strike="noStrike" cap="none" normalizeH="0" baseline="0" dirty="0" smtClean="0">
                <a:ln>
                  <a:noFill/>
                </a:ln>
                <a:solidFill>
                  <a:schemeClr val="tx1"/>
                </a:solidFill>
                <a:effectLst/>
                <a:latin typeface="Tahoma" pitchFamily="34" charset="0"/>
                <a:ea typeface="Calibri" pitchFamily="34" charset="0"/>
                <a:cs typeface="Tahoma" pitchFamily="34" charset="0"/>
              </a:rPr>
              <a:t>In addition, it starts and ends on points where the line of best fit crosses grid lines so the points can be read easily (this is not always possible).</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0242" name="Rectangle 2"/>
          <p:cNvSpPr>
            <a:spLocks noChangeArrowheads="1"/>
          </p:cNvSpPr>
          <p:nvPr/>
        </p:nvSpPr>
        <p:spPr bwMode="auto">
          <a:xfrm>
            <a:off x="381000" y="5874603"/>
            <a:ext cx="4572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rgbClr val="000000"/>
                </a:solidFill>
                <a:effectLst/>
                <a:latin typeface="Arial" pitchFamily="34" charset="0"/>
                <a:ea typeface="Calibri" pitchFamily="34" charset="0"/>
                <a:cs typeface="Cambria Math" pitchFamily="18" charset="0"/>
              </a:rPr>
              <a:t>𝒈𝒓𝒂𝒅𝒊𝒆𝒏𝒕 </a:t>
            </a:r>
            <a:r>
              <a:rPr kumimoji="0" lang="en-GB"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a:t>
            </a:r>
            <a:r>
              <a:rPr kumimoji="0" lang="en-GB" sz="24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 </a:t>
            </a:r>
            <a:r>
              <a:rPr kumimoji="0" lang="en-GB" sz="2400" b="1" i="0" u="sng" strike="noStrike" cap="none" normalizeH="0" baseline="0" dirty="0" smtClean="0">
                <a:ln>
                  <a:noFill/>
                </a:ln>
                <a:solidFill>
                  <a:srgbClr val="000000"/>
                </a:solidFill>
                <a:effectLst/>
                <a:latin typeface="Arial" pitchFamily="34" charset="0"/>
                <a:ea typeface="Calibri" pitchFamily="34" charset="0"/>
                <a:cs typeface="Arial" pitchFamily="34" charset="0"/>
              </a:rPr>
              <a:t>Δ</a:t>
            </a:r>
            <a:r>
              <a:rPr kumimoji="0" lang="en-GB" sz="2400" b="1" i="0" u="sng" strike="noStrike" cap="none" normalizeH="0" baseline="0" dirty="0" smtClean="0">
                <a:ln>
                  <a:noFill/>
                </a:ln>
                <a:solidFill>
                  <a:srgbClr val="000000"/>
                </a:solidFill>
                <a:effectLst/>
                <a:latin typeface="Arial" pitchFamily="34" charset="0"/>
                <a:ea typeface="Calibri" pitchFamily="34" charset="0"/>
                <a:cs typeface="Cambria Math" pitchFamily="18" charset="0"/>
              </a:rPr>
              <a:t>𝒚</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                    Δ</a:t>
            </a:r>
            <a:r>
              <a:rPr kumimoji="0" lang="en-GB" sz="2400" b="1" i="0" u="none" strike="noStrike" cap="none" normalizeH="0" baseline="0" dirty="0" smtClean="0">
                <a:ln>
                  <a:noFill/>
                </a:ln>
                <a:solidFill>
                  <a:srgbClr val="000000"/>
                </a:solidFill>
                <a:effectLst/>
                <a:latin typeface="Arial" pitchFamily="34" charset="0"/>
                <a:ea typeface="Calibri" pitchFamily="34" charset="0"/>
                <a:cs typeface="Cambria Math" pitchFamily="18" charset="0"/>
              </a:rPr>
              <a:t>𝒙</a:t>
            </a:r>
            <a:endParaRPr kumimoji="0" lang="en-GB" sz="24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r>
              <a:rPr lang="en-GB" sz="2800" dirty="0" smtClean="0"/>
              <a:t>When finding the gradient of a curve, </a:t>
            </a:r>
            <a:r>
              <a:rPr lang="en-GB" sz="2800" dirty="0" err="1" smtClean="0"/>
              <a:t>eg</a:t>
            </a:r>
            <a:r>
              <a:rPr lang="en-GB" sz="2800" dirty="0" smtClean="0"/>
              <a:t>, the rate of reaction at a time that was not sampled, students should draw a tangent to the curve at the relevant value of the independent variable (x-axis). </a:t>
            </a:r>
            <a:endParaRPr lang="en-US" sz="2800" dirty="0" smtClean="0"/>
          </a:p>
          <a:p>
            <a:r>
              <a:rPr lang="en-GB" sz="2800" dirty="0" smtClean="0"/>
              <a:t>Use of a set square to draw a triangle over this point on the curve can be helpful in drawing an appropriate tangent.</a:t>
            </a:r>
            <a:endParaRPr lang="en-US" sz="2800" dirty="0" smtClean="0"/>
          </a:p>
          <a:p>
            <a:r>
              <a:rPr lang="en-GB" sz="2800" dirty="0" smtClean="0"/>
              <a:t> </a:t>
            </a:r>
            <a:endParaRPr lang="en-US" sz="2800" dirty="0" smtClean="0"/>
          </a:p>
          <a:p>
            <a:r>
              <a:rPr lang="en-GB" sz="2800" b="1" dirty="0" smtClean="0"/>
              <a:t>The equation of a straight line </a:t>
            </a:r>
            <a:endParaRPr lang="en-US" sz="2800" dirty="0" smtClean="0"/>
          </a:p>
          <a:p>
            <a:r>
              <a:rPr lang="en-GB" sz="2800" dirty="0" smtClean="0"/>
              <a:t>Students should be able to translate graphical data into the equation of a straight line. </a:t>
            </a:r>
            <a:endParaRPr lang="en-US" sz="2800" dirty="0" smtClean="0"/>
          </a:p>
          <a:p>
            <a:pPr algn="ctr">
              <a:buNone/>
            </a:pPr>
            <a:r>
              <a:rPr lang="en-GB" sz="3300" dirty="0" smtClean="0"/>
              <a:t>	y=</a:t>
            </a:r>
            <a:r>
              <a:rPr lang="en-GB" sz="3300" dirty="0" err="1" smtClean="0"/>
              <a:t>mx+c</a:t>
            </a:r>
            <a:endParaRPr lang="en-US" sz="3300" dirty="0" smtClean="0"/>
          </a:p>
          <a:p>
            <a:r>
              <a:rPr lang="en-GB" sz="2800" dirty="0" smtClean="0"/>
              <a:t>Where y is the dependent variable, m is the gradient, x is the independent variable and c is the y-intercept.</a:t>
            </a:r>
            <a:endParaRPr lang="en-US" sz="2800" dirty="0" smtClean="0"/>
          </a:p>
          <a:p>
            <a:endParaRPr lang="en-US" sz="2800" dirty="0"/>
          </a:p>
        </p:txBody>
      </p:sp>
      <p:sp>
        <p:nvSpPr>
          <p:cNvPr id="4" name="Title 1"/>
          <p:cNvSpPr>
            <a:spLocks noGrp="1"/>
          </p:cNvSpPr>
          <p:nvPr>
            <p:ph type="title"/>
          </p:nvPr>
        </p:nvSpPr>
        <p:spPr>
          <a:xfrm>
            <a:off x="457200" y="0"/>
            <a:ext cx="2895600" cy="563562"/>
          </a:xfrm>
        </p:spPr>
        <p:txBody>
          <a:bodyPr>
            <a:noAutofit/>
          </a:bodyPr>
          <a:lstStyle/>
          <a:p>
            <a:pPr algn="l"/>
            <a:r>
              <a:rPr lang="en-GB" sz="2800" b="1" dirty="0" smtClean="0">
                <a:solidFill>
                  <a:srgbClr val="FF0000"/>
                </a:solidFill>
              </a:rPr>
              <a:t>5. GRAPHING</a:t>
            </a:r>
            <a:endParaRPr lang="en-US" sz="2800"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lum bright="-20000" contrast="40000"/>
          </a:blip>
          <a:srcRect l="1913" t="17118" r="25344" b="27581"/>
          <a:stretch>
            <a:fillRect/>
          </a:stretch>
        </p:blipFill>
        <p:spPr bwMode="auto">
          <a:xfrm>
            <a:off x="2438400" y="762000"/>
            <a:ext cx="6705600" cy="6096000"/>
          </a:xfrm>
          <a:prstGeom prst="rect">
            <a:avLst/>
          </a:prstGeom>
          <a:noFill/>
          <a:ln w="9525">
            <a:noFill/>
            <a:miter lim="800000"/>
            <a:headEnd/>
            <a:tailEnd/>
          </a:ln>
        </p:spPr>
      </p:pic>
      <p:sp>
        <p:nvSpPr>
          <p:cNvPr id="3" name="Content Placeholder 2"/>
          <p:cNvSpPr>
            <a:spLocks noGrp="1"/>
          </p:cNvSpPr>
          <p:nvPr>
            <p:ph idx="1"/>
          </p:nvPr>
        </p:nvSpPr>
        <p:spPr>
          <a:xfrm>
            <a:off x="0" y="685800"/>
            <a:ext cx="3276600" cy="6172200"/>
          </a:xfrm>
        </p:spPr>
        <p:txBody>
          <a:bodyPr>
            <a:noAutofit/>
          </a:bodyPr>
          <a:lstStyle/>
          <a:p>
            <a:pPr marL="0">
              <a:buNone/>
            </a:pPr>
            <a:r>
              <a:rPr lang="en-GB" sz="2400" dirty="0" smtClean="0"/>
              <a:t>Where, </a:t>
            </a:r>
          </a:p>
          <a:p>
            <a:pPr marL="0">
              <a:buNone/>
            </a:pPr>
            <a:r>
              <a:rPr lang="en-GB" sz="2400" dirty="0" smtClean="0"/>
              <a:t> y = dependent variable, m = gradient,</a:t>
            </a:r>
          </a:p>
          <a:p>
            <a:pPr marL="0">
              <a:buNone/>
            </a:pPr>
            <a:r>
              <a:rPr lang="en-GB" sz="2400" dirty="0" smtClean="0"/>
              <a:t>x =independent variable c = y-intercept.</a:t>
            </a:r>
            <a:endParaRPr lang="en-US" sz="2400" dirty="0" smtClean="0"/>
          </a:p>
          <a:p>
            <a:pPr marL="0">
              <a:buNone/>
            </a:pPr>
            <a:endParaRPr lang="en-GB" sz="2400" b="1" dirty="0" smtClean="0"/>
          </a:p>
          <a:p>
            <a:pPr marL="0">
              <a:buNone/>
            </a:pPr>
            <a:r>
              <a:rPr lang="en-GB" sz="2800" b="1" dirty="0" smtClean="0"/>
              <a:t>From the graph:</a:t>
            </a:r>
          </a:p>
          <a:p>
            <a:pPr marL="0">
              <a:buNone/>
            </a:pPr>
            <a:r>
              <a:rPr lang="en-GB" sz="2400" dirty="0" err="1" smtClean="0"/>
              <a:t>Δy</a:t>
            </a:r>
            <a:r>
              <a:rPr lang="en-GB" sz="2400" dirty="0" smtClean="0"/>
              <a:t> = 28 – 9 = 19 </a:t>
            </a:r>
            <a:endParaRPr lang="en-US" sz="2400" dirty="0" smtClean="0"/>
          </a:p>
          <a:p>
            <a:pPr marL="0">
              <a:buNone/>
            </a:pPr>
            <a:r>
              <a:rPr lang="en-GB" sz="2400" dirty="0" err="1" smtClean="0"/>
              <a:t>Δx</a:t>
            </a:r>
            <a:r>
              <a:rPr lang="en-GB" sz="2400" dirty="0" smtClean="0"/>
              <a:t> = 90 – 10 = 80 </a:t>
            </a:r>
            <a:endParaRPr lang="en-US" sz="2400" dirty="0" smtClean="0"/>
          </a:p>
          <a:p>
            <a:pPr marL="0">
              <a:buNone/>
            </a:pPr>
            <a:r>
              <a:rPr lang="en-GB" sz="2400" dirty="0" smtClean="0"/>
              <a:t>gradient = 19 /80 </a:t>
            </a:r>
          </a:p>
          <a:p>
            <a:pPr marL="0">
              <a:buNone/>
            </a:pPr>
            <a:r>
              <a:rPr lang="en-GB" sz="2400" dirty="0" smtClean="0"/>
              <a:t>       = 0.24 (2 </a:t>
            </a:r>
            <a:r>
              <a:rPr lang="en-GB" sz="2400" dirty="0" err="1" smtClean="0"/>
              <a:t>sf</a:t>
            </a:r>
            <a:r>
              <a:rPr lang="en-GB" sz="2400" dirty="0" smtClean="0"/>
              <a:t>) </a:t>
            </a:r>
            <a:endParaRPr lang="en-US" sz="2400" dirty="0" smtClean="0"/>
          </a:p>
          <a:p>
            <a:pPr marL="0">
              <a:buNone/>
            </a:pPr>
            <a:r>
              <a:rPr lang="en-GB" sz="2400" dirty="0" smtClean="0"/>
              <a:t>y-intercept = 7.0 </a:t>
            </a:r>
            <a:endParaRPr lang="en-US" sz="2400" dirty="0" smtClean="0"/>
          </a:p>
          <a:p>
            <a:pPr marL="0">
              <a:buNone/>
            </a:pPr>
            <a:r>
              <a:rPr lang="en-GB" sz="2400" dirty="0" smtClean="0"/>
              <a:t>equation of line:</a:t>
            </a:r>
            <a:endParaRPr lang="en-US" sz="2400" dirty="0" smtClean="0"/>
          </a:p>
          <a:p>
            <a:pPr marL="0">
              <a:buNone/>
            </a:pPr>
            <a:r>
              <a:rPr lang="en-GB" sz="2400" dirty="0" smtClean="0"/>
              <a:t>    y = 0.24 </a:t>
            </a:r>
            <a:r>
              <a:rPr lang="en-GB" sz="2400" i="1" dirty="0" smtClean="0">
                <a:latin typeface="Arial" pitchFamily="34" charset="0"/>
                <a:cs typeface="Arial" pitchFamily="34" charset="0"/>
              </a:rPr>
              <a:t>x</a:t>
            </a:r>
            <a:r>
              <a:rPr lang="en-GB" sz="2400" dirty="0" smtClean="0"/>
              <a:t> + 7.0</a:t>
            </a:r>
          </a:p>
          <a:p>
            <a:pPr marL="0">
              <a:buNone/>
            </a:pPr>
            <a:endParaRPr lang="en-US" sz="2400" dirty="0"/>
          </a:p>
        </p:txBody>
      </p:sp>
      <p:sp>
        <p:nvSpPr>
          <p:cNvPr id="4" name="Title 1"/>
          <p:cNvSpPr>
            <a:spLocks noGrp="1"/>
          </p:cNvSpPr>
          <p:nvPr>
            <p:ph type="title"/>
          </p:nvPr>
        </p:nvSpPr>
        <p:spPr>
          <a:xfrm>
            <a:off x="0" y="76200"/>
            <a:ext cx="8686800" cy="838200"/>
          </a:xfrm>
        </p:spPr>
        <p:txBody>
          <a:bodyPr>
            <a:noAutofit/>
          </a:bodyPr>
          <a:lstStyle/>
          <a:p>
            <a:pPr algn="l"/>
            <a:r>
              <a:rPr lang="en-GB" sz="2800" b="1" dirty="0" smtClean="0">
                <a:solidFill>
                  <a:srgbClr val="FF0000"/>
                </a:solidFill>
                <a:latin typeface="Arial" pitchFamily="34" charset="0"/>
                <a:cs typeface="Arial" pitchFamily="34" charset="0"/>
              </a:rPr>
              <a:t>5. GRAPHING: </a:t>
            </a:r>
            <a:r>
              <a:rPr lang="en-GB" sz="2800" b="1" dirty="0" smtClean="0">
                <a:solidFill>
                  <a:srgbClr val="FF0000"/>
                </a:solidFill>
              </a:rPr>
              <a:t>	</a:t>
            </a:r>
            <a:r>
              <a:rPr lang="en-GB" sz="2400" dirty="0" smtClean="0">
                <a:latin typeface="Arial" pitchFamily="34" charset="0"/>
                <a:cs typeface="Arial" pitchFamily="34" charset="0"/>
              </a:rPr>
              <a:t>translate graphical data into the equation 			of a straight line:	y=</a:t>
            </a:r>
            <a:r>
              <a:rPr lang="en-GB" sz="2400" dirty="0" err="1" smtClean="0">
                <a:latin typeface="Arial" pitchFamily="34" charset="0"/>
                <a:cs typeface="Arial" pitchFamily="34" charset="0"/>
              </a:rPr>
              <a:t>mx+c</a:t>
            </a:r>
            <a:r>
              <a:rPr lang="en-US" sz="1400" dirty="0" smtClean="0"/>
              <a:t/>
            </a:r>
            <a:br>
              <a:rPr lang="en-US" sz="1400" dirty="0" smtClean="0"/>
            </a:br>
            <a:endParaRPr lang="en-US" sz="1400"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2057400" cy="609600"/>
          </a:xfrm>
        </p:spPr>
        <p:txBody>
          <a:bodyPr>
            <a:noAutofit/>
          </a:bodyPr>
          <a:lstStyle/>
          <a:p>
            <a:pPr algn="l"/>
            <a:r>
              <a:rPr lang="en-GB" sz="3200" b="1" dirty="0" smtClean="0">
                <a:solidFill>
                  <a:srgbClr val="C00000"/>
                </a:solidFill>
              </a:rPr>
              <a:t>8) Graph </a:t>
            </a:r>
            <a:endParaRPr lang="en-US" sz="3200" dirty="0">
              <a:solidFill>
                <a:srgbClr val="C00000"/>
              </a:solidFill>
            </a:endParaRPr>
          </a:p>
        </p:txBody>
      </p:sp>
      <p:sp>
        <p:nvSpPr>
          <p:cNvPr id="3" name="Content Placeholder 2"/>
          <p:cNvSpPr>
            <a:spLocks noGrp="1"/>
          </p:cNvSpPr>
          <p:nvPr>
            <p:ph idx="1"/>
          </p:nvPr>
        </p:nvSpPr>
        <p:spPr>
          <a:xfrm>
            <a:off x="457200" y="609600"/>
            <a:ext cx="8229600" cy="5516563"/>
          </a:xfrm>
        </p:spPr>
        <p:txBody>
          <a:bodyPr>
            <a:normAutofit fontScale="85000" lnSpcReduction="10000"/>
          </a:bodyPr>
          <a:lstStyle/>
          <a:p>
            <a:r>
              <a:rPr lang="en-GB" dirty="0" smtClean="0"/>
              <a:t>Plot </a:t>
            </a:r>
            <a:r>
              <a:rPr lang="en-GB" dirty="0"/>
              <a:t>the graph(s) using a </a:t>
            </a:r>
            <a:r>
              <a:rPr lang="en-GB" dirty="0" smtClean="0"/>
              <a:t>graph sheet. </a:t>
            </a:r>
            <a:endParaRPr lang="en-US" dirty="0"/>
          </a:p>
          <a:p>
            <a:r>
              <a:rPr lang="en-GB" dirty="0" smtClean="0"/>
              <a:t>Place </a:t>
            </a:r>
            <a:r>
              <a:rPr lang="en-GB" dirty="0"/>
              <a:t>a heading for the graph and for the axis. </a:t>
            </a:r>
            <a:endParaRPr lang="en-US" dirty="0"/>
          </a:p>
          <a:p>
            <a:r>
              <a:rPr lang="en-GB" dirty="0" smtClean="0"/>
              <a:t>Divide </a:t>
            </a:r>
            <a:r>
              <a:rPr lang="en-GB" dirty="0"/>
              <a:t>quantities in the headings by the units as appropriate. </a:t>
            </a:r>
            <a:endParaRPr lang="en-US" dirty="0"/>
          </a:p>
          <a:p>
            <a:r>
              <a:rPr lang="en-GB" dirty="0" smtClean="0"/>
              <a:t>Use </a:t>
            </a:r>
            <a:r>
              <a:rPr lang="en-GB" dirty="0"/>
              <a:t>multiplicative factors as required and indicate this on the axis only. </a:t>
            </a:r>
            <a:endParaRPr lang="en-US" dirty="0"/>
          </a:p>
          <a:p>
            <a:r>
              <a:rPr lang="en-GB" b="1" dirty="0" smtClean="0"/>
              <a:t>Draw </a:t>
            </a:r>
            <a:r>
              <a:rPr lang="en-GB" b="1" dirty="0"/>
              <a:t>the best straight line or curve </a:t>
            </a:r>
            <a:r>
              <a:rPr lang="en-GB" dirty="0"/>
              <a:t>that can describe </a:t>
            </a:r>
            <a:r>
              <a:rPr lang="en-GB" b="1" dirty="0"/>
              <a:t>all </a:t>
            </a:r>
            <a:r>
              <a:rPr lang="en-GB" dirty="0"/>
              <a:t>the points</a:t>
            </a:r>
            <a:r>
              <a:rPr lang="en-GB" dirty="0" smtClean="0"/>
              <a:t>.</a:t>
            </a:r>
          </a:p>
          <a:p>
            <a:r>
              <a:rPr lang="en-GB" dirty="0" smtClean="0"/>
              <a:t>Check readings or calculations for points that lies far away from the best straight line or curve. </a:t>
            </a:r>
            <a:endParaRPr lang="en-US" dirty="0" smtClean="0"/>
          </a:p>
          <a:p>
            <a:r>
              <a:rPr lang="en-GB" dirty="0" smtClean="0"/>
              <a:t>Indicate on the graph any points that are being read. </a:t>
            </a:r>
          </a:p>
          <a:p>
            <a:r>
              <a:rPr lang="en-GB" dirty="0" smtClean="0"/>
              <a:t>Remove colour from the graph (If you used a computer program).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2819400"/>
          </a:xfrm>
        </p:spPr>
        <p:txBody>
          <a:bodyPr>
            <a:normAutofit/>
          </a:bodyPr>
          <a:lstStyle/>
          <a:p>
            <a:r>
              <a:rPr lang="en-GB" sz="2800" b="1" dirty="0" smtClean="0"/>
              <a:t>Testing relationships </a:t>
            </a:r>
            <a:endParaRPr lang="en-US" sz="2800" dirty="0" smtClean="0"/>
          </a:p>
          <a:p>
            <a:r>
              <a:rPr lang="en-GB" sz="2800" dirty="0" smtClean="0"/>
              <a:t>Sometimes it is not clear what the relationship between two variables is. A quick way to find a possible relationship is to manipulate the data to form a straight line graph from the data by changing the variable plotted on each axis. </a:t>
            </a:r>
            <a:endParaRPr lang="en-US" sz="2800" dirty="0" smtClean="0"/>
          </a:p>
        </p:txBody>
      </p:sp>
      <p:sp>
        <p:nvSpPr>
          <p:cNvPr id="4" name="Title 1"/>
          <p:cNvSpPr>
            <a:spLocks noGrp="1"/>
          </p:cNvSpPr>
          <p:nvPr>
            <p:ph type="title"/>
          </p:nvPr>
        </p:nvSpPr>
        <p:spPr>
          <a:xfrm>
            <a:off x="457200" y="0"/>
            <a:ext cx="2895600" cy="563562"/>
          </a:xfrm>
        </p:spPr>
        <p:txBody>
          <a:bodyPr>
            <a:noAutofit/>
          </a:bodyPr>
          <a:lstStyle/>
          <a:p>
            <a:pPr algn="l"/>
            <a:r>
              <a:rPr lang="en-GB" sz="2800" b="1" dirty="0" smtClean="0">
                <a:solidFill>
                  <a:srgbClr val="FF0000"/>
                </a:solidFill>
              </a:rPr>
              <a:t>5. GRAPHING</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686800" cy="563562"/>
          </a:xfrm>
        </p:spPr>
        <p:txBody>
          <a:bodyPr>
            <a:noAutofit/>
          </a:bodyPr>
          <a:lstStyle/>
          <a:p>
            <a:pPr algn="l"/>
            <a:r>
              <a:rPr lang="en-GB" sz="2800" b="1" dirty="0" smtClean="0">
                <a:solidFill>
                  <a:srgbClr val="FF0000"/>
                </a:solidFill>
              </a:rPr>
              <a:t>5. GRAPHING: 	</a:t>
            </a:r>
            <a:r>
              <a:rPr lang="en-GB" sz="2800" dirty="0" smtClean="0"/>
              <a:t>For example</a:t>
            </a:r>
            <a:endParaRPr lang="en-US" sz="2800" dirty="0">
              <a:solidFill>
                <a:srgbClr val="FF0000"/>
              </a:solidFill>
            </a:endParaRPr>
          </a:p>
        </p:txBody>
      </p:sp>
      <p:graphicFrame>
        <p:nvGraphicFramePr>
          <p:cNvPr id="5" name="Table 4"/>
          <p:cNvGraphicFramePr>
            <a:graphicFrameLocks noGrp="1"/>
          </p:cNvGraphicFramePr>
          <p:nvPr/>
        </p:nvGraphicFramePr>
        <p:xfrm>
          <a:off x="152400" y="1066800"/>
          <a:ext cx="2286000" cy="5029203"/>
        </p:xfrm>
        <a:graphic>
          <a:graphicData uri="http://schemas.openxmlformats.org/drawingml/2006/table">
            <a:tbl>
              <a:tblPr/>
              <a:tblGrid>
                <a:gridCol w="1099868"/>
                <a:gridCol w="1186132"/>
              </a:tblGrid>
              <a:tr h="423140">
                <a:tc>
                  <a:txBody>
                    <a:bodyPr/>
                    <a:lstStyle/>
                    <a:p>
                      <a:pPr marL="0" marR="0" algn="ctr">
                        <a:spcBef>
                          <a:spcPts val="0"/>
                        </a:spcBef>
                        <a:spcAft>
                          <a:spcPts val="0"/>
                        </a:spcAft>
                      </a:pPr>
                      <a:r>
                        <a:rPr lang="en-GB" sz="2400" b="1" dirty="0">
                          <a:solidFill>
                            <a:srgbClr val="000000"/>
                          </a:solidFill>
                          <a:latin typeface="Arial"/>
                          <a:ea typeface="Calibri"/>
                          <a:cs typeface="Times New Roman"/>
                        </a:rPr>
                        <a:t>x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b="1" dirty="0">
                          <a:solidFill>
                            <a:srgbClr val="000000"/>
                          </a:solidFill>
                          <a:latin typeface="Arial"/>
                          <a:ea typeface="Calibri"/>
                          <a:cs typeface="Times New Roman"/>
                        </a:rPr>
                        <a:t>y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733">
                <a:tc>
                  <a:txBody>
                    <a:bodyPr/>
                    <a:lstStyle/>
                    <a:p>
                      <a:pPr marL="0" marR="0" algn="ctr">
                        <a:spcBef>
                          <a:spcPts val="0"/>
                        </a:spcBef>
                        <a:spcAft>
                          <a:spcPts val="0"/>
                        </a:spcAft>
                      </a:pPr>
                      <a:r>
                        <a:rPr lang="en-GB" sz="2400" dirty="0">
                          <a:solidFill>
                            <a:srgbClr val="000000"/>
                          </a:solidFill>
                          <a:latin typeface="Arial"/>
                          <a:ea typeface="Calibri"/>
                          <a:cs typeface="Times New Roman"/>
                        </a:rPr>
                        <a:t>0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0.00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733">
                <a:tc>
                  <a:txBody>
                    <a:bodyPr/>
                    <a:lstStyle/>
                    <a:p>
                      <a:pPr marL="0" marR="0" algn="ctr">
                        <a:spcBef>
                          <a:spcPts val="0"/>
                        </a:spcBef>
                        <a:spcAft>
                          <a:spcPts val="0"/>
                        </a:spcAft>
                      </a:pPr>
                      <a:r>
                        <a:rPr lang="en-GB" sz="2400" dirty="0">
                          <a:solidFill>
                            <a:srgbClr val="000000"/>
                          </a:solidFill>
                          <a:latin typeface="Arial"/>
                          <a:ea typeface="Calibri"/>
                          <a:cs typeface="Times New Roman"/>
                        </a:rPr>
                        <a:t>10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dirty="0">
                          <a:solidFill>
                            <a:srgbClr val="000000"/>
                          </a:solidFill>
                          <a:latin typeface="Arial"/>
                          <a:ea typeface="Calibri"/>
                          <a:cs typeface="Times New Roman"/>
                        </a:rPr>
                        <a:t>3.16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733">
                <a:tc>
                  <a:txBody>
                    <a:bodyPr/>
                    <a:lstStyle/>
                    <a:p>
                      <a:pPr marL="0" marR="0" algn="ctr">
                        <a:spcBef>
                          <a:spcPts val="0"/>
                        </a:spcBef>
                        <a:spcAft>
                          <a:spcPts val="0"/>
                        </a:spcAft>
                      </a:pPr>
                      <a:r>
                        <a:rPr lang="en-GB" sz="2400">
                          <a:solidFill>
                            <a:srgbClr val="000000"/>
                          </a:solidFill>
                          <a:latin typeface="Arial"/>
                          <a:ea typeface="Calibri"/>
                          <a:cs typeface="Times New Roman"/>
                        </a:rPr>
                        <a:t>20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dirty="0">
                          <a:solidFill>
                            <a:srgbClr val="000000"/>
                          </a:solidFill>
                          <a:latin typeface="Arial"/>
                          <a:ea typeface="Calibri"/>
                          <a:cs typeface="Times New Roman"/>
                        </a:rPr>
                        <a:t>4.47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733">
                <a:tc>
                  <a:txBody>
                    <a:bodyPr/>
                    <a:lstStyle/>
                    <a:p>
                      <a:pPr marL="0" marR="0" algn="ctr">
                        <a:spcBef>
                          <a:spcPts val="0"/>
                        </a:spcBef>
                        <a:spcAft>
                          <a:spcPts val="0"/>
                        </a:spcAft>
                      </a:pPr>
                      <a:r>
                        <a:rPr lang="en-GB" sz="2400">
                          <a:solidFill>
                            <a:srgbClr val="000000"/>
                          </a:solidFill>
                          <a:latin typeface="Arial"/>
                          <a:ea typeface="Calibri"/>
                          <a:cs typeface="Times New Roman"/>
                        </a:rPr>
                        <a:t>30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dirty="0">
                          <a:solidFill>
                            <a:srgbClr val="000000"/>
                          </a:solidFill>
                          <a:latin typeface="Arial"/>
                          <a:ea typeface="Calibri"/>
                          <a:cs typeface="Times New Roman"/>
                        </a:rPr>
                        <a:t>5.48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733">
                <a:tc>
                  <a:txBody>
                    <a:bodyPr/>
                    <a:lstStyle/>
                    <a:p>
                      <a:pPr marL="0" marR="0" algn="ctr">
                        <a:spcBef>
                          <a:spcPts val="0"/>
                        </a:spcBef>
                        <a:spcAft>
                          <a:spcPts val="0"/>
                        </a:spcAft>
                      </a:pPr>
                      <a:r>
                        <a:rPr lang="en-GB" sz="2400">
                          <a:solidFill>
                            <a:srgbClr val="000000"/>
                          </a:solidFill>
                          <a:latin typeface="Arial"/>
                          <a:ea typeface="Calibri"/>
                          <a:cs typeface="Times New Roman"/>
                        </a:rPr>
                        <a:t>40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dirty="0">
                          <a:solidFill>
                            <a:srgbClr val="000000"/>
                          </a:solidFill>
                          <a:latin typeface="Arial"/>
                          <a:ea typeface="Calibri"/>
                          <a:cs typeface="Times New Roman"/>
                        </a:rPr>
                        <a:t>6.32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733">
                <a:tc>
                  <a:txBody>
                    <a:bodyPr/>
                    <a:lstStyle/>
                    <a:p>
                      <a:pPr marL="0" marR="0" algn="ctr">
                        <a:spcBef>
                          <a:spcPts val="0"/>
                        </a:spcBef>
                        <a:spcAft>
                          <a:spcPts val="0"/>
                        </a:spcAft>
                      </a:pPr>
                      <a:r>
                        <a:rPr lang="en-GB" sz="2400">
                          <a:solidFill>
                            <a:srgbClr val="000000"/>
                          </a:solidFill>
                          <a:latin typeface="Arial"/>
                          <a:ea typeface="Calibri"/>
                          <a:cs typeface="Times New Roman"/>
                        </a:rPr>
                        <a:t>50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dirty="0">
                          <a:solidFill>
                            <a:srgbClr val="000000"/>
                          </a:solidFill>
                          <a:latin typeface="Arial"/>
                          <a:ea typeface="Calibri"/>
                          <a:cs typeface="Times New Roman"/>
                        </a:rPr>
                        <a:t>7.07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733">
                <a:tc>
                  <a:txBody>
                    <a:bodyPr/>
                    <a:lstStyle/>
                    <a:p>
                      <a:pPr marL="0" marR="0" algn="ctr">
                        <a:spcBef>
                          <a:spcPts val="0"/>
                        </a:spcBef>
                        <a:spcAft>
                          <a:spcPts val="0"/>
                        </a:spcAft>
                      </a:pPr>
                      <a:r>
                        <a:rPr lang="en-GB" sz="2400">
                          <a:solidFill>
                            <a:srgbClr val="000000"/>
                          </a:solidFill>
                          <a:latin typeface="Arial"/>
                          <a:ea typeface="Calibri"/>
                          <a:cs typeface="Times New Roman"/>
                        </a:rPr>
                        <a:t>60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dirty="0">
                          <a:solidFill>
                            <a:srgbClr val="000000"/>
                          </a:solidFill>
                          <a:latin typeface="Arial"/>
                          <a:ea typeface="Calibri"/>
                          <a:cs typeface="Times New Roman"/>
                        </a:rPr>
                        <a:t>7.75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733">
                <a:tc>
                  <a:txBody>
                    <a:bodyPr/>
                    <a:lstStyle/>
                    <a:p>
                      <a:pPr marL="0" marR="0" algn="ctr">
                        <a:spcBef>
                          <a:spcPts val="0"/>
                        </a:spcBef>
                        <a:spcAft>
                          <a:spcPts val="0"/>
                        </a:spcAft>
                      </a:pPr>
                      <a:r>
                        <a:rPr lang="en-GB" sz="2400">
                          <a:solidFill>
                            <a:srgbClr val="000000"/>
                          </a:solidFill>
                          <a:latin typeface="Arial"/>
                          <a:ea typeface="Calibri"/>
                          <a:cs typeface="Times New Roman"/>
                        </a:rPr>
                        <a:t>70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dirty="0">
                          <a:solidFill>
                            <a:srgbClr val="000000"/>
                          </a:solidFill>
                          <a:latin typeface="Arial"/>
                          <a:ea typeface="Calibri"/>
                          <a:cs typeface="Times New Roman"/>
                        </a:rPr>
                        <a:t>8.37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733">
                <a:tc>
                  <a:txBody>
                    <a:bodyPr/>
                    <a:lstStyle/>
                    <a:p>
                      <a:pPr marL="0" marR="0" algn="ctr">
                        <a:spcBef>
                          <a:spcPts val="0"/>
                        </a:spcBef>
                        <a:spcAft>
                          <a:spcPts val="0"/>
                        </a:spcAft>
                      </a:pPr>
                      <a:r>
                        <a:rPr lang="en-GB" sz="2400">
                          <a:solidFill>
                            <a:srgbClr val="000000"/>
                          </a:solidFill>
                          <a:latin typeface="Arial"/>
                          <a:ea typeface="Calibri"/>
                          <a:cs typeface="Times New Roman"/>
                        </a:rPr>
                        <a:t>80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dirty="0">
                          <a:solidFill>
                            <a:srgbClr val="000000"/>
                          </a:solidFill>
                          <a:latin typeface="Arial"/>
                          <a:ea typeface="Calibri"/>
                          <a:cs typeface="Times New Roman"/>
                        </a:rPr>
                        <a:t>8.94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733">
                <a:tc>
                  <a:txBody>
                    <a:bodyPr/>
                    <a:lstStyle/>
                    <a:p>
                      <a:pPr marL="0" marR="0" algn="ctr">
                        <a:spcBef>
                          <a:spcPts val="0"/>
                        </a:spcBef>
                        <a:spcAft>
                          <a:spcPts val="0"/>
                        </a:spcAft>
                      </a:pPr>
                      <a:r>
                        <a:rPr lang="en-GB" sz="2400">
                          <a:solidFill>
                            <a:srgbClr val="000000"/>
                          </a:solidFill>
                          <a:latin typeface="Arial"/>
                          <a:ea typeface="Calibri"/>
                          <a:cs typeface="Times New Roman"/>
                        </a:rPr>
                        <a:t>90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dirty="0">
                          <a:solidFill>
                            <a:srgbClr val="000000"/>
                          </a:solidFill>
                          <a:latin typeface="Arial"/>
                          <a:ea typeface="Calibri"/>
                          <a:cs typeface="Times New Roman"/>
                        </a:rPr>
                        <a:t>9.49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733">
                <a:tc>
                  <a:txBody>
                    <a:bodyPr/>
                    <a:lstStyle/>
                    <a:p>
                      <a:pPr marL="0" marR="0" algn="ctr">
                        <a:spcBef>
                          <a:spcPts val="0"/>
                        </a:spcBef>
                        <a:spcAft>
                          <a:spcPts val="0"/>
                        </a:spcAft>
                      </a:pPr>
                      <a:r>
                        <a:rPr lang="en-GB" sz="2400" dirty="0">
                          <a:solidFill>
                            <a:srgbClr val="000000"/>
                          </a:solidFill>
                          <a:latin typeface="Arial"/>
                          <a:ea typeface="Calibri"/>
                          <a:cs typeface="Times New Roman"/>
                        </a:rPr>
                        <a:t>100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dirty="0">
                          <a:solidFill>
                            <a:srgbClr val="000000"/>
                          </a:solidFill>
                          <a:latin typeface="Arial"/>
                          <a:ea typeface="Calibri"/>
                          <a:cs typeface="Times New Roman"/>
                        </a:rPr>
                        <a:t>10.00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 name="Picture 5"/>
          <p:cNvPicPr/>
          <p:nvPr/>
        </p:nvPicPr>
        <p:blipFill>
          <a:blip r:embed="rId3" cstate="print"/>
          <a:srcRect/>
          <a:stretch>
            <a:fillRect/>
          </a:stretch>
        </p:blipFill>
        <p:spPr bwMode="auto">
          <a:xfrm>
            <a:off x="2514600" y="609600"/>
            <a:ext cx="6629400" cy="4267200"/>
          </a:xfrm>
          <a:prstGeom prst="rect">
            <a:avLst/>
          </a:prstGeom>
          <a:noFill/>
          <a:ln w="9525">
            <a:noFill/>
            <a:miter lim="800000"/>
            <a:headEnd/>
            <a:tailEnd/>
          </a:ln>
        </p:spPr>
      </p:pic>
      <p:sp>
        <p:nvSpPr>
          <p:cNvPr id="8" name="Rectangle 7"/>
          <p:cNvSpPr/>
          <p:nvPr/>
        </p:nvSpPr>
        <p:spPr>
          <a:xfrm>
            <a:off x="457200" y="533400"/>
            <a:ext cx="1445909" cy="461665"/>
          </a:xfrm>
          <a:prstGeom prst="rect">
            <a:avLst/>
          </a:prstGeom>
        </p:spPr>
        <p:txBody>
          <a:bodyPr wrap="none">
            <a:spAutoFit/>
          </a:bodyPr>
          <a:lstStyle/>
          <a:p>
            <a:r>
              <a:rPr lang="en-GB" sz="2400" b="1" dirty="0" smtClean="0"/>
              <a:t>Raw data </a:t>
            </a:r>
            <a:endParaRPr lang="en-US" sz="2400" dirty="0"/>
          </a:p>
        </p:txBody>
      </p:sp>
      <p:sp>
        <p:nvSpPr>
          <p:cNvPr id="9" name="Rectangle 8"/>
          <p:cNvSpPr/>
          <p:nvPr/>
        </p:nvSpPr>
        <p:spPr>
          <a:xfrm>
            <a:off x="5791200" y="533400"/>
            <a:ext cx="1600200" cy="523220"/>
          </a:xfrm>
          <a:prstGeom prst="rect">
            <a:avLst/>
          </a:prstGeom>
        </p:spPr>
        <p:txBody>
          <a:bodyPr wrap="square">
            <a:spAutoFit/>
          </a:bodyPr>
          <a:lstStyle/>
          <a:p>
            <a:r>
              <a:rPr lang="en-GB" sz="2800" b="1" dirty="0" smtClean="0"/>
              <a:t>Graph</a:t>
            </a:r>
            <a:endParaRPr lang="en-US" sz="2800" dirty="0"/>
          </a:p>
        </p:txBody>
      </p:sp>
      <p:sp>
        <p:nvSpPr>
          <p:cNvPr id="6145" name="Rectangle 1"/>
          <p:cNvSpPr>
            <a:spLocks noChangeArrowheads="1"/>
          </p:cNvSpPr>
          <p:nvPr/>
        </p:nvSpPr>
        <p:spPr bwMode="auto">
          <a:xfrm>
            <a:off x="2895600" y="5181600"/>
            <a:ext cx="59436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This is clearly not a straight line graph. The relationship between x and y is not clear,</a:t>
            </a:r>
            <a:r>
              <a:rPr kumimoji="0" lang="en-GB" sz="2400" b="0" i="0" u="none" strike="noStrike" cap="none" normalizeH="0" dirty="0" smtClean="0">
                <a:ln>
                  <a:noFill/>
                </a:ln>
                <a:solidFill>
                  <a:srgbClr val="000000"/>
                </a:solidFill>
                <a:effectLst/>
                <a:latin typeface="Arial" pitchFamily="34" charset="0"/>
                <a:ea typeface="Calibri" pitchFamily="34" charset="0"/>
                <a:cs typeface="Arial" pitchFamily="34" charset="0"/>
              </a:rPr>
              <a:t> it requires further manipulation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4400" y="609600"/>
            <a:ext cx="4419600" cy="2057400"/>
          </a:xfrm>
        </p:spPr>
        <p:txBody>
          <a:bodyPr>
            <a:normAutofit/>
          </a:bodyPr>
          <a:lstStyle/>
          <a:p>
            <a:r>
              <a:rPr lang="en-GB" sz="2400" dirty="0" smtClean="0"/>
              <a:t>A series of different graphs can be drawn from these data. The one that is closest to a straight line is a good candidate for the relationship between x and y.</a:t>
            </a:r>
            <a:endParaRPr lang="en-US" sz="2400" dirty="0"/>
          </a:p>
        </p:txBody>
      </p:sp>
      <p:sp>
        <p:nvSpPr>
          <p:cNvPr id="4" name="Title 1"/>
          <p:cNvSpPr>
            <a:spLocks noGrp="1"/>
          </p:cNvSpPr>
          <p:nvPr>
            <p:ph type="title"/>
          </p:nvPr>
        </p:nvSpPr>
        <p:spPr>
          <a:xfrm>
            <a:off x="457200" y="0"/>
            <a:ext cx="7391400" cy="563562"/>
          </a:xfrm>
        </p:spPr>
        <p:txBody>
          <a:bodyPr>
            <a:noAutofit/>
          </a:bodyPr>
          <a:lstStyle/>
          <a:p>
            <a:pPr lvl="0" algn="l" eaLnBrk="0" fontAlgn="base" hangingPunct="0">
              <a:spcAft>
                <a:spcPct val="0"/>
              </a:spcAft>
            </a:pPr>
            <a:r>
              <a:rPr lang="en-GB" sz="2800" b="1" dirty="0" smtClean="0">
                <a:solidFill>
                  <a:srgbClr val="FF0000"/>
                </a:solidFill>
              </a:rPr>
              <a:t>5. GRAPHING: </a:t>
            </a:r>
            <a:r>
              <a:rPr lang="en-GB" sz="2800" b="1" dirty="0" smtClean="0">
                <a:solidFill>
                  <a:srgbClr val="000000"/>
                </a:solidFill>
                <a:latin typeface="Arial" pitchFamily="34" charset="0"/>
                <a:cs typeface="Arial" pitchFamily="34" charset="0"/>
              </a:rPr>
              <a:t>	</a:t>
            </a:r>
            <a:r>
              <a:rPr lang="en-GB" sz="2400" b="1" dirty="0" smtClean="0">
                <a:solidFill>
                  <a:srgbClr val="000000"/>
                </a:solidFill>
                <a:latin typeface="Arial" pitchFamily="34" charset="0"/>
                <a:ea typeface="Calibri" pitchFamily="34" charset="0"/>
                <a:cs typeface="Arial" pitchFamily="34" charset="0"/>
              </a:rPr>
              <a:t>Manipulated data and graphs</a:t>
            </a:r>
            <a:endParaRPr lang="en-US" sz="2400" dirty="0">
              <a:solidFill>
                <a:srgbClr val="FF0000"/>
              </a:solidFill>
            </a:endParaRPr>
          </a:p>
        </p:txBody>
      </p:sp>
      <p:graphicFrame>
        <p:nvGraphicFramePr>
          <p:cNvPr id="5" name="Table 4"/>
          <p:cNvGraphicFramePr>
            <a:graphicFrameLocks noGrp="1"/>
          </p:cNvGraphicFramePr>
          <p:nvPr/>
        </p:nvGraphicFramePr>
        <p:xfrm>
          <a:off x="0" y="990600"/>
          <a:ext cx="4572000" cy="5410200"/>
        </p:xfrm>
        <a:graphic>
          <a:graphicData uri="http://schemas.openxmlformats.org/drawingml/2006/table">
            <a:tbl>
              <a:tblPr/>
              <a:tblGrid>
                <a:gridCol w="914400"/>
                <a:gridCol w="914400"/>
                <a:gridCol w="914400"/>
                <a:gridCol w="914400"/>
                <a:gridCol w="914400"/>
              </a:tblGrid>
              <a:tr h="457200">
                <a:tc>
                  <a:txBody>
                    <a:bodyPr/>
                    <a:lstStyle/>
                    <a:p>
                      <a:pPr marL="0" marR="0" algn="ctr">
                        <a:spcBef>
                          <a:spcPts val="0"/>
                        </a:spcBef>
                        <a:spcAft>
                          <a:spcPts val="0"/>
                        </a:spcAft>
                      </a:pPr>
                      <a:r>
                        <a:rPr lang="en-GB" sz="2400" b="1" dirty="0">
                          <a:solidFill>
                            <a:srgbClr val="000000"/>
                          </a:solidFill>
                          <a:latin typeface="Arial"/>
                          <a:ea typeface="Calibri"/>
                          <a:cs typeface="Times New Roman"/>
                        </a:rPr>
                        <a:t>x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b="1">
                          <a:solidFill>
                            <a:srgbClr val="000000"/>
                          </a:solidFill>
                          <a:latin typeface="Arial"/>
                          <a:ea typeface="Calibri"/>
                          <a:cs typeface="Times New Roman"/>
                        </a:rPr>
                        <a:t>y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b="1">
                          <a:solidFill>
                            <a:srgbClr val="000000"/>
                          </a:solidFill>
                          <a:latin typeface="Arial"/>
                          <a:ea typeface="Calibri"/>
                          <a:cs typeface="Times New Roman"/>
                        </a:rPr>
                        <a:t>√y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b="1">
                          <a:solidFill>
                            <a:srgbClr val="000000"/>
                          </a:solidFill>
                          <a:latin typeface="Arial"/>
                          <a:ea typeface="Calibri"/>
                          <a:cs typeface="Times New Roman"/>
                        </a:rPr>
                        <a:t>y2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b="1">
                          <a:solidFill>
                            <a:srgbClr val="000000"/>
                          </a:solidFill>
                          <a:latin typeface="Arial"/>
                          <a:ea typeface="Calibri"/>
                          <a:cs typeface="Times New Roman"/>
                        </a:rPr>
                        <a:t>y3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0"/>
                        </a:spcBef>
                        <a:spcAft>
                          <a:spcPts val="0"/>
                        </a:spcAft>
                      </a:pPr>
                      <a:r>
                        <a:rPr lang="en-GB" sz="2400">
                          <a:solidFill>
                            <a:srgbClr val="000000"/>
                          </a:solidFill>
                          <a:latin typeface="Arial"/>
                          <a:ea typeface="Calibri"/>
                          <a:cs typeface="Times New Roman"/>
                        </a:rPr>
                        <a:t>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0.00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0.00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0.00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0.00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0"/>
                        </a:spcBef>
                        <a:spcAft>
                          <a:spcPts val="0"/>
                        </a:spcAft>
                      </a:pPr>
                      <a:r>
                        <a:rPr lang="en-GB" sz="2400">
                          <a:solidFill>
                            <a:srgbClr val="000000"/>
                          </a:solidFill>
                          <a:latin typeface="Arial"/>
                          <a:ea typeface="Calibri"/>
                          <a:cs typeface="Times New Roman"/>
                        </a:rPr>
                        <a:t>10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3.16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1.78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10.00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32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0"/>
                        </a:spcBef>
                        <a:spcAft>
                          <a:spcPts val="0"/>
                        </a:spcAft>
                      </a:pPr>
                      <a:r>
                        <a:rPr lang="en-GB" sz="2400">
                          <a:solidFill>
                            <a:srgbClr val="000000"/>
                          </a:solidFill>
                          <a:latin typeface="Arial"/>
                          <a:ea typeface="Calibri"/>
                          <a:cs typeface="Times New Roman"/>
                        </a:rPr>
                        <a:t>20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4.47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2.11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20.00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89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0"/>
                        </a:spcBef>
                        <a:spcAft>
                          <a:spcPts val="0"/>
                        </a:spcAft>
                      </a:pPr>
                      <a:r>
                        <a:rPr lang="en-GB" sz="2400">
                          <a:solidFill>
                            <a:srgbClr val="000000"/>
                          </a:solidFill>
                          <a:latin typeface="Arial"/>
                          <a:ea typeface="Calibri"/>
                          <a:cs typeface="Times New Roman"/>
                        </a:rPr>
                        <a:t>30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5.48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2.34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30.00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160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0"/>
                        </a:spcBef>
                        <a:spcAft>
                          <a:spcPts val="0"/>
                        </a:spcAft>
                      </a:pPr>
                      <a:r>
                        <a:rPr lang="en-GB" sz="2400">
                          <a:solidFill>
                            <a:srgbClr val="000000"/>
                          </a:solidFill>
                          <a:latin typeface="Arial"/>
                          <a:ea typeface="Calibri"/>
                          <a:cs typeface="Times New Roman"/>
                        </a:rPr>
                        <a:t>40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6.32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2.51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40.00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250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0"/>
                        </a:spcBef>
                        <a:spcAft>
                          <a:spcPts val="0"/>
                        </a:spcAft>
                      </a:pPr>
                      <a:r>
                        <a:rPr lang="en-GB" sz="2400">
                          <a:solidFill>
                            <a:srgbClr val="000000"/>
                          </a:solidFill>
                          <a:latin typeface="Arial"/>
                          <a:ea typeface="Calibri"/>
                          <a:cs typeface="Times New Roman"/>
                        </a:rPr>
                        <a:t>50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7.07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2.66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50.00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350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0"/>
                        </a:spcBef>
                        <a:spcAft>
                          <a:spcPts val="0"/>
                        </a:spcAft>
                      </a:pPr>
                      <a:r>
                        <a:rPr lang="en-GB" sz="2400">
                          <a:solidFill>
                            <a:srgbClr val="000000"/>
                          </a:solidFill>
                          <a:latin typeface="Arial"/>
                          <a:ea typeface="Calibri"/>
                          <a:cs typeface="Times New Roman"/>
                        </a:rPr>
                        <a:t>60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7.75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2.78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60.00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470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0"/>
                        </a:spcBef>
                        <a:spcAft>
                          <a:spcPts val="0"/>
                        </a:spcAft>
                      </a:pPr>
                      <a:r>
                        <a:rPr lang="en-GB" sz="2400">
                          <a:solidFill>
                            <a:srgbClr val="000000"/>
                          </a:solidFill>
                          <a:latin typeface="Arial"/>
                          <a:ea typeface="Calibri"/>
                          <a:cs typeface="Times New Roman"/>
                        </a:rPr>
                        <a:t>70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8.37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2.89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70.00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590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0"/>
                        </a:spcBef>
                        <a:spcAft>
                          <a:spcPts val="0"/>
                        </a:spcAft>
                      </a:pPr>
                      <a:r>
                        <a:rPr lang="en-GB" sz="2400">
                          <a:solidFill>
                            <a:srgbClr val="000000"/>
                          </a:solidFill>
                          <a:latin typeface="Arial"/>
                          <a:ea typeface="Calibri"/>
                          <a:cs typeface="Times New Roman"/>
                        </a:rPr>
                        <a:t>80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8.94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2.99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80.00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720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ctr">
                        <a:spcBef>
                          <a:spcPts val="0"/>
                        </a:spcBef>
                        <a:spcAft>
                          <a:spcPts val="0"/>
                        </a:spcAft>
                      </a:pPr>
                      <a:r>
                        <a:rPr lang="en-GB" sz="2400">
                          <a:solidFill>
                            <a:srgbClr val="000000"/>
                          </a:solidFill>
                          <a:latin typeface="Arial"/>
                          <a:ea typeface="Calibri"/>
                          <a:cs typeface="Times New Roman"/>
                        </a:rPr>
                        <a:t>90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9.49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3.08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90.00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850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0"/>
                        </a:spcBef>
                        <a:spcAft>
                          <a:spcPts val="0"/>
                        </a:spcAft>
                      </a:pPr>
                      <a:r>
                        <a:rPr lang="en-GB" sz="2400">
                          <a:solidFill>
                            <a:srgbClr val="000000"/>
                          </a:solidFill>
                          <a:latin typeface="Arial"/>
                          <a:ea typeface="Calibri"/>
                          <a:cs typeface="Times New Roman"/>
                        </a:rPr>
                        <a:t>100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10.00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Arial"/>
                          <a:ea typeface="Calibri"/>
                          <a:cs typeface="Times New Roman"/>
                        </a:rPr>
                        <a:t>3.16 </a:t>
                      </a:r>
                      <a:endParaRPr lang="en-US" sz="240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000" dirty="0">
                          <a:solidFill>
                            <a:srgbClr val="000000"/>
                          </a:solidFill>
                          <a:latin typeface="Arial"/>
                          <a:ea typeface="Calibri"/>
                          <a:cs typeface="Times New Roman"/>
                        </a:rPr>
                        <a:t>100.00 </a:t>
                      </a:r>
                      <a:endParaRPr lang="en-US" sz="20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dirty="0">
                          <a:solidFill>
                            <a:srgbClr val="000000"/>
                          </a:solidFill>
                          <a:latin typeface="Arial"/>
                          <a:ea typeface="Calibri"/>
                          <a:cs typeface="Times New Roman"/>
                        </a:rPr>
                        <a:t>1000 </a:t>
                      </a:r>
                      <a:endParaRPr lang="en-US" sz="2400" dirty="0">
                        <a:solidFill>
                          <a:srgbClr val="000000"/>
                        </a:solidFill>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 name="Picture 5"/>
          <p:cNvPicPr/>
          <p:nvPr/>
        </p:nvPicPr>
        <p:blipFill>
          <a:blip r:embed="rId2" cstate="print">
            <a:lum bright="-30000" contrast="40000"/>
          </a:blip>
          <a:srcRect/>
          <a:stretch>
            <a:fillRect/>
          </a:stretch>
        </p:blipFill>
        <p:spPr bwMode="auto">
          <a:xfrm>
            <a:off x="4724400" y="2514600"/>
            <a:ext cx="4419600" cy="41148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6200" y="122238"/>
            <a:ext cx="7391400" cy="563562"/>
          </a:xfrm>
        </p:spPr>
        <p:txBody>
          <a:bodyPr>
            <a:noAutofit/>
          </a:bodyPr>
          <a:lstStyle/>
          <a:p>
            <a:pPr lvl="0" algn="l" eaLnBrk="0" fontAlgn="base" hangingPunct="0">
              <a:spcAft>
                <a:spcPct val="0"/>
              </a:spcAft>
            </a:pPr>
            <a:r>
              <a:rPr lang="en-GB" sz="2800" b="1" dirty="0" smtClean="0">
                <a:solidFill>
                  <a:srgbClr val="FF0000"/>
                </a:solidFill>
              </a:rPr>
              <a:t>5. GRAPHING: </a:t>
            </a:r>
            <a:r>
              <a:rPr lang="en-GB" sz="2800" b="1" dirty="0" smtClean="0">
                <a:solidFill>
                  <a:srgbClr val="000000"/>
                </a:solidFill>
                <a:latin typeface="Arial" pitchFamily="34" charset="0"/>
                <a:cs typeface="Arial" pitchFamily="34" charset="0"/>
              </a:rPr>
              <a:t>	</a:t>
            </a:r>
            <a:r>
              <a:rPr lang="en-GB" sz="2400" b="1" dirty="0" smtClean="0">
                <a:solidFill>
                  <a:srgbClr val="000000"/>
                </a:solidFill>
                <a:latin typeface="Arial" pitchFamily="34" charset="0"/>
                <a:ea typeface="Calibri" pitchFamily="34" charset="0"/>
                <a:cs typeface="Arial" pitchFamily="34" charset="0"/>
              </a:rPr>
              <a:t>Manipulated data and graphs</a:t>
            </a:r>
            <a:endParaRPr lang="en-US" sz="2400" dirty="0">
              <a:solidFill>
                <a:srgbClr val="FF0000"/>
              </a:solidFill>
            </a:endParaRPr>
          </a:p>
        </p:txBody>
      </p:sp>
      <p:pic>
        <p:nvPicPr>
          <p:cNvPr id="7" name="Picture 6"/>
          <p:cNvPicPr/>
          <p:nvPr/>
        </p:nvPicPr>
        <p:blipFill>
          <a:blip r:embed="rId2" cstate="print"/>
          <a:srcRect/>
          <a:stretch>
            <a:fillRect/>
          </a:stretch>
        </p:blipFill>
        <p:spPr bwMode="auto">
          <a:xfrm>
            <a:off x="1066800" y="838200"/>
            <a:ext cx="7772400" cy="55626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srcRect/>
          <a:stretch>
            <a:fillRect/>
          </a:stretch>
        </p:blipFill>
        <p:spPr bwMode="auto">
          <a:xfrm>
            <a:off x="0" y="914400"/>
            <a:ext cx="6477000" cy="5562600"/>
          </a:xfrm>
          <a:prstGeom prst="rect">
            <a:avLst/>
          </a:prstGeom>
          <a:noFill/>
          <a:ln w="9525">
            <a:noFill/>
            <a:miter lim="800000"/>
            <a:headEnd/>
            <a:tailEnd/>
          </a:ln>
        </p:spPr>
      </p:pic>
      <p:sp>
        <p:nvSpPr>
          <p:cNvPr id="7" name="Title 1"/>
          <p:cNvSpPr>
            <a:spLocks noGrp="1"/>
          </p:cNvSpPr>
          <p:nvPr>
            <p:ph type="title"/>
          </p:nvPr>
        </p:nvSpPr>
        <p:spPr>
          <a:xfrm>
            <a:off x="76200" y="0"/>
            <a:ext cx="7391400" cy="563562"/>
          </a:xfrm>
        </p:spPr>
        <p:txBody>
          <a:bodyPr>
            <a:noAutofit/>
          </a:bodyPr>
          <a:lstStyle/>
          <a:p>
            <a:pPr lvl="0" algn="l" eaLnBrk="0" fontAlgn="base" hangingPunct="0">
              <a:spcAft>
                <a:spcPct val="0"/>
              </a:spcAft>
            </a:pPr>
            <a:r>
              <a:rPr lang="en-GB" sz="2800" b="1" dirty="0" smtClean="0">
                <a:solidFill>
                  <a:srgbClr val="FF0000"/>
                </a:solidFill>
              </a:rPr>
              <a:t>5. GRAPHING: </a:t>
            </a:r>
            <a:r>
              <a:rPr lang="en-GB" sz="2800" b="1" dirty="0" smtClean="0">
                <a:solidFill>
                  <a:srgbClr val="000000"/>
                </a:solidFill>
                <a:latin typeface="Arial" pitchFamily="34" charset="0"/>
                <a:cs typeface="Arial" pitchFamily="34" charset="0"/>
              </a:rPr>
              <a:t>	</a:t>
            </a:r>
            <a:r>
              <a:rPr lang="en-GB" sz="2400" b="1" dirty="0" smtClean="0">
                <a:solidFill>
                  <a:srgbClr val="000000"/>
                </a:solidFill>
                <a:latin typeface="Arial" pitchFamily="34" charset="0"/>
                <a:ea typeface="Calibri" pitchFamily="34" charset="0"/>
                <a:cs typeface="Arial" pitchFamily="34" charset="0"/>
              </a:rPr>
              <a:t>Manipulated data and graphs</a:t>
            </a:r>
            <a:endParaRPr lang="en-US" sz="2400" dirty="0">
              <a:solidFill>
                <a:srgbClr val="FF0000"/>
              </a:solidFill>
            </a:endParaRPr>
          </a:p>
        </p:txBody>
      </p:sp>
      <p:sp>
        <p:nvSpPr>
          <p:cNvPr id="71682" name="Rectangle 2"/>
          <p:cNvSpPr>
            <a:spLocks noChangeArrowheads="1"/>
          </p:cNvSpPr>
          <p:nvPr/>
        </p:nvSpPr>
        <p:spPr bwMode="auto">
          <a:xfrm>
            <a:off x="6477000" y="1255216"/>
            <a:ext cx="23622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GB"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This is an idealised set of data to illustrate the point.  </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GB"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The straightest graph is y2 against x, suggesting that the relationship between x and y is	y2</a:t>
            </a:r>
            <a:r>
              <a:rPr kumimoji="0" lang="en-GB" sz="2400" b="0" i="0" u="none" strike="noStrike" cap="none" normalizeH="0" baseline="0" dirty="0" smtClean="0">
                <a:ln>
                  <a:noFill/>
                </a:ln>
                <a:solidFill>
                  <a:srgbClr val="000000"/>
                </a:solidFill>
                <a:effectLst/>
                <a:latin typeface="Arial" pitchFamily="34" charset="0"/>
                <a:ea typeface="Calibri" pitchFamily="34" charset="0"/>
                <a:cs typeface="Cambria Math" pitchFamily="18" charset="0"/>
              </a:rPr>
              <a:t>∝</a:t>
            </a:r>
            <a:r>
              <a:rPr kumimoji="0" lang="en-GB"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x</a:t>
            </a: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382000" cy="2133600"/>
          </a:xfrm>
        </p:spPr>
        <p:txBody>
          <a:bodyPr>
            <a:normAutofit fontScale="85000" lnSpcReduction="20000"/>
          </a:bodyPr>
          <a:lstStyle/>
          <a:p>
            <a:r>
              <a:rPr lang="en-GB" sz="2800" b="1" dirty="0" smtClean="0"/>
              <a:t>More complex relationships </a:t>
            </a:r>
            <a:endParaRPr lang="en-US" sz="2800" dirty="0" smtClean="0"/>
          </a:p>
          <a:p>
            <a:r>
              <a:rPr lang="en-GB" sz="2800" dirty="0" smtClean="0"/>
              <a:t>Graphs can be used to analyse more complex relationships by rearranging the equation into a form similar to y=</a:t>
            </a:r>
            <a:r>
              <a:rPr lang="en-GB" sz="2800" dirty="0" err="1" smtClean="0"/>
              <a:t>mx+c</a:t>
            </a:r>
            <a:r>
              <a:rPr lang="en-GB" sz="2800" dirty="0" smtClean="0"/>
              <a:t>. </a:t>
            </a:r>
            <a:endParaRPr lang="en-US" sz="2800" dirty="0" smtClean="0"/>
          </a:p>
          <a:p>
            <a:pPr>
              <a:buNone/>
            </a:pPr>
            <a:r>
              <a:rPr lang="en-GB" sz="2800" b="1" dirty="0" smtClean="0"/>
              <a:t>Example one </a:t>
            </a:r>
            <a:endParaRPr lang="en-US" sz="2800" dirty="0" smtClean="0"/>
          </a:p>
          <a:p>
            <a:r>
              <a:rPr lang="en-GB" sz="2800" dirty="0" smtClean="0"/>
              <a:t>When water is displaced by an amount </a:t>
            </a:r>
            <a:r>
              <a:rPr lang="en-GB" sz="2800" i="1" dirty="0" smtClean="0"/>
              <a:t>l </a:t>
            </a:r>
            <a:r>
              <a:rPr lang="en-GB" sz="2800" dirty="0" smtClean="0"/>
              <a:t>in a U tube, the time period, T, varies with the following relationship: </a:t>
            </a:r>
          </a:p>
          <a:p>
            <a:endParaRPr lang="en-GB" sz="2800" dirty="0" smtClean="0"/>
          </a:p>
        </p:txBody>
      </p:sp>
      <p:sp>
        <p:nvSpPr>
          <p:cNvPr id="4" name="Title 1"/>
          <p:cNvSpPr>
            <a:spLocks noGrp="1"/>
          </p:cNvSpPr>
          <p:nvPr>
            <p:ph type="title"/>
          </p:nvPr>
        </p:nvSpPr>
        <p:spPr>
          <a:xfrm>
            <a:off x="457200" y="0"/>
            <a:ext cx="2895600" cy="563562"/>
          </a:xfrm>
        </p:spPr>
        <p:txBody>
          <a:bodyPr>
            <a:noAutofit/>
          </a:bodyPr>
          <a:lstStyle/>
          <a:p>
            <a:pPr algn="l"/>
            <a:r>
              <a:rPr lang="en-GB" sz="2800" b="1" dirty="0" smtClean="0">
                <a:solidFill>
                  <a:srgbClr val="FF0000"/>
                </a:solidFill>
              </a:rPr>
              <a:t>5. GRAPHING</a:t>
            </a:r>
            <a:endParaRPr lang="en-US" sz="2800" dirty="0">
              <a:solidFill>
                <a:srgbClr val="FF0000"/>
              </a:solidFill>
            </a:endParaRPr>
          </a:p>
        </p:txBody>
      </p:sp>
      <p:pic>
        <p:nvPicPr>
          <p:cNvPr id="3076" name="Picture 4"/>
          <p:cNvPicPr>
            <a:picLocks noChangeAspect="1" noChangeArrowheads="1"/>
          </p:cNvPicPr>
          <p:nvPr/>
        </p:nvPicPr>
        <p:blipFill>
          <a:blip r:embed="rId2" cstate="print"/>
          <a:srcRect/>
          <a:stretch>
            <a:fillRect/>
          </a:stretch>
        </p:blipFill>
        <p:spPr bwMode="auto">
          <a:xfrm>
            <a:off x="2057400" y="2819400"/>
            <a:ext cx="2747670" cy="1223962"/>
          </a:xfrm>
          <a:prstGeom prst="rect">
            <a:avLst/>
          </a:prstGeom>
          <a:noFill/>
          <a:ln w="9525">
            <a:noFill/>
            <a:miter lim="800000"/>
            <a:headEnd/>
            <a:tailEnd/>
          </a:ln>
          <a:effectLst/>
        </p:spPr>
      </p:pic>
      <p:sp>
        <p:nvSpPr>
          <p:cNvPr id="9" name="Rectangle 8"/>
          <p:cNvSpPr/>
          <p:nvPr/>
        </p:nvSpPr>
        <p:spPr>
          <a:xfrm>
            <a:off x="304800" y="4343400"/>
            <a:ext cx="8534400" cy="2246769"/>
          </a:xfrm>
          <a:prstGeom prst="rect">
            <a:avLst/>
          </a:prstGeom>
        </p:spPr>
        <p:txBody>
          <a:bodyPr wrap="square">
            <a:spAutoFit/>
          </a:bodyPr>
          <a:lstStyle/>
          <a:p>
            <a:pPr>
              <a:buFont typeface="Arial" pitchFamily="34" charset="0"/>
              <a:buChar char="•"/>
            </a:pPr>
            <a:r>
              <a:rPr lang="en-US" sz="2800" dirty="0" smtClean="0"/>
              <a:t>This could be used to find g, the acceleration due to  gravity as follows: </a:t>
            </a:r>
          </a:p>
          <a:p>
            <a:pPr lvl="1">
              <a:buFont typeface="Arial" pitchFamily="34" charset="0"/>
              <a:buChar char="•"/>
            </a:pPr>
            <a:endParaRPr lang="en-US" sz="2800" dirty="0" smtClean="0"/>
          </a:p>
          <a:p>
            <a:pPr>
              <a:buFont typeface="Arial" pitchFamily="34" charset="0"/>
              <a:buChar char="•"/>
            </a:pPr>
            <a:r>
              <a:rPr lang="en-US" sz="2800" dirty="0" smtClean="0"/>
              <a:t>Take measurements of </a:t>
            </a:r>
            <a:r>
              <a:rPr lang="en-US" sz="2800" i="1" dirty="0" smtClean="0"/>
              <a:t>T and l. </a:t>
            </a:r>
            <a:r>
              <a:rPr lang="en-US" sz="2800" dirty="0" smtClean="0"/>
              <a:t>Rearrange the equation to become linear: </a:t>
            </a:r>
            <a:endParaRPr lang="en-US"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2895600" cy="563562"/>
          </a:xfrm>
        </p:spPr>
        <p:txBody>
          <a:bodyPr>
            <a:noAutofit/>
          </a:bodyPr>
          <a:lstStyle/>
          <a:p>
            <a:pPr algn="l"/>
            <a:r>
              <a:rPr lang="en-GB" sz="2800" b="1" dirty="0" smtClean="0">
                <a:solidFill>
                  <a:srgbClr val="FF0000"/>
                </a:solidFill>
              </a:rPr>
              <a:t>5. GRAPHING</a:t>
            </a:r>
            <a:endParaRPr lang="en-US" sz="2800" dirty="0">
              <a:solidFill>
                <a:srgbClr val="FF0000"/>
              </a:solidFill>
            </a:endParaRPr>
          </a:p>
        </p:txBody>
      </p:sp>
      <p:pic>
        <p:nvPicPr>
          <p:cNvPr id="2049" name="Picture 1"/>
          <p:cNvPicPr>
            <a:picLocks noChangeAspect="1" noChangeArrowheads="1"/>
          </p:cNvPicPr>
          <p:nvPr/>
        </p:nvPicPr>
        <p:blipFill>
          <a:blip r:embed="rId2" cstate="print"/>
          <a:srcRect/>
          <a:stretch>
            <a:fillRect/>
          </a:stretch>
        </p:blipFill>
        <p:spPr bwMode="auto">
          <a:xfrm>
            <a:off x="0" y="4114800"/>
            <a:ext cx="8763000" cy="2369061"/>
          </a:xfrm>
          <a:prstGeom prst="rect">
            <a:avLst/>
          </a:prstGeom>
          <a:noFill/>
          <a:ln w="9525">
            <a:noFill/>
            <a:miter lim="800000"/>
            <a:headEnd/>
            <a:tailEnd/>
          </a:ln>
          <a:effectLst/>
        </p:spPr>
      </p:pic>
      <p:pic>
        <p:nvPicPr>
          <p:cNvPr id="6" name="Picture 1"/>
          <p:cNvPicPr>
            <a:picLocks noChangeAspect="1" noChangeArrowheads="1"/>
          </p:cNvPicPr>
          <p:nvPr/>
        </p:nvPicPr>
        <p:blipFill>
          <a:blip r:embed="rId3" cstate="print"/>
          <a:srcRect/>
          <a:stretch>
            <a:fillRect/>
          </a:stretch>
        </p:blipFill>
        <p:spPr bwMode="auto">
          <a:xfrm>
            <a:off x="609600" y="1752600"/>
            <a:ext cx="6172200" cy="2590800"/>
          </a:xfrm>
          <a:prstGeom prst="rect">
            <a:avLst/>
          </a:prstGeom>
          <a:noFill/>
          <a:ln w="9525">
            <a:noFill/>
            <a:miter lim="800000"/>
            <a:headEnd/>
            <a:tailEnd/>
          </a:ln>
          <a:effectLst/>
        </p:spPr>
      </p:pic>
      <p:sp>
        <p:nvSpPr>
          <p:cNvPr id="7" name="Rectangle 6"/>
          <p:cNvSpPr/>
          <p:nvPr/>
        </p:nvSpPr>
        <p:spPr>
          <a:xfrm>
            <a:off x="228600" y="533400"/>
            <a:ext cx="8915400" cy="1200329"/>
          </a:xfrm>
          <a:prstGeom prst="rect">
            <a:avLst/>
          </a:prstGeom>
        </p:spPr>
        <p:txBody>
          <a:bodyPr wrap="square">
            <a:spAutoFit/>
          </a:bodyPr>
          <a:lstStyle/>
          <a:p>
            <a:r>
              <a:rPr lang="en-US" sz="2400" dirty="0" smtClean="0"/>
              <a:t>This could be used to find acceleration due to gravity  g:</a:t>
            </a:r>
          </a:p>
          <a:p>
            <a:pPr lvl="1">
              <a:buFont typeface="Arial" pitchFamily="34" charset="0"/>
              <a:buChar char="•"/>
            </a:pPr>
            <a:r>
              <a:rPr lang="en-US" sz="2400" dirty="0" smtClean="0"/>
              <a:t>Take measurements of </a:t>
            </a:r>
            <a:r>
              <a:rPr lang="en-US" sz="2400" i="1" dirty="0" smtClean="0"/>
              <a:t>T and l. </a:t>
            </a:r>
          </a:p>
          <a:p>
            <a:pPr lvl="1">
              <a:buFont typeface="Arial" pitchFamily="34" charset="0"/>
              <a:buChar char="•"/>
            </a:pPr>
            <a:r>
              <a:rPr lang="en-US" sz="2400" dirty="0" smtClean="0"/>
              <a:t>Rearrange the equation to become linear: </a:t>
            </a:r>
            <a:endParaRPr 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08037"/>
            <a:ext cx="8686800" cy="5516563"/>
          </a:xfrm>
        </p:spPr>
        <p:txBody>
          <a:bodyPr>
            <a:normAutofit/>
          </a:bodyPr>
          <a:lstStyle/>
          <a:p>
            <a:r>
              <a:rPr lang="en-GB" sz="2800" dirty="0" smtClean="0"/>
              <a:t>A relationship is known to be of the form </a:t>
            </a:r>
          </a:p>
          <a:p>
            <a:pPr algn="ctr">
              <a:buNone/>
            </a:pPr>
            <a:r>
              <a:rPr lang="en-GB" sz="2800" dirty="0" smtClean="0"/>
              <a:t>		   </a:t>
            </a:r>
            <a:r>
              <a:rPr lang="en-GB" i="1" dirty="0" smtClean="0">
                <a:latin typeface="Arial" pitchFamily="34" charset="0"/>
                <a:cs typeface="Arial" pitchFamily="34" charset="0"/>
              </a:rPr>
              <a:t>y=</a:t>
            </a:r>
            <a:r>
              <a:rPr lang="en-GB" i="1" dirty="0" err="1" smtClean="0">
                <a:latin typeface="Arial" pitchFamily="34" charset="0"/>
                <a:cs typeface="Arial" pitchFamily="34" charset="0"/>
              </a:rPr>
              <a:t>Ax</a:t>
            </a:r>
            <a:r>
              <a:rPr lang="en-GB" i="1" baseline="30000" dirty="0" err="1" smtClean="0">
                <a:latin typeface="Arial" pitchFamily="34" charset="0"/>
                <a:cs typeface="Arial" pitchFamily="34" charset="0"/>
              </a:rPr>
              <a:t>n</a:t>
            </a:r>
            <a:r>
              <a:rPr lang="en-GB" sz="2800" dirty="0" smtClean="0"/>
              <a:t>			but n is unknown. </a:t>
            </a:r>
          </a:p>
          <a:p>
            <a:r>
              <a:rPr lang="en-GB" sz="2800" dirty="0" smtClean="0"/>
              <a:t>To </a:t>
            </a:r>
            <a:r>
              <a:rPr lang="en-GB" sz="2800" b="1" u="sng" dirty="0" smtClean="0"/>
              <a:t>rearrange</a:t>
            </a:r>
            <a:r>
              <a:rPr lang="en-GB" sz="2800" dirty="0" smtClean="0"/>
              <a:t> into a </a:t>
            </a:r>
            <a:r>
              <a:rPr lang="en-GB" sz="2800" b="1" u="sng" dirty="0" smtClean="0"/>
              <a:t>straight line</a:t>
            </a:r>
            <a:r>
              <a:rPr lang="en-GB" sz="2800" dirty="0" smtClean="0"/>
              <a:t> relationship take log of both of the equation </a:t>
            </a:r>
          </a:p>
          <a:p>
            <a:pPr lvl="1">
              <a:buNone/>
            </a:pPr>
            <a:r>
              <a:rPr lang="en-GB" sz="2400" dirty="0" smtClean="0"/>
              <a:t>			</a:t>
            </a:r>
            <a:r>
              <a:rPr lang="en-GB" sz="3200" dirty="0" smtClean="0">
                <a:latin typeface="Arial" pitchFamily="34" charset="0"/>
                <a:cs typeface="Arial" pitchFamily="34" charset="0"/>
              </a:rPr>
              <a:t>log(y) = n(log(x)) + log(A)</a:t>
            </a:r>
            <a:endParaRPr lang="en-US" sz="3200" dirty="0" smtClean="0">
              <a:latin typeface="Arial" pitchFamily="34" charset="0"/>
              <a:cs typeface="Arial" pitchFamily="34" charset="0"/>
            </a:endParaRPr>
          </a:p>
          <a:p>
            <a:r>
              <a:rPr lang="en-GB" sz="2800" b="1" u="sng" dirty="0" smtClean="0"/>
              <a:t>Measurements</a:t>
            </a:r>
            <a:r>
              <a:rPr lang="en-GB" sz="2800" dirty="0" smtClean="0"/>
              <a:t> of </a:t>
            </a:r>
            <a:r>
              <a:rPr lang="en-GB" i="1" dirty="0" smtClean="0">
                <a:latin typeface="Arial" pitchFamily="34" charset="0"/>
                <a:cs typeface="Arial" pitchFamily="34" charset="0"/>
              </a:rPr>
              <a:t>y</a:t>
            </a:r>
            <a:r>
              <a:rPr lang="en-GB" dirty="0" smtClean="0">
                <a:latin typeface="Arial" pitchFamily="34" charset="0"/>
                <a:cs typeface="Arial" pitchFamily="34" charset="0"/>
              </a:rPr>
              <a:t> </a:t>
            </a:r>
            <a:r>
              <a:rPr lang="en-GB" sz="2800" dirty="0" smtClean="0"/>
              <a:t>and </a:t>
            </a:r>
            <a:r>
              <a:rPr lang="en-GB" i="1" dirty="0" smtClean="0">
                <a:latin typeface="Arial" pitchFamily="34" charset="0"/>
                <a:cs typeface="Arial" pitchFamily="34" charset="0"/>
              </a:rPr>
              <a:t>x</a:t>
            </a:r>
            <a:r>
              <a:rPr lang="en-GB" sz="2800" dirty="0" smtClean="0"/>
              <a:t> are taken. </a:t>
            </a:r>
            <a:endParaRPr lang="en-US" sz="2800" dirty="0" smtClean="0"/>
          </a:p>
          <a:p>
            <a:r>
              <a:rPr lang="en-GB" sz="3000" b="1" u="sng" dirty="0" smtClean="0"/>
              <a:t>Graph</a:t>
            </a:r>
            <a:r>
              <a:rPr lang="en-GB" sz="3000" dirty="0" smtClean="0"/>
              <a:t> is plotted with log(y) plotted against log(x). </a:t>
            </a:r>
            <a:endParaRPr lang="en-US" sz="3000" dirty="0" smtClean="0"/>
          </a:p>
          <a:p>
            <a:pPr lvl="1"/>
            <a:r>
              <a:rPr lang="en-GB" sz="3000" dirty="0" smtClean="0"/>
              <a:t>The gradient of this graph will be </a:t>
            </a:r>
            <a:r>
              <a:rPr lang="en-GB" sz="3200" dirty="0" smtClean="0">
                <a:latin typeface="Arial" pitchFamily="34" charset="0"/>
                <a:cs typeface="Arial" pitchFamily="34" charset="0"/>
              </a:rPr>
              <a:t>n</a:t>
            </a:r>
            <a:r>
              <a:rPr lang="en-GB" sz="3000" dirty="0" smtClean="0"/>
              <a:t>, </a:t>
            </a:r>
          </a:p>
          <a:p>
            <a:pPr lvl="1"/>
            <a:r>
              <a:rPr lang="en-GB" sz="3000" dirty="0" smtClean="0"/>
              <a:t>with the </a:t>
            </a:r>
            <a:r>
              <a:rPr lang="en-GB" sz="3200" i="1" dirty="0" smtClean="0">
                <a:latin typeface="Arial" pitchFamily="34" charset="0"/>
                <a:cs typeface="Arial" pitchFamily="34" charset="0"/>
              </a:rPr>
              <a:t>y</a:t>
            </a:r>
            <a:r>
              <a:rPr lang="en-GB" sz="3000" i="1" dirty="0" smtClean="0">
                <a:latin typeface="Arial" pitchFamily="34" charset="0"/>
                <a:cs typeface="Arial" pitchFamily="34" charset="0"/>
              </a:rPr>
              <a:t>-</a:t>
            </a:r>
            <a:r>
              <a:rPr lang="en-GB" sz="3000" dirty="0" smtClean="0"/>
              <a:t>intercept </a:t>
            </a:r>
            <a:r>
              <a:rPr lang="en-GB" sz="3200" dirty="0" smtClean="0">
                <a:latin typeface="Arial" pitchFamily="34" charset="0"/>
                <a:cs typeface="Arial" pitchFamily="34" charset="0"/>
              </a:rPr>
              <a:t>log(</a:t>
            </a:r>
            <a:r>
              <a:rPr lang="en-GB" sz="3200" i="1" dirty="0" smtClean="0">
                <a:latin typeface="Arial" pitchFamily="34" charset="0"/>
                <a:cs typeface="Arial" pitchFamily="34" charset="0"/>
              </a:rPr>
              <a:t>A</a:t>
            </a:r>
            <a:r>
              <a:rPr lang="en-GB" sz="3200" dirty="0" smtClean="0">
                <a:latin typeface="Arial" pitchFamily="34" charset="0"/>
                <a:cs typeface="Arial" pitchFamily="34" charset="0"/>
              </a:rPr>
              <a:t>)</a:t>
            </a:r>
            <a:r>
              <a:rPr lang="en-GB" sz="3000" dirty="0" smtClean="0"/>
              <a:t>, </a:t>
            </a:r>
            <a:endParaRPr lang="en-US" sz="3000" dirty="0" smtClean="0"/>
          </a:p>
          <a:p>
            <a:endParaRPr lang="en-US" sz="2800" dirty="0"/>
          </a:p>
        </p:txBody>
      </p:sp>
      <p:sp>
        <p:nvSpPr>
          <p:cNvPr id="4" name="Title 1"/>
          <p:cNvSpPr>
            <a:spLocks noGrp="1"/>
          </p:cNvSpPr>
          <p:nvPr>
            <p:ph type="title"/>
          </p:nvPr>
        </p:nvSpPr>
        <p:spPr>
          <a:xfrm>
            <a:off x="76200" y="0"/>
            <a:ext cx="7239000" cy="563562"/>
          </a:xfrm>
        </p:spPr>
        <p:txBody>
          <a:bodyPr>
            <a:noAutofit/>
          </a:bodyPr>
          <a:lstStyle/>
          <a:p>
            <a:pPr algn="l"/>
            <a:r>
              <a:rPr lang="en-GB" sz="2800" b="1" dirty="0" smtClean="0">
                <a:solidFill>
                  <a:srgbClr val="FF0000"/>
                </a:solidFill>
              </a:rPr>
              <a:t>5. GRAPHING: </a:t>
            </a:r>
            <a:r>
              <a:rPr lang="en-GB" sz="2800" b="1" dirty="0" smtClean="0"/>
              <a:t>Example two</a:t>
            </a:r>
            <a:r>
              <a:rPr lang="en-GB" sz="2800" dirty="0" smtClean="0"/>
              <a:t>: Testing power laws </a:t>
            </a:r>
            <a:endParaRPr lang="en-US" sz="2800" dirty="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15000"/>
          </a:xfrm>
        </p:spPr>
        <p:txBody>
          <a:bodyPr>
            <a:normAutofit lnSpcReduction="10000"/>
          </a:bodyPr>
          <a:lstStyle/>
          <a:p>
            <a:r>
              <a:rPr lang="en-GB" sz="2800" dirty="0" smtClean="0"/>
              <a:t>The equation that relates pd, </a:t>
            </a:r>
            <a:r>
              <a:rPr lang="en-GB" sz="2800" i="1" dirty="0" smtClean="0"/>
              <a:t>V</a:t>
            </a:r>
            <a:r>
              <a:rPr lang="en-GB" sz="2800" dirty="0" smtClean="0"/>
              <a:t>, across a capacitor, </a:t>
            </a:r>
            <a:r>
              <a:rPr lang="en-GB" sz="2800" i="1" dirty="0" smtClean="0"/>
              <a:t>C</a:t>
            </a:r>
            <a:r>
              <a:rPr lang="en-GB" sz="2800" dirty="0" smtClean="0"/>
              <a:t>, as it discharges through a resistor, </a:t>
            </a:r>
            <a:r>
              <a:rPr lang="en-GB" sz="2800" i="1" dirty="0" smtClean="0"/>
              <a:t>R</a:t>
            </a:r>
            <a:r>
              <a:rPr lang="en-GB" sz="2800" dirty="0" smtClean="0"/>
              <a:t>, over a period of time, </a:t>
            </a:r>
            <a:r>
              <a:rPr lang="en-GB" sz="2800" i="1" dirty="0" smtClean="0"/>
              <a:t>t is : 	</a:t>
            </a:r>
            <a:r>
              <a:rPr lang="en-GB" dirty="0" smtClean="0">
                <a:latin typeface="Arial" pitchFamily="34" charset="0"/>
                <a:cs typeface="Arial" pitchFamily="34" charset="0"/>
              </a:rPr>
              <a:t>𝑉 = 𝑉</a:t>
            </a:r>
            <a:r>
              <a:rPr lang="en-GB" baseline="-25000" dirty="0" smtClean="0">
                <a:latin typeface="Arial" pitchFamily="34" charset="0"/>
                <a:cs typeface="Arial" pitchFamily="34" charset="0"/>
              </a:rPr>
              <a:t>0</a:t>
            </a:r>
            <a:r>
              <a:rPr lang="en-GB" dirty="0" smtClean="0">
                <a:latin typeface="Arial" pitchFamily="34" charset="0"/>
                <a:cs typeface="Arial" pitchFamily="34" charset="0"/>
              </a:rPr>
              <a:t>𝑒</a:t>
            </a:r>
            <a:r>
              <a:rPr lang="en-GB" baseline="30000" dirty="0" smtClean="0">
                <a:latin typeface="Arial" pitchFamily="34" charset="0"/>
                <a:cs typeface="Arial" pitchFamily="34" charset="0"/>
              </a:rPr>
              <a:t>−𝑡𝑅𝐶 </a:t>
            </a:r>
            <a:endParaRPr lang="en-US" baseline="30000" dirty="0" smtClean="0">
              <a:latin typeface="Arial" pitchFamily="34" charset="0"/>
              <a:cs typeface="Arial" pitchFamily="34" charset="0"/>
            </a:endParaRPr>
          </a:p>
          <a:p>
            <a:pPr lvl="1" algn="ctr"/>
            <a:r>
              <a:rPr lang="en-GB" dirty="0" smtClean="0"/>
              <a:t>where </a:t>
            </a:r>
            <a:r>
              <a:rPr lang="en-GB" i="1" dirty="0" smtClean="0"/>
              <a:t>V</a:t>
            </a:r>
            <a:r>
              <a:rPr lang="en-GB" baseline="-25000" dirty="0" smtClean="0"/>
              <a:t>0</a:t>
            </a:r>
            <a:r>
              <a:rPr lang="en-GB" dirty="0" smtClean="0"/>
              <a:t> = pd across capacitor at </a:t>
            </a:r>
            <a:r>
              <a:rPr lang="en-GB" i="1" dirty="0" smtClean="0"/>
              <a:t>t </a:t>
            </a:r>
            <a:r>
              <a:rPr lang="en-GB" dirty="0" smtClean="0"/>
              <a:t>= 0 </a:t>
            </a:r>
            <a:endParaRPr lang="en-US" dirty="0" smtClean="0"/>
          </a:p>
          <a:p>
            <a:r>
              <a:rPr lang="en-GB" sz="2800" b="1" u="sng" dirty="0" smtClean="0"/>
              <a:t>Rearrange</a:t>
            </a:r>
            <a:r>
              <a:rPr lang="en-GB" sz="2800" dirty="0" smtClean="0"/>
              <a:t> equation into a </a:t>
            </a:r>
            <a:r>
              <a:rPr lang="en-GB" sz="2800" b="1" u="sng" dirty="0" smtClean="0"/>
              <a:t>straight line</a:t>
            </a:r>
            <a:r>
              <a:rPr lang="en-GB" sz="2800" dirty="0" smtClean="0"/>
              <a:t> form</a:t>
            </a:r>
            <a:endParaRPr lang="en-US" sz="2800" dirty="0" smtClean="0"/>
          </a:p>
          <a:p>
            <a:pPr algn="ctr">
              <a:buNone/>
            </a:pPr>
            <a:r>
              <a:rPr lang="en-GB" dirty="0" err="1" smtClean="0"/>
              <a:t>ln</a:t>
            </a:r>
            <a:r>
              <a:rPr lang="en-GB" dirty="0" smtClean="0"/>
              <a:t>𝑉= −𝑡𝑅𝐶+𝑙𝑛𝑉</a:t>
            </a:r>
            <a:r>
              <a:rPr lang="en-GB" baseline="-25000" dirty="0" smtClean="0"/>
              <a:t>0</a:t>
            </a:r>
            <a:r>
              <a:rPr lang="en-GB" dirty="0" smtClean="0"/>
              <a:t> </a:t>
            </a:r>
            <a:endParaRPr lang="en-US" dirty="0" smtClean="0"/>
          </a:p>
          <a:p>
            <a:r>
              <a:rPr lang="en-GB" sz="2800" b="1" u="sng" dirty="0" smtClean="0"/>
              <a:t>Measurements:</a:t>
            </a:r>
            <a:r>
              <a:rPr lang="en-GB" sz="2800" b="1" dirty="0" smtClean="0"/>
              <a:t>  </a:t>
            </a:r>
            <a:r>
              <a:rPr lang="en-GB" sz="2800" dirty="0" smtClean="0"/>
              <a:t>Potential difference, </a:t>
            </a:r>
            <a:r>
              <a:rPr lang="en-GB" sz="2800" i="1" dirty="0" smtClean="0"/>
              <a:t>V</a:t>
            </a:r>
            <a:r>
              <a:rPr lang="en-GB" sz="2800" dirty="0" smtClean="0"/>
              <a:t>, over a period of time, </a:t>
            </a:r>
            <a:r>
              <a:rPr lang="en-GB" sz="2800" i="1" dirty="0" smtClean="0"/>
              <a:t>t</a:t>
            </a:r>
            <a:r>
              <a:rPr lang="en-GB" sz="2800" dirty="0" smtClean="0"/>
              <a:t>.</a:t>
            </a:r>
          </a:p>
          <a:p>
            <a:r>
              <a:rPr lang="en-GB" sz="2800" b="1" u="sng" dirty="0" smtClean="0"/>
              <a:t>Graph</a:t>
            </a:r>
            <a:r>
              <a:rPr lang="en-GB" sz="2800" dirty="0" smtClean="0"/>
              <a:t> of 𝑙𝑛𝑉 plotted against </a:t>
            </a:r>
            <a:r>
              <a:rPr lang="en-GB" i="1" dirty="0" smtClean="0"/>
              <a:t>t</a:t>
            </a:r>
            <a:r>
              <a:rPr lang="en-GB" sz="2800" i="1" dirty="0" smtClean="0"/>
              <a:t> </a:t>
            </a:r>
            <a:r>
              <a:rPr lang="en-GB" sz="2800" dirty="0" smtClean="0"/>
              <a:t>is a straight line, with </a:t>
            </a:r>
          </a:p>
          <a:p>
            <a:pPr lvl="1"/>
            <a:r>
              <a:rPr lang="en-GB" dirty="0" smtClean="0"/>
              <a:t> gradient of   </a:t>
            </a:r>
            <a:r>
              <a:rPr lang="en-GB" sz="3200" dirty="0" smtClean="0"/>
              <a:t>−𝑅𝐶 </a:t>
            </a:r>
            <a:r>
              <a:rPr lang="en-GB" sz="2400" dirty="0" smtClean="0"/>
              <a:t>		and </a:t>
            </a:r>
            <a:endParaRPr lang="en-US" sz="2400" dirty="0" smtClean="0"/>
          </a:p>
          <a:p>
            <a:pPr lvl="1"/>
            <a:r>
              <a:rPr lang="en-GB" dirty="0" smtClean="0">
                <a:latin typeface="Arial" pitchFamily="34" charset="0"/>
                <a:cs typeface="Arial" pitchFamily="34" charset="0"/>
              </a:rPr>
              <a:t>y</a:t>
            </a:r>
            <a:r>
              <a:rPr lang="en-GB" dirty="0" smtClean="0"/>
              <a:t>-intercept of   </a:t>
            </a:r>
            <a:r>
              <a:rPr lang="en-GB" sz="3200" dirty="0" smtClean="0"/>
              <a:t>𝑙𝑛𝑉</a:t>
            </a:r>
            <a:r>
              <a:rPr lang="en-GB" sz="3200" baseline="-25000" dirty="0" smtClean="0"/>
              <a:t>o</a:t>
            </a:r>
            <a:r>
              <a:rPr lang="en-GB" sz="3200" dirty="0" smtClean="0"/>
              <a:t> </a:t>
            </a:r>
            <a:endParaRPr lang="en-US" sz="3200" dirty="0"/>
          </a:p>
        </p:txBody>
      </p:sp>
      <p:sp>
        <p:nvSpPr>
          <p:cNvPr id="4" name="Title 1"/>
          <p:cNvSpPr>
            <a:spLocks noGrp="1"/>
          </p:cNvSpPr>
          <p:nvPr>
            <p:ph type="title"/>
          </p:nvPr>
        </p:nvSpPr>
        <p:spPr>
          <a:xfrm>
            <a:off x="76200" y="46038"/>
            <a:ext cx="8077200" cy="563562"/>
          </a:xfrm>
        </p:spPr>
        <p:txBody>
          <a:bodyPr>
            <a:noAutofit/>
          </a:bodyPr>
          <a:lstStyle/>
          <a:p>
            <a:pPr algn="l"/>
            <a:r>
              <a:rPr lang="en-GB" sz="2800" b="1" dirty="0" smtClean="0">
                <a:solidFill>
                  <a:srgbClr val="FF0000"/>
                </a:solidFill>
              </a:rPr>
              <a:t>5. GRAPHING: </a:t>
            </a:r>
            <a:r>
              <a:rPr lang="en-GB" sz="2800" b="1" dirty="0" smtClean="0"/>
              <a:t>Example three – </a:t>
            </a:r>
            <a:r>
              <a:rPr lang="en-GB" sz="2800" dirty="0" smtClean="0"/>
              <a:t>Testing exponentials</a:t>
            </a:r>
            <a:endParaRPr lang="en-US" sz="2800" dirty="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Autofit/>
          </a:bodyPr>
          <a:lstStyle/>
          <a:p>
            <a:r>
              <a:rPr lang="en-GB" sz="2800" b="1" dirty="0" smtClean="0"/>
              <a:t>Accuracy: </a:t>
            </a:r>
            <a:r>
              <a:rPr lang="en-GB" sz="2800" dirty="0" smtClean="0"/>
              <a:t>A measurement result is considered accurate if it is judged to be close to the true value. </a:t>
            </a:r>
            <a:endParaRPr lang="en-US" sz="2800" dirty="0" smtClean="0"/>
          </a:p>
          <a:p>
            <a:r>
              <a:rPr lang="en-GB" sz="2800" b="1" dirty="0" smtClean="0"/>
              <a:t>Calibration : </a:t>
            </a:r>
            <a:r>
              <a:rPr lang="en-GB" sz="2800" dirty="0" smtClean="0"/>
              <a:t>Marking a scale on a measuring instrument. This involves establishing the relationship between indications of a measuring instrument and standard or reference quantity values, which must be applied. For example, placing a thermometer in melting ice to see whether it reads 0 °C, in order to check if it has been calibrated correctly. </a:t>
            </a:r>
            <a:endParaRPr lang="en-US" sz="2800" dirty="0" smtClean="0"/>
          </a:p>
          <a:p>
            <a:r>
              <a:rPr lang="en-GB" sz="2800" b="1" dirty="0" smtClean="0"/>
              <a:t>Data: </a:t>
            </a:r>
            <a:r>
              <a:rPr lang="en-GB" sz="2800" dirty="0" smtClean="0"/>
              <a:t>Information, either qualitative or quantitative, that has been collected. </a:t>
            </a:r>
            <a:r>
              <a:rPr lang="en-GB" sz="2800" b="1" dirty="0" smtClean="0"/>
              <a:t> </a:t>
            </a:r>
            <a:endParaRPr lang="en-US" sz="2800" dirty="0" smtClean="0"/>
          </a:p>
          <a:p>
            <a:endParaRPr lang="en-US" sz="2800" dirty="0"/>
          </a:p>
        </p:txBody>
      </p:sp>
      <p:sp>
        <p:nvSpPr>
          <p:cNvPr id="4" name="Title 1"/>
          <p:cNvSpPr>
            <a:spLocks noGrp="1"/>
          </p:cNvSpPr>
          <p:nvPr>
            <p:ph type="title"/>
          </p:nvPr>
        </p:nvSpPr>
        <p:spPr>
          <a:xfrm>
            <a:off x="2133600" y="0"/>
            <a:ext cx="5257800" cy="563562"/>
          </a:xfrm>
        </p:spPr>
        <p:txBody>
          <a:bodyPr>
            <a:noAutofit/>
          </a:bodyPr>
          <a:lstStyle/>
          <a:p>
            <a:r>
              <a:rPr lang="en-GB" sz="3200" b="1" dirty="0" smtClean="0">
                <a:solidFill>
                  <a:srgbClr val="FF0000"/>
                </a:solidFill>
              </a:rPr>
              <a:t>6. DEFINITION OF TERMS</a:t>
            </a:r>
            <a:endParaRPr lang="en-US" sz="32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2819400" cy="533400"/>
          </a:xfrm>
        </p:spPr>
        <p:txBody>
          <a:bodyPr>
            <a:noAutofit/>
          </a:bodyPr>
          <a:lstStyle/>
          <a:p>
            <a:pPr algn="l"/>
            <a:r>
              <a:rPr lang="en-GB" sz="2800" b="1" dirty="0" smtClean="0">
                <a:solidFill>
                  <a:srgbClr val="C00000"/>
                </a:solidFill>
              </a:rPr>
              <a:t>9) Calculations </a:t>
            </a:r>
            <a:endParaRPr lang="en-US" sz="2800" dirty="0">
              <a:solidFill>
                <a:srgbClr val="C00000"/>
              </a:solidFill>
            </a:endParaRPr>
          </a:p>
        </p:txBody>
      </p:sp>
      <p:sp>
        <p:nvSpPr>
          <p:cNvPr id="3" name="Content Placeholder 2"/>
          <p:cNvSpPr>
            <a:spLocks noGrp="1"/>
          </p:cNvSpPr>
          <p:nvPr>
            <p:ph idx="1"/>
          </p:nvPr>
        </p:nvSpPr>
        <p:spPr>
          <a:xfrm>
            <a:off x="457200" y="609600"/>
            <a:ext cx="8229600" cy="5897563"/>
          </a:xfrm>
        </p:spPr>
        <p:txBody>
          <a:bodyPr>
            <a:noAutofit/>
          </a:bodyPr>
          <a:lstStyle/>
          <a:p>
            <a:r>
              <a:rPr lang="en-GB" sz="2800" dirty="0" smtClean="0"/>
              <a:t>Use </a:t>
            </a:r>
            <a:r>
              <a:rPr lang="en-GB" sz="2800" dirty="0"/>
              <a:t>clear intelligible steps. </a:t>
            </a:r>
            <a:endParaRPr lang="en-US" sz="2800" dirty="0"/>
          </a:p>
          <a:p>
            <a:r>
              <a:rPr lang="en-GB" sz="2800" dirty="0" smtClean="0"/>
              <a:t>Indicate </a:t>
            </a:r>
            <a:r>
              <a:rPr lang="en-GB" sz="2800" dirty="0"/>
              <a:t>units wherever appropriate. </a:t>
            </a:r>
            <a:endParaRPr lang="en-US" sz="2800" dirty="0"/>
          </a:p>
          <a:p>
            <a:r>
              <a:rPr lang="en-GB" sz="2800" dirty="0" smtClean="0"/>
              <a:t>Write </a:t>
            </a:r>
            <a:r>
              <a:rPr lang="en-GB" sz="2800" dirty="0"/>
              <a:t>the equation indicating the intercept, the independent and dependent variable and identify the gradient. </a:t>
            </a:r>
            <a:endParaRPr lang="en-US" sz="2800" dirty="0"/>
          </a:p>
          <a:p>
            <a:r>
              <a:rPr lang="en-GB" sz="2800" dirty="0" smtClean="0"/>
              <a:t>Make </a:t>
            </a:r>
            <a:r>
              <a:rPr lang="en-GB" sz="2800" dirty="0"/>
              <a:t>sure that all quantities you are using have been tabulated. </a:t>
            </a:r>
            <a:endParaRPr lang="en-US" sz="2800" dirty="0"/>
          </a:p>
          <a:p>
            <a:r>
              <a:rPr lang="en-GB" sz="2800" dirty="0" smtClean="0"/>
              <a:t>Check </a:t>
            </a:r>
            <a:r>
              <a:rPr lang="en-GB" sz="2800" dirty="0"/>
              <a:t>if you need to multiply quantities by any multiplicative factors. </a:t>
            </a:r>
            <a:endParaRPr lang="en-US" sz="2800" dirty="0"/>
          </a:p>
          <a:p>
            <a:r>
              <a:rPr lang="en-GB" sz="2800" dirty="0" smtClean="0"/>
              <a:t>Rearrange </a:t>
            </a:r>
            <a:r>
              <a:rPr lang="en-GB" sz="2800" dirty="0"/>
              <a:t>quantities to be determined </a:t>
            </a:r>
            <a:r>
              <a:rPr lang="en-GB" sz="2800" dirty="0" smtClean="0"/>
              <a:t>and make them the subject </a:t>
            </a:r>
            <a:r>
              <a:rPr lang="en-GB" sz="2800" dirty="0"/>
              <a:t>of the formula. </a:t>
            </a:r>
            <a:endParaRPr lang="en-US" sz="2800" dirty="0"/>
          </a:p>
          <a:p>
            <a:r>
              <a:rPr lang="en-GB" sz="2800" dirty="0" smtClean="0"/>
              <a:t>Check </a:t>
            </a:r>
            <a:r>
              <a:rPr lang="en-GB" sz="2800" dirty="0"/>
              <a:t>consistency of units. </a:t>
            </a:r>
            <a:endParaRPr lang="en-US" sz="2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4114800" cy="563562"/>
          </a:xfrm>
        </p:spPr>
        <p:txBody>
          <a:bodyPr>
            <a:noAutofit/>
          </a:bodyPr>
          <a:lstStyle/>
          <a:p>
            <a:pPr algn="l"/>
            <a:r>
              <a:rPr lang="en-GB" sz="2800" b="1" dirty="0" smtClean="0">
                <a:solidFill>
                  <a:srgbClr val="FF0000"/>
                </a:solidFill>
              </a:rPr>
              <a:t>6. DEFINITION OF TERMS</a:t>
            </a:r>
            <a:endParaRPr lang="en-US" sz="2800" dirty="0">
              <a:solidFill>
                <a:srgbClr val="FF0000"/>
              </a:solidFill>
            </a:endParaRPr>
          </a:p>
        </p:txBody>
      </p:sp>
      <p:sp>
        <p:nvSpPr>
          <p:cNvPr id="5" name="Content Placeholder 4"/>
          <p:cNvSpPr>
            <a:spLocks noGrp="1"/>
          </p:cNvSpPr>
          <p:nvPr>
            <p:ph idx="1"/>
          </p:nvPr>
        </p:nvSpPr>
        <p:spPr>
          <a:xfrm>
            <a:off x="304800" y="609600"/>
            <a:ext cx="8534400" cy="5516563"/>
          </a:xfrm>
        </p:spPr>
        <p:txBody>
          <a:bodyPr>
            <a:noAutofit/>
          </a:bodyPr>
          <a:lstStyle/>
          <a:p>
            <a:r>
              <a:rPr lang="en-GB" sz="2800" b="1" dirty="0" smtClean="0"/>
              <a:t>Types of Errors (</a:t>
            </a:r>
            <a:r>
              <a:rPr lang="en-GB" sz="2800" dirty="0" smtClean="0"/>
              <a:t>See also uncertainties). </a:t>
            </a:r>
            <a:endParaRPr lang="en-US" sz="2800" dirty="0" smtClean="0"/>
          </a:p>
          <a:p>
            <a:r>
              <a:rPr lang="en-GB" sz="2800" b="1" dirty="0" smtClean="0"/>
              <a:t>Anomalies: </a:t>
            </a:r>
            <a:r>
              <a:rPr lang="en-GB" sz="2800" dirty="0" smtClean="0"/>
              <a:t>These are values in a set of results which are judged not to be part of the variation caused by random uncertainty</a:t>
            </a:r>
          </a:p>
          <a:p>
            <a:r>
              <a:rPr lang="en-GB" sz="2800" b="1" dirty="0" smtClean="0"/>
              <a:t>measurement error: </a:t>
            </a:r>
            <a:r>
              <a:rPr lang="en-GB" sz="2800" dirty="0" smtClean="0"/>
              <a:t>The difference between a measured value and the true value. </a:t>
            </a:r>
            <a:endParaRPr lang="en-US" sz="2800" dirty="0" smtClean="0"/>
          </a:p>
          <a:p>
            <a:r>
              <a:rPr lang="en-GB" sz="2800" b="1" dirty="0" smtClean="0"/>
              <a:t>Random error: </a:t>
            </a:r>
            <a:r>
              <a:rPr lang="en-GB" sz="2800" dirty="0" smtClean="0"/>
              <a:t>These cause readings to be spread about the true value, due to results varying in an unpredictable way from one measurement to the next. Random errors are present when any measurement is made, and cannot be corrected. The effect of random errors can be reduced by making more measurements and calculating a new mean.  </a:t>
            </a:r>
            <a:endParaRPr lang="en-US" sz="2800"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r>
              <a:rPr lang="en-GB" sz="2800" b="1" dirty="0" smtClean="0"/>
              <a:t>Systematic error: </a:t>
            </a:r>
            <a:r>
              <a:rPr lang="en-GB" sz="2800" dirty="0" smtClean="0"/>
              <a:t>These cause readings to differ from the true value by a consistent amount each time a measurement is made. Sources of systematic error can include the environment, methods of observation or instruments used. Systematic errors cannot be dealt with by simple repeats. If a systematic error is suspected, the data collection should be repeated using a different technique or a different set of equipment, and the results compared. </a:t>
            </a:r>
            <a:endParaRPr lang="en-US" sz="2800" dirty="0" smtClean="0"/>
          </a:p>
          <a:p>
            <a:r>
              <a:rPr lang="en-GB" sz="2800" b="1" dirty="0" smtClean="0"/>
              <a:t>Zero error: </a:t>
            </a:r>
            <a:r>
              <a:rPr lang="en-GB" sz="2800" dirty="0" smtClean="0"/>
              <a:t>Any indication that a measuring system gives a false reading when the true value of a measured quantity is zero, </a:t>
            </a:r>
            <a:r>
              <a:rPr lang="en-GB" sz="2800" dirty="0" err="1" smtClean="0"/>
              <a:t>eg</a:t>
            </a:r>
            <a:r>
              <a:rPr lang="en-GB" sz="2800" dirty="0" smtClean="0"/>
              <a:t> the needle on an ammeter failing to return to zero when no current flows. A zero error may result in a systematic uncertainty. </a:t>
            </a:r>
            <a:endParaRPr lang="en-US" sz="2800" dirty="0" smtClean="0"/>
          </a:p>
          <a:p>
            <a:endParaRPr lang="en-US" sz="2800" dirty="0"/>
          </a:p>
        </p:txBody>
      </p:sp>
      <p:sp>
        <p:nvSpPr>
          <p:cNvPr id="6" name="Title 1"/>
          <p:cNvSpPr>
            <a:spLocks noGrp="1"/>
          </p:cNvSpPr>
          <p:nvPr>
            <p:ph type="title"/>
          </p:nvPr>
        </p:nvSpPr>
        <p:spPr>
          <a:xfrm>
            <a:off x="0" y="0"/>
            <a:ext cx="4114800" cy="563562"/>
          </a:xfrm>
        </p:spPr>
        <p:txBody>
          <a:bodyPr>
            <a:noAutofit/>
          </a:bodyPr>
          <a:lstStyle/>
          <a:p>
            <a:pPr algn="l"/>
            <a:r>
              <a:rPr lang="en-GB" sz="2800" b="1" dirty="0" smtClean="0">
                <a:solidFill>
                  <a:srgbClr val="FF0000"/>
                </a:solidFill>
              </a:rPr>
              <a:t>6. DEFINITION OF TERMS</a:t>
            </a:r>
            <a:endParaRPr lang="en-US" sz="2800" dirty="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019800"/>
          </a:xfrm>
        </p:spPr>
        <p:txBody>
          <a:bodyPr>
            <a:noAutofit/>
          </a:bodyPr>
          <a:lstStyle/>
          <a:p>
            <a:r>
              <a:rPr lang="en-GB" sz="2800" b="1" dirty="0" smtClean="0"/>
              <a:t>Evidence </a:t>
            </a:r>
            <a:r>
              <a:rPr lang="en-GB" sz="2800" dirty="0" smtClean="0"/>
              <a:t>Data that have been shown to be valid. </a:t>
            </a:r>
            <a:endParaRPr lang="en-US" sz="2800" dirty="0" smtClean="0"/>
          </a:p>
          <a:p>
            <a:r>
              <a:rPr lang="en-GB" sz="2800" b="1" dirty="0" smtClean="0"/>
              <a:t>Fair test </a:t>
            </a:r>
            <a:r>
              <a:rPr lang="en-GB" sz="2800" dirty="0" smtClean="0"/>
              <a:t>A fair test is one in which only the independent variable has been allowed to affect the dependent variable. </a:t>
            </a:r>
            <a:endParaRPr lang="en-US" sz="2800" dirty="0" smtClean="0"/>
          </a:p>
          <a:p>
            <a:r>
              <a:rPr lang="en-GB" sz="2800" b="1" dirty="0" smtClean="0"/>
              <a:t>Hypothesis : </a:t>
            </a:r>
            <a:r>
              <a:rPr lang="en-GB" sz="2800" dirty="0" smtClean="0"/>
              <a:t>A proposal intended to explain certain facts or observations. </a:t>
            </a:r>
            <a:endParaRPr lang="en-US" sz="2800" dirty="0" smtClean="0"/>
          </a:p>
          <a:p>
            <a:r>
              <a:rPr lang="en-GB" sz="2800" b="1" dirty="0" smtClean="0"/>
              <a:t>Interval : </a:t>
            </a:r>
            <a:r>
              <a:rPr lang="en-GB" sz="2800" dirty="0" smtClean="0"/>
              <a:t>The quantity between readings </a:t>
            </a:r>
            <a:r>
              <a:rPr lang="en-GB" sz="2800" dirty="0" err="1" smtClean="0"/>
              <a:t>eg</a:t>
            </a:r>
            <a:r>
              <a:rPr lang="en-GB" sz="2800" dirty="0" smtClean="0"/>
              <a:t> a set of 11 readings equally spaced over a distance of 1 metre would give an interval of 10 centimetres. </a:t>
            </a:r>
            <a:endParaRPr lang="en-US" sz="2800" dirty="0" smtClean="0"/>
          </a:p>
          <a:p>
            <a:r>
              <a:rPr lang="en-GB" sz="2800" b="1" dirty="0" smtClean="0"/>
              <a:t>Precision  </a:t>
            </a:r>
            <a:r>
              <a:rPr lang="en-GB" sz="2800" dirty="0" smtClean="0"/>
              <a:t>Precise measurements are ones in which there is very little spread about the mean value. </a:t>
            </a:r>
            <a:r>
              <a:rPr lang="en-GB" sz="2800" dirty="0" err="1" smtClean="0"/>
              <a:t>recision</a:t>
            </a:r>
            <a:r>
              <a:rPr lang="en-GB" sz="2800" dirty="0" smtClean="0"/>
              <a:t> depends only on the extent of random errors – it gives no indication of how close results are to the true value. </a:t>
            </a:r>
            <a:endParaRPr lang="en-US" sz="2800" dirty="0" smtClean="0"/>
          </a:p>
        </p:txBody>
      </p:sp>
      <p:sp>
        <p:nvSpPr>
          <p:cNvPr id="4" name="Title 1"/>
          <p:cNvSpPr>
            <a:spLocks noGrp="1"/>
          </p:cNvSpPr>
          <p:nvPr>
            <p:ph type="title"/>
          </p:nvPr>
        </p:nvSpPr>
        <p:spPr>
          <a:xfrm>
            <a:off x="76200" y="0"/>
            <a:ext cx="3962400" cy="563562"/>
          </a:xfrm>
        </p:spPr>
        <p:txBody>
          <a:bodyPr>
            <a:noAutofit/>
          </a:bodyPr>
          <a:lstStyle/>
          <a:p>
            <a:pPr algn="l"/>
            <a:r>
              <a:rPr lang="en-GB" sz="2800" b="1" dirty="0" smtClean="0">
                <a:solidFill>
                  <a:srgbClr val="FF0000"/>
                </a:solidFill>
              </a:rPr>
              <a:t>6. DEFINITION OF TERMS</a:t>
            </a:r>
            <a:endParaRPr lang="en-US" sz="2800" dirty="0">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533400"/>
            <a:ext cx="8915400" cy="6096000"/>
          </a:xfrm>
        </p:spPr>
        <p:txBody>
          <a:bodyPr>
            <a:normAutofit fontScale="92500" lnSpcReduction="20000"/>
          </a:bodyPr>
          <a:lstStyle/>
          <a:p>
            <a:pPr algn="just"/>
            <a:r>
              <a:rPr lang="en-GB" sz="2800" b="1" dirty="0" smtClean="0"/>
              <a:t>Prediction : </a:t>
            </a:r>
            <a:r>
              <a:rPr lang="en-GB" sz="2800" dirty="0" smtClean="0"/>
              <a:t>A prediction is a statement suggesting what will happen in the future, based on observation, experience or a hypothesis.</a:t>
            </a:r>
            <a:endParaRPr lang="en-US" sz="2800" dirty="0" smtClean="0"/>
          </a:p>
          <a:p>
            <a:pPr algn="just"/>
            <a:r>
              <a:rPr lang="en-GB" sz="2800" b="1" dirty="0" smtClean="0"/>
              <a:t>Range : </a:t>
            </a:r>
            <a:r>
              <a:rPr lang="en-GB" sz="2800" dirty="0" smtClean="0"/>
              <a:t>The maximum and minimum values of the independent or dependent variables. For example a range of distances may be quoted as either:  'from 10 cm to 50 cm' or  'from 50 cm to 10 cm'. </a:t>
            </a:r>
            <a:endParaRPr lang="en-US" sz="2800" dirty="0" smtClean="0"/>
          </a:p>
          <a:p>
            <a:pPr algn="just"/>
            <a:r>
              <a:rPr lang="en-GB" sz="2800" b="1" dirty="0" smtClean="0"/>
              <a:t>Repeatable : </a:t>
            </a:r>
            <a:r>
              <a:rPr lang="en-GB" sz="2800" dirty="0" smtClean="0"/>
              <a:t>A measurement is repeatable if the original experimenter repeats the investigation using same method and equipment and obtains the same results. </a:t>
            </a:r>
            <a:endParaRPr lang="en-US" sz="2800" dirty="0" smtClean="0"/>
          </a:p>
          <a:p>
            <a:pPr algn="just"/>
            <a:r>
              <a:rPr lang="en-GB" sz="2800" b="1" dirty="0" smtClean="0"/>
              <a:t>Reproducible  :  </a:t>
            </a:r>
            <a:r>
              <a:rPr lang="en-GB" sz="2800" dirty="0" smtClean="0"/>
              <a:t>A measurement is reproducible if the investigation is repeated by another person, or by using different equipment or techniques, and the same results are obtained. </a:t>
            </a:r>
            <a:endParaRPr lang="en-US" sz="2800" dirty="0" smtClean="0"/>
          </a:p>
          <a:p>
            <a:pPr algn="just"/>
            <a:r>
              <a:rPr lang="en-GB" sz="2800" b="1" dirty="0" smtClean="0"/>
              <a:t>Resolution : </a:t>
            </a:r>
            <a:r>
              <a:rPr lang="en-GB" sz="2800" dirty="0" smtClean="0"/>
              <a:t>This is the smallest change in the quantity being measured (input) of a measuring instrument that gives a perceptible change in the reading</a:t>
            </a:r>
            <a:endParaRPr lang="en-US" sz="2800" dirty="0"/>
          </a:p>
        </p:txBody>
      </p:sp>
      <p:sp>
        <p:nvSpPr>
          <p:cNvPr id="4" name="Title 1"/>
          <p:cNvSpPr>
            <a:spLocks noGrp="1"/>
          </p:cNvSpPr>
          <p:nvPr>
            <p:ph type="title"/>
          </p:nvPr>
        </p:nvSpPr>
        <p:spPr>
          <a:xfrm>
            <a:off x="76200" y="0"/>
            <a:ext cx="4191000" cy="563562"/>
          </a:xfrm>
        </p:spPr>
        <p:txBody>
          <a:bodyPr>
            <a:noAutofit/>
          </a:bodyPr>
          <a:lstStyle/>
          <a:p>
            <a:pPr algn="l"/>
            <a:r>
              <a:rPr lang="en-GB" sz="2800" b="1" dirty="0" smtClean="0">
                <a:solidFill>
                  <a:srgbClr val="FF0000"/>
                </a:solidFill>
              </a:rPr>
              <a:t>6. DEFINITION OF TERMS</a:t>
            </a:r>
            <a:endParaRPr lang="en-US" sz="2800" dirty="0">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r>
              <a:rPr lang="en-GB" sz="2400" b="1" dirty="0" smtClean="0"/>
              <a:t>Sketch graph:  </a:t>
            </a:r>
            <a:r>
              <a:rPr lang="en-GB" sz="2400" dirty="0" smtClean="0"/>
              <a:t>A line graph, not necessarily on a grid, that shows the general shape of the relationship between two variables. It will not have any points plotted and although the axes should be labelled they may not be scaled. </a:t>
            </a:r>
            <a:endParaRPr lang="en-US" sz="2400" dirty="0" smtClean="0"/>
          </a:p>
          <a:p>
            <a:r>
              <a:rPr lang="en-GB" sz="2400" b="1" dirty="0" smtClean="0"/>
              <a:t>True value:  </a:t>
            </a:r>
            <a:r>
              <a:rPr lang="en-GB" sz="2400" dirty="0" smtClean="0"/>
              <a:t>This is the value that would be obtained in an ideal measurement. </a:t>
            </a:r>
            <a:endParaRPr lang="en-US" sz="2400" dirty="0" smtClean="0"/>
          </a:p>
          <a:p>
            <a:r>
              <a:rPr lang="en-GB" sz="2400" b="1" dirty="0" smtClean="0"/>
              <a:t>Uncertainty :  </a:t>
            </a:r>
            <a:r>
              <a:rPr lang="en-GB" sz="2400" dirty="0" smtClean="0"/>
              <a:t>The interval within which the true value can be expected to lie, with a given level of confidence or probability </a:t>
            </a:r>
            <a:r>
              <a:rPr lang="en-GB" sz="2400" dirty="0" err="1" smtClean="0"/>
              <a:t>eg</a:t>
            </a:r>
            <a:r>
              <a:rPr lang="en-GB" sz="2400" dirty="0" smtClean="0"/>
              <a:t> “the temperature is 20 °C ± 2 °C, at a level of confidence of 95%”. </a:t>
            </a:r>
            <a:endParaRPr lang="en-US" sz="2400" dirty="0" smtClean="0"/>
          </a:p>
          <a:p>
            <a:r>
              <a:rPr lang="en-GB" sz="2400" b="1" dirty="0" smtClean="0"/>
              <a:t>Validity:  </a:t>
            </a:r>
            <a:r>
              <a:rPr lang="en-GB" sz="2400" dirty="0" smtClean="0"/>
              <a:t>Suitability of the investigative procedure to answer the question being asked. For example, an investigation to find out if the rate of a chemical reaction depended upon the concentration of one of the reactants would not be a valid procedure if the temperature of the reactants was not controlled.</a:t>
            </a:r>
            <a:endParaRPr lang="en-US" sz="2400" dirty="0" smtClean="0"/>
          </a:p>
        </p:txBody>
      </p:sp>
      <p:sp>
        <p:nvSpPr>
          <p:cNvPr id="4" name="Title 1"/>
          <p:cNvSpPr>
            <a:spLocks noGrp="1"/>
          </p:cNvSpPr>
          <p:nvPr>
            <p:ph type="title"/>
          </p:nvPr>
        </p:nvSpPr>
        <p:spPr>
          <a:xfrm>
            <a:off x="76200" y="0"/>
            <a:ext cx="4191000" cy="563562"/>
          </a:xfrm>
        </p:spPr>
        <p:txBody>
          <a:bodyPr>
            <a:noAutofit/>
          </a:bodyPr>
          <a:lstStyle/>
          <a:p>
            <a:pPr algn="l"/>
            <a:r>
              <a:rPr lang="en-GB" sz="2800" b="1" dirty="0" smtClean="0">
                <a:solidFill>
                  <a:srgbClr val="FF0000"/>
                </a:solidFill>
              </a:rPr>
              <a:t>6. DEFINITION OF TERMS</a:t>
            </a:r>
            <a:endParaRPr lang="en-US" sz="2800" dirty="0">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10600" cy="6019800"/>
          </a:xfrm>
        </p:spPr>
        <p:txBody>
          <a:bodyPr>
            <a:noAutofit/>
          </a:bodyPr>
          <a:lstStyle/>
          <a:p>
            <a:r>
              <a:rPr lang="en-GB" sz="2400" b="1" dirty="0" smtClean="0"/>
              <a:t>Valid conclusion:  </a:t>
            </a:r>
            <a:r>
              <a:rPr lang="en-GB" sz="2400" dirty="0" smtClean="0"/>
              <a:t>A conclusion supported by valid data, obtained from an appropriate experimental design and based on sound reasoning. </a:t>
            </a:r>
            <a:endParaRPr lang="en-US" sz="2400" dirty="0" smtClean="0"/>
          </a:p>
          <a:p>
            <a:r>
              <a:rPr lang="en-GB" sz="2400" b="1" dirty="0" smtClean="0"/>
              <a:t>Variables :  </a:t>
            </a:r>
            <a:r>
              <a:rPr lang="en-GB" sz="2400" dirty="0" smtClean="0"/>
              <a:t>These are physical, chemical or biological quantities or characteristics. </a:t>
            </a:r>
            <a:endParaRPr lang="en-US" sz="2400" dirty="0" smtClean="0"/>
          </a:p>
          <a:p>
            <a:r>
              <a:rPr lang="en-GB" sz="2400" b="1" dirty="0" err="1" smtClean="0"/>
              <a:t>categoric</a:t>
            </a:r>
            <a:r>
              <a:rPr lang="en-GB" sz="2400" b="1" dirty="0" smtClean="0"/>
              <a:t> variables :  </a:t>
            </a:r>
            <a:r>
              <a:rPr lang="en-GB" sz="2400" dirty="0" err="1" smtClean="0"/>
              <a:t>Categoric</a:t>
            </a:r>
            <a:r>
              <a:rPr lang="en-GB" sz="2400" dirty="0" smtClean="0"/>
              <a:t> variables have values that are labels </a:t>
            </a:r>
            <a:r>
              <a:rPr lang="en-GB" sz="2400" dirty="0" err="1" smtClean="0"/>
              <a:t>eg</a:t>
            </a:r>
            <a:r>
              <a:rPr lang="en-GB" sz="2400" dirty="0" smtClean="0"/>
              <a:t> names of plants or types of material or reading at week 1, reading at week 2 etc. </a:t>
            </a:r>
            <a:endParaRPr lang="en-US" sz="2400" dirty="0" smtClean="0"/>
          </a:p>
          <a:p>
            <a:r>
              <a:rPr lang="en-GB" sz="2400" b="1" dirty="0" smtClean="0"/>
              <a:t>continuous variables:  </a:t>
            </a:r>
            <a:r>
              <a:rPr lang="en-GB" sz="2400" dirty="0" smtClean="0"/>
              <a:t>Continuous variables can have values (called a quantity) that can be given a magnitude either by counting (as in the case of the number of shrimp) or by measurement (</a:t>
            </a:r>
            <a:r>
              <a:rPr lang="en-GB" sz="2400" dirty="0" err="1" smtClean="0"/>
              <a:t>eg</a:t>
            </a:r>
            <a:r>
              <a:rPr lang="en-GB" sz="2400" dirty="0" smtClean="0"/>
              <a:t> light intensity, flow rate etc). </a:t>
            </a:r>
            <a:endParaRPr lang="en-US" sz="2400" dirty="0" smtClean="0"/>
          </a:p>
          <a:p>
            <a:endParaRPr lang="en-US" sz="2400" dirty="0"/>
          </a:p>
        </p:txBody>
      </p:sp>
      <p:sp>
        <p:nvSpPr>
          <p:cNvPr id="4" name="Title 1"/>
          <p:cNvSpPr>
            <a:spLocks noGrp="1"/>
          </p:cNvSpPr>
          <p:nvPr>
            <p:ph type="title"/>
          </p:nvPr>
        </p:nvSpPr>
        <p:spPr>
          <a:xfrm>
            <a:off x="76200" y="0"/>
            <a:ext cx="4191000" cy="563562"/>
          </a:xfrm>
        </p:spPr>
        <p:txBody>
          <a:bodyPr>
            <a:noAutofit/>
          </a:bodyPr>
          <a:lstStyle/>
          <a:p>
            <a:pPr algn="l"/>
            <a:r>
              <a:rPr lang="en-GB" sz="2800" b="1" dirty="0" smtClean="0">
                <a:solidFill>
                  <a:srgbClr val="FF0000"/>
                </a:solidFill>
              </a:rPr>
              <a:t>6. DEFINITION OF TERMS</a:t>
            </a:r>
            <a:endParaRPr lang="en-US" sz="2800" dirty="0">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GB" sz="2400" b="1" dirty="0" smtClean="0"/>
              <a:t>control variables :  </a:t>
            </a:r>
            <a:r>
              <a:rPr lang="en-GB" sz="2400" dirty="0" smtClean="0"/>
              <a:t>A control variable is one which may, in addition to the independent variable, affect the outcome of the investigation and therefore has to be kept constant or at least monitored. </a:t>
            </a:r>
            <a:endParaRPr lang="en-US" sz="2400" dirty="0" smtClean="0"/>
          </a:p>
          <a:p>
            <a:r>
              <a:rPr lang="en-GB" sz="2400" b="1" dirty="0" smtClean="0"/>
              <a:t>dependent variables :  </a:t>
            </a:r>
            <a:r>
              <a:rPr lang="en-GB" sz="2400" dirty="0" smtClean="0"/>
              <a:t>The dependent variable is the variable of which the value is measured for each and every change in the independent variable. </a:t>
            </a:r>
            <a:endParaRPr lang="en-US" sz="2400" dirty="0" smtClean="0"/>
          </a:p>
          <a:p>
            <a:r>
              <a:rPr lang="en-GB" sz="2400" b="1" dirty="0" smtClean="0"/>
              <a:t>independent variables :  </a:t>
            </a:r>
            <a:r>
              <a:rPr lang="en-GB" sz="2400" dirty="0" smtClean="0"/>
              <a:t>The independent variable is the variable for which values are changed or selected by the investigator. </a:t>
            </a:r>
          </a:p>
          <a:p>
            <a:r>
              <a:rPr lang="en-GB" sz="2400" b="1" dirty="0" smtClean="0"/>
              <a:t>nominal variables:  </a:t>
            </a:r>
            <a:r>
              <a:rPr lang="en-GB" sz="2400" dirty="0" smtClean="0"/>
              <a:t>A nominal variable is a type of </a:t>
            </a:r>
            <a:r>
              <a:rPr lang="en-GB" sz="2400" dirty="0" err="1" smtClean="0"/>
              <a:t>categoric</a:t>
            </a:r>
            <a:r>
              <a:rPr lang="en-GB" sz="2400" dirty="0" smtClean="0"/>
              <a:t> variable where there is no ordering of categories (</a:t>
            </a:r>
            <a:r>
              <a:rPr lang="en-GB" sz="2400" dirty="0" err="1" smtClean="0"/>
              <a:t>eg</a:t>
            </a:r>
            <a:r>
              <a:rPr lang="en-GB" sz="2400" dirty="0" smtClean="0"/>
              <a:t> red flowers, pink flowers, blue flowers).</a:t>
            </a:r>
            <a:endParaRPr lang="en-US" sz="2400" dirty="0" smtClean="0"/>
          </a:p>
        </p:txBody>
      </p:sp>
      <p:sp>
        <p:nvSpPr>
          <p:cNvPr id="4" name="Title 1"/>
          <p:cNvSpPr>
            <a:spLocks noGrp="1"/>
          </p:cNvSpPr>
          <p:nvPr>
            <p:ph type="title"/>
          </p:nvPr>
        </p:nvSpPr>
        <p:spPr>
          <a:xfrm>
            <a:off x="76200" y="0"/>
            <a:ext cx="4191000" cy="563562"/>
          </a:xfrm>
        </p:spPr>
        <p:txBody>
          <a:bodyPr>
            <a:noAutofit/>
          </a:bodyPr>
          <a:lstStyle/>
          <a:p>
            <a:pPr algn="l"/>
            <a:r>
              <a:rPr lang="en-GB" sz="2800" b="1" dirty="0" smtClean="0">
                <a:solidFill>
                  <a:srgbClr val="FF0000"/>
                </a:solidFill>
              </a:rPr>
              <a:t>6. DEFINITION OF TERMS</a:t>
            </a:r>
            <a:endParaRPr lang="en-US" sz="2800" dirty="0">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1437"/>
            <a:ext cx="8229600" cy="5059363"/>
          </a:xfrm>
        </p:spPr>
        <p:txBody>
          <a:bodyPr/>
          <a:lstStyle/>
          <a:p>
            <a:endParaRPr lang="en-US" dirty="0"/>
          </a:p>
        </p:txBody>
      </p:sp>
      <p:sp>
        <p:nvSpPr>
          <p:cNvPr id="4" name="Title 1"/>
          <p:cNvSpPr>
            <a:spLocks noGrp="1"/>
          </p:cNvSpPr>
          <p:nvPr>
            <p:ph type="title"/>
          </p:nvPr>
        </p:nvSpPr>
        <p:spPr>
          <a:xfrm>
            <a:off x="990600" y="0"/>
            <a:ext cx="7315200" cy="563562"/>
          </a:xfrm>
        </p:spPr>
        <p:txBody>
          <a:bodyPr>
            <a:noAutofit/>
          </a:bodyPr>
          <a:lstStyle/>
          <a:p>
            <a:r>
              <a:rPr lang="en-GB" sz="3200" b="1" dirty="0" smtClean="0">
                <a:solidFill>
                  <a:srgbClr val="FF0000"/>
                </a:solidFill>
              </a:rPr>
              <a:t>7. ADVANCED STATISTICAL ANALYSIS</a:t>
            </a:r>
            <a:endParaRPr lang="en-US" sz="3200" dirty="0">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a:p>
        </p:txBody>
      </p:sp>
      <p:sp>
        <p:nvSpPr>
          <p:cNvPr id="4" name="Title 1"/>
          <p:cNvSpPr>
            <a:spLocks noGrp="1"/>
          </p:cNvSpPr>
          <p:nvPr>
            <p:ph type="title"/>
          </p:nvPr>
        </p:nvSpPr>
        <p:spPr>
          <a:xfrm>
            <a:off x="76200" y="0"/>
            <a:ext cx="6019800" cy="563562"/>
          </a:xfrm>
        </p:spPr>
        <p:txBody>
          <a:bodyPr>
            <a:noAutofit/>
          </a:bodyPr>
          <a:lstStyle/>
          <a:p>
            <a:pPr algn="l"/>
            <a:r>
              <a:rPr lang="en-GB" sz="2800" b="1" dirty="0" smtClean="0">
                <a:solidFill>
                  <a:srgbClr val="FF0000"/>
                </a:solidFill>
              </a:rPr>
              <a:t>7. ADVANCED STATISTICAL ANALYSIS</a:t>
            </a:r>
            <a:endParaRPr lang="en-US" sz="2800" dirty="0">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a:p>
        </p:txBody>
      </p:sp>
      <p:sp>
        <p:nvSpPr>
          <p:cNvPr id="4" name="Title 1"/>
          <p:cNvSpPr>
            <a:spLocks noGrp="1"/>
          </p:cNvSpPr>
          <p:nvPr>
            <p:ph type="title"/>
          </p:nvPr>
        </p:nvSpPr>
        <p:spPr>
          <a:xfrm>
            <a:off x="76200" y="0"/>
            <a:ext cx="6781800" cy="563562"/>
          </a:xfrm>
        </p:spPr>
        <p:txBody>
          <a:bodyPr>
            <a:noAutofit/>
          </a:bodyPr>
          <a:lstStyle/>
          <a:p>
            <a:pPr algn="l"/>
            <a:r>
              <a:rPr lang="en-GB" sz="2800" b="1" dirty="0" smtClean="0">
                <a:solidFill>
                  <a:srgbClr val="FF0000"/>
                </a:solidFill>
              </a:rPr>
              <a:t>7. ADVANCED STATISTICAL ANALYSIS</a:t>
            </a:r>
            <a:endParaRPr lang="en-US" sz="28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743200" cy="639762"/>
          </a:xfrm>
        </p:spPr>
        <p:txBody>
          <a:bodyPr>
            <a:normAutofit/>
          </a:bodyPr>
          <a:lstStyle/>
          <a:p>
            <a:pPr algn="l"/>
            <a:r>
              <a:rPr lang="en-GB" sz="2800" b="1" dirty="0" smtClean="0">
                <a:solidFill>
                  <a:srgbClr val="C00000"/>
                </a:solidFill>
              </a:rPr>
              <a:t>9) Calculations </a:t>
            </a:r>
            <a:endParaRPr lang="en-US" sz="2800" dirty="0">
              <a:solidFill>
                <a:srgbClr val="C00000"/>
              </a:solidFill>
            </a:endParaRPr>
          </a:p>
        </p:txBody>
      </p:sp>
      <p:sp>
        <p:nvSpPr>
          <p:cNvPr id="3" name="Content Placeholder 2"/>
          <p:cNvSpPr>
            <a:spLocks noGrp="1"/>
          </p:cNvSpPr>
          <p:nvPr>
            <p:ph idx="1"/>
          </p:nvPr>
        </p:nvSpPr>
        <p:spPr>
          <a:xfrm>
            <a:off x="457200" y="1219200"/>
            <a:ext cx="8229600" cy="5135563"/>
          </a:xfrm>
        </p:spPr>
        <p:txBody>
          <a:bodyPr>
            <a:normAutofit/>
          </a:bodyPr>
          <a:lstStyle/>
          <a:p>
            <a:r>
              <a:rPr lang="en-GB" sz="2800" dirty="0" smtClean="0"/>
              <a:t>Use linear regression to find the quantities needed (</a:t>
            </a:r>
            <a:r>
              <a:rPr lang="en-GB" sz="2800" dirty="0" err="1" smtClean="0"/>
              <a:t>i</a:t>
            </a:r>
            <a:r>
              <a:rPr lang="en-GB" sz="2800" dirty="0" smtClean="0"/>
              <a:t>. e. convert original equation to  y = </a:t>
            </a:r>
            <a:r>
              <a:rPr lang="en-GB" sz="2800" dirty="0" err="1" smtClean="0"/>
              <a:t>mx</a:t>
            </a:r>
            <a:r>
              <a:rPr lang="en-GB" sz="2800" dirty="0" smtClean="0"/>
              <a:t> + c) </a:t>
            </a:r>
            <a:endParaRPr lang="en-US" sz="2800" dirty="0" smtClean="0"/>
          </a:p>
          <a:p>
            <a:r>
              <a:rPr lang="en-GB" sz="2800" dirty="0" smtClean="0"/>
              <a:t>Print the results obtained from linear regression (first two columns). </a:t>
            </a:r>
            <a:endParaRPr lang="en-US" sz="2800" dirty="0" smtClean="0"/>
          </a:p>
          <a:p>
            <a:r>
              <a:rPr lang="en-GB" sz="2800" dirty="0" smtClean="0"/>
              <a:t>Do not repeat symbols especially </a:t>
            </a:r>
            <a:r>
              <a:rPr lang="en-GB" sz="2800" i="1" dirty="0" smtClean="0"/>
              <a:t>m</a:t>
            </a:r>
            <a:r>
              <a:rPr lang="en-GB" sz="2800" dirty="0" smtClean="0"/>
              <a:t>. </a:t>
            </a:r>
            <a:endParaRPr lang="en-US" sz="2800" dirty="0" smtClean="0"/>
          </a:p>
          <a:p>
            <a:r>
              <a:rPr lang="en-GB" sz="2800" dirty="0" smtClean="0"/>
              <a:t>Ensure that the values obtained are reasonably good. </a:t>
            </a:r>
            <a:endParaRPr lang="en-US" sz="2800" dirty="0" smtClean="0"/>
          </a:p>
          <a:p>
            <a:r>
              <a:rPr lang="en-GB" sz="2800" dirty="0" smtClean="0"/>
              <a:t>Use reasonable number of decimal places and significant figures  to quote calculated values. </a:t>
            </a:r>
            <a:endParaRPr lang="en-US" sz="2800" dirty="0" smtClean="0"/>
          </a:p>
          <a:p>
            <a:r>
              <a:rPr lang="en-GB" sz="2800" dirty="0" smtClean="0"/>
              <a:t>Use an impersonal construction and the passive voice for any comment you want to include</a:t>
            </a:r>
            <a:endParaRPr lang="en-US" sz="28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a:p>
        </p:txBody>
      </p:sp>
      <p:sp>
        <p:nvSpPr>
          <p:cNvPr id="4" name="Title 1"/>
          <p:cNvSpPr>
            <a:spLocks noGrp="1"/>
          </p:cNvSpPr>
          <p:nvPr>
            <p:ph type="title"/>
          </p:nvPr>
        </p:nvSpPr>
        <p:spPr>
          <a:xfrm>
            <a:off x="76200" y="0"/>
            <a:ext cx="5943600" cy="563562"/>
          </a:xfrm>
        </p:spPr>
        <p:txBody>
          <a:bodyPr>
            <a:noAutofit/>
          </a:bodyPr>
          <a:lstStyle/>
          <a:p>
            <a:pPr algn="l"/>
            <a:r>
              <a:rPr lang="en-GB" sz="2800" b="1" dirty="0" smtClean="0">
                <a:solidFill>
                  <a:srgbClr val="FF0000"/>
                </a:solidFill>
              </a:rPr>
              <a:t>7. ADVANCED STATISTICAL ANALYSIS</a:t>
            </a:r>
            <a:endParaRPr lang="en-US" sz="2800" dirty="0">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a:p>
        </p:txBody>
      </p:sp>
      <p:sp>
        <p:nvSpPr>
          <p:cNvPr id="4" name="Title 1"/>
          <p:cNvSpPr>
            <a:spLocks noGrp="1"/>
          </p:cNvSpPr>
          <p:nvPr>
            <p:ph type="title"/>
          </p:nvPr>
        </p:nvSpPr>
        <p:spPr>
          <a:xfrm>
            <a:off x="76200" y="0"/>
            <a:ext cx="5715000" cy="563562"/>
          </a:xfrm>
        </p:spPr>
        <p:txBody>
          <a:bodyPr>
            <a:noAutofit/>
          </a:bodyPr>
          <a:lstStyle/>
          <a:p>
            <a:pPr algn="l"/>
            <a:r>
              <a:rPr lang="en-GB" sz="2800" b="1" dirty="0" smtClean="0">
                <a:solidFill>
                  <a:srgbClr val="FF0000"/>
                </a:solidFill>
              </a:rPr>
              <a:t>7. ADVANCED STATISTICAL ANALYSIS</a:t>
            </a:r>
            <a:endParaRPr lang="en-US" sz="2800" dirty="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a:p>
        </p:txBody>
      </p:sp>
      <p:sp>
        <p:nvSpPr>
          <p:cNvPr id="4" name="Title 1"/>
          <p:cNvSpPr>
            <a:spLocks noGrp="1"/>
          </p:cNvSpPr>
          <p:nvPr>
            <p:ph type="title"/>
          </p:nvPr>
        </p:nvSpPr>
        <p:spPr>
          <a:xfrm>
            <a:off x="76200" y="0"/>
            <a:ext cx="6629400" cy="563562"/>
          </a:xfrm>
        </p:spPr>
        <p:txBody>
          <a:bodyPr>
            <a:noAutofit/>
          </a:bodyPr>
          <a:lstStyle/>
          <a:p>
            <a:pPr algn="l"/>
            <a:r>
              <a:rPr lang="en-GB" sz="2800" b="1" dirty="0" smtClean="0">
                <a:solidFill>
                  <a:srgbClr val="FF0000"/>
                </a:solidFill>
              </a:rPr>
              <a:t>7. ADVANCED STATISTICAL ANALYSIS</a:t>
            </a:r>
            <a:endParaRPr lang="en-US" sz="2800" dirty="0">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a:p>
        </p:txBody>
      </p:sp>
      <p:sp>
        <p:nvSpPr>
          <p:cNvPr id="4" name="Title 1"/>
          <p:cNvSpPr>
            <a:spLocks noGrp="1"/>
          </p:cNvSpPr>
          <p:nvPr>
            <p:ph type="title"/>
          </p:nvPr>
        </p:nvSpPr>
        <p:spPr>
          <a:xfrm>
            <a:off x="76200" y="0"/>
            <a:ext cx="6096000" cy="563562"/>
          </a:xfrm>
        </p:spPr>
        <p:txBody>
          <a:bodyPr>
            <a:noAutofit/>
          </a:bodyPr>
          <a:lstStyle/>
          <a:p>
            <a:pPr algn="l"/>
            <a:r>
              <a:rPr lang="en-GB" sz="2800" b="1" dirty="0" smtClean="0">
                <a:solidFill>
                  <a:srgbClr val="FF0000"/>
                </a:solidFill>
              </a:rPr>
              <a:t>67. ADVANCED STATISTICAL ANALYSIS</a:t>
            </a:r>
            <a:endParaRPr lang="en-US" sz="2800" dirty="0">
              <a:solidFill>
                <a:srgbClr val="FF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a:p>
        </p:txBody>
      </p:sp>
      <p:sp>
        <p:nvSpPr>
          <p:cNvPr id="4" name="Title 1"/>
          <p:cNvSpPr>
            <a:spLocks noGrp="1"/>
          </p:cNvSpPr>
          <p:nvPr>
            <p:ph type="title"/>
          </p:nvPr>
        </p:nvSpPr>
        <p:spPr>
          <a:xfrm>
            <a:off x="76200" y="0"/>
            <a:ext cx="6096000" cy="563562"/>
          </a:xfrm>
        </p:spPr>
        <p:txBody>
          <a:bodyPr>
            <a:noAutofit/>
          </a:bodyPr>
          <a:lstStyle/>
          <a:p>
            <a:pPr algn="l"/>
            <a:r>
              <a:rPr lang="en-GB" sz="2800" b="1" dirty="0" smtClean="0">
                <a:solidFill>
                  <a:srgbClr val="FF0000"/>
                </a:solidFill>
              </a:rPr>
              <a:t>7. ADVANCED STATISTICAL ANALYSIS</a:t>
            </a:r>
            <a:endParaRPr lang="en-US" sz="28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4800600" cy="685800"/>
          </a:xfrm>
        </p:spPr>
        <p:txBody>
          <a:bodyPr>
            <a:normAutofit/>
          </a:bodyPr>
          <a:lstStyle/>
          <a:p>
            <a:pPr algn="l"/>
            <a:r>
              <a:rPr lang="en-GB" sz="3200" b="1" dirty="0" smtClean="0">
                <a:solidFill>
                  <a:srgbClr val="C00000"/>
                </a:solidFill>
              </a:rPr>
              <a:t>10) Calculations of errors</a:t>
            </a:r>
            <a:endParaRPr lang="en-US" sz="3200" dirty="0">
              <a:solidFill>
                <a:srgbClr val="C00000"/>
              </a:solidFill>
            </a:endParaRPr>
          </a:p>
        </p:txBody>
      </p:sp>
      <p:sp>
        <p:nvSpPr>
          <p:cNvPr id="3" name="Content Placeholder 2"/>
          <p:cNvSpPr>
            <a:spLocks noGrp="1"/>
          </p:cNvSpPr>
          <p:nvPr>
            <p:ph idx="1"/>
          </p:nvPr>
        </p:nvSpPr>
        <p:spPr>
          <a:xfrm>
            <a:off x="457200" y="1066800"/>
            <a:ext cx="8229600" cy="5059363"/>
          </a:xfrm>
        </p:spPr>
        <p:txBody>
          <a:bodyPr>
            <a:noAutofit/>
          </a:bodyPr>
          <a:lstStyle/>
          <a:p>
            <a:r>
              <a:rPr lang="en-GB" sz="2800" dirty="0" smtClean="0"/>
              <a:t>Calculate </a:t>
            </a:r>
            <a:r>
              <a:rPr lang="en-GB" sz="2800" dirty="0"/>
              <a:t>the errors for any value you have been asked for. </a:t>
            </a:r>
            <a:endParaRPr lang="en-US" sz="2800" dirty="0"/>
          </a:p>
          <a:p>
            <a:r>
              <a:rPr lang="en-GB" sz="2800" dirty="0" smtClean="0"/>
              <a:t>Be </a:t>
            </a:r>
            <a:r>
              <a:rPr lang="en-GB" sz="2800" dirty="0"/>
              <a:t>reasonable in the number of significant figures you use when indicating errors. </a:t>
            </a:r>
            <a:endParaRPr lang="en-US" sz="2800" dirty="0"/>
          </a:p>
          <a:p>
            <a:r>
              <a:rPr lang="en-GB" sz="2800" dirty="0" smtClean="0"/>
              <a:t>Give </a:t>
            </a:r>
            <a:r>
              <a:rPr lang="en-GB" sz="2800" dirty="0"/>
              <a:t>the calculated error to a reasonable number of significant figures. </a:t>
            </a:r>
            <a:endParaRPr lang="en-US" sz="2800" dirty="0"/>
          </a:p>
          <a:p>
            <a:r>
              <a:rPr lang="en-GB" sz="2800" dirty="0" smtClean="0"/>
              <a:t>Find </a:t>
            </a:r>
            <a:r>
              <a:rPr lang="en-GB" sz="2800" dirty="0"/>
              <a:t>the </a:t>
            </a:r>
            <a:r>
              <a:rPr lang="en-GB" sz="2800" b="1" dirty="0"/>
              <a:t>percentage error </a:t>
            </a:r>
            <a:r>
              <a:rPr lang="en-GB" sz="2800" dirty="0"/>
              <a:t>for each of the main quantities. </a:t>
            </a:r>
            <a:endParaRPr lang="en-US" sz="2800" dirty="0"/>
          </a:p>
          <a:p>
            <a:r>
              <a:rPr lang="en-GB" sz="2800" dirty="0" smtClean="0"/>
              <a:t>Calculate </a:t>
            </a:r>
            <a:r>
              <a:rPr lang="en-GB" sz="2800" dirty="0"/>
              <a:t>the </a:t>
            </a:r>
            <a:r>
              <a:rPr lang="en-GB" sz="2800" b="1" dirty="0"/>
              <a:t>Accuracy </a:t>
            </a:r>
            <a:r>
              <a:rPr lang="en-GB" sz="2800" dirty="0"/>
              <a:t>wherever possible. </a:t>
            </a:r>
            <a:endParaRPr lang="en-US" sz="2800" dirty="0"/>
          </a:p>
          <a:p>
            <a:r>
              <a:rPr lang="en-GB" sz="2800" dirty="0" smtClean="0"/>
              <a:t>Write </a:t>
            </a:r>
            <a:r>
              <a:rPr lang="en-GB" sz="2800" dirty="0"/>
              <a:t>the result together with its error in a consistent way. </a:t>
            </a:r>
            <a:endParaRPr lang="en-US" sz="2800" dirty="0"/>
          </a:p>
          <a:p>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105400" cy="639762"/>
          </a:xfrm>
        </p:spPr>
        <p:txBody>
          <a:bodyPr>
            <a:normAutofit/>
          </a:bodyPr>
          <a:lstStyle/>
          <a:p>
            <a:pPr algn="l"/>
            <a:r>
              <a:rPr lang="en-GB" sz="3200" b="1" dirty="0" smtClean="0">
                <a:solidFill>
                  <a:srgbClr val="C00000"/>
                </a:solidFill>
              </a:rPr>
              <a:t>11) Conclusion or discussion </a:t>
            </a:r>
            <a:endParaRPr lang="en-US" sz="3200" dirty="0">
              <a:solidFill>
                <a:srgbClr val="C00000"/>
              </a:solidFill>
            </a:endParaRPr>
          </a:p>
        </p:txBody>
      </p:sp>
      <p:sp>
        <p:nvSpPr>
          <p:cNvPr id="3" name="Content Placeholder 2"/>
          <p:cNvSpPr>
            <a:spLocks noGrp="1"/>
          </p:cNvSpPr>
          <p:nvPr>
            <p:ph idx="1"/>
          </p:nvPr>
        </p:nvSpPr>
        <p:spPr>
          <a:xfrm>
            <a:off x="457200" y="990600"/>
            <a:ext cx="8229600" cy="5135563"/>
          </a:xfrm>
        </p:spPr>
        <p:txBody>
          <a:bodyPr>
            <a:normAutofit fontScale="92500"/>
          </a:bodyPr>
          <a:lstStyle/>
          <a:p>
            <a:r>
              <a:rPr lang="en-GB" dirty="0" smtClean="0"/>
              <a:t>Use </a:t>
            </a:r>
            <a:r>
              <a:rPr lang="en-GB" dirty="0"/>
              <a:t>an </a:t>
            </a:r>
            <a:r>
              <a:rPr lang="en-GB" dirty="0" smtClean="0"/>
              <a:t>reported speech and </a:t>
            </a:r>
            <a:r>
              <a:rPr lang="en-GB" dirty="0"/>
              <a:t>the passive voice. </a:t>
            </a:r>
            <a:endParaRPr lang="en-US" dirty="0"/>
          </a:p>
          <a:p>
            <a:r>
              <a:rPr lang="en-GB" dirty="0" smtClean="0"/>
              <a:t>State </a:t>
            </a:r>
            <a:r>
              <a:rPr lang="en-GB" dirty="0"/>
              <a:t>the values of the quantities you were supposed to calculate including the error, percentage error and accuracy. </a:t>
            </a:r>
            <a:endParaRPr lang="en-US" dirty="0"/>
          </a:p>
          <a:p>
            <a:r>
              <a:rPr lang="en-GB" dirty="0" smtClean="0"/>
              <a:t>Interpret </a:t>
            </a:r>
            <a:r>
              <a:rPr lang="en-GB" dirty="0"/>
              <a:t>the results obtained. </a:t>
            </a:r>
            <a:endParaRPr lang="en-US" dirty="0"/>
          </a:p>
          <a:p>
            <a:r>
              <a:rPr lang="en-GB" dirty="0" smtClean="0"/>
              <a:t>Do </a:t>
            </a:r>
            <a:r>
              <a:rPr lang="en-GB" dirty="0"/>
              <a:t>research work. </a:t>
            </a:r>
            <a:endParaRPr lang="en-US" dirty="0"/>
          </a:p>
          <a:p>
            <a:r>
              <a:rPr lang="en-GB" dirty="0" smtClean="0"/>
              <a:t>Mention </a:t>
            </a:r>
            <a:r>
              <a:rPr lang="en-GB" dirty="0"/>
              <a:t>the order of magnitude difference between the experimental and the quoted value. </a:t>
            </a:r>
            <a:endParaRPr lang="en-US" dirty="0"/>
          </a:p>
          <a:p>
            <a:r>
              <a:rPr lang="en-GB" dirty="0" smtClean="0"/>
              <a:t>Comment </a:t>
            </a:r>
            <a:r>
              <a:rPr lang="en-GB" dirty="0"/>
              <a:t>on the percentage error and the accuracy. </a:t>
            </a:r>
            <a:endParaRPr lang="en-US" dirty="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13547</TotalTime>
  <Words>5567</Words>
  <Application>Microsoft Office PowerPoint</Application>
  <PresentationFormat>On-screen Show (4:3)</PresentationFormat>
  <Paragraphs>631</Paragraphs>
  <Slides>74</Slides>
  <Notes>2</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PHY 107 LECTURE NOTES</vt:lpstr>
      <vt:lpstr>REPORTING PRACTICALS</vt:lpstr>
      <vt:lpstr>6) Sources of errors and precautions</vt:lpstr>
      <vt:lpstr>7) Data collection and tabulation </vt:lpstr>
      <vt:lpstr>8) Graph </vt:lpstr>
      <vt:lpstr>9) Calculations </vt:lpstr>
      <vt:lpstr>9) Calculations </vt:lpstr>
      <vt:lpstr>10) Calculations of errors</vt:lpstr>
      <vt:lpstr>11) Conclusion or discussion </vt:lpstr>
      <vt:lpstr>Discussion:- sources of errors </vt:lpstr>
      <vt:lpstr>12) Check list</vt:lpstr>
      <vt:lpstr>2.0 TABULATING DATA</vt:lpstr>
      <vt:lpstr>2.0 Tabulating data</vt:lpstr>
      <vt:lpstr>Tabulating logarithmic values </vt:lpstr>
      <vt:lpstr>3. SIGNIFICANT FIGURES</vt:lpstr>
      <vt:lpstr>3. Significant figures</vt:lpstr>
      <vt:lpstr>3. Significant figures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4. UNCERTAINTIES: Treatment of Errors in Measurements</vt:lpstr>
      <vt:lpstr>5. GRAPHING</vt:lpstr>
      <vt:lpstr>5. GRAPHING</vt:lpstr>
      <vt:lpstr>5. GRAPHING: Spread of data points on graphs  </vt:lpstr>
      <vt:lpstr>5. GRAPHING</vt:lpstr>
      <vt:lpstr>5. GRAPHING</vt:lpstr>
      <vt:lpstr>5. GRAPHING</vt:lpstr>
      <vt:lpstr>5. GRAPHING (Slope)</vt:lpstr>
      <vt:lpstr>5. GRAPHING</vt:lpstr>
      <vt:lpstr>5. GRAPHING:  translate graphical data into the equation    of a straight line: y=mx+c </vt:lpstr>
      <vt:lpstr>5. GRAPHING</vt:lpstr>
      <vt:lpstr>5. GRAPHING:  For example</vt:lpstr>
      <vt:lpstr>5. GRAPHING:  Manipulated data and graphs</vt:lpstr>
      <vt:lpstr>5. GRAPHING:  Manipulated data and graphs</vt:lpstr>
      <vt:lpstr>5. GRAPHING:  Manipulated data and graphs</vt:lpstr>
      <vt:lpstr>5. GRAPHING</vt:lpstr>
      <vt:lpstr>5. GRAPHING</vt:lpstr>
      <vt:lpstr>5. GRAPHING: Example two: Testing power laws </vt:lpstr>
      <vt:lpstr>5. GRAPHING: Example three – Testing exponentials</vt:lpstr>
      <vt:lpstr>6. DEFINITION OF TERMS</vt:lpstr>
      <vt:lpstr>6. DEFINITION OF TERMS</vt:lpstr>
      <vt:lpstr>6. DEFINITION OF TERMS</vt:lpstr>
      <vt:lpstr>6. DEFINITION OF TERMS</vt:lpstr>
      <vt:lpstr>6. DEFINITION OF TERMS</vt:lpstr>
      <vt:lpstr>6. DEFINITION OF TERMS</vt:lpstr>
      <vt:lpstr>6. DEFINITION OF TERMS</vt:lpstr>
      <vt:lpstr>6. DEFINITION OF TERMS</vt:lpstr>
      <vt:lpstr>7. ADVANCED STATISTICAL ANALYSIS</vt:lpstr>
      <vt:lpstr>7. ADVANCED STATISTICAL ANALYSIS</vt:lpstr>
      <vt:lpstr>7. ADVANCED STATISTICAL ANALYSIS</vt:lpstr>
      <vt:lpstr>7. ADVANCED STATISTICAL ANALYSIS</vt:lpstr>
      <vt:lpstr>7. ADVANCED STATISTICAL ANALYSIS</vt:lpstr>
      <vt:lpstr>7. ADVANCED STATISTICAL ANALYSIS</vt:lpstr>
      <vt:lpstr>67. ADVANCED STATISTICAL ANALYSIS</vt:lpstr>
      <vt:lpstr>7. ADVANCED STATISTICAL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 107 LECTURE NOTES</dc:title>
  <dc:creator>user</dc:creator>
  <cp:lastModifiedBy>Durodola</cp:lastModifiedBy>
  <cp:revision>205</cp:revision>
  <dcterms:created xsi:type="dcterms:W3CDTF">2017-06-12T11:33:33Z</dcterms:created>
  <dcterms:modified xsi:type="dcterms:W3CDTF">2018-07-11T04:15:27Z</dcterms:modified>
</cp:coreProperties>
</file>