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58" r:id="rId5"/>
    <p:sldId id="260" r:id="rId6"/>
    <p:sldId id="266"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80" autoAdjust="0"/>
  </p:normalViewPr>
  <p:slideViewPr>
    <p:cSldViewPr snapToGrid="0">
      <p:cViewPr varScale="1">
        <p:scale>
          <a:sx n="70" d="100"/>
          <a:sy n="70"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F63A4-B5CB-48E7-8809-3F43094CFA03}"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655FB-5812-4DAB-B91E-DFCC23F92A89}" type="slidenum">
              <a:rPr lang="en-US" smtClean="0"/>
              <a:t>‹#›</a:t>
            </a:fld>
            <a:endParaRPr lang="en-US"/>
          </a:p>
        </p:txBody>
      </p:sp>
    </p:spTree>
    <p:extLst>
      <p:ext uri="{BB962C8B-B14F-4D97-AF65-F5344CB8AC3E}">
        <p14:creationId xmlns:p14="http://schemas.microsoft.com/office/powerpoint/2010/main" val="306955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implementation of the DSL will not automatically create timetables for classes. At first, I considered the idea that timetables were produced by providing some criteria , and then adjusted manually. That can reduce the workload of scheduling courses. But I didn’t finish this work in time. </a:t>
            </a:r>
            <a:endParaRPr lang="en-US" dirty="0"/>
          </a:p>
        </p:txBody>
      </p:sp>
      <p:sp>
        <p:nvSpPr>
          <p:cNvPr id="4" name="Slide Number Placeholder 3"/>
          <p:cNvSpPr>
            <a:spLocks noGrp="1"/>
          </p:cNvSpPr>
          <p:nvPr>
            <p:ph type="sldNum" sz="quarter" idx="5"/>
          </p:nvPr>
        </p:nvSpPr>
        <p:spPr/>
        <p:txBody>
          <a:bodyPr/>
          <a:lstStyle/>
          <a:p>
            <a:fld id="{54F655FB-5812-4DAB-B91E-DFCC23F92A89}" type="slidenum">
              <a:rPr lang="en-US" smtClean="0"/>
              <a:t>2</a:t>
            </a:fld>
            <a:endParaRPr lang="en-US"/>
          </a:p>
        </p:txBody>
      </p:sp>
    </p:spTree>
    <p:extLst>
      <p:ext uri="{BB962C8B-B14F-4D97-AF65-F5344CB8AC3E}">
        <p14:creationId xmlns:p14="http://schemas.microsoft.com/office/powerpoint/2010/main" val="423688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timetable consists of these elements: class number, time, day, course.</a:t>
            </a:r>
          </a:p>
          <a:p>
            <a:r>
              <a:rPr lang="en-US" dirty="0"/>
              <a:t>The details about a course are name, time, instructor, and classroom.</a:t>
            </a:r>
          </a:p>
          <a:p>
            <a:r>
              <a:rPr lang="en-US" dirty="0"/>
              <a:t>Bases on these, I build my metamodel in next page. </a:t>
            </a:r>
          </a:p>
        </p:txBody>
      </p:sp>
      <p:sp>
        <p:nvSpPr>
          <p:cNvPr id="4" name="Slide Number Placeholder 3"/>
          <p:cNvSpPr>
            <a:spLocks noGrp="1"/>
          </p:cNvSpPr>
          <p:nvPr>
            <p:ph type="sldNum" sz="quarter" idx="5"/>
          </p:nvPr>
        </p:nvSpPr>
        <p:spPr/>
        <p:txBody>
          <a:bodyPr/>
          <a:lstStyle/>
          <a:p>
            <a:fld id="{54F655FB-5812-4DAB-B91E-DFCC23F92A89}" type="slidenum">
              <a:rPr lang="en-US" smtClean="0"/>
              <a:t>3</a:t>
            </a:fld>
            <a:endParaRPr lang="en-US"/>
          </a:p>
        </p:txBody>
      </p:sp>
    </p:spTree>
    <p:extLst>
      <p:ext uri="{BB962C8B-B14F-4D97-AF65-F5344CB8AC3E}">
        <p14:creationId xmlns:p14="http://schemas.microsoft.com/office/powerpoint/2010/main" val="351712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metamodel have more classes than elements I talked in previous page.</a:t>
            </a:r>
          </a:p>
          <a:p>
            <a:r>
              <a:rPr lang="en-US" dirty="0" err="1"/>
              <a:t>TimedElement</a:t>
            </a:r>
            <a:r>
              <a:rPr lang="en-US" dirty="0"/>
              <a:t> is a basic class which is used in other classes. It contain 2 attribution: </a:t>
            </a:r>
            <a:r>
              <a:rPr lang="en-US" dirty="0" err="1"/>
              <a:t>startTime</a:t>
            </a:r>
            <a:r>
              <a:rPr lang="en-US" dirty="0"/>
              <a:t> and </a:t>
            </a:r>
            <a:r>
              <a:rPr lang="en-US" dirty="0" err="1"/>
              <a:t>endTime</a:t>
            </a:r>
            <a:r>
              <a:rPr lang="en-US" dirty="0"/>
              <a:t>.</a:t>
            </a:r>
          </a:p>
          <a:p>
            <a:r>
              <a:rPr lang="en-US" dirty="0"/>
              <a:t>Timetable is a class for the whole school. Time used here is the school open and end time.</a:t>
            </a:r>
          </a:p>
          <a:p>
            <a:r>
              <a:rPr lang="en-US" dirty="0"/>
              <a:t>Next, </a:t>
            </a:r>
            <a:r>
              <a:rPr lang="en-US" dirty="0" err="1"/>
              <a:t>SubTimetable</a:t>
            </a:r>
            <a:r>
              <a:rPr lang="en-US" dirty="0"/>
              <a:t> is the timetable for every class. I also thought of another form to represent these two classes. We can use one class Timetable and make a reference to itself. It is </a:t>
            </a:r>
            <a:r>
              <a:rPr lang="en-US" dirty="0" err="1"/>
              <a:t>okey</a:t>
            </a:r>
            <a:r>
              <a:rPr lang="en-US" dirty="0"/>
              <a:t> for the class diagram. But I think it can’t explicitly show the hierarchy of these two. Under the self-reference, any timetable can have a sub-timetable.</a:t>
            </a:r>
          </a:p>
          <a:p>
            <a:r>
              <a:rPr lang="en-US" dirty="0" err="1"/>
              <a:t>Day_column</a:t>
            </a:r>
            <a:r>
              <a:rPr lang="en-US" dirty="0"/>
              <a:t> represents the column in the timetable. Here, I declare an </a:t>
            </a:r>
            <a:r>
              <a:rPr lang="en-US" dirty="0" err="1"/>
              <a:t>enum</a:t>
            </a:r>
            <a:r>
              <a:rPr lang="en-US" dirty="0"/>
              <a:t> datatype to its attribution name.</a:t>
            </a:r>
          </a:p>
          <a:p>
            <a:r>
              <a:rPr lang="en-US" dirty="0"/>
              <a:t>Course has attributes name, duration, </a:t>
            </a:r>
            <a:r>
              <a:rPr lang="en-US" dirty="0" err="1"/>
              <a:t>classLimit</a:t>
            </a:r>
            <a:r>
              <a:rPr lang="en-US" dirty="0"/>
              <a:t> and inherited </a:t>
            </a:r>
            <a:r>
              <a:rPr lang="en-US" dirty="0" err="1"/>
              <a:t>startTime</a:t>
            </a:r>
            <a:r>
              <a:rPr lang="en-US" dirty="0"/>
              <a:t> and </a:t>
            </a:r>
            <a:r>
              <a:rPr lang="en-US" dirty="0" err="1"/>
              <a:t>endTime</a:t>
            </a:r>
            <a:r>
              <a:rPr lang="en-US" dirty="0"/>
              <a:t>. </a:t>
            </a:r>
            <a:r>
              <a:rPr lang="en-US" dirty="0" err="1"/>
              <a:t>classLimit</a:t>
            </a:r>
            <a:r>
              <a:rPr lang="en-US" dirty="0"/>
              <a:t> used to </a:t>
            </a:r>
            <a:r>
              <a:rPr lang="en-US" altLang="zh-CN" dirty="0"/>
              <a:t>check the</a:t>
            </a:r>
            <a:r>
              <a:rPr lang="zh-CN" altLang="en-US" dirty="0"/>
              <a:t> </a:t>
            </a:r>
            <a:r>
              <a:rPr lang="en-US" altLang="zh-CN" dirty="0"/>
              <a:t>capacity</a:t>
            </a:r>
            <a:r>
              <a:rPr lang="zh-CN" altLang="en-US" dirty="0"/>
              <a:t> </a:t>
            </a:r>
            <a:r>
              <a:rPr lang="en-US" altLang="zh-CN" dirty="0"/>
              <a:t>of</a:t>
            </a:r>
            <a:r>
              <a:rPr lang="zh-CN" altLang="en-US" dirty="0"/>
              <a:t> </a:t>
            </a:r>
            <a:r>
              <a:rPr lang="en-US" altLang="zh-CN" dirty="0"/>
              <a:t>the room allocated. Usually we mark a course with it’s start and duration. The end time can be calculated by there two. Course also has two reference to Room and Instructor.</a:t>
            </a:r>
          </a:p>
          <a:p>
            <a:r>
              <a:rPr lang="en-US" dirty="0"/>
              <a:t>Here, I declare two other classes </a:t>
            </a:r>
            <a:r>
              <a:rPr lang="en-US" dirty="0" err="1"/>
              <a:t>RoomList</a:t>
            </a:r>
            <a:r>
              <a:rPr lang="en-US" dirty="0"/>
              <a:t> and </a:t>
            </a:r>
            <a:r>
              <a:rPr lang="en-US" dirty="0" err="1"/>
              <a:t>InsturctorList</a:t>
            </a:r>
            <a:r>
              <a:rPr lang="en-US" dirty="0"/>
              <a:t> to store the rooms and instructors.</a:t>
            </a:r>
          </a:p>
        </p:txBody>
      </p:sp>
      <p:sp>
        <p:nvSpPr>
          <p:cNvPr id="4" name="Slide Number Placeholder 3"/>
          <p:cNvSpPr>
            <a:spLocks noGrp="1"/>
          </p:cNvSpPr>
          <p:nvPr>
            <p:ph type="sldNum" sz="quarter" idx="5"/>
          </p:nvPr>
        </p:nvSpPr>
        <p:spPr/>
        <p:txBody>
          <a:bodyPr/>
          <a:lstStyle/>
          <a:p>
            <a:fld id="{54F655FB-5812-4DAB-B91E-DFCC23F92A89}" type="slidenum">
              <a:rPr lang="en-US" smtClean="0"/>
              <a:t>4</a:t>
            </a:fld>
            <a:endParaRPr lang="en-US"/>
          </a:p>
        </p:txBody>
      </p:sp>
    </p:spTree>
    <p:extLst>
      <p:ext uri="{BB962C8B-B14F-4D97-AF65-F5344CB8AC3E}">
        <p14:creationId xmlns:p14="http://schemas.microsoft.com/office/powerpoint/2010/main" val="235144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dirty="0" err="1"/>
              <a:t>Emfatic</a:t>
            </a:r>
            <a:r>
              <a:rPr lang="en-US" dirty="0"/>
              <a:t> file conforming to the metamodel, I generated a dedicated tree-based editor.</a:t>
            </a:r>
          </a:p>
          <a:p>
            <a:r>
              <a:rPr lang="en-US" dirty="0"/>
              <a:t>The reason I choose the tree-based editor is easy to get started and clear hierarchy. </a:t>
            </a:r>
          </a:p>
          <a:p>
            <a:r>
              <a:rPr lang="en-US" dirty="0"/>
              <a:t>To use this editor, we need start a new project, and build three instances of Timetable, </a:t>
            </a:r>
            <a:r>
              <a:rPr lang="en-US" dirty="0" err="1"/>
              <a:t>InstructorList</a:t>
            </a:r>
            <a:r>
              <a:rPr lang="en-US" dirty="0"/>
              <a:t> and </a:t>
            </a:r>
            <a:r>
              <a:rPr lang="en-US" dirty="0" err="1"/>
              <a:t>RoomList</a:t>
            </a:r>
            <a:r>
              <a:rPr lang="en-US" dirty="0"/>
              <a:t>. Under the root Timetable, we start to schedule courses for every classes.</a:t>
            </a:r>
          </a:p>
          <a:p>
            <a:r>
              <a:rPr lang="en-US" dirty="0"/>
              <a:t>In the property tab, we input the information.</a:t>
            </a:r>
          </a:p>
          <a:p>
            <a:r>
              <a:rPr lang="en-US" dirty="0"/>
              <a:t>Here, for convenience </a:t>
            </a:r>
            <a:r>
              <a:rPr lang="en-US" altLang="zh-CN" dirty="0"/>
              <a:t>I assume that the time is always the hour or half the hour.</a:t>
            </a:r>
            <a:endParaRPr lang="en-US" dirty="0"/>
          </a:p>
          <a:p>
            <a:r>
              <a:rPr lang="en-US" dirty="0"/>
              <a:t>There are two points we need notice. The time format is 24-hour. For example, we input 800 if the time is 8 o’clock, and 1330 if the time is 13:30. To schedule a course, we only input the start and duration. The end time can be auto filled.</a:t>
            </a:r>
          </a:p>
          <a:p>
            <a:r>
              <a:rPr lang="en-US" dirty="0"/>
              <a:t>Tree-bases editor is easy to operate. As you can see here, we can get structured timetables as once. But the biggest problem is that it is not convenient to edit, read and check details as text-based editor.</a:t>
            </a:r>
          </a:p>
        </p:txBody>
      </p:sp>
      <p:sp>
        <p:nvSpPr>
          <p:cNvPr id="4" name="Slide Number Placeholder 3"/>
          <p:cNvSpPr>
            <a:spLocks noGrp="1"/>
          </p:cNvSpPr>
          <p:nvPr>
            <p:ph type="sldNum" sz="quarter" idx="5"/>
          </p:nvPr>
        </p:nvSpPr>
        <p:spPr/>
        <p:txBody>
          <a:bodyPr/>
          <a:lstStyle/>
          <a:p>
            <a:fld id="{54F655FB-5812-4DAB-B91E-DFCC23F92A89}" type="slidenum">
              <a:rPr lang="en-US" smtClean="0"/>
              <a:t>5</a:t>
            </a:fld>
            <a:endParaRPr lang="en-US"/>
          </a:p>
        </p:txBody>
      </p:sp>
    </p:spTree>
    <p:extLst>
      <p:ext uri="{BB962C8B-B14F-4D97-AF65-F5344CB8AC3E}">
        <p14:creationId xmlns:p14="http://schemas.microsoft.com/office/powerpoint/2010/main" val="103072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integrate the EVL as a plugin into the editor. We can use the validate command to invoke this plugin. </a:t>
            </a:r>
          </a:p>
        </p:txBody>
      </p:sp>
      <p:sp>
        <p:nvSpPr>
          <p:cNvPr id="4" name="Slide Number Placeholder 3"/>
          <p:cNvSpPr>
            <a:spLocks noGrp="1"/>
          </p:cNvSpPr>
          <p:nvPr>
            <p:ph type="sldNum" sz="quarter" idx="5"/>
          </p:nvPr>
        </p:nvSpPr>
        <p:spPr/>
        <p:txBody>
          <a:bodyPr/>
          <a:lstStyle/>
          <a:p>
            <a:fld id="{54F655FB-5812-4DAB-B91E-DFCC23F92A89}" type="slidenum">
              <a:rPr lang="en-US" smtClean="0"/>
              <a:t>6</a:t>
            </a:fld>
            <a:endParaRPr lang="en-US"/>
          </a:p>
        </p:txBody>
      </p:sp>
    </p:spTree>
    <p:extLst>
      <p:ext uri="{BB962C8B-B14F-4D97-AF65-F5344CB8AC3E}">
        <p14:creationId xmlns:p14="http://schemas.microsoft.com/office/powerpoint/2010/main" val="259252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the constraints I check in the E</a:t>
            </a:r>
            <a:r>
              <a:rPr lang="en-US" altLang="zh-CN" dirty="0"/>
              <a:t>VL file.</a:t>
            </a:r>
          </a:p>
          <a:p>
            <a:r>
              <a:rPr lang="en-US" dirty="0"/>
              <a:t>Blank property is used to reminder there are some information users forget to input.</a:t>
            </a:r>
          </a:p>
          <a:p>
            <a:r>
              <a:rPr lang="en-US" dirty="0"/>
              <a:t>Time format is used to reminder check the time inputted is 24-hour.</a:t>
            </a:r>
          </a:p>
          <a:p>
            <a:r>
              <a:rPr lang="en-US" dirty="0"/>
              <a:t>Repetitive day is used to check the </a:t>
            </a:r>
            <a:r>
              <a:rPr lang="en-US" dirty="0" err="1"/>
              <a:t>Day_columns</a:t>
            </a:r>
            <a:r>
              <a:rPr lang="en-US" dirty="0"/>
              <a:t> in a timetable have the same name.</a:t>
            </a:r>
          </a:p>
          <a:p>
            <a:r>
              <a:rPr lang="en-US" dirty="0"/>
              <a:t>Wrong time is used to check the </a:t>
            </a:r>
            <a:r>
              <a:rPr lang="en-US" dirty="0" err="1"/>
              <a:t>startTime</a:t>
            </a:r>
            <a:r>
              <a:rPr lang="en-US" dirty="0"/>
              <a:t> is smaller than the </a:t>
            </a:r>
            <a:r>
              <a:rPr lang="en-US" dirty="0" err="1"/>
              <a:t>endTime</a:t>
            </a:r>
            <a:r>
              <a:rPr lang="en-US" dirty="0"/>
              <a:t> in Timetable.</a:t>
            </a:r>
          </a:p>
          <a:p>
            <a:r>
              <a:rPr lang="en-US" dirty="0"/>
              <a:t>Overlapped course time is used to check the courses’ time in one day is collided. </a:t>
            </a:r>
          </a:p>
          <a:p>
            <a:r>
              <a:rPr lang="en-US" dirty="0"/>
              <a:t>Room issue is used to check the </a:t>
            </a:r>
            <a:r>
              <a:rPr lang="en-US" dirty="0" err="1"/>
              <a:t>classlimit</a:t>
            </a:r>
            <a:r>
              <a:rPr lang="en-US" dirty="0"/>
              <a:t> of a course is within the capacity of the room arranged.</a:t>
            </a:r>
          </a:p>
          <a:p>
            <a:r>
              <a:rPr lang="en-US" dirty="0"/>
              <a:t>Instructor with two courses is used to make sure there were not a teacher arranged for more than one courses at the same time.</a:t>
            </a:r>
          </a:p>
        </p:txBody>
      </p:sp>
      <p:sp>
        <p:nvSpPr>
          <p:cNvPr id="4" name="Slide Number Placeholder 3"/>
          <p:cNvSpPr>
            <a:spLocks noGrp="1"/>
          </p:cNvSpPr>
          <p:nvPr>
            <p:ph type="sldNum" sz="quarter" idx="5"/>
          </p:nvPr>
        </p:nvSpPr>
        <p:spPr/>
        <p:txBody>
          <a:bodyPr/>
          <a:lstStyle/>
          <a:p>
            <a:fld id="{54F655FB-5812-4DAB-B91E-DFCC23F92A89}" type="slidenum">
              <a:rPr lang="en-US" smtClean="0"/>
              <a:t>7</a:t>
            </a:fld>
            <a:endParaRPr lang="en-US"/>
          </a:p>
        </p:txBody>
      </p:sp>
    </p:spTree>
    <p:extLst>
      <p:ext uri="{BB962C8B-B14F-4D97-AF65-F5344CB8AC3E}">
        <p14:creationId xmlns:p14="http://schemas.microsoft.com/office/powerpoint/2010/main" val="1079716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last, I use the model-to-text transformation to produce a html file to show the result of the course scheduling.</a:t>
            </a:r>
          </a:p>
          <a:p>
            <a:r>
              <a:rPr lang="en-US" dirty="0"/>
              <a:t>As mentioned before, the time in the timetable is the hour or half the hour for the convenience.</a:t>
            </a:r>
          </a:p>
          <a:p>
            <a:endParaRPr lang="en-US" dirty="0"/>
          </a:p>
        </p:txBody>
      </p:sp>
      <p:sp>
        <p:nvSpPr>
          <p:cNvPr id="4" name="Slide Number Placeholder 3"/>
          <p:cNvSpPr>
            <a:spLocks noGrp="1"/>
          </p:cNvSpPr>
          <p:nvPr>
            <p:ph type="sldNum" sz="quarter" idx="5"/>
          </p:nvPr>
        </p:nvSpPr>
        <p:spPr/>
        <p:txBody>
          <a:bodyPr/>
          <a:lstStyle/>
          <a:p>
            <a:fld id="{54F655FB-5812-4DAB-B91E-DFCC23F92A89}" type="slidenum">
              <a:rPr lang="en-US" smtClean="0"/>
              <a:t>8</a:t>
            </a:fld>
            <a:endParaRPr lang="en-US"/>
          </a:p>
        </p:txBody>
      </p:sp>
    </p:spTree>
    <p:extLst>
      <p:ext uri="{BB962C8B-B14F-4D97-AF65-F5344CB8AC3E}">
        <p14:creationId xmlns:p14="http://schemas.microsoft.com/office/powerpoint/2010/main" val="100018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 get the html file in the present workspace by using the command in the menu bar.</a:t>
            </a:r>
          </a:p>
          <a:p>
            <a:r>
              <a:rPr lang="en-US" dirty="0"/>
              <a:t>The command will call the EGX file in the plugin to transform the model </a:t>
            </a:r>
            <a:r>
              <a:rPr lang="en-US" dirty="0" err="1"/>
              <a:t>MyTimetable.coursescheduling</a:t>
            </a:r>
            <a:r>
              <a:rPr lang="en-US" dirty="0"/>
              <a:t> by the template EGL file.</a:t>
            </a:r>
          </a:p>
        </p:txBody>
      </p:sp>
      <p:sp>
        <p:nvSpPr>
          <p:cNvPr id="4" name="Slide Number Placeholder 3"/>
          <p:cNvSpPr>
            <a:spLocks noGrp="1"/>
          </p:cNvSpPr>
          <p:nvPr>
            <p:ph type="sldNum" sz="quarter" idx="5"/>
          </p:nvPr>
        </p:nvSpPr>
        <p:spPr/>
        <p:txBody>
          <a:bodyPr/>
          <a:lstStyle/>
          <a:p>
            <a:fld id="{54F655FB-5812-4DAB-B91E-DFCC23F92A89}" type="slidenum">
              <a:rPr lang="en-US" smtClean="0"/>
              <a:t>9</a:t>
            </a:fld>
            <a:endParaRPr lang="en-US"/>
          </a:p>
        </p:txBody>
      </p:sp>
    </p:spTree>
    <p:extLst>
      <p:ext uri="{BB962C8B-B14F-4D97-AF65-F5344CB8AC3E}">
        <p14:creationId xmlns:p14="http://schemas.microsoft.com/office/powerpoint/2010/main" val="413489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77ADFE-BB1E-48A5-BC43-9F8AF7A2D6FE}"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9D53A-8EE9-4688-B535-3B8086FF9F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57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7ADFE-BB1E-48A5-BC43-9F8AF7A2D6FE}"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381415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7ADFE-BB1E-48A5-BC43-9F8AF7A2D6FE}"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12589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7ADFE-BB1E-48A5-BC43-9F8AF7A2D6FE}"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299159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7ADFE-BB1E-48A5-BC43-9F8AF7A2D6FE}"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9D53A-8EE9-4688-B535-3B8086FF9F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9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77ADFE-BB1E-48A5-BC43-9F8AF7A2D6FE}"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272665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77ADFE-BB1E-48A5-BC43-9F8AF7A2D6FE}"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186262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77ADFE-BB1E-48A5-BC43-9F8AF7A2D6FE}"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148952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77ADFE-BB1E-48A5-BC43-9F8AF7A2D6FE}" type="datetimeFigureOut">
              <a:rPr lang="en-US" smtClean="0"/>
              <a:t>4/2/2020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330217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77ADFE-BB1E-48A5-BC43-9F8AF7A2D6FE}" type="datetimeFigureOut">
              <a:rPr lang="en-US" smtClean="0"/>
              <a:t>4/2/2020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E9D53A-8EE9-4688-B535-3B8086FF9FF2}" type="slidenum">
              <a:rPr lang="en-US" smtClean="0"/>
              <a:t>‹#›</a:t>
            </a:fld>
            <a:endParaRPr lang="en-US"/>
          </a:p>
        </p:txBody>
      </p:sp>
    </p:spTree>
    <p:extLst>
      <p:ext uri="{BB962C8B-B14F-4D97-AF65-F5344CB8AC3E}">
        <p14:creationId xmlns:p14="http://schemas.microsoft.com/office/powerpoint/2010/main" val="17579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7ADFE-BB1E-48A5-BC43-9F8AF7A2D6FE}"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9D53A-8EE9-4688-B535-3B8086FF9FF2}" type="slidenum">
              <a:rPr lang="en-US" smtClean="0"/>
              <a:t>‹#›</a:t>
            </a:fld>
            <a:endParaRPr lang="en-US"/>
          </a:p>
        </p:txBody>
      </p:sp>
    </p:spTree>
    <p:extLst>
      <p:ext uri="{BB962C8B-B14F-4D97-AF65-F5344CB8AC3E}">
        <p14:creationId xmlns:p14="http://schemas.microsoft.com/office/powerpoint/2010/main" val="37334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77ADFE-BB1E-48A5-BC43-9F8AF7A2D6FE}" type="datetimeFigureOut">
              <a:rPr lang="en-US" smtClean="0"/>
              <a:t>4/2/2020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E9D53A-8EE9-4688-B535-3B8086FF9F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826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1AD9-C5E6-4741-BD6B-AF73DC4DC6B4}"/>
              </a:ext>
            </a:extLst>
          </p:cNvPr>
          <p:cNvSpPr>
            <a:spLocks noGrp="1"/>
          </p:cNvSpPr>
          <p:nvPr>
            <p:ph type="ctrTitle"/>
          </p:nvPr>
        </p:nvSpPr>
        <p:spPr/>
        <p:txBody>
          <a:bodyPr>
            <a:normAutofit/>
          </a:bodyPr>
          <a:lstStyle/>
          <a:p>
            <a:r>
              <a:rPr lang="en-US" altLang="zh-CN" sz="7200" dirty="0"/>
              <a:t>DSL in Course Scheduling</a:t>
            </a:r>
            <a:endParaRPr lang="en-US" sz="7200" dirty="0"/>
          </a:p>
        </p:txBody>
      </p:sp>
      <p:sp>
        <p:nvSpPr>
          <p:cNvPr id="3" name="Subtitle 2">
            <a:extLst>
              <a:ext uri="{FF2B5EF4-FFF2-40B4-BE49-F238E27FC236}">
                <a16:creationId xmlns:a16="http://schemas.microsoft.com/office/drawing/2014/main" id="{FFB4895B-B09F-42CD-BB68-1F530045E980}"/>
              </a:ext>
            </a:extLst>
          </p:cNvPr>
          <p:cNvSpPr>
            <a:spLocks noGrp="1"/>
          </p:cNvSpPr>
          <p:nvPr>
            <p:ph type="subTitle" idx="1"/>
          </p:nvPr>
        </p:nvSpPr>
        <p:spPr/>
        <p:txBody>
          <a:bodyPr/>
          <a:lstStyle/>
          <a:p>
            <a:r>
              <a:rPr lang="en-US" dirty="0"/>
              <a:t>Zhuopeng Zhang</a:t>
            </a:r>
          </a:p>
        </p:txBody>
      </p:sp>
    </p:spTree>
    <p:extLst>
      <p:ext uri="{BB962C8B-B14F-4D97-AF65-F5344CB8AC3E}">
        <p14:creationId xmlns:p14="http://schemas.microsoft.com/office/powerpoint/2010/main" val="406559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047B-BB09-456D-B5CA-F064DF0CDE9F}"/>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89DB27CB-6E6B-4AE0-ACDA-98561A369FA5}"/>
              </a:ext>
            </a:extLst>
          </p:cNvPr>
          <p:cNvSpPr>
            <a:spLocks noGrp="1"/>
          </p:cNvSpPr>
          <p:nvPr>
            <p:ph idx="1"/>
          </p:nvPr>
        </p:nvSpPr>
        <p:spPr/>
        <p:txBody>
          <a:bodyPr>
            <a:normAutofit/>
          </a:bodyPr>
          <a:lstStyle/>
          <a:p>
            <a:pPr marL="0" indent="0">
              <a:buNone/>
            </a:pPr>
            <a:r>
              <a:rPr lang="en-US" sz="2800" dirty="0"/>
              <a:t>DS</a:t>
            </a:r>
            <a:r>
              <a:rPr lang="en-US" altLang="zh-CN" sz="2800" dirty="0"/>
              <a:t>L in this project focuses on course scheduling at school. </a:t>
            </a:r>
          </a:p>
          <a:p>
            <a:pPr marL="0" indent="0">
              <a:buNone/>
            </a:pPr>
            <a:r>
              <a:rPr lang="en-US" altLang="zh-CN" sz="2800" dirty="0"/>
              <a:t>It is used to manually make timetables for all classes at school and automatically validate the timetables.</a:t>
            </a:r>
            <a:endParaRPr lang="en-US" sz="2800" dirty="0"/>
          </a:p>
        </p:txBody>
      </p:sp>
    </p:spTree>
    <p:extLst>
      <p:ext uri="{BB962C8B-B14F-4D97-AF65-F5344CB8AC3E}">
        <p14:creationId xmlns:p14="http://schemas.microsoft.com/office/powerpoint/2010/main" val="21130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005C-B4AD-4A1A-8670-74068DEC474D}"/>
              </a:ext>
            </a:extLst>
          </p:cNvPr>
          <p:cNvSpPr>
            <a:spLocks noGrp="1"/>
          </p:cNvSpPr>
          <p:nvPr>
            <p:ph type="title"/>
          </p:nvPr>
        </p:nvSpPr>
        <p:spPr/>
        <p:txBody>
          <a:bodyPr/>
          <a:lstStyle/>
          <a:p>
            <a:r>
              <a:rPr lang="en-US" dirty="0"/>
              <a:t>Timetable</a:t>
            </a:r>
          </a:p>
        </p:txBody>
      </p:sp>
      <p:pic>
        <p:nvPicPr>
          <p:cNvPr id="4" name="Content Placeholder 3">
            <a:extLst>
              <a:ext uri="{FF2B5EF4-FFF2-40B4-BE49-F238E27FC236}">
                <a16:creationId xmlns:a16="http://schemas.microsoft.com/office/drawing/2014/main" id="{E229D3E3-72F6-4EBE-BAB4-D2110979EFC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b="63936"/>
          <a:stretch/>
        </p:blipFill>
        <p:spPr bwMode="auto">
          <a:xfrm>
            <a:off x="2250285" y="1941797"/>
            <a:ext cx="8203899" cy="3940388"/>
          </a:xfrm>
          <a:prstGeom prst="rect">
            <a:avLst/>
          </a:prstGeom>
          <a:noFill/>
          <a:ln>
            <a:noFill/>
          </a:ln>
        </p:spPr>
      </p:pic>
    </p:spTree>
    <p:extLst>
      <p:ext uri="{BB962C8B-B14F-4D97-AF65-F5344CB8AC3E}">
        <p14:creationId xmlns:p14="http://schemas.microsoft.com/office/powerpoint/2010/main" val="204844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74BF-BE88-4AAE-8A45-1048F10599A2}"/>
              </a:ext>
            </a:extLst>
          </p:cNvPr>
          <p:cNvSpPr>
            <a:spLocks noGrp="1"/>
          </p:cNvSpPr>
          <p:nvPr>
            <p:ph type="title"/>
          </p:nvPr>
        </p:nvSpPr>
        <p:spPr/>
        <p:txBody>
          <a:bodyPr/>
          <a:lstStyle/>
          <a:p>
            <a:r>
              <a:rPr lang="en-US" dirty="0"/>
              <a:t>Metamodel</a:t>
            </a:r>
          </a:p>
        </p:txBody>
      </p:sp>
      <p:pic>
        <p:nvPicPr>
          <p:cNvPr id="4" name="Content Placeholder 3">
            <a:extLst>
              <a:ext uri="{FF2B5EF4-FFF2-40B4-BE49-F238E27FC236}">
                <a16:creationId xmlns:a16="http://schemas.microsoft.com/office/drawing/2014/main" id="{7128F93A-A2BF-448E-8D5E-C156AE5776D6}"/>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8371" y="1873838"/>
            <a:ext cx="7575258" cy="4445355"/>
          </a:xfrm>
          <a:prstGeom prst="rect">
            <a:avLst/>
          </a:prstGeom>
          <a:noFill/>
          <a:ln>
            <a:noFill/>
          </a:ln>
        </p:spPr>
      </p:pic>
    </p:spTree>
    <p:extLst>
      <p:ext uri="{BB962C8B-B14F-4D97-AF65-F5344CB8AC3E}">
        <p14:creationId xmlns:p14="http://schemas.microsoft.com/office/powerpoint/2010/main" val="154694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1D8E-C4BD-47F7-8EE9-D6A5657B1C9A}"/>
              </a:ext>
            </a:extLst>
          </p:cNvPr>
          <p:cNvSpPr>
            <a:spLocks noGrp="1"/>
          </p:cNvSpPr>
          <p:nvPr>
            <p:ph type="title"/>
          </p:nvPr>
        </p:nvSpPr>
        <p:spPr/>
        <p:txBody>
          <a:bodyPr/>
          <a:lstStyle/>
          <a:p>
            <a:r>
              <a:rPr lang="en-US" dirty="0"/>
              <a:t>Generated Tree-based Editor</a:t>
            </a:r>
          </a:p>
        </p:txBody>
      </p:sp>
      <p:pic>
        <p:nvPicPr>
          <p:cNvPr id="4" name="Picture 3">
            <a:extLst>
              <a:ext uri="{FF2B5EF4-FFF2-40B4-BE49-F238E27FC236}">
                <a16:creationId xmlns:a16="http://schemas.microsoft.com/office/drawing/2014/main" id="{780C8275-A464-43A3-828C-F4E5536309C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803" y="1845734"/>
            <a:ext cx="7909354" cy="4450497"/>
          </a:xfrm>
          <a:prstGeom prst="rect">
            <a:avLst/>
          </a:prstGeom>
          <a:noFill/>
          <a:ln>
            <a:noFill/>
          </a:ln>
        </p:spPr>
      </p:pic>
    </p:spTree>
    <p:extLst>
      <p:ext uri="{BB962C8B-B14F-4D97-AF65-F5344CB8AC3E}">
        <p14:creationId xmlns:p14="http://schemas.microsoft.com/office/powerpoint/2010/main" val="266317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2ED5-2297-4B3E-95BE-00FCF665D971}"/>
              </a:ext>
            </a:extLst>
          </p:cNvPr>
          <p:cNvSpPr>
            <a:spLocks noGrp="1"/>
          </p:cNvSpPr>
          <p:nvPr>
            <p:ph type="title"/>
          </p:nvPr>
        </p:nvSpPr>
        <p:spPr/>
        <p:txBody>
          <a:bodyPr/>
          <a:lstStyle/>
          <a:p>
            <a:r>
              <a:rPr lang="en-US" dirty="0"/>
              <a:t>EVL</a:t>
            </a:r>
          </a:p>
        </p:txBody>
      </p:sp>
      <p:pic>
        <p:nvPicPr>
          <p:cNvPr id="7" name="Picture 6" descr="A screenshot of a cell phone&#10;&#10;Description automatically generated">
            <a:extLst>
              <a:ext uri="{FF2B5EF4-FFF2-40B4-BE49-F238E27FC236}">
                <a16:creationId xmlns:a16="http://schemas.microsoft.com/office/drawing/2014/main" id="{870BDC86-5CF8-40B4-841E-1C49B1080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505" y="2093561"/>
            <a:ext cx="3298456" cy="373676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692B70C-B28C-4329-97F9-4D67B5E7D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863" y="2093561"/>
            <a:ext cx="5950662" cy="3120328"/>
          </a:xfrm>
          <a:prstGeom prst="rect">
            <a:avLst/>
          </a:prstGeom>
        </p:spPr>
      </p:pic>
    </p:spTree>
    <p:extLst>
      <p:ext uri="{BB962C8B-B14F-4D97-AF65-F5344CB8AC3E}">
        <p14:creationId xmlns:p14="http://schemas.microsoft.com/office/powerpoint/2010/main" val="61610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D8AC-FBD6-4F12-92EF-79AF50647A8F}"/>
              </a:ext>
            </a:extLst>
          </p:cNvPr>
          <p:cNvSpPr>
            <a:spLocks noGrp="1"/>
          </p:cNvSpPr>
          <p:nvPr>
            <p:ph type="title"/>
          </p:nvPr>
        </p:nvSpPr>
        <p:spPr/>
        <p:txBody>
          <a:bodyPr/>
          <a:lstStyle/>
          <a:p>
            <a:r>
              <a:rPr lang="en-US" dirty="0"/>
              <a:t>EVL</a:t>
            </a:r>
          </a:p>
        </p:txBody>
      </p:sp>
      <p:sp>
        <p:nvSpPr>
          <p:cNvPr id="3" name="Content Placeholder 2">
            <a:extLst>
              <a:ext uri="{FF2B5EF4-FFF2-40B4-BE49-F238E27FC236}">
                <a16:creationId xmlns:a16="http://schemas.microsoft.com/office/drawing/2014/main" id="{F90CE5A9-25C9-42D7-AFE7-54FC75AEFCED}"/>
              </a:ext>
            </a:extLst>
          </p:cNvPr>
          <p:cNvSpPr>
            <a:spLocks noGrp="1"/>
          </p:cNvSpPr>
          <p:nvPr>
            <p:ph idx="1"/>
          </p:nvPr>
        </p:nvSpPr>
        <p:spPr/>
        <p:txBody>
          <a:bodyPr/>
          <a:lstStyle/>
          <a:p>
            <a:pPr>
              <a:buFont typeface="Wingdings" panose="05000000000000000000" pitchFamily="2" charset="2"/>
              <a:buChar char="§"/>
            </a:pPr>
            <a:r>
              <a:rPr lang="en-US" dirty="0"/>
              <a:t>Blank property</a:t>
            </a:r>
          </a:p>
          <a:p>
            <a:pPr>
              <a:buFont typeface="Wingdings" panose="05000000000000000000" pitchFamily="2" charset="2"/>
              <a:buChar char="§"/>
            </a:pPr>
            <a:r>
              <a:rPr lang="en-US" dirty="0"/>
              <a:t>Time format</a:t>
            </a:r>
          </a:p>
          <a:p>
            <a:pPr>
              <a:buFont typeface="Wingdings" panose="05000000000000000000" pitchFamily="2" charset="2"/>
              <a:buChar char="§"/>
            </a:pPr>
            <a:r>
              <a:rPr lang="en-US" dirty="0"/>
              <a:t>Repetitive day</a:t>
            </a:r>
          </a:p>
          <a:p>
            <a:pPr>
              <a:buFont typeface="Wingdings" panose="05000000000000000000" pitchFamily="2" charset="2"/>
              <a:buChar char="§"/>
            </a:pPr>
            <a:r>
              <a:rPr lang="en-US" dirty="0"/>
              <a:t>Wrong time</a:t>
            </a:r>
          </a:p>
          <a:p>
            <a:pPr>
              <a:buFont typeface="Wingdings" panose="05000000000000000000" pitchFamily="2" charset="2"/>
              <a:buChar char="§"/>
            </a:pPr>
            <a:r>
              <a:rPr lang="en-US" dirty="0"/>
              <a:t>Overlapped course time</a:t>
            </a:r>
          </a:p>
          <a:p>
            <a:pPr>
              <a:buFont typeface="Wingdings" panose="05000000000000000000" pitchFamily="2" charset="2"/>
              <a:buChar char="§"/>
            </a:pPr>
            <a:r>
              <a:rPr lang="en-US" dirty="0"/>
              <a:t>Room issue</a:t>
            </a:r>
          </a:p>
          <a:p>
            <a:pPr>
              <a:buFont typeface="Wingdings" panose="05000000000000000000" pitchFamily="2" charset="2"/>
              <a:buChar char="§"/>
            </a:pPr>
            <a:r>
              <a:rPr lang="en-US" dirty="0"/>
              <a:t>Instructor with two courses</a:t>
            </a:r>
          </a:p>
          <a:p>
            <a:pPr marL="0" indent="0">
              <a:buNone/>
            </a:pPr>
            <a:endParaRPr lang="en-US" dirty="0"/>
          </a:p>
          <a:p>
            <a:endParaRPr lang="en-US" dirty="0"/>
          </a:p>
        </p:txBody>
      </p:sp>
    </p:spTree>
    <p:extLst>
      <p:ext uri="{BB962C8B-B14F-4D97-AF65-F5344CB8AC3E}">
        <p14:creationId xmlns:p14="http://schemas.microsoft.com/office/powerpoint/2010/main" val="308121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6563-CE66-4CD7-9022-EB653548902A}"/>
              </a:ext>
            </a:extLst>
          </p:cNvPr>
          <p:cNvSpPr>
            <a:spLocks noGrp="1"/>
          </p:cNvSpPr>
          <p:nvPr>
            <p:ph type="title"/>
          </p:nvPr>
        </p:nvSpPr>
        <p:spPr/>
        <p:txBody>
          <a:bodyPr/>
          <a:lstStyle/>
          <a:p>
            <a:r>
              <a:rPr lang="en-US" dirty="0"/>
              <a:t>M2T</a:t>
            </a:r>
          </a:p>
        </p:txBody>
      </p:sp>
      <p:pic>
        <p:nvPicPr>
          <p:cNvPr id="4" name="Content Placeholder 3">
            <a:extLst>
              <a:ext uri="{FF2B5EF4-FFF2-40B4-BE49-F238E27FC236}">
                <a16:creationId xmlns:a16="http://schemas.microsoft.com/office/drawing/2014/main" id="{A51C706D-161C-4A18-B6C2-8E4E4EF0281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b="63936"/>
          <a:stretch/>
        </p:blipFill>
        <p:spPr bwMode="auto">
          <a:xfrm>
            <a:off x="2250285" y="1941797"/>
            <a:ext cx="8203899" cy="3940388"/>
          </a:xfrm>
          <a:prstGeom prst="rect">
            <a:avLst/>
          </a:prstGeom>
          <a:noFill/>
          <a:ln>
            <a:noFill/>
          </a:ln>
        </p:spPr>
      </p:pic>
    </p:spTree>
    <p:extLst>
      <p:ext uri="{BB962C8B-B14F-4D97-AF65-F5344CB8AC3E}">
        <p14:creationId xmlns:p14="http://schemas.microsoft.com/office/powerpoint/2010/main" val="229451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AA99-9B72-4FF2-8E41-72BF851F4527}"/>
              </a:ext>
            </a:extLst>
          </p:cNvPr>
          <p:cNvSpPr>
            <a:spLocks noGrp="1"/>
          </p:cNvSpPr>
          <p:nvPr>
            <p:ph type="title"/>
          </p:nvPr>
        </p:nvSpPr>
        <p:spPr/>
        <p:txBody>
          <a:bodyPr/>
          <a:lstStyle/>
          <a:p>
            <a:r>
              <a:rPr lang="en-US" dirty="0"/>
              <a:t>M2T</a:t>
            </a:r>
          </a:p>
        </p:txBody>
      </p:sp>
      <p:pic>
        <p:nvPicPr>
          <p:cNvPr id="5" name="Content Placeholder 4" descr="A screenshot of a computer&#10;&#10;Description automatically generated">
            <a:extLst>
              <a:ext uri="{FF2B5EF4-FFF2-40B4-BE49-F238E27FC236}">
                <a16:creationId xmlns:a16="http://schemas.microsoft.com/office/drawing/2014/main" id="{3F699DAF-4C97-4C34-9C2E-D1775BEE00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1128" y="1915675"/>
            <a:ext cx="7899954" cy="2806452"/>
          </a:xfrm>
        </p:spPr>
      </p:pic>
      <p:sp>
        <p:nvSpPr>
          <p:cNvPr id="6" name="Rectangle 5">
            <a:extLst>
              <a:ext uri="{FF2B5EF4-FFF2-40B4-BE49-F238E27FC236}">
                <a16:creationId xmlns:a16="http://schemas.microsoft.com/office/drawing/2014/main" id="{9C7BFCD6-9789-4D3A-B6E6-8B1421124AEB}"/>
              </a:ext>
            </a:extLst>
          </p:cNvPr>
          <p:cNvSpPr/>
          <p:nvPr/>
        </p:nvSpPr>
        <p:spPr>
          <a:xfrm>
            <a:off x="1514901" y="3289110"/>
            <a:ext cx="1665027" cy="28660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6B8C21AE-EBFB-4BB0-9A38-C2FF6196E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669" y="3459707"/>
            <a:ext cx="2124371" cy="2353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92003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TotalTime>
  <Words>817</Words>
  <Application>Microsoft Office PowerPoint</Application>
  <PresentationFormat>Widescreen</PresentationFormat>
  <Paragraphs>58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DSL in Course Scheduling</vt:lpstr>
      <vt:lpstr>Task</vt:lpstr>
      <vt:lpstr>Timetable</vt:lpstr>
      <vt:lpstr>Metamodel</vt:lpstr>
      <vt:lpstr>Generated Tree-based Editor</vt:lpstr>
      <vt:lpstr>EVL</vt:lpstr>
      <vt:lpstr>EVL</vt:lpstr>
      <vt:lpstr>M2T</vt:lpstr>
      <vt:lpstr>M2T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DSL in Course Scheduling</dc:title>
  <dc:creator>Peng Zhang</dc:creator>
  <cp:lastModifiedBy>Peng Zhang</cp:lastModifiedBy>
  <cp:revision>63</cp:revision>
  <dcterms:created xsi:type="dcterms:W3CDTF">2020-04-02T03:01:49Z</dcterms:created>
  <dcterms:modified xsi:type="dcterms:W3CDTF">2020-04-02T20:31:33Z</dcterms:modified>
</cp:coreProperties>
</file>