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0"/>
  </p:notesMasterIdLst>
  <p:handoutMasterIdLst>
    <p:handoutMasterId r:id="rId31"/>
  </p:handoutMasterIdLst>
  <p:sldIdLst>
    <p:sldId id="274" r:id="rId2"/>
    <p:sldId id="276" r:id="rId3"/>
    <p:sldId id="492" r:id="rId4"/>
    <p:sldId id="592" r:id="rId5"/>
    <p:sldId id="593" r:id="rId6"/>
    <p:sldId id="582" r:id="rId7"/>
    <p:sldId id="583" r:id="rId8"/>
    <p:sldId id="553" r:id="rId9"/>
    <p:sldId id="554" r:id="rId10"/>
    <p:sldId id="580" r:id="rId11"/>
    <p:sldId id="546" r:id="rId12"/>
    <p:sldId id="572" r:id="rId13"/>
    <p:sldId id="591" r:id="rId14"/>
    <p:sldId id="549" r:id="rId15"/>
    <p:sldId id="550" r:id="rId16"/>
    <p:sldId id="564" r:id="rId17"/>
    <p:sldId id="576" r:id="rId18"/>
    <p:sldId id="579" r:id="rId19"/>
    <p:sldId id="578" r:id="rId20"/>
    <p:sldId id="556" r:id="rId21"/>
    <p:sldId id="558" r:id="rId22"/>
    <p:sldId id="585" r:id="rId23"/>
    <p:sldId id="587" r:id="rId24"/>
    <p:sldId id="586" r:id="rId25"/>
    <p:sldId id="588" r:id="rId26"/>
    <p:sldId id="565" r:id="rId27"/>
    <p:sldId id="568" r:id="rId28"/>
    <p:sldId id="56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92"/>
          </p14:sldIdLst>
        </p14:section>
        <p14:section name="Partners" id="{EE245814-E715-48FB-9FE2-931751F41FFB}">
          <p14:sldIdLst>
            <p14:sldId id="592"/>
            <p14:sldId id="593"/>
          </p14:sldIdLst>
        </p14:section>
        <p14:section name="Module Introduction" id="{756A5D1F-40B2-49D5-A80F-F7278E79BF81}">
          <p14:sldIdLst>
            <p14:sldId id="582"/>
            <p14:sldId id="583"/>
          </p14:sldIdLst>
        </p14:section>
        <p14:section name="Course Introduction" id="{EDF3B302-6465-4AB1-A993-0C0284C32F67}">
          <p14:sldIdLst>
            <p14:sldId id="553"/>
            <p14:sldId id="554"/>
            <p14:sldId id="580"/>
          </p14:sldIdLst>
        </p14:section>
        <p14:section name="Trainers and Team" id="{9F7907E7-0414-4C1E-A74E-B36E314E1990}">
          <p14:sldIdLst>
            <p14:sldId id="546"/>
            <p14:sldId id="572"/>
            <p14:sldId id="591"/>
          </p14:sldIdLst>
        </p14:section>
        <p14:section name="Course Objectives" id="{1C8BF495-747C-4DEF-B68B-3E5844D75788}">
          <p14:sldIdLst>
            <p14:sldId id="549"/>
            <p14:sldId id="550"/>
            <p14:sldId id="564"/>
            <p14:sldId id="576"/>
            <p14:sldId id="579"/>
            <p14:sldId id="578"/>
          </p14:sldIdLst>
        </p14:section>
        <p14:section name="Course Organization and Resources" id="{B6E7FD6B-8761-4564-B300-22B43696AF79}">
          <p14:sldIdLst>
            <p14:sldId id="556"/>
            <p14:sldId id="558"/>
            <p14:sldId id="585"/>
            <p14:sldId id="587"/>
            <p14:sldId id="586"/>
            <p14:sldId id="588"/>
          </p14:sldIdLst>
        </p14:section>
        <p14:section name="Conclusion" id="{10E03AB1-9AA8-4E86-9A64-D741901E50A2}">
          <p14:sldIdLst>
            <p14:sldId id="565"/>
            <p14:sldId id="568"/>
            <p14:sldId id="5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4620" autoAdjust="0"/>
  </p:normalViewPr>
  <p:slideViewPr>
    <p:cSldViewPr snapToGrid="0" showGuides="1">
      <p:cViewPr varScale="1">
        <p:scale>
          <a:sx n="81" d="100"/>
          <a:sy n="81" d="100"/>
        </p:scale>
        <p:origin x="706" y="62"/>
      </p:cViewPr>
      <p:guideLst>
        <p:guide orient="horz" pos="2228"/>
        <p:guide pos="3863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14.5.2019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444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6973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9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hyperlink" Target="http://antoniaat.com/" TargetMode="Externa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" TargetMode="Externa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forum/categories/671/Front-End-Development" TargetMode="External"/><Relationship Id="rId2" Type="http://schemas.openxmlformats.org/officeDocument/2006/relationships/hyperlink" Target="https://softuni.bg/trainings/2375/html-and-css-may-2019" TargetMode="Externa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www.facebook.com/groups/FrontEndMay2019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2356/html-and-css-may-2019#lesson-11608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9.png"/><Relationship Id="rId26" Type="http://schemas.openxmlformats.org/officeDocument/2006/relationships/image" Target="../media/image52.jp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7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1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1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46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44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8.png"/><Relationship Id="rId22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56.gif"/><Relationship Id="rId4" Type="http://schemas.openxmlformats.org/officeDocument/2006/relationships/image" Target="../media/image53.jpeg"/><Relationship Id="rId9" Type="http://schemas.openxmlformats.org/officeDocument/2006/relationships/hyperlink" Target="https://www.lukanet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" y="1482265"/>
            <a:ext cx="12192000" cy="882654"/>
          </a:xfrm>
        </p:spPr>
        <p:txBody>
          <a:bodyPr>
            <a:normAutofit/>
          </a:bodyPr>
          <a:lstStyle/>
          <a:p>
            <a:r>
              <a:rPr lang="en-US" sz="4000" dirty="0"/>
              <a:t>Course Overview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1923592"/>
          </a:xfrm>
        </p:spPr>
        <p:txBody>
          <a:bodyPr>
            <a:normAutofit/>
          </a:bodyPr>
          <a:lstStyle/>
          <a:p>
            <a:r>
              <a:rPr lang="en-US" sz="6600" dirty="0"/>
              <a:t>HTML and CSS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8643853" y="5813533"/>
            <a:ext cx="2951518" cy="413822"/>
          </a:xfrm>
        </p:spPr>
        <p:txBody>
          <a:bodyPr/>
          <a:lstStyle/>
          <a:p>
            <a:r>
              <a:rPr lang="en-US" sz="22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27355"/>
            <a:ext cx="2951518" cy="413822"/>
          </a:xfrm>
        </p:spPr>
        <p:txBody>
          <a:bodyPr/>
          <a:lstStyle/>
          <a:p>
            <a:r>
              <a:rPr lang="en-US" sz="2200" dirty="0">
                <a:hlinkClick r:id="rId3"/>
              </a:rPr>
              <a:t>http://softuni.bg</a:t>
            </a:r>
            <a:endParaRPr lang="en-US" sz="22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1147" y="4838039"/>
            <a:ext cx="2951518" cy="584318"/>
          </a:xfrm>
        </p:spPr>
        <p:txBody>
          <a:bodyPr/>
          <a:lstStyle/>
          <a:p>
            <a:r>
              <a:rPr lang="en-US" sz="3300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1147" y="5345497"/>
            <a:ext cx="2951518" cy="491279"/>
          </a:xfrm>
        </p:spPr>
        <p:txBody>
          <a:bodyPr/>
          <a:lstStyle/>
          <a:p>
            <a:r>
              <a:rPr lang="en-US" sz="2700" dirty="0"/>
              <a:t>Technical Trainers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47" y="2571830"/>
            <a:ext cx="2951518" cy="196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285405" y="1460664"/>
            <a:ext cx="11281007" cy="4791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noProof="1"/>
              <a:t>7. Working with Forms</a:t>
            </a:r>
            <a:endParaRPr lang="bg-BG" sz="3600" noProof="1"/>
          </a:p>
          <a:p>
            <a:pPr marL="0" indent="0">
              <a:lnSpc>
                <a:spcPct val="100000"/>
              </a:lnSpc>
              <a:buNone/>
            </a:pPr>
            <a:r>
              <a:rPr lang="en-US" sz="3600" noProof="1"/>
              <a:t>8. Media Queries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600" noProof="1"/>
              <a:t>9. Design to Code – Demo Project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600" noProof="1"/>
              <a:t>10. Exam Preparation</a:t>
            </a:r>
            <a:endParaRPr lang="en-US" sz="3600" dirty="0"/>
          </a:p>
          <a:p>
            <a:pPr marL="0" indent="0">
              <a:lnSpc>
                <a:spcPct val="100000"/>
              </a:lnSpc>
              <a:buNone/>
            </a:pPr>
            <a:endParaRPr lang="en-US" sz="3600" dirty="0"/>
          </a:p>
          <a:p>
            <a:pPr marL="450850" indent="-450850">
              <a:lnSpc>
                <a:spcPct val="100000"/>
              </a:lnSpc>
              <a:buFont typeface="+mj-lt"/>
              <a:buAutoNum type="arabicPeriod"/>
            </a:pPr>
            <a:endParaRPr lang="en-US" sz="3600" noProof="1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and CSS - Course Topics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683" y="2139935"/>
            <a:ext cx="3593787" cy="441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5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Trainers and Team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26" name="Picture 2" descr="Ð ÐµÐ·ÑÐ»ÑÐ°Ñ Ñ Ð¸Ð·Ð¾Ð±ÑÐ°Ð¶ÐµÐ½Ð¸Ðµ Ð·Ð° trainer pn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385" y="1259021"/>
            <a:ext cx="3049098" cy="230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90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8172" y="1196125"/>
            <a:ext cx="11530326" cy="520106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b="1" noProof="1"/>
              <a:t>17 years </a:t>
            </a:r>
            <a:r>
              <a:rPr lang="en-US" noProof="1"/>
              <a:t>experience with HTML and CSS</a:t>
            </a:r>
          </a:p>
          <a:p>
            <a:pPr>
              <a:lnSpc>
                <a:spcPct val="120000"/>
              </a:lnSpc>
            </a:pPr>
            <a:r>
              <a:rPr lang="en-US" noProof="1"/>
              <a:t>Started working as a Front-End developer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noProof="1"/>
              <a:t>when he is 18 years old - at that time Firefox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noProof="1"/>
              <a:t>did not exist and Internet Explorer 6 was a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noProof="1"/>
              <a:t>modern browser</a:t>
            </a:r>
          </a:p>
          <a:p>
            <a:pPr marL="0" indent="0">
              <a:lnSpc>
                <a:spcPct val="120000"/>
              </a:lnSpc>
              <a:buNone/>
            </a:pPr>
            <a:endParaRPr lang="en-US" noProof="1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Konstantin Dankov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061" y="1643488"/>
            <a:ext cx="2825188" cy="282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95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55575" y="1286339"/>
            <a:ext cx="11805469" cy="557166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600" dirty="0"/>
              <a:t>Experience in </a:t>
            </a:r>
            <a:r>
              <a:rPr lang="en-US" sz="3600" b="1" dirty="0">
                <a:solidFill>
                  <a:schemeClr val="tx2"/>
                </a:solidFill>
              </a:rPr>
              <a:t>JS</a:t>
            </a:r>
            <a:r>
              <a:rPr lang="en-US" sz="3600" dirty="0">
                <a:solidFill>
                  <a:schemeClr val="tx2"/>
                </a:solidFill>
              </a:rPr>
              <a:t>, </a:t>
            </a:r>
            <a:r>
              <a:rPr lang="en-US" sz="3600" b="1" dirty="0">
                <a:solidFill>
                  <a:schemeClr val="tx2"/>
                </a:solidFill>
              </a:rPr>
              <a:t>HTML5</a:t>
            </a:r>
            <a:r>
              <a:rPr lang="en-US" sz="3600" dirty="0">
                <a:solidFill>
                  <a:schemeClr val="tx2"/>
                </a:solidFill>
              </a:rPr>
              <a:t>, </a:t>
            </a:r>
            <a:r>
              <a:rPr lang="en-US" sz="3600" b="1" dirty="0">
                <a:solidFill>
                  <a:schemeClr val="tx2"/>
                </a:solidFill>
              </a:rPr>
              <a:t>CSS3</a:t>
            </a:r>
            <a:r>
              <a:rPr lang="en-US" sz="3600" dirty="0">
                <a:solidFill>
                  <a:schemeClr val="tx2"/>
                </a:solidFill>
              </a:rPr>
              <a:t>, </a:t>
            </a:r>
            <a:r>
              <a:rPr lang="en-US" sz="3600" b="1" dirty="0">
                <a:solidFill>
                  <a:schemeClr val="tx2"/>
                </a:solidFill>
              </a:rPr>
              <a:t>Bootstrap</a:t>
            </a:r>
            <a:r>
              <a:rPr lang="en-US" sz="3600" dirty="0">
                <a:solidFill>
                  <a:schemeClr val="tx2"/>
                </a:solidFill>
              </a:rPr>
              <a:t>, </a:t>
            </a:r>
            <a:r>
              <a:rPr lang="en-US" sz="3600" b="1" dirty="0">
                <a:solidFill>
                  <a:schemeClr val="tx2"/>
                </a:solidFill>
              </a:rPr>
              <a:t>C#</a:t>
            </a:r>
            <a:r>
              <a:rPr lang="en-US" sz="3600" dirty="0">
                <a:solidFill>
                  <a:schemeClr val="tx2"/>
                </a:solidFill>
              </a:rPr>
              <a:t>,</a:t>
            </a:r>
            <a:r>
              <a:rPr lang="en-US" sz="3600" b="1" dirty="0">
                <a:solidFill>
                  <a:schemeClr val="tx2"/>
                </a:solidFill>
              </a:rPr>
              <a:t> CMS Systems</a:t>
            </a:r>
            <a:endParaRPr lang="en-US" sz="3600" b="1" noProof="1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3600" b="1" noProof="1"/>
              <a:t>Program Lead JS &amp; Technical</a:t>
            </a:r>
            <a:r>
              <a:rPr lang="en-US" sz="3600" noProof="1"/>
              <a:t> </a:t>
            </a:r>
            <a:r>
              <a:rPr lang="en-US" sz="3600" b="1" noProof="1"/>
              <a:t>Trainer</a:t>
            </a:r>
            <a:br>
              <a:rPr lang="en-US" sz="3600" b="1" noProof="1"/>
            </a:br>
            <a:r>
              <a:rPr lang="en-US" sz="3600" noProof="1"/>
              <a:t>in SoftUni</a:t>
            </a:r>
          </a:p>
          <a:p>
            <a:pPr>
              <a:lnSpc>
                <a:spcPct val="120000"/>
              </a:lnSpc>
            </a:pPr>
            <a:r>
              <a:rPr lang="en-US" sz="3600" noProof="1"/>
              <a:t>Web Development </a:t>
            </a:r>
            <a:r>
              <a:rPr lang="en-US" sz="3600" b="1" noProof="1"/>
              <a:t>Freelancer</a:t>
            </a:r>
          </a:p>
          <a:p>
            <a:pPr>
              <a:lnSpc>
                <a:spcPct val="120000"/>
              </a:lnSpc>
            </a:pPr>
            <a:r>
              <a:rPr lang="en-US" sz="3600" b="1" noProof="1"/>
              <a:t>Contacts</a:t>
            </a:r>
            <a:r>
              <a:rPr lang="en-US" sz="3600" noProof="1"/>
              <a:t>: </a:t>
            </a:r>
          </a:p>
          <a:p>
            <a:pPr lvl="1">
              <a:lnSpc>
                <a:spcPct val="120000"/>
              </a:lnSpc>
            </a:pPr>
            <a:r>
              <a:rPr lang="en-US" sz="3400" dirty="0">
                <a:hlinkClick r:id="rId2"/>
              </a:rPr>
              <a:t>http://antoniaat.com</a:t>
            </a:r>
            <a:endParaRPr lang="en-US" sz="3400" dirty="0"/>
          </a:p>
          <a:p>
            <a:pPr lvl="1">
              <a:lnSpc>
                <a:spcPct val="120000"/>
              </a:lnSpc>
            </a:pPr>
            <a:r>
              <a:rPr lang="en-US" sz="3400" noProof="1"/>
              <a:t>a.atanasova@softuni.bg</a:t>
            </a:r>
          </a:p>
          <a:p>
            <a:pPr>
              <a:lnSpc>
                <a:spcPct val="120000"/>
              </a:lnSpc>
            </a:pPr>
            <a:endParaRPr lang="en-US" sz="3600" b="1" noProof="1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noProof="1"/>
              <a:t>Antonia Atanasova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893" y="2819682"/>
            <a:ext cx="3175118" cy="31751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6610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Course Objectives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Course Details and Schedule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2050" name="Picture 2" descr="Ð ÐµÐ·ÑÐ»ÑÐ°Ñ Ñ Ð¸Ð·Ð¾Ð±ÑÐ°Ð¶ÐµÐ½Ð¸Ðµ Ð·Ð° tick png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087" y="1094307"/>
            <a:ext cx="3091826" cy="309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21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4" y="1338397"/>
            <a:ext cx="12001595" cy="521322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HTML &amp; CSS - standard for Web User Interface (UI)</a:t>
            </a:r>
          </a:p>
          <a:p>
            <a:pPr lvl="1">
              <a:lnSpc>
                <a:spcPct val="110000"/>
              </a:lnSpc>
            </a:pPr>
            <a:r>
              <a:rPr lang="en-US" sz="3200" dirty="0"/>
              <a:t>Web-based applications are very popular</a:t>
            </a:r>
          </a:p>
          <a:p>
            <a:pPr lvl="1">
              <a:lnSpc>
                <a:spcPct val="110000"/>
              </a:lnSpc>
            </a:pPr>
            <a:r>
              <a:rPr lang="en-US" sz="3200" dirty="0"/>
              <a:t>Runs on any device with a web browser</a:t>
            </a:r>
          </a:p>
          <a:p>
            <a:pPr lvl="1">
              <a:lnSpc>
                <a:spcPct val="110000"/>
              </a:lnSpc>
            </a:pPr>
            <a:r>
              <a:rPr lang="en-US" sz="3200" dirty="0"/>
              <a:t>HTML5 is currently the #1 job trend based on the fastest growing keywords found in online job postings</a:t>
            </a:r>
          </a:p>
          <a:p>
            <a:pPr lvl="1">
              <a:lnSpc>
                <a:spcPct val="110000"/>
              </a:lnSpc>
            </a:pPr>
            <a:r>
              <a:rPr lang="en-US" sz="3200" dirty="0"/>
              <a:t>HTML5 takes bigger chunk of the mobile application market</a:t>
            </a:r>
          </a:p>
          <a:p>
            <a:pPr lvl="1">
              <a:lnSpc>
                <a:spcPct val="110000"/>
              </a:lnSpc>
            </a:pPr>
            <a:r>
              <a:rPr lang="en-US" sz="3200" dirty="0"/>
              <a:t>Every IT professional should know HTML &amp; CSS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HTML &amp; CSS?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609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07975" y="1228617"/>
            <a:ext cx="11700526" cy="5477424"/>
          </a:xfrm>
        </p:spPr>
        <p:txBody>
          <a:bodyPr>
            <a:noAutofit/>
          </a:bodyPr>
          <a:lstStyle/>
          <a:p>
            <a:pPr marL="0" indent="0">
              <a:lnSpc>
                <a:spcPct val="114000"/>
              </a:lnSpc>
              <a:buClr>
                <a:schemeClr val="tx1"/>
              </a:buClr>
              <a:buNone/>
            </a:pPr>
            <a:r>
              <a:rPr lang="en-US" sz="3200" dirty="0">
                <a:cs typeface="Times New Roman" panose="02020603050405020304" pitchFamily="18" charset="0"/>
              </a:rPr>
              <a:t>Structure: </a:t>
            </a:r>
            <a:r>
              <a:rPr lang="bg-BG" sz="3200" b="1" dirty="0">
                <a:cs typeface="Times New Roman" panose="02020603050405020304" pitchFamily="18" charset="0"/>
              </a:rPr>
              <a:t>3</a:t>
            </a:r>
            <a:r>
              <a:rPr lang="en-US" sz="3200" b="1" dirty="0">
                <a:cs typeface="Times New Roman" panose="02020603050405020304" pitchFamily="18" charset="0"/>
              </a:rPr>
              <a:t> problems </a:t>
            </a:r>
            <a:r>
              <a:rPr lang="en-US" sz="3200" dirty="0">
                <a:cs typeface="Times New Roman" panose="02020603050405020304" pitchFamily="18" charset="0"/>
              </a:rPr>
              <a:t>for </a:t>
            </a:r>
            <a:r>
              <a:rPr lang="bg-BG" sz="3200" b="1" dirty="0">
                <a:cs typeface="Times New Roman" panose="02020603050405020304" pitchFamily="18" charset="0"/>
              </a:rPr>
              <a:t>4</a:t>
            </a:r>
            <a:r>
              <a:rPr lang="en-US" sz="3200" b="1" dirty="0">
                <a:cs typeface="Times New Roman" panose="02020603050405020304" pitchFamily="18" charset="0"/>
              </a:rPr>
              <a:t> hours</a:t>
            </a:r>
          </a:p>
          <a:p>
            <a:pPr marL="892237" lvl="1" indent="-514350">
              <a:buFont typeface="+mj-lt"/>
              <a:buAutoNum type="arabicPeriod"/>
            </a:pPr>
            <a:r>
              <a:rPr lang="en-US" sz="3200" dirty="0">
                <a:cs typeface="Times New Roman" panose="02020603050405020304" pitchFamily="18" charset="0"/>
              </a:rPr>
              <a:t>Slice a screenshot to HTML + CSS</a:t>
            </a:r>
            <a:endParaRPr lang="bg-BG" sz="3200" dirty="0">
              <a:cs typeface="Times New Roman" panose="02020603050405020304" pitchFamily="18" charset="0"/>
            </a:endParaRPr>
          </a:p>
          <a:p>
            <a:pPr marL="892237" lvl="1" indent="-514350">
              <a:buFont typeface="+mj-lt"/>
              <a:buAutoNum type="arabicPeriod"/>
            </a:pPr>
            <a:r>
              <a:rPr lang="en-US" sz="3200" dirty="0">
                <a:cs typeface="Times New Roman" panose="02020603050405020304" pitchFamily="18" charset="0"/>
              </a:rPr>
              <a:t>Make a responsive</a:t>
            </a:r>
            <a:r>
              <a:rPr lang="bg-BG" sz="3200" dirty="0">
                <a:cs typeface="Times New Roman" panose="02020603050405020304" pitchFamily="18" charset="0"/>
              </a:rPr>
              <a:t> </a:t>
            </a:r>
            <a:r>
              <a:rPr lang="en-US" sz="3200" dirty="0">
                <a:cs typeface="Times New Roman" panose="02020603050405020304" pitchFamily="18" charset="0"/>
              </a:rPr>
              <a:t>page</a:t>
            </a:r>
          </a:p>
          <a:p>
            <a:pPr marL="892237" lvl="1" indent="-514350">
              <a:buFont typeface="+mj-lt"/>
              <a:buAutoNum type="arabicPeriod"/>
            </a:pPr>
            <a:r>
              <a:rPr lang="en-US" sz="3200" dirty="0">
                <a:cs typeface="Times New Roman" panose="02020603050405020304" pitchFamily="18" charset="0"/>
              </a:rPr>
              <a:t>Create a simple landing page from screenshot</a:t>
            </a:r>
            <a:br>
              <a:rPr lang="en-US" sz="3200" dirty="0">
                <a:cs typeface="Times New Roman" panose="02020603050405020304" pitchFamily="18" charset="0"/>
              </a:rPr>
            </a:br>
            <a:r>
              <a:rPr lang="en-US" sz="3200" dirty="0">
                <a:cs typeface="Times New Roman" panose="02020603050405020304" pitchFamily="18" charset="0"/>
              </a:rPr>
              <a:t>(header + menu + sidebar + form elements + footer)</a:t>
            </a:r>
          </a:p>
          <a:p>
            <a:pPr>
              <a:lnSpc>
                <a:spcPct val="114000"/>
              </a:lnSpc>
              <a:buClr>
                <a:schemeClr val="tx1"/>
              </a:buClr>
            </a:pPr>
            <a:endParaRPr lang="en-US" sz="3200" dirty="0">
              <a:cs typeface="Times New Roman" panose="02020603050405020304" pitchFamily="18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890" y="1660106"/>
            <a:ext cx="1722140" cy="176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2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AE0C10-1A52-43CE-B7C2-CFB3A791E2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Slice a </a:t>
            </a:r>
            <a:r>
              <a:rPr lang="en-US" sz="3600" b="1" dirty="0">
                <a:solidFill>
                  <a:schemeClr val="bg1"/>
                </a:solidFill>
              </a:rPr>
              <a:t>screenshot</a:t>
            </a:r>
            <a:r>
              <a:rPr lang="en-US" sz="3600" dirty="0"/>
              <a:t> to HTML + CSS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Exam: First Problem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75" y="1996402"/>
            <a:ext cx="8298106" cy="426881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782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B21751-8BCC-4307-BE57-EA212BAE45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Make a website </a:t>
            </a:r>
            <a:r>
              <a:rPr lang="en-US" sz="3600" b="1" dirty="0">
                <a:solidFill>
                  <a:schemeClr val="bg1"/>
                </a:solidFill>
              </a:rPr>
              <a:t>responsive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Exam: Second Problem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521" y="1451728"/>
            <a:ext cx="2539785" cy="485838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FED8CA-FDEE-4104-9F2D-E287A1AD10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8497" y="3289881"/>
            <a:ext cx="2861660" cy="332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24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1E3855-22BA-4D50-B3F9-7CABECD2BA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Create a simple </a:t>
            </a:r>
            <a:r>
              <a:rPr lang="en-US" sz="3600" b="1" dirty="0">
                <a:solidFill>
                  <a:schemeClr val="bg1"/>
                </a:solidFill>
              </a:rPr>
              <a:t>web page </a:t>
            </a:r>
            <a:r>
              <a:rPr lang="en-US" sz="3600" dirty="0"/>
              <a:t>from screenshot</a:t>
            </a:r>
            <a:endParaRPr lang="bg-BG" sz="36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Exam: Third Problem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282" y="1941922"/>
            <a:ext cx="3065436" cy="466799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9345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/>
              <a:t>Table of Content</a:t>
            </a:r>
            <a:endParaRPr lang="bg-BG" sz="430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6" y="1371604"/>
            <a:ext cx="8188824" cy="4795935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dirty="0"/>
              <a:t> Introduction</a:t>
            </a:r>
            <a:endParaRPr lang="bg-BG" sz="4000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dirty="0"/>
              <a:t> Training and Team</a:t>
            </a:r>
            <a:endParaRPr lang="bg-BG" sz="4000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dirty="0"/>
              <a:t> Course Objectives</a:t>
            </a:r>
            <a:endParaRPr lang="bg-BG" sz="4000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dirty="0"/>
              <a:t> Course Organization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" y="4704825"/>
            <a:ext cx="12190414" cy="768084"/>
          </a:xfrm>
        </p:spPr>
        <p:txBody>
          <a:bodyPr/>
          <a:lstStyle/>
          <a:p>
            <a:r>
              <a:rPr lang="en-US" sz="6000" dirty="0"/>
              <a:t>Course Organization</a:t>
            </a:r>
            <a:endParaRPr lang="bg-BG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615874" y="6407354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Picture 2" descr="http://kesypsy.web.auth.gr/images/icons/calendar-icon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797" y="861154"/>
            <a:ext cx="3604405" cy="3604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86" y="5472909"/>
            <a:ext cx="12190414" cy="768084"/>
          </a:xfrm>
        </p:spPr>
        <p:txBody>
          <a:bodyPr/>
          <a:lstStyle/>
          <a:p>
            <a:r>
              <a:rPr lang="en-US" sz="5200" dirty="0"/>
              <a:t>Resources</a:t>
            </a:r>
            <a:endParaRPr lang="bg-BG" sz="5200" dirty="0"/>
          </a:p>
        </p:txBody>
      </p:sp>
    </p:spTree>
    <p:extLst>
      <p:ext uri="{BB962C8B-B14F-4D97-AF65-F5344CB8AC3E}">
        <p14:creationId xmlns:p14="http://schemas.microsoft.com/office/powerpoint/2010/main" val="296778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436913"/>
            <a:ext cx="11818096" cy="4960277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3700" b="1" dirty="0">
                <a:solidFill>
                  <a:schemeClr val="bg1"/>
                </a:solidFill>
              </a:rPr>
              <a:t>Mandatory</a:t>
            </a:r>
            <a:endParaRPr lang="en-US" sz="37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3700" b="1" dirty="0">
                <a:solidFill>
                  <a:schemeClr val="tx2">
                    <a:lumMod val="75000"/>
                  </a:schemeClr>
                </a:solidFill>
              </a:rPr>
              <a:t>Final exam </a:t>
            </a:r>
            <a:r>
              <a:rPr lang="en-US" sz="3700" dirty="0">
                <a:solidFill>
                  <a:schemeClr val="tx2">
                    <a:lumMod val="75000"/>
                  </a:schemeClr>
                </a:solidFill>
              </a:rPr>
              <a:t>- 9</a:t>
            </a:r>
            <a:r>
              <a:rPr lang="bg-BG" sz="3700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sz="3700" dirty="0">
                <a:solidFill>
                  <a:schemeClr val="tx2">
                    <a:lumMod val="75000"/>
                  </a:schemeClr>
                </a:solidFill>
              </a:rPr>
              <a:t>%</a:t>
            </a:r>
          </a:p>
          <a:p>
            <a:pPr lvl="1"/>
            <a:r>
              <a:rPr lang="en-US" sz="3700" b="1" dirty="0">
                <a:solidFill>
                  <a:schemeClr val="tx2">
                    <a:lumMod val="75000"/>
                  </a:schemeClr>
                </a:solidFill>
              </a:rPr>
              <a:t>Exercises &amp; homework</a:t>
            </a:r>
            <a:r>
              <a:rPr lang="en-US" sz="3700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bg-BG" sz="3700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sz="3700" dirty="0">
                <a:solidFill>
                  <a:schemeClr val="tx2">
                    <a:lumMod val="75000"/>
                  </a:schemeClr>
                </a:solidFill>
              </a:rPr>
              <a:t>%</a:t>
            </a:r>
            <a:endParaRPr lang="bg-BG" sz="37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en-US" dirty="0"/>
              <a:t>Bonuses:</a:t>
            </a:r>
          </a:p>
          <a:p>
            <a:pPr lvl="1"/>
            <a:r>
              <a:rPr lang="en-US" dirty="0"/>
              <a:t>Presence in class – 5% bonus</a:t>
            </a:r>
            <a:br>
              <a:rPr lang="en-US" dirty="0"/>
            </a:br>
            <a:r>
              <a:rPr lang="en-US" dirty="0"/>
              <a:t>(onsite students only)</a:t>
            </a:r>
            <a:endParaRPr lang="bg-BG" dirty="0">
              <a:solidFill>
                <a:srgbClr val="FF0000"/>
              </a:solidFill>
            </a:endParaRPr>
          </a:p>
          <a:p>
            <a:pPr lvl="1"/>
            <a:endParaRPr lang="bg-BG" sz="37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sz="37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Evaluation Criteria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483" y="2018759"/>
            <a:ext cx="3773938" cy="437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Doing your homework is very important!</a:t>
            </a:r>
          </a:p>
          <a:p>
            <a:pPr lvl="1"/>
            <a:r>
              <a:rPr lang="en-US" sz="3200" dirty="0"/>
              <a:t>HTML and CSS can only be learned through a lot of practice!</a:t>
            </a:r>
          </a:p>
          <a:p>
            <a:pPr lvl="1"/>
            <a:r>
              <a:rPr lang="en-US" sz="3200" dirty="0"/>
              <a:t>You should write code every day!</a:t>
            </a:r>
          </a:p>
          <a:p>
            <a:r>
              <a:rPr lang="en-US" sz="3200" dirty="0"/>
              <a:t>Each lesson is followed by a few exercises</a:t>
            </a:r>
          </a:p>
          <a:p>
            <a:pPr lvl="1"/>
            <a:r>
              <a:rPr lang="en-US" sz="3200" dirty="0"/>
              <a:t>Try to solve them in class</a:t>
            </a:r>
          </a:p>
          <a:p>
            <a:pPr lvl="1"/>
            <a:r>
              <a:rPr lang="en-US" sz="3200" dirty="0"/>
              <a:t>The rest are your homework</a:t>
            </a:r>
          </a:p>
          <a:p>
            <a:r>
              <a:rPr lang="en-US" sz="3200" dirty="0"/>
              <a:t>Homework assignments are due in </a:t>
            </a:r>
            <a:r>
              <a:rPr lang="en-US" sz="3200" b="1" dirty="0"/>
              <a:t>7</a:t>
            </a:r>
            <a:r>
              <a:rPr lang="en-US" sz="3200" dirty="0"/>
              <a:t> days after each lesson</a:t>
            </a:r>
          </a:p>
          <a:p>
            <a:r>
              <a:rPr lang="en-US" sz="3200" dirty="0"/>
              <a:t>Submission are accepted through: </a:t>
            </a:r>
            <a:r>
              <a:rPr lang="en-US" sz="3200" dirty="0">
                <a:hlinkClick r:id="rId2"/>
              </a:rPr>
              <a:t>judge.softuni.bg</a:t>
            </a:r>
            <a:r>
              <a:rPr lang="en-US" sz="3200" dirty="0"/>
              <a:t> </a:t>
            </a:r>
          </a:p>
          <a:p>
            <a:endParaRPr lang="bg-BG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30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Official </a:t>
            </a:r>
            <a:r>
              <a:rPr lang="en-US" b="1" dirty="0">
                <a:solidFill>
                  <a:schemeClr val="bg1"/>
                </a:solidFill>
              </a:rPr>
              <a:t>website</a:t>
            </a:r>
            <a:r>
              <a:rPr lang="en-US" dirty="0"/>
              <a:t>:</a:t>
            </a:r>
            <a:endParaRPr lang="bg-BG" dirty="0"/>
          </a:p>
          <a:p>
            <a:pPr>
              <a:lnSpc>
                <a:spcPct val="80000"/>
              </a:lnSpc>
            </a:pPr>
            <a:endParaRPr lang="bg-BG" dirty="0"/>
          </a:p>
          <a:p>
            <a:pPr>
              <a:lnSpc>
                <a:spcPct val="80000"/>
              </a:lnSpc>
            </a:pPr>
            <a:endParaRPr lang="bg-BG" dirty="0"/>
          </a:p>
          <a:p>
            <a:pPr>
              <a:lnSpc>
                <a:spcPct val="80000"/>
              </a:lnSpc>
            </a:pPr>
            <a:r>
              <a:rPr lang="en-US" sz="3600" dirty="0"/>
              <a:t>Official discussion </a:t>
            </a:r>
            <a:r>
              <a:rPr lang="en-US" sz="3600" b="1" dirty="0">
                <a:solidFill>
                  <a:schemeClr val="bg1"/>
                </a:solidFill>
              </a:rPr>
              <a:t>forum</a:t>
            </a:r>
            <a:r>
              <a:rPr lang="en-US" sz="3600" dirty="0"/>
              <a:t>:</a:t>
            </a:r>
          </a:p>
          <a:p>
            <a:pPr>
              <a:lnSpc>
                <a:spcPct val="80000"/>
              </a:lnSpc>
            </a:pPr>
            <a:endParaRPr lang="bg-BG" dirty="0"/>
          </a:p>
          <a:p>
            <a:pPr>
              <a:lnSpc>
                <a:spcPct val="80000"/>
              </a:lnSpc>
            </a:pPr>
            <a:endParaRPr lang="bg-BG" dirty="0"/>
          </a:p>
          <a:p>
            <a:pPr>
              <a:lnSpc>
                <a:spcPct val="80000"/>
              </a:lnSpc>
            </a:pPr>
            <a:r>
              <a:rPr lang="en-US" dirty="0"/>
              <a:t>Official </a:t>
            </a:r>
            <a:r>
              <a:rPr lang="en-US" b="1" dirty="0">
                <a:solidFill>
                  <a:schemeClr val="bg1"/>
                </a:solidFill>
              </a:rPr>
              <a:t>Facebook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group</a:t>
            </a:r>
            <a:r>
              <a:rPr lang="en-US" dirty="0"/>
              <a:t>: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Website, Forum and FB Group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21973" y="1817427"/>
            <a:ext cx="8726743" cy="79432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tx1"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marL="0" lvl="1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hlinkClick r:id="rId2"/>
              </a:rPr>
              <a:t>https://softuni.bg/trainings/2375/html-and-css-may-2019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7"/>
          <p:cNvSpPr/>
          <p:nvPr/>
        </p:nvSpPr>
        <p:spPr>
          <a:xfrm>
            <a:off x="621973" y="3491653"/>
            <a:ext cx="8726743" cy="839043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tx1"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hlinkClick r:id="rId3"/>
              </a:rPr>
              <a:t>https://softuni.bg/forum/categories/671/Front-End-Development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F7C73506-7D6C-46B8-A9CE-1EFCE5DD0319}"/>
              </a:ext>
            </a:extLst>
          </p:cNvPr>
          <p:cNvSpPr/>
          <p:nvPr/>
        </p:nvSpPr>
        <p:spPr>
          <a:xfrm>
            <a:off x="621973" y="5120001"/>
            <a:ext cx="8726743" cy="64920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tx1"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hlinkClick r:id="rId4"/>
              </a:rPr>
              <a:t>https://www.facebook.com/groups/FrontEndMay2019/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55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may try many HTML authoring tools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Recommended:</a:t>
            </a:r>
          </a:p>
          <a:p>
            <a:pPr lvl="2">
              <a:lnSpc>
                <a:spcPct val="100000"/>
              </a:lnSpc>
            </a:pPr>
            <a:r>
              <a:rPr lang="en-US" b="1" dirty="0"/>
              <a:t>Visual Studio Code</a:t>
            </a:r>
          </a:p>
          <a:p>
            <a:pPr lvl="1"/>
            <a:r>
              <a:rPr lang="en-US" dirty="0"/>
              <a:t>Other notable editors: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WebStorm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Sublime Text / Atom / Brackets</a:t>
            </a:r>
          </a:p>
          <a:p>
            <a:pPr lvl="2"/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Editors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46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201066"/>
          </a:xfrm>
        </p:spPr>
        <p:txBody>
          <a:bodyPr>
            <a:noAutofit/>
          </a:bodyPr>
          <a:lstStyle/>
          <a:p>
            <a:r>
              <a:rPr lang="en-US" sz="3200" dirty="0"/>
              <a:t>The course assignments require to search in Internet</a:t>
            </a:r>
          </a:p>
          <a:p>
            <a:pPr lvl="1"/>
            <a:r>
              <a:rPr lang="en-US" sz="3200" dirty="0"/>
              <a:t>This is an important part of the learning process</a:t>
            </a:r>
          </a:p>
          <a:p>
            <a:pPr lvl="1"/>
            <a:r>
              <a:rPr lang="en-US" sz="3200" dirty="0"/>
              <a:t>Some exercises intentionally have no hints</a:t>
            </a:r>
          </a:p>
          <a:p>
            <a:pPr>
              <a:spcBef>
                <a:spcPts val="1800"/>
              </a:spcBef>
            </a:pPr>
            <a:r>
              <a:rPr lang="en-US" sz="3200" dirty="0"/>
              <a:t>Learn to find solutions!</a:t>
            </a:r>
          </a:p>
          <a:p>
            <a:pPr lvl="1"/>
            <a:r>
              <a:rPr lang="en-US" sz="3200" dirty="0"/>
              <a:t>Software development includes everyday searching and learning</a:t>
            </a:r>
          </a:p>
          <a:p>
            <a:pPr lvl="1"/>
            <a:r>
              <a:rPr lang="en-US" sz="3200" dirty="0"/>
              <a:t>No excuses, just learn to study!</a:t>
            </a:r>
          </a:p>
          <a:p>
            <a:pPr lvl="1"/>
            <a:r>
              <a:rPr lang="en-US" sz="3200" dirty="0"/>
              <a:t>Developers learn new technologies, tools, languages every day!</a:t>
            </a:r>
          </a:p>
          <a:p>
            <a:endParaRPr lang="bg-BG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Search in Internet &amp; Find Solutions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00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6286076"/>
            <a:ext cx="12192000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hlinkClick r:id="rId3"/>
              </a:rPr>
              <a:t>https://softuni.bg/trainings/2356/html-and-css-may-2019</a:t>
            </a:r>
            <a:endParaRPr lang="en-US" sz="2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2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-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418" y="2538113"/>
            <a:ext cx="2123136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386" y="2057401"/>
            <a:ext cx="3367743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419" y="3654372"/>
            <a:ext cx="1118740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418" y="5359668"/>
            <a:ext cx="1042233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97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842" y="3810000"/>
            <a:ext cx="4643542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31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#front-end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827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9814" y="5566366"/>
            <a:ext cx="287379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11489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64706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33276" cy="5201066"/>
          </a:xfrm>
        </p:spPr>
        <p:txBody>
          <a:bodyPr>
            <a:normAutofit/>
          </a:bodyPr>
          <a:lstStyle/>
          <a:p>
            <a:r>
              <a:rPr lang="en-US" dirty="0"/>
              <a:t>3 months intensive front-end</a:t>
            </a:r>
          </a:p>
          <a:p>
            <a:pPr lvl="1"/>
            <a:r>
              <a:rPr lang="en-US" dirty="0"/>
              <a:t>2 times weekly, lots of live coding and exercises</a:t>
            </a:r>
          </a:p>
          <a:p>
            <a:r>
              <a:rPr lang="en-US" dirty="0"/>
              <a:t>Part I - HTML and CSS</a:t>
            </a:r>
          </a:p>
          <a:p>
            <a:pPr lvl="1"/>
            <a:r>
              <a:rPr lang="en-US" dirty="0"/>
              <a:t>HTML, Semantic Tags, CSS, Typography, Box Model, Position and Float, Flexbox, Forms, Media Queries, Practical exam</a:t>
            </a:r>
          </a:p>
          <a:p>
            <a:r>
              <a:rPr lang="en-US" dirty="0"/>
              <a:t>Part II - CSS Advanced</a:t>
            </a:r>
          </a:p>
          <a:p>
            <a:pPr lvl="1"/>
            <a:r>
              <a:rPr lang="en-US" dirty="0"/>
              <a:t>File Organization, Version Control, CSS Variables, Transitions and Animations, Grid, SASS, Exam Project </a:t>
            </a:r>
            <a:r>
              <a:rPr lang="bg-BG" dirty="0"/>
              <a:t>- </a:t>
            </a:r>
            <a:r>
              <a:rPr lang="en-US" dirty="0"/>
              <a:t>Build a Website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 Development: Module Goals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1048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 Development</a:t>
            </a:r>
            <a:r>
              <a:rPr lang="bg-BG" dirty="0"/>
              <a:t> </a:t>
            </a:r>
            <a:r>
              <a:rPr lang="en-US" dirty="0"/>
              <a:t>Module</a:t>
            </a:r>
            <a:r>
              <a:rPr lang="bg-BG" dirty="0"/>
              <a:t> </a:t>
            </a:r>
            <a:r>
              <a:rPr lang="en-US" dirty="0"/>
              <a:t>- Timeline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88815" y="2174240"/>
            <a:ext cx="11772997" cy="460909"/>
            <a:chOff x="-153988" y="2047442"/>
            <a:chExt cx="11221462" cy="460909"/>
          </a:xfrm>
        </p:grpSpPr>
        <p:cxnSp>
          <p:nvCxnSpPr>
            <p:cNvPr id="6" name="Straight Connector 5"/>
            <p:cNvCxnSpPr>
              <a:cxnSpLocks/>
            </p:cNvCxnSpPr>
            <p:nvPr/>
          </p:nvCxnSpPr>
          <p:spPr>
            <a:xfrm>
              <a:off x="-153988" y="2249541"/>
              <a:ext cx="11221462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4787382" y="2047442"/>
              <a:ext cx="1514" cy="460909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cxnSpLocks/>
            </p:cNvCxnSpPr>
            <p:nvPr/>
          </p:nvCxnSpPr>
          <p:spPr>
            <a:xfrm>
              <a:off x="1189202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cxnSpLocks/>
            </p:cNvCxnSpPr>
            <p:nvPr/>
          </p:nvCxnSpPr>
          <p:spPr>
            <a:xfrm>
              <a:off x="1838996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cxnSpLocks/>
            </p:cNvCxnSpPr>
            <p:nvPr/>
          </p:nvCxnSpPr>
          <p:spPr>
            <a:xfrm>
              <a:off x="3790338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cxnSpLocks/>
            </p:cNvCxnSpPr>
            <p:nvPr/>
          </p:nvCxnSpPr>
          <p:spPr>
            <a:xfrm>
              <a:off x="5111796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440130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</p:cNvCxnSpPr>
            <p:nvPr/>
          </p:nvCxnSpPr>
          <p:spPr>
            <a:xfrm>
              <a:off x="6323012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cxnSpLocks/>
            </p:cNvCxnSpPr>
            <p:nvPr/>
          </p:nvCxnSpPr>
          <p:spPr>
            <a:xfrm>
              <a:off x="7696200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cxnSpLocks/>
            </p:cNvCxnSpPr>
            <p:nvPr/>
          </p:nvCxnSpPr>
          <p:spPr>
            <a:xfrm>
              <a:off x="8996351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>
              <a:off x="10297336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9646144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08812" y="2123713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cxnSpLocks/>
            </p:cNvCxnSpPr>
            <p:nvPr/>
          </p:nvCxnSpPr>
          <p:spPr>
            <a:xfrm>
              <a:off x="-38532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0" name="Text Placeholder 19"/>
          <p:cNvSpPr txBox="1">
            <a:spLocks noGrp="1"/>
          </p:cNvSpPr>
          <p:nvPr>
            <p:ph type="body" sz="quarter" idx="10"/>
          </p:nvPr>
        </p:nvSpPr>
        <p:spPr>
          <a:xfrm>
            <a:off x="101928" y="1701108"/>
            <a:ext cx="1607977" cy="3827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just">
              <a:buNone/>
            </a:pPr>
            <a:r>
              <a:rPr lang="en-US" sz="2000" dirty="0"/>
              <a:t>14-May-2019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98227" y="1668937"/>
            <a:ext cx="1382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000" dirty="0"/>
              <a:t>9-July-2019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548579" y="1629953"/>
            <a:ext cx="1844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000" dirty="0"/>
              <a:t>15-August-2019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4973" y="2879956"/>
            <a:ext cx="4953000" cy="3524754"/>
          </a:xfrm>
          <a:prstGeom prst="rect">
            <a:avLst/>
          </a:prstGeom>
          <a:solidFill>
            <a:schemeClr val="bg2"/>
          </a:solidFill>
          <a:ln>
            <a:solidFill>
              <a:srgbClr val="23446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200" b="1" dirty="0">
                <a:solidFill>
                  <a:schemeClr val="tx1"/>
                </a:solidFill>
              </a:rPr>
              <a:t>HTML and CSS</a:t>
            </a:r>
            <a:endParaRPr lang="bg-BG" sz="2200" b="1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</a:rPr>
              <a:t>Lessons</a:t>
            </a:r>
            <a:r>
              <a:rPr lang="bg-BG" sz="1800" dirty="0">
                <a:solidFill>
                  <a:schemeClr val="tx1"/>
                </a:solidFill>
              </a:rPr>
              <a:t> + </a:t>
            </a:r>
            <a:r>
              <a:rPr lang="en-US" sz="1800" dirty="0">
                <a:solidFill>
                  <a:schemeClr val="tx1"/>
                </a:solidFill>
              </a:rPr>
              <a:t>exercises + exam</a:t>
            </a:r>
            <a:endParaRPr lang="bg-BG" sz="1800" dirty="0">
              <a:solidFill>
                <a:schemeClr val="tx1"/>
              </a:solidFill>
            </a:endParaRPr>
          </a:p>
          <a:p>
            <a:pPr marL="174625" indent="-1746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8</a:t>
            </a:r>
            <a:r>
              <a:rPr lang="bg-BG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weeks</a:t>
            </a:r>
            <a:r>
              <a:rPr lang="bg-BG" sz="1800" dirty="0">
                <a:solidFill>
                  <a:schemeClr val="tx1"/>
                </a:solidFill>
              </a:rPr>
              <a:t> * 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bg-BG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times / week</a:t>
            </a:r>
          </a:p>
          <a:p>
            <a:pPr marL="174625" indent="-1746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6 credits</a:t>
            </a:r>
          </a:p>
          <a:p>
            <a:pPr marL="174625" indent="-1746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Start: </a:t>
            </a:r>
            <a:r>
              <a:rPr lang="en-US" dirty="0">
                <a:solidFill>
                  <a:schemeClr val="tx1"/>
                </a:solidFill>
              </a:rPr>
              <a:t>14</a:t>
            </a:r>
            <a:r>
              <a:rPr lang="en-US" sz="1800" dirty="0">
                <a:solidFill>
                  <a:schemeClr val="tx1"/>
                </a:solidFill>
              </a:rPr>
              <a:t>-May-2019</a:t>
            </a:r>
          </a:p>
          <a:p>
            <a:pPr marL="174625" indent="-1746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Final exam: 7-July-2019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73053" y="2872440"/>
            <a:ext cx="3999281" cy="35247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400" b="1" dirty="0">
                <a:solidFill>
                  <a:schemeClr val="tx1"/>
                </a:solidFill>
              </a:rPr>
              <a:t>CSS Advanced</a:t>
            </a:r>
            <a:endParaRPr lang="bg-BG" sz="2400" b="1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</a:rPr>
              <a:t>Lessons</a:t>
            </a:r>
            <a:r>
              <a:rPr lang="bg-BG" sz="1800" dirty="0">
                <a:solidFill>
                  <a:schemeClr val="tx1"/>
                </a:solidFill>
              </a:rPr>
              <a:t> + </a:t>
            </a:r>
            <a:r>
              <a:rPr lang="en-US" sz="1800" dirty="0">
                <a:solidFill>
                  <a:schemeClr val="tx1"/>
                </a:solidFill>
              </a:rPr>
              <a:t>exercises + exam</a:t>
            </a:r>
            <a:endParaRPr lang="bg-BG" sz="1800" dirty="0">
              <a:solidFill>
                <a:schemeClr val="tx1"/>
              </a:solidFill>
            </a:endParaRPr>
          </a:p>
          <a:p>
            <a:pPr marL="174625" indent="-1746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6</a:t>
            </a:r>
            <a:r>
              <a:rPr lang="bg-BG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weeks</a:t>
            </a:r>
            <a:r>
              <a:rPr lang="bg-BG" sz="1800" dirty="0">
                <a:solidFill>
                  <a:schemeClr val="tx1"/>
                </a:solidFill>
              </a:rPr>
              <a:t> * 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bg-BG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times / week</a:t>
            </a:r>
          </a:p>
          <a:p>
            <a:pPr marL="174625" indent="-1746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6 credits</a:t>
            </a:r>
          </a:p>
          <a:p>
            <a:pPr marL="174625" indent="-1746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Start: </a:t>
            </a:r>
            <a:r>
              <a:rPr lang="en-US" dirty="0">
                <a:solidFill>
                  <a:schemeClr val="tx1"/>
                </a:solidFill>
              </a:rPr>
              <a:t>9-July</a:t>
            </a:r>
            <a:r>
              <a:rPr lang="en-US" sz="1800" dirty="0">
                <a:solidFill>
                  <a:schemeClr val="tx1"/>
                </a:solidFill>
              </a:rPr>
              <a:t>-2019</a:t>
            </a:r>
          </a:p>
          <a:p>
            <a:pPr marL="174625" indent="-1746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Final Exam: </a:t>
            </a:r>
            <a:r>
              <a:rPr lang="en-US" dirty="0">
                <a:solidFill>
                  <a:schemeClr val="tx1"/>
                </a:solidFill>
              </a:rPr>
              <a:t>11-August</a:t>
            </a:r>
            <a:r>
              <a:rPr lang="en-US" sz="1800" dirty="0">
                <a:solidFill>
                  <a:schemeClr val="tx1"/>
                </a:solidFill>
              </a:rPr>
              <a:t>-2019</a:t>
            </a:r>
            <a:endParaRPr lang="bg-BG" sz="18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537414" y="2859071"/>
            <a:ext cx="2474861" cy="35247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b="1" dirty="0">
                <a:solidFill>
                  <a:schemeClr val="tx1"/>
                </a:solidFill>
              </a:rPr>
              <a:t>Front-End Development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Retake Exams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b="1" dirty="0">
              <a:solidFill>
                <a:schemeClr val="tx1"/>
              </a:solidFill>
            </a:endParaRP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HTML and CSS -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1"/>
                </a:solidFill>
              </a:rPr>
              <a:t>13-August-2019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CSS Advanced -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1"/>
                </a:solidFill>
              </a:rPr>
              <a:t>15-August-2019</a:t>
            </a:r>
            <a:endParaRPr lang="bg-BG" dirty="0">
              <a:solidFill>
                <a:schemeClr val="tx1"/>
              </a:solidFill>
            </a:endParaRPr>
          </a:p>
          <a:p>
            <a:endParaRPr lang="en-US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79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 animBg="1"/>
      <p:bldP spid="25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HTML and CSS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Course Objectives &amp;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437313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814" y="867743"/>
            <a:ext cx="5404372" cy="360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29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5" y="1350552"/>
            <a:ext cx="11573965" cy="5201066"/>
          </a:xfrm>
        </p:spPr>
        <p:txBody>
          <a:bodyPr>
            <a:noAutofit/>
          </a:bodyPr>
          <a:lstStyle/>
          <a:p>
            <a:pPr marL="450850" indent="-450850">
              <a:lnSpc>
                <a:spcPct val="100000"/>
              </a:lnSpc>
              <a:buFont typeface="+mj-lt"/>
              <a:buAutoNum type="arabicPeriod"/>
            </a:pPr>
            <a:r>
              <a:rPr lang="en-US" sz="3600" noProof="1"/>
              <a:t>Introduction to HTML and CSS</a:t>
            </a:r>
            <a:endParaRPr lang="bg-BG" sz="3600" noProof="1"/>
          </a:p>
          <a:p>
            <a:pPr marL="450850" indent="-450850">
              <a:lnSpc>
                <a:spcPct val="100000"/>
              </a:lnSpc>
              <a:buFont typeface="+mj-lt"/>
              <a:buAutoNum type="arabicPeriod"/>
            </a:pPr>
            <a:r>
              <a:rPr lang="en-US" sz="3600" noProof="1"/>
              <a:t>HTML Structure</a:t>
            </a:r>
            <a:endParaRPr lang="bg-BG" sz="3600" noProof="1"/>
          </a:p>
          <a:p>
            <a:pPr marL="0" indent="0">
              <a:buNone/>
            </a:pPr>
            <a:r>
              <a:rPr lang="en-US" sz="3600" noProof="1"/>
              <a:t>3. CSS &amp; Typography</a:t>
            </a:r>
            <a:endParaRPr lang="bg-BG" sz="3600" noProof="1"/>
          </a:p>
          <a:p>
            <a:pPr marL="0" indent="0">
              <a:buNone/>
            </a:pPr>
            <a:r>
              <a:rPr lang="en-US" sz="3600" noProof="1"/>
              <a:t>4. CSS Box Model</a:t>
            </a:r>
            <a:endParaRPr lang="bg-BG" sz="3600" noProof="1"/>
          </a:p>
          <a:p>
            <a:pPr marL="0" indent="0">
              <a:buNone/>
            </a:pPr>
            <a:r>
              <a:rPr lang="bg-BG" sz="3600" noProof="1"/>
              <a:t>5</a:t>
            </a:r>
            <a:r>
              <a:rPr lang="en-US" sz="3600" noProof="1"/>
              <a:t>. Position &amp; Float</a:t>
            </a:r>
          </a:p>
          <a:p>
            <a:pPr marL="0" indent="0">
              <a:buNone/>
            </a:pPr>
            <a:r>
              <a:rPr lang="en-US" sz="3600" noProof="1"/>
              <a:t>6. Flexbox</a:t>
            </a:r>
          </a:p>
          <a:p>
            <a:pPr marL="0" indent="0">
              <a:buNone/>
            </a:pPr>
            <a:endParaRPr lang="en-US" sz="3600" noProof="1"/>
          </a:p>
          <a:p>
            <a:pPr marL="0" indent="0">
              <a:buNone/>
            </a:pPr>
            <a:endParaRPr lang="en-US" sz="3600" noProof="1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and CSS - Course Topics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761" y="1985513"/>
            <a:ext cx="3593787" cy="441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13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7949</TotalTime>
  <Words>852</Words>
  <Application>Microsoft Office PowerPoint</Application>
  <PresentationFormat>Widescreen</PresentationFormat>
  <Paragraphs>191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Wingdings</vt:lpstr>
      <vt:lpstr>Wingdings 2</vt:lpstr>
      <vt:lpstr>1_SoftUni3_1</vt:lpstr>
      <vt:lpstr>HTML and CSS</vt:lpstr>
      <vt:lpstr>Table of Content</vt:lpstr>
      <vt:lpstr>Have a Question?</vt:lpstr>
      <vt:lpstr>SoftUni Diamond Partners</vt:lpstr>
      <vt:lpstr>SoftUni Organizational Partners</vt:lpstr>
      <vt:lpstr>Front-End Development: Module Goals</vt:lpstr>
      <vt:lpstr>Front-End Development Module - Timeline</vt:lpstr>
      <vt:lpstr>PowerPoint Presentation</vt:lpstr>
      <vt:lpstr>HTML and CSS - Course Topics</vt:lpstr>
      <vt:lpstr>HTML and CSS - Course Topics</vt:lpstr>
      <vt:lpstr>PowerPoint Presentation</vt:lpstr>
      <vt:lpstr>Konstantin Dankov</vt:lpstr>
      <vt:lpstr>Antonia Atanasova</vt:lpstr>
      <vt:lpstr>PowerPoint Presentation</vt:lpstr>
      <vt:lpstr>Why HTML &amp; CSS?</vt:lpstr>
      <vt:lpstr>Exam</vt:lpstr>
      <vt:lpstr>Exam: First Problem Demo</vt:lpstr>
      <vt:lpstr>Exam: Second Problem Demo</vt:lpstr>
      <vt:lpstr>Exam: Third Problem Demo</vt:lpstr>
      <vt:lpstr>PowerPoint Presentation</vt:lpstr>
      <vt:lpstr>Evaluation Criteria</vt:lpstr>
      <vt:lpstr>Homework Assignments</vt:lpstr>
      <vt:lpstr>Website, Forum and FB Group</vt:lpstr>
      <vt:lpstr>Code Editors</vt:lpstr>
      <vt:lpstr>Learn to Search in Internet &amp; Find Solutions</vt:lpstr>
      <vt:lpstr>PowerPoint Presentation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Fundamentas - Course Intro</dc:title>
  <dc:creator>Alen Paunov</dc:creator>
  <cp:keywords>JS Fundamentals, Software University, SoftUni, programming, coding, software development, education, training, course</cp:keywords>
  <cp:lastModifiedBy>antonoaatanasova</cp:lastModifiedBy>
  <cp:revision>392</cp:revision>
  <dcterms:created xsi:type="dcterms:W3CDTF">2018-05-23T13:08:44Z</dcterms:created>
  <dcterms:modified xsi:type="dcterms:W3CDTF">2019-05-14T14:41:12Z</dcterms:modified>
  <cp:category>programming;computer programming;software development;web development</cp:category>
</cp:coreProperties>
</file>