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10"/>
  </p:notesMasterIdLst>
  <p:sldIdLst>
    <p:sldId id="256" r:id="rId2"/>
    <p:sldId id="262" r:id="rId3"/>
    <p:sldId id="276" r:id="rId4"/>
    <p:sldId id="278" r:id="rId5"/>
    <p:sldId id="279" r:id="rId6"/>
    <p:sldId id="282"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na Ahmadou" initials="MA" lastIdx="1" clrIdx="0">
    <p:extLst>
      <p:ext uri="{19B8F6BF-5375-455C-9EA6-DF929625EA0E}">
        <p15:presenceInfo xmlns:p15="http://schemas.microsoft.com/office/powerpoint/2012/main" userId="Madina Ahmad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Rg st="1" end="18"/>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94" autoAdjust="0"/>
    <p:restoredTop sz="94660"/>
  </p:normalViewPr>
  <p:slideViewPr>
    <p:cSldViewPr snapToGrid="0">
      <p:cViewPr varScale="1">
        <p:scale>
          <a:sx n="92" d="100"/>
          <a:sy n="92" d="100"/>
        </p:scale>
        <p:origin x="684"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A5D79-EC0D-42FD-B7E6-072F67CB1E37}" type="datetimeFigureOut">
              <a:rPr lang="en-US" smtClean="0"/>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E58D1-0A2E-4BF1-81EC-0B778B7CD0BF}" type="slidenum">
              <a:rPr lang="en-US" smtClean="0"/>
              <a:t>‹N°›</a:t>
            </a:fld>
            <a:endParaRPr lang="en-US"/>
          </a:p>
        </p:txBody>
      </p:sp>
    </p:spTree>
    <p:extLst>
      <p:ext uri="{BB962C8B-B14F-4D97-AF65-F5344CB8AC3E}">
        <p14:creationId xmlns:p14="http://schemas.microsoft.com/office/powerpoint/2010/main" val="1347250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fr-FR" smtClean="0"/>
              <a:t>Modifiez le style du titre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91A41ED-27E4-4193-BB18-BA2A3E6C7E06}"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1B293F4A-9CEA-43E2-AAA4-55C8260A1E18}"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EE9B3C8-2B89-4D2A-8526-261A2D1C4EE0}"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573A50-630E-43A2-AC36-7D55DEF98AE2}"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fr-FR" smtClean="0"/>
              <a:t>Modifiez les styles du texte du masque</a:t>
            </a:r>
          </a:p>
        </p:txBody>
      </p:sp>
      <p:sp>
        <p:nvSpPr>
          <p:cNvPr id="4" name="Date Placeholder 3"/>
          <p:cNvSpPr>
            <a:spLocks noGrp="1"/>
          </p:cNvSpPr>
          <p:nvPr>
            <p:ph type="dt" sz="half" idx="10"/>
          </p:nvPr>
        </p:nvSpPr>
        <p:spPr/>
        <p:txBody>
          <a:bodyPr/>
          <a:lstStyle/>
          <a:p>
            <a:fld id="{33AD3988-58D8-40F7-9808-CCAB5A7F2118}"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DE1A11E-AF32-431D-A081-75C57D154A6B}"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1ED00-11BF-4B6A-9627-7DC3F1F4952F}" type="slidenum">
              <a:rPr lang="en-US" smtClean="0"/>
              <a:t>‹N°›</a:t>
            </a:fld>
            <a:endParaRPr lang="en-US"/>
          </a:p>
        </p:txBody>
      </p:sp>
      <p:sp>
        <p:nvSpPr>
          <p:cNvPr id="8" name="Title 7"/>
          <p:cNvSpPr>
            <a:spLocks noGrp="1"/>
          </p:cNvSpPr>
          <p:nvPr>
            <p:ph type="title"/>
          </p:nvPr>
        </p:nvSpPr>
        <p:spPr/>
        <p:txBody>
          <a:bodyPr/>
          <a:lstStyle/>
          <a:p>
            <a:r>
              <a:rPr lang="fr-FR" smtClean="0"/>
              <a:t>Modifiez le style du titre</a:t>
            </a:r>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fr-FR" smtClean="0"/>
              <a:t>Modifiez les styles du texte du masque</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A6C6975-D7AE-40D8-973F-2FDE3486822D}" type="datetime1">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B9174D22-DB7B-48E6-AC40-6D78F8541843}" type="datetime1">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300C9-ABEF-4DEA-91E2-AB103244EB96}" type="datetime1">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mtClean="0"/>
              <a:t>Modifiez le style du titre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FA2AC8EE-F335-4A0E-9142-679E7BEF47C4}" type="datetime1">
              <a:rPr lang="en-US" smtClean="0"/>
              <a:t>6/6/2024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fr-FR" smtClean="0"/>
              <a:t>Cliquez sur l'icône pour ajouter une image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fr-FR" smtClean="0"/>
              <a:t>Modifiez le style du titre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C302BC-C731-41AF-90A9-0343B045B41C}"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1ED00-11BF-4B6A-9627-7DC3F1F4952F}" type="slidenum">
              <a:rPr lang="en-US" smtClean="0"/>
              <a:t>‹N°›</a:t>
            </a:fld>
            <a:endParaRPr lang="en-US"/>
          </a:p>
        </p:txBody>
      </p:sp>
    </p:spTree>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249E406F-106E-4E6F-A884-C4B24C451742}" type="datetime1">
              <a:rPr lang="en-US" smtClean="0"/>
              <a:t>6/6/2024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D91ED00-11BF-4B6A-9627-7DC3F1F4952F}"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8D91ED00-11BF-4B6A-9627-7DC3F1F4952F}" type="slidenum">
              <a:rPr lang="en-US" smtClean="0"/>
              <a:t>1</a:t>
            </a:fld>
            <a:endParaRPr lang="en-US"/>
          </a:p>
        </p:txBody>
      </p:sp>
      <p:graphicFrame>
        <p:nvGraphicFramePr>
          <p:cNvPr id="2" name="Tableau 1"/>
          <p:cNvGraphicFramePr>
            <a:graphicFrameLocks noGrp="1"/>
          </p:cNvGraphicFramePr>
          <p:nvPr>
            <p:extLst>
              <p:ext uri="{D42A27DB-BD31-4B8C-83A1-F6EECF244321}">
                <p14:modId xmlns:p14="http://schemas.microsoft.com/office/powerpoint/2010/main" val="1367168776"/>
              </p:ext>
            </p:extLst>
          </p:nvPr>
        </p:nvGraphicFramePr>
        <p:xfrm>
          <a:off x="3613403" y="3224419"/>
          <a:ext cx="5948474" cy="2288370"/>
        </p:xfrm>
        <a:graphic>
          <a:graphicData uri="http://schemas.openxmlformats.org/drawingml/2006/table">
            <a:tbl>
              <a:tblPr firstRow="1" firstCol="1" bandRow="1">
                <a:tableStyleId>{5C22544A-7EE6-4342-B048-85BDC9FD1C3A}</a:tableStyleId>
              </a:tblPr>
              <a:tblGrid>
                <a:gridCol w="4835192"/>
                <a:gridCol w="1113282"/>
              </a:tblGrid>
              <a:tr h="206323">
                <a:tc>
                  <a:txBody>
                    <a:bodyPr/>
                    <a:lstStyle/>
                    <a:p>
                      <a:pPr algn="ctr">
                        <a:lnSpc>
                          <a:spcPct val="107000"/>
                        </a:lnSpc>
                        <a:spcAft>
                          <a:spcPts val="0"/>
                        </a:spcAft>
                      </a:pPr>
                      <a:r>
                        <a:rPr lang="en-US" sz="1600" dirty="0" err="1">
                          <a:effectLst/>
                        </a:rPr>
                        <a:t>Noms</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7000"/>
                        </a:lnSpc>
                        <a:spcAft>
                          <a:spcPts val="0"/>
                        </a:spcAft>
                      </a:pPr>
                      <a:r>
                        <a:rPr lang="en-US" sz="1600" dirty="0" err="1">
                          <a:effectLst/>
                        </a:rPr>
                        <a:t>Matricule</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337908">
                <a:tc>
                  <a:txBody>
                    <a:bodyPr/>
                    <a:lstStyle/>
                    <a:p>
                      <a:pPr algn="ctr">
                        <a:lnSpc>
                          <a:spcPct val="107000"/>
                        </a:lnSpc>
                        <a:spcAft>
                          <a:spcPts val="0"/>
                        </a:spcAft>
                      </a:pPr>
                      <a:r>
                        <a:rPr lang="en-US" sz="1600">
                          <a:effectLst/>
                        </a:rPr>
                        <a:t>DJASRANE PENAPHORT(chef)</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rPr>
                        <a:t>21A320FS</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337908">
                <a:tc>
                  <a:txBody>
                    <a:bodyPr/>
                    <a:lstStyle/>
                    <a:p>
                      <a:pPr algn="ctr">
                        <a:lnSpc>
                          <a:spcPct val="107000"/>
                        </a:lnSpc>
                        <a:spcAft>
                          <a:spcPts val="0"/>
                        </a:spcAft>
                      </a:pPr>
                      <a:r>
                        <a:rPr lang="en-US" sz="1600">
                          <a:effectLst/>
                        </a:rPr>
                        <a:t>HASSANEN KOUNDJA TAMBAYE</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rPr>
                        <a:t>20A673FS</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337908">
                <a:tc>
                  <a:txBody>
                    <a:bodyPr/>
                    <a:lstStyle/>
                    <a:p>
                      <a:pPr algn="ctr">
                        <a:lnSpc>
                          <a:spcPct val="107000"/>
                        </a:lnSpc>
                        <a:spcAft>
                          <a:spcPts val="0"/>
                        </a:spcAft>
                      </a:pPr>
                      <a:r>
                        <a:rPr lang="en-US" sz="1600" dirty="0">
                          <a:effectLst/>
                        </a:rPr>
                        <a:t>MOHAMADOU LAMINOU</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rPr>
                        <a:t>21A065FS</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337908">
                <a:tc>
                  <a:txBody>
                    <a:bodyPr/>
                    <a:lstStyle/>
                    <a:p>
                      <a:pPr algn="ctr">
                        <a:lnSpc>
                          <a:spcPct val="107000"/>
                        </a:lnSpc>
                        <a:spcAft>
                          <a:spcPts val="0"/>
                        </a:spcAft>
                      </a:pPr>
                      <a:r>
                        <a:rPr lang="en-US" sz="1600">
                          <a:effectLst/>
                        </a:rPr>
                        <a:t>BAH NIGEL BUNRI</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rPr>
                        <a:t>20B145FS</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337908">
                <a:tc>
                  <a:txBody>
                    <a:bodyPr/>
                    <a:lstStyle/>
                    <a:p>
                      <a:pPr algn="ctr">
                        <a:lnSpc>
                          <a:spcPct val="107000"/>
                        </a:lnSpc>
                        <a:spcAft>
                          <a:spcPts val="0"/>
                        </a:spcAft>
                      </a:pPr>
                      <a:r>
                        <a:rPr lang="en-US" sz="1600" dirty="0">
                          <a:effectLst/>
                        </a:rPr>
                        <a:t>OUMAR AHMAT</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rPr>
                        <a:t>20A183FS</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r h="337908">
                <a:tc>
                  <a:txBody>
                    <a:bodyPr/>
                    <a:lstStyle/>
                    <a:p>
                      <a:pPr algn="ctr">
                        <a:lnSpc>
                          <a:spcPct val="107000"/>
                        </a:lnSpc>
                        <a:spcAft>
                          <a:spcPts val="0"/>
                        </a:spcAft>
                      </a:pPr>
                      <a:r>
                        <a:rPr lang="en-US" sz="1600">
                          <a:effectLst/>
                        </a:rPr>
                        <a:t>ABDELMANAME ABDELKERIM YOUSSOUF</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rPr>
                        <a:t>20A674FS</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
        <p:nvSpPr>
          <p:cNvPr id="6" name="Zone de texte 1"/>
          <p:cNvSpPr txBox="1"/>
          <p:nvPr/>
        </p:nvSpPr>
        <p:spPr>
          <a:xfrm>
            <a:off x="0" y="152400"/>
            <a:ext cx="2209800" cy="2590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REPUBLIQUE DU CAMEROUN</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PAIX – TRAVAIL – PATRIE</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UNIVERSITE DE NGAOUNDERE</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FACULTE DES SCIENCES</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DEPARTEMENT D’INFORMATIQUE</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a:t>
            </a:r>
            <a:endParaRPr lang="fr-FR" sz="1100" dirty="0">
              <a:solidFill>
                <a:srgbClr val="FF0000"/>
              </a:solidFill>
              <a:effectLst/>
              <a:ea typeface="Times New Roman" panose="02020603050405020304" pitchFamily="18" charset="0"/>
              <a:cs typeface="Arial" panose="020B0604020202020204" pitchFamily="34" charset="0"/>
            </a:endParaRPr>
          </a:p>
        </p:txBody>
      </p:sp>
      <p:sp>
        <p:nvSpPr>
          <p:cNvPr id="7" name="Zone de texte 2"/>
          <p:cNvSpPr txBox="1"/>
          <p:nvPr/>
        </p:nvSpPr>
        <p:spPr>
          <a:xfrm>
            <a:off x="9980613" y="-23604"/>
            <a:ext cx="2209800" cy="2590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en-US" sz="1100" b="1" dirty="0">
                <a:solidFill>
                  <a:srgbClr val="FF0000"/>
                </a:solidFill>
                <a:effectLst/>
                <a:ea typeface="Times New Roman" panose="02020603050405020304" pitchFamily="18" charset="0"/>
                <a:cs typeface="Arial" panose="020B0604020202020204" pitchFamily="34" charset="0"/>
              </a:rPr>
              <a:t>REPUBLIC OF CAMEROON</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en-US" sz="1100" b="1" dirty="0">
                <a:solidFill>
                  <a:srgbClr val="FF0000"/>
                </a:solidFill>
                <a:effectLst/>
                <a:ea typeface="Times New Roman" panose="02020603050405020304" pitchFamily="18" charset="0"/>
                <a:cs typeface="Arial" panose="020B0604020202020204" pitchFamily="34" charset="0"/>
              </a:rPr>
              <a:t>PEACE – WORK – FATHERLAND</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en-US" sz="1100" b="1" dirty="0">
                <a:solidFill>
                  <a:srgbClr val="FF0000"/>
                </a:solidFill>
                <a:effectLst/>
                <a:ea typeface="Times New Roman" panose="02020603050405020304" pitchFamily="18" charset="0"/>
                <a:cs typeface="Arial" panose="020B0604020202020204" pitchFamily="34" charset="0"/>
              </a:rPr>
              <a:t>**************</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en-US" sz="1100" b="1" dirty="0">
                <a:solidFill>
                  <a:srgbClr val="FF0000"/>
                </a:solidFill>
                <a:effectLst/>
                <a:ea typeface="Times New Roman" panose="02020603050405020304" pitchFamily="18" charset="0"/>
                <a:cs typeface="Arial" panose="020B0604020202020204" pitchFamily="34" charset="0"/>
              </a:rPr>
              <a:t>UNIVERSITY OF NGAOUNDERE</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en-US" sz="1100" b="1" dirty="0">
                <a:solidFill>
                  <a:srgbClr val="FF0000"/>
                </a:solidFill>
                <a:effectLst/>
                <a:ea typeface="Times New Roman" panose="02020603050405020304" pitchFamily="18" charset="0"/>
                <a:cs typeface="Arial" panose="020B0604020202020204" pitchFamily="34" charset="0"/>
              </a:rPr>
              <a:t>***********</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en-US" sz="1100" b="1" dirty="0">
                <a:solidFill>
                  <a:srgbClr val="FF0000"/>
                </a:solidFill>
                <a:effectLst/>
                <a:ea typeface="Times New Roman" panose="02020603050405020304" pitchFamily="18" charset="0"/>
                <a:cs typeface="Arial" panose="020B0604020202020204" pitchFamily="34" charset="0"/>
              </a:rPr>
              <a:t>FACULTY OF SCIENCES</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DEPARTEMENT D’INFORMATIQUE</a:t>
            </a:r>
            <a:endParaRPr lang="fr-FR" sz="1100" dirty="0">
              <a:solidFill>
                <a:srgbClr val="FF0000"/>
              </a:solidFill>
              <a:effectLst/>
              <a:ea typeface="Times New Roman" panose="02020603050405020304" pitchFamily="18" charset="0"/>
              <a:cs typeface="Arial" panose="020B0604020202020204" pitchFamily="34" charset="0"/>
            </a:endParaRPr>
          </a:p>
          <a:p>
            <a:pPr algn="ctr">
              <a:lnSpc>
                <a:spcPct val="107000"/>
              </a:lnSpc>
              <a:spcAft>
                <a:spcPts val="0"/>
              </a:spcAft>
            </a:pPr>
            <a:r>
              <a:rPr lang="fr-FR" sz="1100" b="1" dirty="0">
                <a:solidFill>
                  <a:srgbClr val="FF0000"/>
                </a:solidFill>
                <a:effectLst/>
                <a:ea typeface="Times New Roman" panose="02020603050405020304" pitchFamily="18" charset="0"/>
                <a:cs typeface="Arial" panose="020B0604020202020204" pitchFamily="34" charset="0"/>
              </a:rPr>
              <a:t>******</a:t>
            </a:r>
            <a:endParaRPr lang="fr-FR" sz="1100" dirty="0">
              <a:solidFill>
                <a:srgbClr val="FF0000"/>
              </a:solidFill>
              <a:effectLst/>
              <a:ea typeface="Times New Roman" panose="02020603050405020304" pitchFamily="18" charset="0"/>
              <a:cs typeface="Arial" panose="020B0604020202020204" pitchFamily="34" charset="0"/>
            </a:endParaRPr>
          </a:p>
        </p:txBody>
      </p:sp>
      <p:sp>
        <p:nvSpPr>
          <p:cNvPr id="8" name="Zone de texte 3"/>
          <p:cNvSpPr txBox="1"/>
          <p:nvPr/>
        </p:nvSpPr>
        <p:spPr>
          <a:xfrm>
            <a:off x="3499058" y="934796"/>
            <a:ext cx="5000625" cy="4476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600" b="1" dirty="0" smtClean="0">
                <a:effectLst/>
                <a:ea typeface="Times New Roman" panose="02020603050405020304" pitchFamily="18" charset="0"/>
                <a:cs typeface="Arial" panose="020B0604020202020204" pitchFamily="34" charset="0"/>
              </a:rPr>
              <a:t>RAPPORT DU PROJET</a:t>
            </a:r>
            <a:endParaRPr lang="fr-FR" sz="1100" dirty="0">
              <a:effectLst/>
              <a:ea typeface="Times New Roman" panose="02020603050405020304" pitchFamily="18" charset="0"/>
              <a:cs typeface="Arial" panose="020B0604020202020204" pitchFamily="34" charset="0"/>
            </a:endParaRPr>
          </a:p>
        </p:txBody>
      </p:sp>
      <p:sp>
        <p:nvSpPr>
          <p:cNvPr id="9" name="Parchemin horizontal 8"/>
          <p:cNvSpPr/>
          <p:nvPr/>
        </p:nvSpPr>
        <p:spPr>
          <a:xfrm>
            <a:off x="3135933" y="1393342"/>
            <a:ext cx="6517447" cy="1841948"/>
          </a:xfrm>
          <a:prstGeom prst="horizontalScroll">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chemeClr val="accent3"/>
              </a:solidFill>
            </a:endParaRPr>
          </a:p>
        </p:txBody>
      </p:sp>
      <p:sp>
        <p:nvSpPr>
          <p:cNvPr id="10" name="Zone de texte 4"/>
          <p:cNvSpPr txBox="1"/>
          <p:nvPr/>
        </p:nvSpPr>
        <p:spPr>
          <a:xfrm>
            <a:off x="3586093" y="1557546"/>
            <a:ext cx="5809698" cy="20193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2400" b="1" dirty="0">
                <a:solidFill>
                  <a:srgbClr val="000000"/>
                </a:solidFill>
                <a:effectLst/>
                <a:ea typeface="Times New Roman" panose="02020603050405020304" pitchFamily="18" charset="0"/>
                <a:cs typeface="Arial" panose="020B0604020202020204" pitchFamily="34" charset="0"/>
              </a:rPr>
              <a:t>PROJET 10</a:t>
            </a:r>
            <a:r>
              <a:rPr lang="fr-FR" sz="2800" b="1" dirty="0">
                <a:solidFill>
                  <a:srgbClr val="000000"/>
                </a:solidFill>
                <a:effectLst/>
                <a:ea typeface="Times New Roman" panose="02020603050405020304" pitchFamily="18" charset="0"/>
                <a:cs typeface="Arial" panose="020B0604020202020204" pitchFamily="34" charset="0"/>
              </a:rPr>
              <a:t> : Application de </a:t>
            </a:r>
            <a:r>
              <a:rPr lang="fr-FR" sz="2400" b="1" dirty="0">
                <a:solidFill>
                  <a:srgbClr val="000000"/>
                </a:solidFill>
                <a:effectLst/>
                <a:ea typeface="Times New Roman" panose="02020603050405020304" pitchFamily="18" charset="0"/>
                <a:cs typeface="Arial" panose="020B0604020202020204" pitchFamily="34" charset="0"/>
              </a:rPr>
              <a:t>réservation</a:t>
            </a:r>
            <a:r>
              <a:rPr lang="fr-FR" sz="2800" b="1" dirty="0">
                <a:solidFill>
                  <a:srgbClr val="000000"/>
                </a:solidFill>
                <a:effectLst/>
                <a:ea typeface="Times New Roman" panose="02020603050405020304" pitchFamily="18" charset="0"/>
                <a:cs typeface="Arial" panose="020B0604020202020204" pitchFamily="34" charset="0"/>
              </a:rPr>
              <a:t> </a:t>
            </a:r>
            <a:r>
              <a:rPr lang="fr-FR" sz="2400" b="1" dirty="0">
                <a:solidFill>
                  <a:srgbClr val="000000"/>
                </a:solidFill>
                <a:effectLst/>
                <a:ea typeface="Times New Roman" panose="02020603050405020304" pitchFamily="18" charset="0"/>
                <a:cs typeface="Arial" panose="020B0604020202020204" pitchFamily="34" charset="0"/>
              </a:rPr>
              <a:t>et achat de tickets de transport au sein d’une agence de voyage</a:t>
            </a:r>
            <a:endParaRPr lang="fr-FR" sz="1100" dirty="0">
              <a:effectLst/>
              <a:ea typeface="Times New Roman" panose="02020603050405020304" pitchFamily="18" charset="0"/>
              <a:cs typeface="Arial" panose="020B0604020202020204" pitchFamily="34" charset="0"/>
            </a:endParaRPr>
          </a:p>
        </p:txBody>
      </p:sp>
      <p:sp>
        <p:nvSpPr>
          <p:cNvPr id="12" name="Zone de texte 7"/>
          <p:cNvSpPr txBox="1"/>
          <p:nvPr/>
        </p:nvSpPr>
        <p:spPr>
          <a:xfrm>
            <a:off x="3586093" y="6246069"/>
            <a:ext cx="5000625" cy="3524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400" dirty="0">
                <a:effectLst/>
                <a:ea typeface="Times New Roman" panose="02020603050405020304" pitchFamily="18" charset="0"/>
                <a:cs typeface="Arial" panose="020B0604020202020204" pitchFamily="34" charset="0"/>
              </a:rPr>
              <a:t>ANNEE SCOLAIRE 2023-2024</a:t>
            </a:r>
            <a:endParaRPr lang="fr-FR" sz="1100" dirty="0">
              <a:effectLst/>
              <a:ea typeface="Times New Roman" panose="02020603050405020304" pitchFamily="18" charset="0"/>
              <a:cs typeface="Arial" panose="020B0604020202020204" pitchFamily="34" charset="0"/>
            </a:endParaRPr>
          </a:p>
        </p:txBody>
      </p:sp>
      <p:sp>
        <p:nvSpPr>
          <p:cNvPr id="13" name="Zone de texte 8"/>
          <p:cNvSpPr txBox="1"/>
          <p:nvPr/>
        </p:nvSpPr>
        <p:spPr>
          <a:xfrm>
            <a:off x="8144877" y="5994609"/>
            <a:ext cx="3233321" cy="3524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449580" algn="r">
              <a:lnSpc>
                <a:spcPct val="107000"/>
              </a:lnSpc>
              <a:spcAft>
                <a:spcPts val="800"/>
              </a:spcAft>
            </a:pPr>
            <a:r>
              <a:rPr lang="en-US" sz="1400" dirty="0">
                <a:effectLst/>
                <a:ea typeface="Times New Roman" panose="02020603050405020304" pitchFamily="18" charset="0"/>
                <a:cs typeface="Arial" panose="020B0604020202020204" pitchFamily="34" charset="0"/>
              </a:rPr>
              <a:t>Supervise par: Dr.WOHWE</a:t>
            </a:r>
            <a:endParaRPr lang="fr-FR" sz="1100" dirty="0">
              <a:effectLst/>
              <a:ea typeface="Times New Roman" panose="02020603050405020304" pitchFamily="18" charset="0"/>
              <a:cs typeface="Arial" panose="020B0604020202020204" pitchFamily="34" charset="0"/>
            </a:endParaRPr>
          </a:p>
        </p:txBody>
      </p:sp>
      <p:pic>
        <p:nvPicPr>
          <p:cNvPr id="2055" name="Imag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9370" y="97423"/>
            <a:ext cx="7905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Imag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825" y="152400"/>
            <a:ext cx="695325" cy="771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2"/>
          <p:cNvSpPr>
            <a:spLocks noChangeArrowheads="1"/>
          </p:cNvSpPr>
          <p:nvPr/>
        </p:nvSpPr>
        <p:spPr bwMode="auto">
          <a:xfrm>
            <a:off x="3665538" y="1585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206075734"/>
      </p:ext>
    </p:extLst>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659519" y="1584100"/>
            <a:ext cx="7705275" cy="287498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INTRODUCTION</a:t>
            </a:r>
          </a:p>
          <a:p>
            <a:pPr algn="ctr"/>
            <a:r>
              <a:rPr lang="fr-FR" dirty="0" smtClean="0"/>
              <a:t>IMPORTANCE</a:t>
            </a:r>
          </a:p>
          <a:p>
            <a:pPr algn="ctr"/>
            <a:r>
              <a:rPr lang="fr-FR" dirty="0" smtClean="0"/>
              <a:t>ETUDE DE L’EXISTANCE </a:t>
            </a:r>
          </a:p>
          <a:p>
            <a:pPr algn="ctr"/>
            <a:r>
              <a:rPr lang="fr-FR" dirty="0" smtClean="0"/>
              <a:t>ANALYSE ET CONCEPTION</a:t>
            </a:r>
          </a:p>
          <a:p>
            <a:pPr algn="ctr"/>
            <a:r>
              <a:rPr lang="fr-FR" dirty="0" smtClean="0"/>
              <a:t>PROJET APPLICATION</a:t>
            </a:r>
          </a:p>
          <a:p>
            <a:pPr algn="ctr"/>
            <a:r>
              <a:rPr lang="fr-FR" dirty="0" smtClean="0"/>
              <a:t>CONCLUSION</a:t>
            </a:r>
            <a:endParaRPr lang="fr-FR" dirty="0"/>
          </a:p>
        </p:txBody>
      </p:sp>
      <p:sp>
        <p:nvSpPr>
          <p:cNvPr id="3" name="Espace réservé du pied de page 2"/>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8D91ED00-11BF-4B6A-9627-7DC3F1F4952F}" type="slidenum">
              <a:rPr lang="en-US" smtClean="0"/>
              <a:t>2</a:t>
            </a:fld>
            <a:endParaRPr lang="en-US"/>
          </a:p>
        </p:txBody>
      </p:sp>
      <p:sp>
        <p:nvSpPr>
          <p:cNvPr id="2" name="ZoneTexte 1"/>
          <p:cNvSpPr txBox="1"/>
          <p:nvPr/>
        </p:nvSpPr>
        <p:spPr>
          <a:xfrm>
            <a:off x="2318197" y="347730"/>
            <a:ext cx="6387921" cy="584775"/>
          </a:xfrm>
          <a:prstGeom prst="rect">
            <a:avLst/>
          </a:prstGeom>
          <a:noFill/>
        </p:spPr>
        <p:txBody>
          <a:bodyPr wrap="square" rtlCol="0">
            <a:spAutoFit/>
          </a:bodyPr>
          <a:lstStyle/>
          <a:p>
            <a:pPr algn="ctr"/>
            <a:r>
              <a:rPr lang="fr-FR" sz="3200" dirty="0" smtClean="0">
                <a:solidFill>
                  <a:schemeClr val="accent2"/>
                </a:solidFill>
                <a:latin typeface="Algerian" panose="04020705040A02060702" pitchFamily="82" charset="0"/>
              </a:rPr>
              <a:t>PLAN D’EXPOSE</a:t>
            </a:r>
            <a:endParaRPr lang="fr-FR" sz="3200" dirty="0">
              <a:solidFill>
                <a:schemeClr val="accent2"/>
              </a:solidFill>
              <a:latin typeface="Algerian" panose="04020705040A02060702" pitchFamily="82" charset="0"/>
            </a:endParaRPr>
          </a:p>
        </p:txBody>
      </p:sp>
    </p:spTree>
    <p:custDataLst>
      <p:tags r:id="rId1"/>
    </p:custDataLst>
    <p:extLst>
      <p:ext uri="{BB962C8B-B14F-4D97-AF65-F5344CB8AC3E}">
        <p14:creationId xmlns:p14="http://schemas.microsoft.com/office/powerpoint/2010/main" val="3098529268"/>
      </p:ext>
    </p:extLst>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rchemin horizontal 8"/>
          <p:cNvSpPr/>
          <p:nvPr/>
        </p:nvSpPr>
        <p:spPr>
          <a:xfrm>
            <a:off x="1324309" y="1085394"/>
            <a:ext cx="9877075" cy="39155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smtClean="0"/>
              <a:t>Les </a:t>
            </a:r>
            <a:r>
              <a:rPr lang="fr-FR" dirty="0" smtClean="0"/>
              <a:t>applications web </a:t>
            </a:r>
            <a:r>
              <a:rPr lang="fr-FR" dirty="0"/>
              <a:t>sont à la base de tous les programmes informatiques (sites web, applications téléphoniques, …) car elles permettent de gérer les données </a:t>
            </a:r>
            <a:r>
              <a:rPr lang="fr-FR" dirty="0" smtClean="0"/>
              <a:t>en fonction </a:t>
            </a:r>
            <a:r>
              <a:rPr lang="fr-FR" dirty="0" smtClean="0"/>
              <a:t>des nos </a:t>
            </a:r>
            <a:r>
              <a:rPr lang="fr-FR" dirty="0" smtClean="0"/>
              <a:t>besoin dans </a:t>
            </a:r>
            <a:r>
              <a:rPr lang="fr-FR" dirty="0"/>
              <a:t>ceux-ci. En ce qui nous concerne, nous allons voir dans la suite </a:t>
            </a:r>
            <a:r>
              <a:rPr lang="fr-FR" dirty="0" smtClean="0"/>
              <a:t>comment créer </a:t>
            </a:r>
            <a:r>
              <a:rPr lang="fr-FR" dirty="0"/>
              <a:t>un site </a:t>
            </a:r>
            <a:r>
              <a:rPr lang="fr-FR" dirty="0" smtClean="0"/>
              <a:t>web qui permet </a:t>
            </a:r>
            <a:r>
              <a:rPr lang="fr-FR" dirty="0"/>
              <a:t>de </a:t>
            </a:r>
            <a:r>
              <a:rPr lang="fr-FR" dirty="0" smtClean="0"/>
              <a:t>faire</a:t>
            </a:r>
            <a:r>
              <a:rPr lang="fr-FR" dirty="0" smtClean="0"/>
              <a:t> </a:t>
            </a:r>
            <a:r>
              <a:rPr lang="fr-FR" dirty="0" smtClean="0"/>
              <a:t>une réservation des tickets dans une agence des </a:t>
            </a:r>
            <a:r>
              <a:rPr lang="fr-FR" dirty="0" smtClean="0"/>
              <a:t>voyages</a:t>
            </a:r>
            <a:r>
              <a:rPr lang="fr-FR" dirty="0" smtClean="0"/>
              <a:t>. Pour réaliser ce système, nous utiliserons du</a:t>
            </a:r>
            <a:r>
              <a:rPr lang="fr-FR" dirty="0" smtClean="0"/>
              <a:t> </a:t>
            </a:r>
            <a:r>
              <a:rPr lang="fr-FR" dirty="0"/>
              <a:t>HTML qui nous permettra de programmer ledit site, CSS qui nous permettra de faire la mise en forme du site, Java Script qui permettra de </a:t>
            </a:r>
            <a:r>
              <a:rPr lang="fr-FR" dirty="0" smtClean="0"/>
              <a:t>gérer la vue de façon dynamique</a:t>
            </a:r>
            <a:r>
              <a:rPr lang="fr-FR" dirty="0" smtClean="0"/>
              <a:t> </a:t>
            </a:r>
            <a:r>
              <a:rPr lang="fr-FR" dirty="0"/>
              <a:t>et enfin PHP qui fera l’interaction entre les clients et le serveur.</a:t>
            </a:r>
          </a:p>
          <a:p>
            <a:pPr algn="just"/>
            <a:r>
              <a:rPr lang="fr-FR" dirty="0" smtClean="0"/>
              <a:t> </a:t>
            </a:r>
            <a:endParaRPr lang="fr-FR" dirty="0"/>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8D91ED00-11BF-4B6A-9627-7DC3F1F4952F}" type="slidenum">
              <a:rPr lang="en-US" smtClean="0"/>
              <a:t>3</a:t>
            </a:fld>
            <a:endParaRPr lang="en-US"/>
          </a:p>
        </p:txBody>
      </p:sp>
      <p:sp>
        <p:nvSpPr>
          <p:cNvPr id="3" name="ZoneTexte 2"/>
          <p:cNvSpPr txBox="1"/>
          <p:nvPr/>
        </p:nvSpPr>
        <p:spPr>
          <a:xfrm>
            <a:off x="1815921" y="450761"/>
            <a:ext cx="6735651" cy="461665"/>
          </a:xfrm>
          <a:prstGeom prst="rect">
            <a:avLst/>
          </a:prstGeom>
          <a:noFill/>
        </p:spPr>
        <p:txBody>
          <a:bodyPr wrap="square" rtlCol="0">
            <a:spAutoFit/>
          </a:bodyPr>
          <a:lstStyle/>
          <a:p>
            <a:pPr algn="ctr"/>
            <a:r>
              <a:rPr lang="fr-FR" sz="2400" dirty="0" smtClean="0">
                <a:solidFill>
                  <a:schemeClr val="accent2"/>
                </a:solidFill>
                <a:latin typeface="Algerian" panose="04020705040A02060702" pitchFamily="82" charset="0"/>
              </a:rPr>
              <a:t>INTRODUCTION</a:t>
            </a:r>
            <a:endParaRPr lang="fr-FR" sz="2400" dirty="0">
              <a:solidFill>
                <a:schemeClr val="accent2"/>
              </a:solidFill>
              <a:latin typeface="Algerian" panose="04020705040A02060702" pitchFamily="82" charset="0"/>
            </a:endParaRPr>
          </a:p>
        </p:txBody>
      </p:sp>
    </p:spTree>
    <p:custDataLst>
      <p:tags r:id="rId1"/>
    </p:custDataLst>
    <p:extLst>
      <p:ext uri="{BB962C8B-B14F-4D97-AF65-F5344CB8AC3E}">
        <p14:creationId xmlns:p14="http://schemas.microsoft.com/office/powerpoint/2010/main" val="1542192431"/>
      </p:ext>
    </p:extLst>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nodeType="clickEffect">
                                  <p:stCondLst>
                                    <p:cond delay="0"/>
                                  </p:stCondLst>
                                  <p:iterate type="lt">
                                    <p:tmPct val="50000"/>
                                  </p:iterate>
                                  <p:childTnLst>
                                    <p:set>
                                      <p:cBhvr>
                                        <p:cTn id="11" dur="1" fill="hold">
                                          <p:stCondLst>
                                            <p:cond delay="0"/>
                                          </p:stCondLst>
                                        </p:cTn>
                                        <p:tgtEl>
                                          <p:spTgt spid="9">
                                            <p:txEl>
                                              <p:pRg st="0" end="0"/>
                                            </p:txEl>
                                          </p:spTgt>
                                        </p:tgtEl>
                                        <p:attrNameLst>
                                          <p:attrName>style.visibility</p:attrName>
                                        </p:attrNameLst>
                                      </p:cBhvr>
                                      <p:to>
                                        <p:strVal val="visible"/>
                                      </p:to>
                                    </p:set>
                                    <p:set>
                                      <p:cBhvr>
                                        <p:cTn id="12" dur="455" fill="hold">
                                          <p:stCondLst>
                                            <p:cond delay="0"/>
                                          </p:stCondLst>
                                        </p:cTn>
                                        <p:tgtEl>
                                          <p:spTgt spid="9">
                                            <p:txEl>
                                              <p:pRg st="0" end="0"/>
                                            </p:txEl>
                                          </p:spTgt>
                                        </p:tgtEl>
                                        <p:attrNameLst>
                                          <p:attrName>style.rotation</p:attrName>
                                        </p:attrNameLst>
                                      </p:cBhvr>
                                      <p:to>
                                        <p:strVal val="-45.0"/>
                                      </p:to>
                                    </p:set>
                                    <p:anim calcmode="lin" valueType="num">
                                      <p:cBhvr>
                                        <p:cTn id="13" dur="455" fill="hold">
                                          <p:stCondLst>
                                            <p:cond delay="455"/>
                                          </p:stCondLst>
                                        </p:cTn>
                                        <p:tgtEl>
                                          <p:spTgt spid="9">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9">
                                            <p:txEl>
                                              <p:pRg st="0" end="0"/>
                                            </p:txEl>
                                          </p:spTgt>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9">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9">
                                            <p:txEl>
                                              <p:pRg st="0" end="0"/>
                                            </p:txEl>
                                          </p:spTgt>
                                        </p:tgtEl>
                                        <p:attrNameLst>
                                          <p:attrName>ppt_y</p:attrName>
                                        </p:attrNameLst>
                                      </p:cBhvr>
                                      <p:tavLst>
                                        <p:tav tm="0">
                                          <p:val>
                                            <p:strVal val="#ppt_y-(0.354*#ppt_w-0.172*#ppt_h)"/>
                                          </p:val>
                                        </p:tav>
                                        <p:tav tm="100000">
                                          <p:val>
                                            <p:strVal val="#ppt_y"/>
                                          </p:val>
                                        </p:tav>
                                      </p:tavLst>
                                    </p:anim>
                                  </p:childTnLst>
                                </p:cTn>
                              </p:par>
                              <p:par>
                                <p:cTn id="17" presetID="38" presetClass="entr" presetSubtype="0" accel="50000" fill="hold" nodeType="withEffect">
                                  <p:stCondLst>
                                    <p:cond delay="0"/>
                                  </p:stCondLst>
                                  <p:iterate type="lt">
                                    <p:tmPct val="50000"/>
                                  </p:iterate>
                                  <p:childTnLst>
                                    <p:set>
                                      <p:cBhvr>
                                        <p:cTn id="18" dur="1" fill="hold">
                                          <p:stCondLst>
                                            <p:cond delay="0"/>
                                          </p:stCondLst>
                                        </p:cTn>
                                        <p:tgtEl>
                                          <p:spTgt spid="9">
                                            <p:txEl>
                                              <p:pRg st="1" end="1"/>
                                            </p:txEl>
                                          </p:spTgt>
                                        </p:tgtEl>
                                        <p:attrNameLst>
                                          <p:attrName>style.visibility</p:attrName>
                                        </p:attrNameLst>
                                      </p:cBhvr>
                                      <p:to>
                                        <p:strVal val="visible"/>
                                      </p:to>
                                    </p:set>
                                    <p:set>
                                      <p:cBhvr>
                                        <p:cTn id="19" dur="455" fill="hold">
                                          <p:stCondLst>
                                            <p:cond delay="0"/>
                                          </p:stCondLst>
                                        </p:cTn>
                                        <p:tgtEl>
                                          <p:spTgt spid="9">
                                            <p:txEl>
                                              <p:pRg st="1" end="1"/>
                                            </p:txEl>
                                          </p:spTgt>
                                        </p:tgtEl>
                                        <p:attrNameLst>
                                          <p:attrName>style.rotation</p:attrName>
                                        </p:attrNameLst>
                                      </p:cBhvr>
                                      <p:to>
                                        <p:strVal val="-45.0"/>
                                      </p:to>
                                    </p:set>
                                    <p:anim calcmode="lin" valueType="num">
                                      <p:cBhvr>
                                        <p:cTn id="20" dur="455" fill="hold">
                                          <p:stCondLst>
                                            <p:cond delay="455"/>
                                          </p:stCondLst>
                                        </p:cTn>
                                        <p:tgtEl>
                                          <p:spTgt spid="9">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1" dur="455" fill="hold">
                                          <p:stCondLst>
                                            <p:cond delay="0"/>
                                          </p:stCondLst>
                                        </p:cTn>
                                        <p:tgtEl>
                                          <p:spTgt spid="9">
                                            <p:txEl>
                                              <p:pRg st="1" end="1"/>
                                            </p:txEl>
                                          </p:spTgt>
                                        </p:tgtEl>
                                        <p:attrNameLst>
                                          <p:attrName>ppt_y</p:attrName>
                                        </p:attrNameLst>
                                      </p:cBhvr>
                                      <p:tavLst>
                                        <p:tav tm="0">
                                          <p:val>
                                            <p:strVal val="#ppt_y-1"/>
                                          </p:val>
                                        </p:tav>
                                        <p:tav tm="100000">
                                          <p:val>
                                            <p:strVal val="#ppt_y-(0.354*#ppt_w-0.172*#ppt_h)"/>
                                          </p:val>
                                        </p:tav>
                                      </p:tavLst>
                                    </p:anim>
                                    <p:anim calcmode="lin" valueType="num">
                                      <p:cBhvr>
                                        <p:cTn id="22" dur="156" decel="50000" autoRev="1" fill="hold">
                                          <p:stCondLst>
                                            <p:cond delay="455"/>
                                          </p:stCondLst>
                                        </p:cTn>
                                        <p:tgtEl>
                                          <p:spTgt spid="9">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3" dur="136" fill="hold">
                                          <p:stCondLst>
                                            <p:cond delay="864"/>
                                          </p:stCondLst>
                                        </p:cTn>
                                        <p:tgtEl>
                                          <p:spTgt spid="9">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endParaRPr lang="en-US"/>
          </a:p>
        </p:txBody>
      </p:sp>
      <p:sp>
        <p:nvSpPr>
          <p:cNvPr id="3" name="Espace réservé du numéro de diapositive 2"/>
          <p:cNvSpPr>
            <a:spLocks noGrp="1"/>
          </p:cNvSpPr>
          <p:nvPr>
            <p:ph type="sldNum" sz="quarter" idx="12"/>
          </p:nvPr>
        </p:nvSpPr>
        <p:spPr/>
        <p:txBody>
          <a:bodyPr/>
          <a:lstStyle/>
          <a:p>
            <a:fld id="{8D91ED00-11BF-4B6A-9627-7DC3F1F4952F}" type="slidenum">
              <a:rPr lang="en-US" smtClean="0"/>
              <a:t>4</a:t>
            </a:fld>
            <a:endParaRPr lang="en-US"/>
          </a:p>
        </p:txBody>
      </p:sp>
      <p:sp>
        <p:nvSpPr>
          <p:cNvPr id="5" name="Rectangle 4"/>
          <p:cNvSpPr/>
          <p:nvPr/>
        </p:nvSpPr>
        <p:spPr>
          <a:xfrm>
            <a:off x="540913" y="1524901"/>
            <a:ext cx="10448306" cy="280076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8800" dirty="0">
                <a:solidFill>
                  <a:schemeClr val="accent3"/>
                </a:solidFill>
              </a:rPr>
              <a:t>ETUDE</a:t>
            </a:r>
            <a:r>
              <a:rPr lang="fr-FR" sz="8800" dirty="0"/>
              <a:t> </a:t>
            </a:r>
            <a:r>
              <a:rPr lang="fr-FR" sz="8800" dirty="0">
                <a:solidFill>
                  <a:schemeClr val="accent3"/>
                </a:solidFill>
              </a:rPr>
              <a:t>D</a:t>
            </a:r>
            <a:r>
              <a:rPr lang="fr-FR" sz="8800" dirty="0">
                <a:solidFill>
                  <a:schemeClr val="accent2"/>
                </a:solidFill>
              </a:rPr>
              <a:t>E</a:t>
            </a:r>
            <a:r>
              <a:rPr lang="fr-FR" sz="8800" dirty="0"/>
              <a:t> </a:t>
            </a:r>
            <a:r>
              <a:rPr lang="fr-FR" sz="8800" dirty="0">
                <a:solidFill>
                  <a:schemeClr val="accent2"/>
                </a:solidFill>
              </a:rPr>
              <a:t>L’EXISTANCE</a:t>
            </a:r>
            <a:endParaRPr lang="fr-FR" sz="5400" b="1" cap="none" spc="0" dirty="0">
              <a:ln/>
              <a:solidFill>
                <a:schemeClr val="accent2"/>
              </a:solidFill>
              <a:effectLst/>
            </a:endParaRPr>
          </a:p>
        </p:txBody>
      </p:sp>
    </p:spTree>
    <p:extLst>
      <p:ext uri="{BB962C8B-B14F-4D97-AF65-F5344CB8AC3E}">
        <p14:creationId xmlns:p14="http://schemas.microsoft.com/office/powerpoint/2010/main" val="2510689939"/>
      </p:ext>
    </p:extLst>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endParaRPr lang="en-US"/>
          </a:p>
        </p:txBody>
      </p:sp>
      <p:sp>
        <p:nvSpPr>
          <p:cNvPr id="3" name="Espace réservé du numéro de diapositive 2"/>
          <p:cNvSpPr>
            <a:spLocks noGrp="1"/>
          </p:cNvSpPr>
          <p:nvPr>
            <p:ph type="sldNum" sz="quarter" idx="12"/>
          </p:nvPr>
        </p:nvSpPr>
        <p:spPr/>
        <p:txBody>
          <a:bodyPr/>
          <a:lstStyle/>
          <a:p>
            <a:fld id="{8D91ED00-11BF-4B6A-9627-7DC3F1F4952F}" type="slidenum">
              <a:rPr lang="en-US" smtClean="0"/>
              <a:t>5</a:t>
            </a:fld>
            <a:endParaRPr lang="en-US"/>
          </a:p>
        </p:txBody>
      </p:sp>
      <p:sp>
        <p:nvSpPr>
          <p:cNvPr id="4" name="ZoneTexte 3"/>
          <p:cNvSpPr txBox="1"/>
          <p:nvPr/>
        </p:nvSpPr>
        <p:spPr>
          <a:xfrm>
            <a:off x="163286" y="920338"/>
            <a:ext cx="12028714" cy="4154984"/>
          </a:xfrm>
          <a:prstGeom prst="rect">
            <a:avLst/>
          </a:prstGeom>
          <a:noFill/>
        </p:spPr>
        <p:txBody>
          <a:bodyPr wrap="square" rtlCol="0">
            <a:spAutoFit/>
          </a:bodyPr>
          <a:lstStyle/>
          <a:p>
            <a:r>
              <a:rPr lang="fr-FR" sz="2400" dirty="0" smtClean="0">
                <a:solidFill>
                  <a:schemeClr val="accent2"/>
                </a:solidFill>
              </a:rPr>
              <a:t>VISION DU PROJET </a:t>
            </a:r>
          </a:p>
          <a:p>
            <a:r>
              <a:rPr lang="fr-FR" sz="2400" dirty="0" smtClean="0"/>
              <a:t>Notre site concerne la gestion de réservation de tickets en ligne.</a:t>
            </a:r>
          </a:p>
          <a:p>
            <a:r>
              <a:rPr lang="fr-FR" sz="2400" dirty="0" smtClean="0"/>
              <a:t> l’objectif du projet est de résoudre </a:t>
            </a:r>
            <a:r>
              <a:rPr lang="fr-FR" sz="2400" dirty="0" smtClean="0"/>
              <a:t>les</a:t>
            </a:r>
            <a:r>
              <a:rPr lang="fr-FR" sz="2400" dirty="0" smtClean="0"/>
              <a:t> </a:t>
            </a:r>
            <a:r>
              <a:rPr lang="fr-FR" sz="2400" dirty="0" smtClean="0"/>
              <a:t>problème de réservation au niveau des agences des voyages, d’optimiser la productivités des ressources humaines des agences de voyage et de répondre aux attentes cibles des utilisateurs des technologie informatique. </a:t>
            </a:r>
          </a:p>
          <a:p>
            <a:endParaRPr lang="fr-FR" sz="2400" dirty="0">
              <a:solidFill>
                <a:schemeClr val="accent2"/>
              </a:solidFill>
            </a:endParaRPr>
          </a:p>
          <a:p>
            <a:r>
              <a:rPr lang="fr-FR" sz="2400" dirty="0" smtClean="0">
                <a:solidFill>
                  <a:schemeClr val="accent2"/>
                </a:solidFill>
              </a:rPr>
              <a:t>ARCHITECTURE FONCTIONNELLE</a:t>
            </a:r>
          </a:p>
          <a:p>
            <a:r>
              <a:rPr lang="fr-FR" sz="2400" dirty="0" smtClean="0"/>
              <a:t>Les principaux profiles qui auront </a:t>
            </a:r>
            <a:r>
              <a:rPr lang="fr-FR" sz="2400" dirty="0" smtClean="0"/>
              <a:t>à </a:t>
            </a:r>
            <a:r>
              <a:rPr lang="fr-FR" sz="2400" dirty="0" smtClean="0"/>
              <a:t>utiliser notre système sont les suivants:</a:t>
            </a:r>
          </a:p>
          <a:p>
            <a:pPr marL="285750" indent="-285750">
              <a:buFont typeface="Wingdings" panose="05000000000000000000" pitchFamily="2" charset="2"/>
              <a:buChar char="v"/>
            </a:pPr>
            <a:r>
              <a:rPr lang="fr-FR" sz="2400" dirty="0" smtClean="0"/>
              <a:t>Administrateur: </a:t>
            </a:r>
            <a:r>
              <a:rPr lang="fr-FR" sz="2400" dirty="0"/>
              <a:t>il </a:t>
            </a:r>
            <a:r>
              <a:rPr lang="fr-FR" sz="2400" dirty="0" smtClean="0"/>
              <a:t>possède </a:t>
            </a:r>
            <a:r>
              <a:rPr lang="fr-FR" sz="2400" dirty="0"/>
              <a:t>le droit sur la </a:t>
            </a:r>
            <a:r>
              <a:rPr lang="fr-FR" sz="2400" dirty="0" smtClean="0"/>
              <a:t>gestion </a:t>
            </a:r>
            <a:r>
              <a:rPr lang="fr-FR" sz="2400" dirty="0"/>
              <a:t>des utilisateurs </a:t>
            </a:r>
          </a:p>
          <a:p>
            <a:pPr marL="285750" indent="-285750">
              <a:buFont typeface="Wingdings" panose="05000000000000000000" pitchFamily="2" charset="2"/>
              <a:buChar char="v"/>
            </a:pPr>
            <a:r>
              <a:rPr lang="fr-FR" sz="2400" dirty="0" smtClean="0"/>
              <a:t>utilisateur: il possède le droit de consulter le </a:t>
            </a:r>
            <a:r>
              <a:rPr lang="fr-FR" sz="2400" dirty="0" smtClean="0"/>
              <a:t>voyage </a:t>
            </a:r>
            <a:r>
              <a:rPr lang="fr-FR" sz="2400" dirty="0" smtClean="0"/>
              <a:t>existant et effectuer des réservations </a:t>
            </a:r>
          </a:p>
          <a:p>
            <a:pPr marL="285750" indent="-285750">
              <a:buFont typeface="Wingdings" panose="05000000000000000000" pitchFamily="2" charset="2"/>
              <a:buChar char="v"/>
            </a:pPr>
            <a:r>
              <a:rPr lang="fr-FR" sz="2400" dirty="0" smtClean="0"/>
              <a:t>Employer: il possède le droit sur la majorité des fonctionnalités de l’application </a:t>
            </a:r>
            <a:endParaRPr lang="fr-FR" sz="2400" dirty="0"/>
          </a:p>
        </p:txBody>
      </p:sp>
    </p:spTree>
    <p:extLst>
      <p:ext uri="{BB962C8B-B14F-4D97-AF65-F5344CB8AC3E}">
        <p14:creationId xmlns:p14="http://schemas.microsoft.com/office/powerpoint/2010/main" val="1874779440"/>
      </p:ext>
    </p:extLst>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50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p:cTn id="27"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2000" fill="hold"/>
                                        <p:tgtEl>
                                          <p:spTgt spid="4">
                                            <p:txEl>
                                              <p:pRg st="4" end="4"/>
                                            </p:txEl>
                                          </p:spTgt>
                                        </p:tgtEl>
                                        <p:attrNameLst>
                                          <p:attrName>r</p:attrName>
                                        </p:attrNameLst>
                                      </p:cBhvr>
                                    </p:animRot>
                                  </p:childTnLst>
                                </p:cTn>
                              </p:par>
                              <p:par>
                                <p:cTn id="39" presetID="8" presetClass="emph" presetSubtype="0" fill="hold" nodeType="withEffect">
                                  <p:stCondLst>
                                    <p:cond delay="0"/>
                                  </p:stCondLst>
                                  <p:childTnLst>
                                    <p:animRot by="21600000">
                                      <p:cBhvr>
                                        <p:cTn id="40" dur="2000" fill="hold"/>
                                        <p:tgtEl>
                                          <p:spTgt spid="4">
                                            <p:txEl>
                                              <p:pRg st="5" end="5"/>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arn(inVertical)">
                                      <p:cBhvr>
                                        <p:cTn id="45" dur="500"/>
                                        <p:tgtEl>
                                          <p:spTgt spid="4">
                                            <p:txEl>
                                              <p:pRg st="6" end="6"/>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barn(inVertical)">
                                      <p:cBhvr>
                                        <p:cTn id="48" dur="500"/>
                                        <p:tgtEl>
                                          <p:spTgt spid="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8" presetClass="entr" presetSubtype="0" accel="50000" fill="hold" nodeType="clickEffect">
                                  <p:stCondLst>
                                    <p:cond delay="0"/>
                                  </p:stCondLst>
                                  <p:iterate type="lt">
                                    <p:tmPct val="50000"/>
                                  </p:iterate>
                                  <p:childTnLst>
                                    <p:set>
                                      <p:cBhvr>
                                        <p:cTn id="52" dur="1" fill="hold">
                                          <p:stCondLst>
                                            <p:cond delay="0"/>
                                          </p:stCondLst>
                                        </p:cTn>
                                        <p:tgtEl>
                                          <p:spTgt spid="4">
                                            <p:txEl>
                                              <p:pRg st="8" end="8"/>
                                            </p:txEl>
                                          </p:spTgt>
                                        </p:tgtEl>
                                        <p:attrNameLst>
                                          <p:attrName>style.visibility</p:attrName>
                                        </p:attrNameLst>
                                      </p:cBhvr>
                                      <p:to>
                                        <p:strVal val="visible"/>
                                      </p:to>
                                    </p:set>
                                    <p:set>
                                      <p:cBhvr>
                                        <p:cTn id="53" dur="455" fill="hold">
                                          <p:stCondLst>
                                            <p:cond delay="0"/>
                                          </p:stCondLst>
                                        </p:cTn>
                                        <p:tgtEl>
                                          <p:spTgt spid="4">
                                            <p:txEl>
                                              <p:pRg st="8" end="8"/>
                                            </p:txEl>
                                          </p:spTgt>
                                        </p:tgtEl>
                                        <p:attrNameLst>
                                          <p:attrName>style.rotation</p:attrName>
                                        </p:attrNameLst>
                                      </p:cBhvr>
                                      <p:to>
                                        <p:strVal val="-45.0"/>
                                      </p:to>
                                    </p:set>
                                    <p:anim calcmode="lin" valueType="num">
                                      <p:cBhvr>
                                        <p:cTn id="54" dur="455" fill="hold">
                                          <p:stCondLst>
                                            <p:cond delay="455"/>
                                          </p:stCondLst>
                                        </p:cTn>
                                        <p:tgtEl>
                                          <p:spTgt spid="4">
                                            <p:txEl>
                                              <p:pRg st="8" end="8"/>
                                            </p:txEl>
                                          </p:spTgt>
                                        </p:tgtEl>
                                        <p:attrNameLst>
                                          <p:attrName>style.rotation</p:attrName>
                                        </p:attrNameLst>
                                      </p:cBhvr>
                                      <p:tavLst>
                                        <p:tav tm="0">
                                          <p:val>
                                            <p:fltVal val="-45"/>
                                          </p:val>
                                        </p:tav>
                                        <p:tav tm="69900">
                                          <p:val>
                                            <p:fltVal val="45"/>
                                          </p:val>
                                        </p:tav>
                                        <p:tav tm="100000">
                                          <p:val>
                                            <p:fltVal val="0"/>
                                          </p:val>
                                        </p:tav>
                                      </p:tavLst>
                                    </p:anim>
                                    <p:anim calcmode="lin" valueType="num">
                                      <p:cBhvr>
                                        <p:cTn id="55" dur="455" fill="hold">
                                          <p:stCondLst>
                                            <p:cond delay="0"/>
                                          </p:stCondLst>
                                        </p:cTn>
                                        <p:tgtEl>
                                          <p:spTgt spid="4">
                                            <p:txEl>
                                              <p:pRg st="8" end="8"/>
                                            </p:txEl>
                                          </p:spTgt>
                                        </p:tgtEl>
                                        <p:attrNameLst>
                                          <p:attrName>ppt_y</p:attrName>
                                        </p:attrNameLst>
                                      </p:cBhvr>
                                      <p:tavLst>
                                        <p:tav tm="0">
                                          <p:val>
                                            <p:strVal val="#ppt_y-1"/>
                                          </p:val>
                                        </p:tav>
                                        <p:tav tm="100000">
                                          <p:val>
                                            <p:strVal val="#ppt_y-(0.354*#ppt_w-0.172*#ppt_h)"/>
                                          </p:val>
                                        </p:tav>
                                      </p:tavLst>
                                    </p:anim>
                                    <p:anim calcmode="lin" valueType="num">
                                      <p:cBhvr>
                                        <p:cTn id="56" dur="156" decel="50000" autoRev="1" fill="hold">
                                          <p:stCondLst>
                                            <p:cond delay="455"/>
                                          </p:stCondLst>
                                        </p:cTn>
                                        <p:tgtEl>
                                          <p:spTgt spid="4">
                                            <p:txEl>
                                              <p:pRg st="8" end="8"/>
                                            </p:txEl>
                                          </p:spTgt>
                                        </p:tgtEl>
                                        <p:attrNameLst>
                                          <p:attrName>ppt_y</p:attrName>
                                        </p:attrNameLst>
                                      </p:cBhvr>
                                      <p:tavLst>
                                        <p:tav tm="0">
                                          <p:val>
                                            <p:strVal val="#ppt_y-(0.354*#ppt_w-0.172*#ppt_h)"/>
                                          </p:val>
                                        </p:tav>
                                        <p:tav tm="100000">
                                          <p:val>
                                            <p:strVal val="#ppt_y-(0.354*#ppt_w-0.172*#ppt_h)-#ppt_h/2"/>
                                          </p:val>
                                        </p:tav>
                                      </p:tavLst>
                                    </p:anim>
                                    <p:anim calcmode="lin" valueType="num">
                                      <p:cBhvr>
                                        <p:cTn id="57" dur="136" fill="hold">
                                          <p:stCondLst>
                                            <p:cond delay="864"/>
                                          </p:stCondLst>
                                        </p:cTn>
                                        <p:tgtEl>
                                          <p:spTgt spid="4">
                                            <p:txEl>
                                              <p:pRg st="8" end="8"/>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endParaRPr lang="en-US"/>
          </a:p>
        </p:txBody>
      </p:sp>
      <p:sp>
        <p:nvSpPr>
          <p:cNvPr id="3" name="Espace réservé du numéro de diapositive 2"/>
          <p:cNvSpPr>
            <a:spLocks noGrp="1"/>
          </p:cNvSpPr>
          <p:nvPr>
            <p:ph type="sldNum" sz="quarter" idx="12"/>
          </p:nvPr>
        </p:nvSpPr>
        <p:spPr/>
        <p:txBody>
          <a:bodyPr/>
          <a:lstStyle/>
          <a:p>
            <a:fld id="{8D91ED00-11BF-4B6A-9627-7DC3F1F4952F}" type="slidenum">
              <a:rPr lang="en-US" smtClean="0"/>
              <a:t>6</a:t>
            </a:fld>
            <a:endParaRPr lang="en-US"/>
          </a:p>
        </p:txBody>
      </p:sp>
      <p:sp>
        <p:nvSpPr>
          <p:cNvPr id="4" name="ZoneTexte 3"/>
          <p:cNvSpPr txBox="1"/>
          <p:nvPr/>
        </p:nvSpPr>
        <p:spPr>
          <a:xfrm>
            <a:off x="187036" y="457200"/>
            <a:ext cx="12004964" cy="5632311"/>
          </a:xfrm>
          <a:prstGeom prst="rect">
            <a:avLst/>
          </a:prstGeom>
          <a:noFill/>
        </p:spPr>
        <p:txBody>
          <a:bodyPr wrap="square" rtlCol="0">
            <a:spAutoFit/>
          </a:bodyPr>
          <a:lstStyle/>
          <a:p>
            <a:r>
              <a:rPr lang="fr-FR" dirty="0" smtClean="0"/>
              <a:t>									</a:t>
            </a:r>
            <a:r>
              <a:rPr lang="fr-FR" dirty="0" smtClean="0">
                <a:solidFill>
                  <a:schemeClr val="accent2"/>
                </a:solidFill>
              </a:rPr>
              <a:t>REFERENCES  </a:t>
            </a:r>
            <a:r>
              <a:rPr lang="fr-FR" dirty="0" smtClean="0">
                <a:solidFill>
                  <a:schemeClr val="accent3">
                    <a:lumMod val="40000"/>
                    <a:lumOff val="60000"/>
                  </a:schemeClr>
                </a:solidFill>
              </a:rPr>
              <a:t>DES</a:t>
            </a:r>
            <a:r>
              <a:rPr lang="fr-FR" dirty="0" smtClean="0">
                <a:solidFill>
                  <a:schemeClr val="accent3"/>
                </a:solidFill>
              </a:rPr>
              <a:t>  EXIGENCES </a:t>
            </a:r>
          </a:p>
          <a:p>
            <a:pPr marL="285750" indent="-285750">
              <a:buFont typeface="Wingdings" panose="05000000000000000000" pitchFamily="2" charset="2"/>
              <a:buChar char="Ø"/>
            </a:pPr>
            <a:r>
              <a:rPr lang="fr-FR" dirty="0" smtClean="0">
                <a:solidFill>
                  <a:schemeClr val="accent2"/>
                </a:solidFill>
              </a:rPr>
              <a:t>La recherche </a:t>
            </a:r>
          </a:p>
          <a:p>
            <a:r>
              <a:rPr lang="fr-FR" dirty="0" smtClean="0"/>
              <a:t>	La première fonctionnalités que doit offrir le programme est la recherche de voyage existant. Le site doit offrir </a:t>
            </a:r>
            <a:r>
              <a:rPr lang="fr-FR" dirty="0" smtClean="0"/>
              <a:t>des possibilités aux personnes cibles de rechercher des occasions de voyage au sein des agences</a:t>
            </a:r>
            <a:endParaRPr lang="fr-FR" dirty="0" smtClean="0"/>
          </a:p>
          <a:p>
            <a:endParaRPr lang="fr-FR" dirty="0" smtClean="0"/>
          </a:p>
          <a:p>
            <a:pPr marL="285750" indent="-285750">
              <a:buFont typeface="Wingdings" panose="05000000000000000000" pitchFamily="2" charset="2"/>
              <a:buChar char="Ø"/>
            </a:pPr>
            <a:r>
              <a:rPr lang="fr-FR" dirty="0" smtClean="0">
                <a:solidFill>
                  <a:schemeClr val="accent3"/>
                </a:solidFill>
              </a:rPr>
              <a:t>La consultation 	</a:t>
            </a:r>
            <a:r>
              <a:rPr lang="fr-FR" dirty="0" smtClean="0"/>
              <a:t>																				</a:t>
            </a:r>
            <a:endParaRPr lang="fr-FR" dirty="0"/>
          </a:p>
          <a:p>
            <a:r>
              <a:rPr lang="fr-FR" dirty="0" smtClean="0"/>
              <a:t>	Chaque réservation doit être présenter en détail sur une page, cette page doit contenir une période de visualisation d’une semaine</a:t>
            </a:r>
          </a:p>
          <a:p>
            <a:endParaRPr lang="fr-FR" dirty="0" smtClean="0"/>
          </a:p>
          <a:p>
            <a:pPr marL="285750" indent="-285750">
              <a:buFont typeface="Wingdings" panose="05000000000000000000" pitchFamily="2" charset="2"/>
              <a:buChar char="Ø"/>
            </a:pPr>
            <a:r>
              <a:rPr lang="fr-FR" dirty="0" smtClean="0">
                <a:solidFill>
                  <a:schemeClr val="accent2"/>
                </a:solidFill>
              </a:rPr>
              <a:t>La sélection </a:t>
            </a:r>
          </a:p>
          <a:p>
            <a:r>
              <a:rPr lang="fr-FR" dirty="0"/>
              <a:t> </a:t>
            </a:r>
            <a:r>
              <a:rPr lang="fr-FR" dirty="0" smtClean="0"/>
              <a:t>	Le client doit avoir la possibilité de sélectionner et de réserver un voyage, il doit aussi pouvoir consulter les dates et modifier avant de valider son programme</a:t>
            </a:r>
          </a:p>
          <a:p>
            <a:endParaRPr lang="fr-FR" dirty="0" smtClean="0"/>
          </a:p>
          <a:p>
            <a:pPr marL="285750" indent="-285750">
              <a:buFont typeface="Wingdings" panose="05000000000000000000" pitchFamily="2" charset="2"/>
              <a:buChar char="Ø"/>
            </a:pPr>
            <a:r>
              <a:rPr lang="fr-FR" dirty="0" smtClean="0">
                <a:solidFill>
                  <a:schemeClr val="accent3"/>
                </a:solidFill>
              </a:rPr>
              <a:t>La validation </a:t>
            </a:r>
            <a:r>
              <a:rPr lang="fr-FR" dirty="0" smtClean="0">
                <a:solidFill>
                  <a:schemeClr val="accent3"/>
                </a:solidFill>
              </a:rPr>
              <a:t>d’une réservation</a:t>
            </a:r>
          </a:p>
          <a:p>
            <a:r>
              <a:rPr lang="fr-FR" dirty="0">
                <a:solidFill>
                  <a:schemeClr val="accent3"/>
                </a:solidFill>
              </a:rPr>
              <a:t>	</a:t>
            </a:r>
            <a:r>
              <a:rPr lang="fr-FR" dirty="0" err="1" smtClean="0">
                <a:solidFill>
                  <a:schemeClr val="bg1"/>
                </a:solidFill>
              </a:rPr>
              <a:t>l</a:t>
            </a:r>
            <a:r>
              <a:rPr lang="fr-FR" dirty="0" err="1" smtClean="0"/>
              <a:t>Le</a:t>
            </a:r>
            <a:r>
              <a:rPr lang="fr-FR" dirty="0" smtClean="0"/>
              <a:t> personnel chargé de gérer les réservation doit vérifier l’</a:t>
            </a:r>
            <a:r>
              <a:rPr lang="fr-FR" dirty="0" err="1" smtClean="0"/>
              <a:t>integrité</a:t>
            </a:r>
            <a:r>
              <a:rPr lang="fr-FR" dirty="0" smtClean="0"/>
              <a:t> d’une réservation avant de valider.</a:t>
            </a:r>
            <a:endParaRPr lang="fr-FR" dirty="0" smtClean="0">
              <a:solidFill>
                <a:schemeClr val="accent3"/>
              </a:solidFill>
            </a:endParaRPr>
          </a:p>
          <a:p>
            <a:r>
              <a:rPr lang="fr-FR" dirty="0" smtClean="0"/>
              <a:t>	</a:t>
            </a:r>
          </a:p>
          <a:p>
            <a:r>
              <a:rPr lang="fr-FR" dirty="0" smtClean="0"/>
              <a:t> </a:t>
            </a:r>
          </a:p>
          <a:p>
            <a:pPr marL="285750" indent="-285750">
              <a:buFont typeface="Wingdings" panose="05000000000000000000" pitchFamily="2" charset="2"/>
              <a:buChar char="Ø"/>
            </a:pPr>
            <a:endParaRPr lang="fr-FR" dirty="0" smtClean="0"/>
          </a:p>
          <a:p>
            <a:pPr marL="285750" indent="-285750">
              <a:buFont typeface="Wingdings" panose="05000000000000000000" pitchFamily="2" charset="2"/>
              <a:buChar char="Ø"/>
            </a:pPr>
            <a:endParaRPr lang="fr-FR" dirty="0" smtClean="0"/>
          </a:p>
          <a:p>
            <a:r>
              <a:rPr lang="fr-FR" dirty="0" smtClean="0"/>
              <a:t>  </a:t>
            </a:r>
            <a:endParaRPr lang="fr-FR" dirty="0"/>
          </a:p>
        </p:txBody>
      </p:sp>
    </p:spTree>
    <p:extLst>
      <p:ext uri="{BB962C8B-B14F-4D97-AF65-F5344CB8AC3E}">
        <p14:creationId xmlns:p14="http://schemas.microsoft.com/office/powerpoint/2010/main" val="387591125"/>
      </p:ext>
    </p:extLst>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amond(in)">
                                      <p:cBhvr>
                                        <p:cTn id="7" dur="2000"/>
                                        <p:tgtEl>
                                          <p:spTgt spid="4">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amond(in)">
                                      <p:cBhvr>
                                        <p:cTn id="10" dur="20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p:cTn id="15"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 calcmode="lin" valueType="num">
                                      <p:cBhvr>
                                        <p:cTn id="22"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3"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100"/>
                                        <p:tgtEl>
                                          <p:spTgt spid="4">
                                            <p:txEl>
                                              <p:pRg st="7" end="7"/>
                                            </p:txEl>
                                          </p:spTgt>
                                        </p:tgtEl>
                                      </p:cBhvr>
                                    </p:animEffect>
                                    <p:anim calcmode="lin" valueType="num">
                                      <p:cBhvr>
                                        <p:cTn id="30" dur="4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400" fill="hold"/>
                                        <p:tgtEl>
                                          <p:spTgt spid="4">
                                            <p:txEl>
                                              <p:pRg st="7" end="7"/>
                                            </p:txEl>
                                          </p:spTgt>
                                        </p:tgtEl>
                                        <p:attrNameLst>
                                          <p:attrName>ppt_y</p:attrName>
                                        </p:attrNameLst>
                                      </p:cBhvr>
                                      <p:tavLst>
                                        <p:tav tm="0">
                                          <p:val>
                                            <p:strVal val="#ppt_y+0.31"/>
                                          </p:val>
                                        </p:tav>
                                        <p:tav tm="100000">
                                          <p:val>
                                            <p:strVal val="#ppt_y+0.31"/>
                                          </p:val>
                                        </p:tav>
                                      </p:tavLst>
                                    </p:anim>
                                    <p:anim calcmode="lin" valueType="num">
                                      <p:cBhvr>
                                        <p:cTn id="32" dur="600" decel="50000" fill="hold">
                                          <p:stCondLst>
                                            <p:cond delay="400"/>
                                          </p:stCondLst>
                                        </p:cTn>
                                        <p:tgtEl>
                                          <p:spTgt spid="4">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3" dur="600" decel="50000" fill="hold">
                                          <p:stCondLst>
                                            <p:cond delay="400"/>
                                          </p:stCondLst>
                                        </p:cTn>
                                        <p:tgtEl>
                                          <p:spTgt spid="4">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4" presetID="43"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100"/>
                                        <p:tgtEl>
                                          <p:spTgt spid="4">
                                            <p:txEl>
                                              <p:pRg st="8" end="8"/>
                                            </p:txEl>
                                          </p:spTgt>
                                        </p:tgtEl>
                                      </p:cBhvr>
                                    </p:animEffect>
                                    <p:anim calcmode="lin" valueType="num">
                                      <p:cBhvr>
                                        <p:cTn id="37" dur="4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8" dur="400" fill="hold"/>
                                        <p:tgtEl>
                                          <p:spTgt spid="4">
                                            <p:txEl>
                                              <p:pRg st="8" end="8"/>
                                            </p:txEl>
                                          </p:spTgt>
                                        </p:tgtEl>
                                        <p:attrNameLst>
                                          <p:attrName>ppt_y</p:attrName>
                                        </p:attrNameLst>
                                      </p:cBhvr>
                                      <p:tavLst>
                                        <p:tav tm="0">
                                          <p:val>
                                            <p:strVal val="#ppt_y+0.31"/>
                                          </p:val>
                                        </p:tav>
                                        <p:tav tm="100000">
                                          <p:val>
                                            <p:strVal val="#ppt_y+0.31"/>
                                          </p:val>
                                        </p:tav>
                                      </p:tavLst>
                                    </p:anim>
                                    <p:anim calcmode="lin" valueType="num">
                                      <p:cBhvr>
                                        <p:cTn id="39" dur="600" decel="50000" fill="hold">
                                          <p:stCondLst>
                                            <p:cond delay="400"/>
                                          </p:stCondLst>
                                        </p:cTn>
                                        <p:tgtEl>
                                          <p:spTgt spid="4">
                                            <p:txEl>
                                              <p:pRg st="8" end="8"/>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0" dur="600" decel="50000" fill="hold">
                                          <p:stCondLst>
                                            <p:cond delay="400"/>
                                          </p:stCondLst>
                                        </p:cTn>
                                        <p:tgtEl>
                                          <p:spTgt spid="4">
                                            <p:txEl>
                                              <p:pRg st="8" end="8"/>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5"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p:cTn id="45" dur="10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46" dur="1000" fill="hold"/>
                                        <p:tgtEl>
                                          <p:spTgt spid="4">
                                            <p:txEl>
                                              <p:pRg st="10" end="10"/>
                                            </p:txEl>
                                          </p:spTgt>
                                        </p:tgtEl>
                                        <p:attrNameLst>
                                          <p:attrName>ppt_h</p:attrName>
                                        </p:attrNameLst>
                                      </p:cBhvr>
                                      <p:tavLst>
                                        <p:tav tm="0">
                                          <p:val>
                                            <p:fltVal val="0"/>
                                          </p:val>
                                        </p:tav>
                                        <p:tav tm="100000">
                                          <p:val>
                                            <p:strVal val="#ppt_h"/>
                                          </p:val>
                                        </p:tav>
                                      </p:tavLst>
                                    </p:anim>
                                    <p:anim calcmode="lin" valueType="num">
                                      <p:cBhvr>
                                        <p:cTn id="47" dur="1000" fill="hold"/>
                                        <p:tgtEl>
                                          <p:spTgt spid="4">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4">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p:cTn id="53" dur="1000" fill="hold"/>
                                        <p:tgtEl>
                                          <p:spTgt spid="4">
                                            <p:txEl>
                                              <p:pRg st="11" end="11"/>
                                            </p:txEl>
                                          </p:spTgt>
                                        </p:tgtEl>
                                        <p:attrNameLst>
                                          <p:attrName>ppt_w</p:attrName>
                                        </p:attrNameLst>
                                      </p:cBhvr>
                                      <p:tavLst>
                                        <p:tav tm="0">
                                          <p:val>
                                            <p:fltVal val="0"/>
                                          </p:val>
                                        </p:tav>
                                        <p:tav tm="100000">
                                          <p:val>
                                            <p:strVal val="#ppt_w"/>
                                          </p:val>
                                        </p:tav>
                                      </p:tavLst>
                                    </p:anim>
                                    <p:anim calcmode="lin" valueType="num">
                                      <p:cBhvr>
                                        <p:cTn id="54" dur="1000" fill="hold"/>
                                        <p:tgtEl>
                                          <p:spTgt spid="4">
                                            <p:txEl>
                                              <p:pRg st="11" end="11"/>
                                            </p:txEl>
                                          </p:spTgt>
                                        </p:tgtEl>
                                        <p:attrNameLst>
                                          <p:attrName>ppt_h</p:attrName>
                                        </p:attrNameLst>
                                      </p:cBhvr>
                                      <p:tavLst>
                                        <p:tav tm="0">
                                          <p:val>
                                            <p:fltVal val="0"/>
                                          </p:val>
                                        </p:tav>
                                        <p:tav tm="100000">
                                          <p:val>
                                            <p:strVal val="#ppt_h"/>
                                          </p:val>
                                        </p:tav>
                                      </p:tavLst>
                                    </p:anim>
                                    <p:anim calcmode="lin" valueType="num">
                                      <p:cBhvr>
                                        <p:cTn id="55" dur="1000" fill="hold"/>
                                        <p:tgtEl>
                                          <p:spTgt spid="4">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4">
                                            <p:txEl>
                                              <p:pRg st="11" end="11"/>
                                            </p:txEl>
                                          </p:spTgt>
                                        </p:tgtEl>
                                        <p:attrNameLst>
                                          <p:attrName>ppt_y</p:attrName>
                                        </p:attrNameLst>
                                      </p:cBhvr>
                                      <p:tavLst>
                                        <p:tav tm="0" fmla="#ppt_y+(sin(-2*pi*(1-$))*-#ppt_x+cos(-2*pi*(1-$))*(1-#ppt_y))*(1-$)">
                                          <p:val>
                                            <p:fltVal val="0"/>
                                          </p:val>
                                        </p:tav>
                                        <p:tav tm="100000">
                                          <p:val>
                                            <p:fltVal val="1"/>
                                          </p:val>
                                        </p:tav>
                                      </p:tavLst>
                                    </p:anim>
                                  </p:childTnLst>
                                </p:cTn>
                              </p:par>
                              <p:par>
                                <p:cTn id="57" presetID="15" presetClass="entr" presetSubtype="0" fill="hold"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 calcmode="lin" valueType="num">
                                      <p:cBhvr>
                                        <p:cTn id="59" dur="1000" fill="hold"/>
                                        <p:tgtEl>
                                          <p:spTgt spid="4">
                                            <p:txEl>
                                              <p:pRg st="12" end="12"/>
                                            </p:txEl>
                                          </p:spTgt>
                                        </p:tgtEl>
                                        <p:attrNameLst>
                                          <p:attrName>ppt_w</p:attrName>
                                        </p:attrNameLst>
                                      </p:cBhvr>
                                      <p:tavLst>
                                        <p:tav tm="0">
                                          <p:val>
                                            <p:fltVal val="0"/>
                                          </p:val>
                                        </p:tav>
                                        <p:tav tm="100000">
                                          <p:val>
                                            <p:strVal val="#ppt_w"/>
                                          </p:val>
                                        </p:tav>
                                      </p:tavLst>
                                    </p:anim>
                                    <p:anim calcmode="lin" valueType="num">
                                      <p:cBhvr>
                                        <p:cTn id="60" dur="1000" fill="hold"/>
                                        <p:tgtEl>
                                          <p:spTgt spid="4">
                                            <p:txEl>
                                              <p:pRg st="12" end="12"/>
                                            </p:txEl>
                                          </p:spTgt>
                                        </p:tgtEl>
                                        <p:attrNameLst>
                                          <p:attrName>ppt_h</p:attrName>
                                        </p:attrNameLst>
                                      </p:cBhvr>
                                      <p:tavLst>
                                        <p:tav tm="0">
                                          <p:val>
                                            <p:fltVal val="0"/>
                                          </p:val>
                                        </p:tav>
                                        <p:tav tm="100000">
                                          <p:val>
                                            <p:strVal val="#ppt_h"/>
                                          </p:val>
                                        </p:tav>
                                      </p:tavLst>
                                    </p:anim>
                                    <p:anim calcmode="lin" valueType="num">
                                      <p:cBhvr>
                                        <p:cTn id="61" dur="1000" fill="hold"/>
                                        <p:tgtEl>
                                          <p:spTgt spid="4">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4">
                                            <p:txEl>
                                              <p:pRg st="12" end="1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endParaRPr lang="en-US"/>
          </a:p>
        </p:txBody>
      </p:sp>
      <p:sp>
        <p:nvSpPr>
          <p:cNvPr id="3" name="Espace réservé du numéro de diapositive 2"/>
          <p:cNvSpPr>
            <a:spLocks noGrp="1"/>
          </p:cNvSpPr>
          <p:nvPr>
            <p:ph type="sldNum" sz="quarter" idx="12"/>
          </p:nvPr>
        </p:nvSpPr>
        <p:spPr/>
        <p:txBody>
          <a:bodyPr/>
          <a:lstStyle/>
          <a:p>
            <a:fld id="{8D91ED00-11BF-4B6A-9627-7DC3F1F4952F}" type="slidenum">
              <a:rPr lang="en-US" smtClean="0"/>
              <a:t>7</a:t>
            </a:fld>
            <a:endParaRPr lang="en-US"/>
          </a:p>
        </p:txBody>
      </p:sp>
      <p:sp>
        <p:nvSpPr>
          <p:cNvPr id="4" name="Rectangle 3"/>
          <p:cNvSpPr/>
          <p:nvPr/>
        </p:nvSpPr>
        <p:spPr>
          <a:xfrm>
            <a:off x="3047999" y="2136339"/>
            <a:ext cx="7590971" cy="369332"/>
          </a:xfrm>
          <a:prstGeom prst="rect">
            <a:avLst/>
          </a:prstGeom>
        </p:spPr>
        <p:txBody>
          <a:bodyPr wrap="square">
            <a:spAutoFit/>
          </a:bodyPr>
          <a:lstStyle/>
          <a:p>
            <a:r>
              <a:rPr lang="fr-FR" dirty="0" smtClean="0"/>
              <a:t> </a:t>
            </a:r>
            <a:endParaRPr lang="fr-FR" dirty="0"/>
          </a:p>
        </p:txBody>
      </p:sp>
      <p:sp>
        <p:nvSpPr>
          <p:cNvPr id="5" name="Rectangle 4"/>
          <p:cNvSpPr/>
          <p:nvPr/>
        </p:nvSpPr>
        <p:spPr>
          <a:xfrm>
            <a:off x="3251200" y="406399"/>
            <a:ext cx="5109029" cy="114662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CONCLUSION</a:t>
            </a:r>
          </a:p>
          <a:p>
            <a:pPr algn="ctr"/>
            <a:endParaRPr lang="fr-FR" dirty="0"/>
          </a:p>
        </p:txBody>
      </p:sp>
      <p:sp>
        <p:nvSpPr>
          <p:cNvPr id="6" name="Organigramme : Bande perforée 5"/>
          <p:cNvSpPr/>
          <p:nvPr/>
        </p:nvSpPr>
        <p:spPr>
          <a:xfrm>
            <a:off x="1762699" y="2324559"/>
            <a:ext cx="9529590" cy="2346593"/>
          </a:xfrm>
          <a:prstGeom prst="flowChartPunchedTape">
            <a:avLst/>
          </a:prstGeom>
          <a:solidFill>
            <a:schemeClr val="accent2">
              <a:lumMod val="20000"/>
              <a:lumOff val="80000"/>
            </a:schemeClr>
          </a:solidFill>
          <a:ln w="38100">
            <a:solidFill>
              <a:schemeClr val="accent3"/>
            </a:solidFill>
          </a:ln>
        </p:spPr>
        <p:style>
          <a:lnRef idx="1">
            <a:schemeClr val="accent2"/>
          </a:lnRef>
          <a:fillRef idx="2">
            <a:schemeClr val="accent2"/>
          </a:fillRef>
          <a:effectRef idx="1">
            <a:schemeClr val="accent2"/>
          </a:effectRef>
          <a:fontRef idx="minor">
            <a:schemeClr val="dk1"/>
          </a:fontRef>
        </p:style>
        <p:txBody>
          <a:bodyPr rtlCol="0" anchor="ctr"/>
          <a:lstStyle/>
          <a:p>
            <a:r>
              <a:rPr lang="fr-FR" dirty="0"/>
              <a:t>Parvenu au terme de notre travail, nous avons vu comment créer un site web en utilisant quelques langages de programmations (HTML, CSS, PHP et Java script). Contrairement aux sites web statiques (qui n’utilisent que HTML et CSS), ces langages de programmations sont indispensables dans la création d’un site web dynamique comme le nôtre.</a:t>
            </a:r>
          </a:p>
        </p:txBody>
      </p:sp>
    </p:spTree>
    <p:extLst>
      <p:ext uri="{BB962C8B-B14F-4D97-AF65-F5344CB8AC3E}">
        <p14:creationId xmlns:p14="http://schemas.microsoft.com/office/powerpoint/2010/main" val="3868044488"/>
      </p:ext>
    </p:extLst>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
                                        <p:tgtEl>
                                          <p:spTgt spid="6">
                                            <p:txEl>
                                              <p:pRg st="0" end="0"/>
                                            </p:txEl>
                                          </p:spTgt>
                                        </p:tgtEl>
                                      </p:cBhvr>
                                    </p:animEffect>
                                    <p:anim calcmode="lin" valueType="num">
                                      <p:cBhvr>
                                        <p:cTn id="22"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400" fill="hold"/>
                                        <p:tgtEl>
                                          <p:spTgt spid="6">
                                            <p:txEl>
                                              <p:pRg st="0" end="0"/>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6">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6">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endParaRPr lang="en-US"/>
          </a:p>
        </p:txBody>
      </p:sp>
      <p:sp>
        <p:nvSpPr>
          <p:cNvPr id="3" name="Espace réservé du numéro de diapositive 2"/>
          <p:cNvSpPr>
            <a:spLocks noGrp="1"/>
          </p:cNvSpPr>
          <p:nvPr>
            <p:ph type="sldNum" sz="quarter" idx="12"/>
          </p:nvPr>
        </p:nvSpPr>
        <p:spPr/>
        <p:txBody>
          <a:bodyPr/>
          <a:lstStyle/>
          <a:p>
            <a:fld id="{8D91ED00-11BF-4B6A-9627-7DC3F1F4952F}" type="slidenum">
              <a:rPr lang="en-US" smtClean="0"/>
              <a:t>8</a:t>
            </a:fld>
            <a:endParaRPr lang="en-US"/>
          </a:p>
        </p:txBody>
      </p:sp>
      <p:sp>
        <p:nvSpPr>
          <p:cNvPr id="4" name="Espace réservé du contenu 1"/>
          <p:cNvSpPr txBox="1">
            <a:spLocks/>
          </p:cNvSpPr>
          <p:nvPr/>
        </p:nvSpPr>
        <p:spPr>
          <a:xfrm>
            <a:off x="2104008" y="789788"/>
            <a:ext cx="8748464" cy="3528392"/>
          </a:xfrm>
          <a:prstGeom prst="rect">
            <a:avLst/>
          </a:prstGeom>
        </p:spPr>
        <p:txBody>
          <a:bodyPr>
            <a:normAutofit fontScale="92500" lnSpcReduction="20000"/>
            <a:scene3d>
              <a:camera prst="orthographicFront"/>
              <a:lightRig rig="threePt" dir="t"/>
            </a:scene3d>
            <a:sp3d extrusionH="57150">
              <a:bevelT h="25400" prst="softRound"/>
            </a:sp3d>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109728" indent="0" algn="ctr"/>
            <a:r>
              <a:rPr lang="fr-FR" sz="4800" dirty="0" smtClean="0">
                <a:solidFill>
                  <a:srgbClr val="0070C0"/>
                </a:solidFill>
                <a:effectLst>
                  <a:glow rad="228600">
                    <a:schemeClr val="accent1">
                      <a:satMod val="175000"/>
                      <a:alpha val="40000"/>
                    </a:schemeClr>
                  </a:glow>
                </a:effectLst>
                <a:latin typeface="Arial Black" pitchFamily="34" charset="0"/>
              </a:rPr>
              <a:t>NOUS VOUS REMERCIONS POUR VOTRE </a:t>
            </a:r>
          </a:p>
          <a:p>
            <a:pPr marL="109728" indent="0" algn="ctr"/>
            <a:r>
              <a:rPr lang="fr-FR" sz="4800" dirty="0" smtClean="0">
                <a:solidFill>
                  <a:srgbClr val="0070C0"/>
                </a:solidFill>
                <a:effectLst>
                  <a:glow rad="228600">
                    <a:schemeClr val="accent1">
                      <a:satMod val="175000"/>
                      <a:alpha val="40000"/>
                    </a:schemeClr>
                  </a:glow>
                </a:effectLst>
                <a:latin typeface="Arial Black" pitchFamily="34" charset="0"/>
              </a:rPr>
              <a:t>AIMABLE ATTENTION ET SOMMES TOUTE OEIL TOUTE OREILLE À VOS QUESTIONS</a:t>
            </a:r>
            <a:endParaRPr lang="fr-FR" sz="4800" dirty="0">
              <a:solidFill>
                <a:srgbClr val="0070C0"/>
              </a:solidFill>
              <a:effectLst>
                <a:glow rad="228600">
                  <a:schemeClr val="accent1">
                    <a:satMod val="175000"/>
                    <a:alpha val="40000"/>
                  </a:schemeClr>
                </a:glow>
              </a:effectLst>
              <a:latin typeface="Arial Black" pitchFamily="34" charset="0"/>
            </a:endParaRPr>
          </a:p>
        </p:txBody>
      </p:sp>
    </p:spTree>
    <p:extLst>
      <p:ext uri="{BB962C8B-B14F-4D97-AF65-F5344CB8AC3E}">
        <p14:creationId xmlns:p14="http://schemas.microsoft.com/office/powerpoint/2010/main" val="3076350749"/>
      </p:ext>
    </p:extLst>
  </p:cSld>
  <p:clrMapOvr>
    <a:masterClrMapping/>
  </p:clrMapOvr>
  <mc:AlternateContent xmlns:mc="http://schemas.openxmlformats.org/markup-compatibility/2006" xmlns:p15="http://schemas.microsoft.com/office/powerpoint/2012/main">
    <mc:Choice Requires="p15">
      <p:transition advClick="0" advTm="1000">
        <p15:prstTrans prst="fallOver"/>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4"/>
                                        </p:tgtEl>
                                        <p:attrNameLst>
                                          <p:attrName>ppt_w</p:attrName>
                                        </p:attrNameLst>
                                      </p:cBhvr>
                                      <p:tavLst>
                                        <p:tav tm="0">
                                          <p:val>
                                            <p:strVal val="ppt_w"/>
                                          </p:val>
                                        </p:tav>
                                        <p:tav tm="100000">
                                          <p:val>
                                            <p:fltVal val="0"/>
                                          </p:val>
                                        </p:tav>
                                      </p:tavLst>
                                    </p:anim>
                                    <p:anim calcmode="lin" valueType="num">
                                      <p:cBhvr>
                                        <p:cTn id="7" dur="1000"/>
                                        <p:tgtEl>
                                          <p:spTgt spid="4"/>
                                        </p:tgtEl>
                                        <p:attrNameLst>
                                          <p:attrName>ppt_h</p:attrName>
                                        </p:attrNameLst>
                                      </p:cBhvr>
                                      <p:tavLst>
                                        <p:tav tm="0">
                                          <p:val>
                                            <p:strVal val="ppt_h"/>
                                          </p:val>
                                        </p:tav>
                                        <p:tav tm="100000">
                                          <p:val>
                                            <p:fltVal val="0"/>
                                          </p:val>
                                        </p:tav>
                                      </p:tavLst>
                                    </p:anim>
                                    <p:anim calcmode="lin" valueType="num">
                                      <p:cBhvr>
                                        <p:cTn id="8" dur="1000"/>
                                        <p:tgtEl>
                                          <p:spTgt spid="4"/>
                                        </p:tgtEl>
                                        <p:attrNameLst>
                                          <p:attrName>style.rotation</p:attrName>
                                        </p:attrNameLst>
                                      </p:cBhvr>
                                      <p:tavLst>
                                        <p:tav tm="0">
                                          <p:val>
                                            <p:fltVal val="0"/>
                                          </p:val>
                                        </p:tav>
                                        <p:tav tm="100000">
                                          <p:val>
                                            <p:fltVal val="90"/>
                                          </p:val>
                                        </p:tav>
                                      </p:tavLst>
                                    </p:anim>
                                    <p:animEffect transition="out" filter="fade">
                                      <p:cBhvr>
                                        <p:cTn id="9" dur="1000"/>
                                        <p:tgtEl>
                                          <p:spTgt spid="4"/>
                                        </p:tgtEl>
                                      </p:cBhvr>
                                    </p:animEffect>
                                    <p:set>
                                      <p:cBhvr>
                                        <p:cTn id="1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1|0.9"/>
</p:tagLst>
</file>

<file path=ppt/tags/tag2.xml><?xml version="1.0" encoding="utf-8"?>
<p:tagLst xmlns:a="http://schemas.openxmlformats.org/drawingml/2006/main" xmlns:r="http://schemas.openxmlformats.org/officeDocument/2006/relationships" xmlns:p="http://schemas.openxmlformats.org/presentationml/2006/main">
  <p:tag name="TIMING" val="|1.2|1.1|1.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1700</TotalTime>
  <Words>410</Words>
  <Application>Microsoft Office PowerPoint</Application>
  <PresentationFormat>Grand écran</PresentationFormat>
  <Paragraphs>86</Paragraphs>
  <Slides>8</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Algerian</vt:lpstr>
      <vt:lpstr>Arial</vt:lpstr>
      <vt:lpstr>Arial Black</vt:lpstr>
      <vt:lpstr>Calibri</vt:lpstr>
      <vt:lpstr>Franklin Gothic Book</vt:lpstr>
      <vt:lpstr>Franklin Gothic Medium</vt:lpstr>
      <vt:lpstr>Times New Roman</vt:lpstr>
      <vt:lpstr>Tunga</vt:lpstr>
      <vt:lpstr>Wingdings</vt:lpstr>
      <vt:lpstr>Angles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 projet</dc:title>
  <dc:creator>Madina Ahmadou</dc:creator>
  <cp:lastModifiedBy>PENAPHORT</cp:lastModifiedBy>
  <cp:revision>108</cp:revision>
  <dcterms:created xsi:type="dcterms:W3CDTF">2020-09-28T20:41:59Z</dcterms:created>
  <dcterms:modified xsi:type="dcterms:W3CDTF">2024-06-06T22:29:23Z</dcterms:modified>
</cp:coreProperties>
</file>