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sldIdLst>
    <p:sldId id="256" r:id="rId2"/>
    <p:sldId id="301" r:id="rId3"/>
    <p:sldId id="257" r:id="rId4"/>
    <p:sldId id="258" r:id="rId5"/>
    <p:sldId id="271" r:id="rId6"/>
    <p:sldId id="298" r:id="rId7"/>
    <p:sldId id="302" r:id="rId8"/>
    <p:sldId id="303" r:id="rId9"/>
    <p:sldId id="259" r:id="rId10"/>
    <p:sldId id="304" r:id="rId11"/>
    <p:sldId id="305" r:id="rId12"/>
    <p:sldId id="262" r:id="rId13"/>
    <p:sldId id="306" r:id="rId14"/>
    <p:sldId id="307" r:id="rId15"/>
    <p:sldId id="260" r:id="rId16"/>
    <p:sldId id="264" r:id="rId17"/>
    <p:sldId id="276" r:id="rId18"/>
    <p:sldId id="277" r:id="rId19"/>
    <p:sldId id="261" r:id="rId20"/>
    <p:sldId id="279" r:id="rId21"/>
    <p:sldId id="293" r:id="rId22"/>
    <p:sldId id="294" r:id="rId23"/>
    <p:sldId id="265" r:id="rId24"/>
    <p:sldId id="266" r:id="rId25"/>
    <p:sldId id="278" r:id="rId26"/>
    <p:sldId id="300" r:id="rId27"/>
  </p:sldIdLst>
  <p:sldSz cx="18288000" cy="10287000"/>
  <p:notesSz cx="6858000" cy="9144000"/>
  <p:embeddedFontLst>
    <p:embeddedFont>
      <p:font typeface="Aesthetic Violet" panose="02000500000000000000" pitchFamily="2" charset="0"/>
      <p:regular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Klein" panose="020B0604020202020204" charset="0"/>
      <p:regular r:id="rId34"/>
    </p:embeddedFont>
    <p:embeddedFont>
      <p:font typeface="Klein Bold" panose="020B0604020202020204" charset="0"/>
      <p:regular r:id="rId35"/>
    </p:embeddedFont>
    <p:embeddedFont>
      <p:font typeface="Nourd Light" panose="020B0604020202020204" charset="0"/>
      <p:regular r:id="rId36"/>
    </p:embeddedFont>
    <p:embeddedFont>
      <p:font typeface="Quicksand Light" panose="020B0604020202020204" charset="0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9376-A5C9-4B5A-9731-C3A485FCB639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00B1A-6E40-4F45-9C48-A10B8B3DB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699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00B1A-6E40-4F45-9C48-A10B8B3DB01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735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5B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216504"/>
            <a:ext cx="16230600" cy="7134928"/>
            <a:chOff x="0" y="0"/>
            <a:chExt cx="5490351" cy="24135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2413544"/>
            </a:xfrm>
            <a:custGeom>
              <a:avLst/>
              <a:gdLst/>
              <a:ahLst/>
              <a:cxnLst/>
              <a:rect l="l" t="t" r="r" b="b"/>
              <a:pathLst>
                <a:path w="5490351" h="2413544">
                  <a:moveTo>
                    <a:pt x="5365891" y="2413544"/>
                  </a:moveTo>
                  <a:lnTo>
                    <a:pt x="124460" y="2413544"/>
                  </a:lnTo>
                  <a:cubicBezTo>
                    <a:pt x="55880" y="2413544"/>
                    <a:pt x="0" y="2357664"/>
                    <a:pt x="0" y="228908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65891" y="0"/>
                  </a:lnTo>
                  <a:cubicBezTo>
                    <a:pt x="5434471" y="0"/>
                    <a:pt x="5490351" y="55880"/>
                    <a:pt x="5490351" y="124460"/>
                  </a:cubicBezTo>
                  <a:lnTo>
                    <a:pt x="5490351" y="2289084"/>
                  </a:lnTo>
                  <a:cubicBezTo>
                    <a:pt x="5490351" y="2357664"/>
                    <a:pt x="5434471" y="2413544"/>
                    <a:pt x="5365891" y="2413544"/>
                  </a:cubicBezTo>
                  <a:close/>
                </a:path>
              </a:pathLst>
            </a:custGeom>
            <a:solidFill>
              <a:srgbClr val="F5EEE8"/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0" y="9053177"/>
            <a:ext cx="18288000" cy="0"/>
          </a:xfrm>
          <a:prstGeom prst="line">
            <a:avLst/>
          </a:prstGeom>
          <a:ln w="9525" cap="flat">
            <a:solidFill>
              <a:srgbClr val="FCFBF7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457200" y="4066464"/>
            <a:ext cx="20389191" cy="3814127"/>
            <a:chOff x="-3670374" y="1679689"/>
            <a:chExt cx="27185587" cy="5085501"/>
          </a:xfrm>
        </p:grpSpPr>
        <p:sp>
          <p:nvSpPr>
            <p:cNvPr id="6" name="TextBox 6"/>
            <p:cNvSpPr txBox="1"/>
            <p:nvPr/>
          </p:nvSpPr>
          <p:spPr>
            <a:xfrm>
              <a:off x="-3670374" y="1679689"/>
              <a:ext cx="15824051" cy="191334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1160"/>
                </a:lnSpc>
              </a:pPr>
              <a:r>
                <a:rPr lang="en-US" sz="9300" dirty="0" err="1">
                  <a:solidFill>
                    <a:srgbClr val="000000"/>
                  </a:solidFill>
                  <a:latin typeface="Klein"/>
                </a:rPr>
                <a:t>Tábua</a:t>
              </a:r>
              <a:r>
                <a:rPr lang="en-US" sz="9300" dirty="0">
                  <a:solidFill>
                    <a:srgbClr val="000000"/>
                  </a:solidFill>
                  <a:latin typeface="Klein"/>
                </a:rPr>
                <a:t> de Vida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8724825" y="3707944"/>
              <a:ext cx="14790388" cy="30572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 dirty="0">
                  <a:solidFill>
                    <a:srgbClr val="000000"/>
                  </a:solidFill>
                  <a:latin typeface="Klein"/>
                </a:rPr>
                <a:t>Grupo 5 -</a:t>
              </a:r>
            </a:p>
            <a:p>
              <a:pPr algn="ctr">
                <a:lnSpc>
                  <a:spcPts val="3640"/>
                </a:lnSpc>
              </a:pPr>
              <a:r>
                <a:rPr lang="en-US" sz="2600" dirty="0">
                  <a:solidFill>
                    <a:srgbClr val="000000"/>
                  </a:solidFill>
                  <a:latin typeface="Klein"/>
                </a:rPr>
                <a:t>Antônio </a:t>
              </a:r>
              <a:r>
                <a:rPr lang="en-US" sz="2600" dirty="0" err="1">
                  <a:solidFill>
                    <a:srgbClr val="000000"/>
                  </a:solidFill>
                  <a:latin typeface="Klein"/>
                </a:rPr>
                <a:t>Caio</a:t>
              </a:r>
              <a:endParaRPr lang="en-US" sz="2600" dirty="0">
                <a:solidFill>
                  <a:srgbClr val="000000"/>
                </a:solidFill>
                <a:latin typeface="Klein"/>
              </a:endParaRPr>
            </a:p>
            <a:p>
              <a:pPr algn="ctr">
                <a:lnSpc>
                  <a:spcPts val="3640"/>
                </a:lnSpc>
              </a:pPr>
              <a:r>
                <a:rPr lang="en-US" sz="2600" dirty="0">
                  <a:solidFill>
                    <a:srgbClr val="000000"/>
                  </a:solidFill>
                  <a:latin typeface="Klein"/>
                </a:rPr>
                <a:t>Bruno </a:t>
              </a:r>
              <a:r>
                <a:rPr lang="en-US" sz="2600" dirty="0" err="1">
                  <a:solidFill>
                    <a:srgbClr val="000000"/>
                  </a:solidFill>
                  <a:latin typeface="Klein"/>
                </a:rPr>
                <a:t>Gondim</a:t>
              </a:r>
              <a:endParaRPr lang="en-US" sz="2600" dirty="0">
                <a:solidFill>
                  <a:srgbClr val="000000"/>
                </a:solidFill>
                <a:latin typeface="Klein"/>
              </a:endParaRPr>
            </a:p>
            <a:p>
              <a:pPr algn="ctr">
                <a:lnSpc>
                  <a:spcPts val="3640"/>
                </a:lnSpc>
              </a:pPr>
              <a:r>
                <a:rPr lang="en-US" sz="2600" dirty="0">
                  <a:solidFill>
                    <a:srgbClr val="000000"/>
                  </a:solidFill>
                  <a:latin typeface="Klein"/>
                </a:rPr>
                <a:t>Emilly Alves</a:t>
              </a:r>
            </a:p>
            <a:p>
              <a:pPr algn="ctr">
                <a:lnSpc>
                  <a:spcPts val="3640"/>
                </a:lnSpc>
              </a:pPr>
              <a:r>
                <a:rPr lang="en-US" sz="2600" dirty="0">
                  <a:solidFill>
                    <a:srgbClr val="000000"/>
                  </a:solidFill>
                  <a:latin typeface="Klein"/>
                </a:rPr>
                <a:t>João Victor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9522067"/>
            <a:ext cx="2381555" cy="260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000000"/>
                </a:solidFill>
                <a:latin typeface="Nourd Light"/>
              </a:rPr>
              <a:t>01/26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877745" y="9522067"/>
            <a:ext cx="2381555" cy="254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Nourd Light"/>
              </a:rPr>
              <a:t>next</a:t>
            </a:r>
          </a:p>
        </p:txBody>
      </p:sp>
      <p:sp>
        <p:nvSpPr>
          <p:cNvPr id="10" name="AutoShape 10"/>
          <p:cNvSpPr/>
          <p:nvPr/>
        </p:nvSpPr>
        <p:spPr>
          <a:xfrm rot="5400000">
            <a:off x="8557467" y="9671892"/>
            <a:ext cx="1220692" cy="0"/>
          </a:xfrm>
          <a:prstGeom prst="line">
            <a:avLst/>
          </a:prstGeom>
          <a:ln w="9525" cap="flat">
            <a:solidFill>
              <a:srgbClr val="FCFBF7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66700" y="342902"/>
            <a:ext cx="17754600" cy="8534397"/>
            <a:chOff x="0" y="0"/>
            <a:chExt cx="5490351" cy="244681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2446812"/>
            </a:xfrm>
            <a:custGeom>
              <a:avLst/>
              <a:gdLst/>
              <a:ahLst/>
              <a:cxnLst/>
              <a:rect l="l" t="t" r="r" b="b"/>
              <a:pathLst>
                <a:path w="5490351" h="2446812">
                  <a:moveTo>
                    <a:pt x="5365891" y="2446812"/>
                  </a:moveTo>
                  <a:lnTo>
                    <a:pt x="124460" y="2446812"/>
                  </a:lnTo>
                  <a:cubicBezTo>
                    <a:pt x="55880" y="2446812"/>
                    <a:pt x="0" y="2390932"/>
                    <a:pt x="0" y="232235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65891" y="0"/>
                  </a:lnTo>
                  <a:cubicBezTo>
                    <a:pt x="5434471" y="0"/>
                    <a:pt x="5490351" y="55880"/>
                    <a:pt x="5490351" y="124460"/>
                  </a:cubicBezTo>
                  <a:lnTo>
                    <a:pt x="5490351" y="2322352"/>
                  </a:lnTo>
                  <a:cubicBezTo>
                    <a:pt x="5490351" y="2390932"/>
                    <a:pt x="5434471" y="2446812"/>
                    <a:pt x="5365891" y="2446812"/>
                  </a:cubicBezTo>
                  <a:close/>
                </a:path>
              </a:pathLst>
            </a:custGeom>
            <a:solidFill>
              <a:srgbClr val="F4EDE8"/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0" y="9053177"/>
            <a:ext cx="18288000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5400000">
            <a:off x="8557467" y="9671892"/>
            <a:ext cx="1220692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4877745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Klein"/>
              </a:rPr>
              <a:t>NEXT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000000"/>
                </a:solidFill>
                <a:latin typeface="Klein"/>
              </a:rPr>
              <a:t>10/26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4207328-052D-61D0-D055-C7004FC01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49" y="2095500"/>
            <a:ext cx="8296252" cy="50292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85685DD-D045-7032-BBDA-509222F91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758" y="2095500"/>
            <a:ext cx="833788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17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66700" y="342902"/>
            <a:ext cx="17754600" cy="8534397"/>
            <a:chOff x="0" y="0"/>
            <a:chExt cx="5490351" cy="244681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2446812"/>
            </a:xfrm>
            <a:custGeom>
              <a:avLst/>
              <a:gdLst/>
              <a:ahLst/>
              <a:cxnLst/>
              <a:rect l="l" t="t" r="r" b="b"/>
              <a:pathLst>
                <a:path w="5490351" h="2446812">
                  <a:moveTo>
                    <a:pt x="5365891" y="2446812"/>
                  </a:moveTo>
                  <a:lnTo>
                    <a:pt x="124460" y="2446812"/>
                  </a:lnTo>
                  <a:cubicBezTo>
                    <a:pt x="55880" y="2446812"/>
                    <a:pt x="0" y="2390932"/>
                    <a:pt x="0" y="232235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65891" y="0"/>
                  </a:lnTo>
                  <a:cubicBezTo>
                    <a:pt x="5434471" y="0"/>
                    <a:pt x="5490351" y="55880"/>
                    <a:pt x="5490351" y="124460"/>
                  </a:cubicBezTo>
                  <a:lnTo>
                    <a:pt x="5490351" y="2322352"/>
                  </a:lnTo>
                  <a:cubicBezTo>
                    <a:pt x="5490351" y="2390932"/>
                    <a:pt x="5434471" y="2446812"/>
                    <a:pt x="5365891" y="2446812"/>
                  </a:cubicBezTo>
                  <a:close/>
                </a:path>
              </a:pathLst>
            </a:custGeom>
            <a:solidFill>
              <a:srgbClr val="F4EDE8"/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0" y="9053177"/>
            <a:ext cx="18288000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5400000">
            <a:off x="8557467" y="9671892"/>
            <a:ext cx="1220692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4877745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Klein"/>
              </a:rPr>
              <a:t>NEXT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000000"/>
                </a:solidFill>
                <a:latin typeface="Klein"/>
              </a:rPr>
              <a:t>11/26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908EECF-3EFB-737D-6741-E57B80805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82167"/>
            <a:ext cx="8342172" cy="505586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11D381A-4676-9CF8-4FA3-2B08C3FDD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2253" y="2082168"/>
            <a:ext cx="8319947" cy="505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06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053177"/>
            <a:ext cx="18288000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5400000">
            <a:off x="8557467" y="9671892"/>
            <a:ext cx="1220692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4877745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Klein"/>
              </a:rPr>
              <a:t>NEXT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000000"/>
                </a:solidFill>
                <a:latin typeface="Klein"/>
              </a:rPr>
              <a:t>12/26</a:t>
            </a:r>
          </a:p>
        </p:txBody>
      </p:sp>
      <p:grpSp>
        <p:nvGrpSpPr>
          <p:cNvPr id="10" name="Group 32">
            <a:extLst>
              <a:ext uri="{FF2B5EF4-FFF2-40B4-BE49-F238E27FC236}">
                <a16:creationId xmlns:a16="http://schemas.microsoft.com/office/drawing/2014/main" id="{5D523762-2820-BCC7-C95B-97BD67A01DD4}"/>
              </a:ext>
            </a:extLst>
          </p:cNvPr>
          <p:cNvGrpSpPr/>
          <p:nvPr/>
        </p:nvGrpSpPr>
        <p:grpSpPr>
          <a:xfrm>
            <a:off x="-128368" y="-128922"/>
            <a:ext cx="18544736" cy="9173731"/>
            <a:chOff x="-3825362" y="4061801"/>
            <a:chExt cx="5769771" cy="2259126"/>
          </a:xfrm>
        </p:grpSpPr>
        <p:sp>
          <p:nvSpPr>
            <p:cNvPr id="12" name="Freeform 33">
              <a:extLst>
                <a:ext uri="{FF2B5EF4-FFF2-40B4-BE49-F238E27FC236}">
                  <a16:creationId xmlns:a16="http://schemas.microsoft.com/office/drawing/2014/main" id="{B3006A7D-6E43-02E3-53C3-534BA5F2EDF4}"/>
                </a:ext>
              </a:extLst>
            </p:cNvPr>
            <p:cNvSpPr/>
            <p:nvPr/>
          </p:nvSpPr>
          <p:spPr>
            <a:xfrm>
              <a:off x="-3825362" y="4061801"/>
              <a:ext cx="5769771" cy="2259126"/>
            </a:xfrm>
            <a:custGeom>
              <a:avLst/>
              <a:gdLst/>
              <a:ahLst/>
              <a:cxnLst/>
              <a:rect l="l" t="t" r="r" b="b"/>
              <a:pathLst>
                <a:path w="5769771" h="2259126">
                  <a:moveTo>
                    <a:pt x="5645310" y="2259126"/>
                  </a:moveTo>
                  <a:lnTo>
                    <a:pt x="124460" y="2259126"/>
                  </a:lnTo>
                  <a:cubicBezTo>
                    <a:pt x="55880" y="2259126"/>
                    <a:pt x="0" y="2203246"/>
                    <a:pt x="0" y="21346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645311" y="0"/>
                  </a:lnTo>
                  <a:cubicBezTo>
                    <a:pt x="5713891" y="0"/>
                    <a:pt x="5769771" y="55880"/>
                    <a:pt x="5769771" y="124460"/>
                  </a:cubicBezTo>
                  <a:lnTo>
                    <a:pt x="5769771" y="2134666"/>
                  </a:lnTo>
                  <a:cubicBezTo>
                    <a:pt x="5769771" y="2203247"/>
                    <a:pt x="5713891" y="2259126"/>
                    <a:pt x="5645311" y="2259126"/>
                  </a:cubicBezTo>
                  <a:close/>
                </a:path>
              </a:pathLst>
            </a:custGeom>
            <a:solidFill>
              <a:srgbClr val="8B7365"/>
            </a:solidFill>
          </p:spPr>
          <p:txBody>
            <a:bodyPr/>
            <a:lstStyle/>
            <a:p>
              <a:endParaRPr lang="pt-BR" dirty="0"/>
            </a:p>
          </p:txBody>
        </p:sp>
      </p:grpSp>
      <p:pic>
        <p:nvPicPr>
          <p:cNvPr id="13" name="Imagem 12" descr="Gráfico, Gráfico de linhas&#10;&#10;Descrição gerada automaticamente">
            <a:extLst>
              <a:ext uri="{FF2B5EF4-FFF2-40B4-BE49-F238E27FC236}">
                <a16:creationId xmlns:a16="http://schemas.microsoft.com/office/drawing/2014/main" id="{B7E48A90-BC5F-7BF5-9490-244503CF0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21" y="2241386"/>
            <a:ext cx="8610600" cy="4433114"/>
          </a:xfrm>
          <a:prstGeom prst="rect">
            <a:avLst/>
          </a:prstGeom>
        </p:spPr>
      </p:pic>
      <p:pic>
        <p:nvPicPr>
          <p:cNvPr id="14" name="Imagem 13" descr="Gráfico, Gráfico de linhas&#10;&#10;Descrição gerada automaticamente">
            <a:extLst>
              <a:ext uri="{FF2B5EF4-FFF2-40B4-BE49-F238E27FC236}">
                <a16:creationId xmlns:a16="http://schemas.microsoft.com/office/drawing/2014/main" id="{36BB9F94-89ED-6B0E-A69F-7095CF96C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393" y="2199830"/>
            <a:ext cx="8614486" cy="4435115"/>
          </a:xfrm>
          <a:prstGeom prst="rect">
            <a:avLst/>
          </a:prstGeom>
        </p:spPr>
      </p:pic>
      <p:sp>
        <p:nvSpPr>
          <p:cNvPr id="16" name="TextBox 10">
            <a:extLst>
              <a:ext uri="{FF2B5EF4-FFF2-40B4-BE49-F238E27FC236}">
                <a16:creationId xmlns:a16="http://schemas.microsoft.com/office/drawing/2014/main" id="{08941292-191B-9293-9708-0E5D2F118E4A}"/>
              </a:ext>
            </a:extLst>
          </p:cNvPr>
          <p:cNvSpPr txBox="1"/>
          <p:nvPr/>
        </p:nvSpPr>
        <p:spPr>
          <a:xfrm>
            <a:off x="1163561" y="255465"/>
            <a:ext cx="15574194" cy="9194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4400" dirty="0" err="1">
                <a:solidFill>
                  <a:srgbClr val="000000"/>
                </a:solidFill>
                <a:latin typeface="Klein"/>
              </a:rPr>
              <a:t>Tábua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 de Vida de </a:t>
            </a:r>
            <a:r>
              <a:rPr lang="en-US" sz="4400" dirty="0" err="1">
                <a:solidFill>
                  <a:srgbClr val="000000"/>
                </a:solidFill>
                <a:latin typeface="Klein"/>
              </a:rPr>
              <a:t>Decremento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 Simples - </a:t>
            </a:r>
            <a:r>
              <a:rPr lang="en-US" sz="4400" dirty="0" err="1">
                <a:solidFill>
                  <a:srgbClr val="000000"/>
                </a:solidFill>
                <a:latin typeface="Klein"/>
              </a:rPr>
              <a:t>nqx</a:t>
            </a:r>
            <a:endParaRPr lang="en-US" sz="4400" dirty="0">
              <a:solidFill>
                <a:srgbClr val="000000"/>
              </a:solidFill>
              <a:latin typeface="Kle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053177"/>
            <a:ext cx="18288000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5400000">
            <a:off x="8557467" y="9671892"/>
            <a:ext cx="1220692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4877745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Klein"/>
              </a:rPr>
              <a:t>NEXT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000000"/>
                </a:solidFill>
                <a:latin typeface="Klein"/>
              </a:rPr>
              <a:t>13/26</a:t>
            </a:r>
          </a:p>
        </p:txBody>
      </p:sp>
      <p:grpSp>
        <p:nvGrpSpPr>
          <p:cNvPr id="10" name="Group 32">
            <a:extLst>
              <a:ext uri="{FF2B5EF4-FFF2-40B4-BE49-F238E27FC236}">
                <a16:creationId xmlns:a16="http://schemas.microsoft.com/office/drawing/2014/main" id="{5D523762-2820-BCC7-C95B-97BD67A01DD4}"/>
              </a:ext>
            </a:extLst>
          </p:cNvPr>
          <p:cNvGrpSpPr/>
          <p:nvPr/>
        </p:nvGrpSpPr>
        <p:grpSpPr>
          <a:xfrm>
            <a:off x="-128368" y="-120554"/>
            <a:ext cx="18544736" cy="9173731"/>
            <a:chOff x="-3825362" y="4061801"/>
            <a:chExt cx="5769771" cy="2259126"/>
          </a:xfrm>
        </p:grpSpPr>
        <p:sp>
          <p:nvSpPr>
            <p:cNvPr id="12" name="Freeform 33">
              <a:extLst>
                <a:ext uri="{FF2B5EF4-FFF2-40B4-BE49-F238E27FC236}">
                  <a16:creationId xmlns:a16="http://schemas.microsoft.com/office/drawing/2014/main" id="{B3006A7D-6E43-02E3-53C3-534BA5F2EDF4}"/>
                </a:ext>
              </a:extLst>
            </p:cNvPr>
            <p:cNvSpPr/>
            <p:nvPr/>
          </p:nvSpPr>
          <p:spPr>
            <a:xfrm>
              <a:off x="-3825362" y="4061801"/>
              <a:ext cx="5769771" cy="2259126"/>
            </a:xfrm>
            <a:custGeom>
              <a:avLst/>
              <a:gdLst/>
              <a:ahLst/>
              <a:cxnLst/>
              <a:rect l="l" t="t" r="r" b="b"/>
              <a:pathLst>
                <a:path w="5769771" h="2259126">
                  <a:moveTo>
                    <a:pt x="5645310" y="2259126"/>
                  </a:moveTo>
                  <a:lnTo>
                    <a:pt x="124460" y="2259126"/>
                  </a:lnTo>
                  <a:cubicBezTo>
                    <a:pt x="55880" y="2259126"/>
                    <a:pt x="0" y="2203246"/>
                    <a:pt x="0" y="21346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645311" y="0"/>
                  </a:lnTo>
                  <a:cubicBezTo>
                    <a:pt x="5713891" y="0"/>
                    <a:pt x="5769771" y="55880"/>
                    <a:pt x="5769771" y="124460"/>
                  </a:cubicBezTo>
                  <a:lnTo>
                    <a:pt x="5769771" y="2134666"/>
                  </a:lnTo>
                  <a:cubicBezTo>
                    <a:pt x="5769771" y="2203247"/>
                    <a:pt x="5713891" y="2259126"/>
                    <a:pt x="5645311" y="2259126"/>
                  </a:cubicBezTo>
                  <a:close/>
                </a:path>
              </a:pathLst>
            </a:custGeom>
            <a:solidFill>
              <a:srgbClr val="8B7365"/>
            </a:solidFill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16" name="TextBox 10">
            <a:extLst>
              <a:ext uri="{FF2B5EF4-FFF2-40B4-BE49-F238E27FC236}">
                <a16:creationId xmlns:a16="http://schemas.microsoft.com/office/drawing/2014/main" id="{08941292-191B-9293-9708-0E5D2F118E4A}"/>
              </a:ext>
            </a:extLst>
          </p:cNvPr>
          <p:cNvSpPr txBox="1"/>
          <p:nvPr/>
        </p:nvSpPr>
        <p:spPr>
          <a:xfrm>
            <a:off x="1163561" y="255465"/>
            <a:ext cx="15574194" cy="9194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4400" dirty="0" err="1">
                <a:solidFill>
                  <a:srgbClr val="000000"/>
                </a:solidFill>
                <a:latin typeface="Klein"/>
              </a:rPr>
              <a:t>Tábua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 de Vida de </a:t>
            </a:r>
            <a:r>
              <a:rPr lang="en-US" sz="4400" dirty="0" err="1">
                <a:solidFill>
                  <a:srgbClr val="000000"/>
                </a:solidFill>
                <a:latin typeface="Klein"/>
              </a:rPr>
              <a:t>Decremento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 Simples - lx</a:t>
            </a:r>
          </a:p>
        </p:txBody>
      </p:sp>
      <p:pic>
        <p:nvPicPr>
          <p:cNvPr id="11" name="Imagem 10" descr="Gráfico, Histograma&#10;&#10;Descrição gerada automaticamente">
            <a:extLst>
              <a:ext uri="{FF2B5EF4-FFF2-40B4-BE49-F238E27FC236}">
                <a16:creationId xmlns:a16="http://schemas.microsoft.com/office/drawing/2014/main" id="{667EA6E3-2E96-CE29-6CC0-608DB8B35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54" y="2167300"/>
            <a:ext cx="8672946" cy="4465212"/>
          </a:xfrm>
          <a:prstGeom prst="rect">
            <a:avLst/>
          </a:prstGeom>
        </p:spPr>
      </p:pic>
      <p:pic>
        <p:nvPicPr>
          <p:cNvPr id="17" name="Imagem 16" descr="Interface gráfica do usuário, Gráfico&#10;&#10;Descrição gerada automaticamente">
            <a:extLst>
              <a:ext uri="{FF2B5EF4-FFF2-40B4-BE49-F238E27FC236}">
                <a16:creationId xmlns:a16="http://schemas.microsoft.com/office/drawing/2014/main" id="{85FA5363-3A3A-2362-D466-4D6649A90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399" y="2167301"/>
            <a:ext cx="8672947" cy="446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21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053177"/>
            <a:ext cx="18288000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5400000">
            <a:off x="8557467" y="9671892"/>
            <a:ext cx="1220692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4877745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Klein"/>
              </a:rPr>
              <a:t>NEXT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000000"/>
                </a:solidFill>
                <a:latin typeface="Klein"/>
              </a:rPr>
              <a:t>14/26</a:t>
            </a:r>
          </a:p>
        </p:txBody>
      </p:sp>
      <p:grpSp>
        <p:nvGrpSpPr>
          <p:cNvPr id="10" name="Group 32">
            <a:extLst>
              <a:ext uri="{FF2B5EF4-FFF2-40B4-BE49-F238E27FC236}">
                <a16:creationId xmlns:a16="http://schemas.microsoft.com/office/drawing/2014/main" id="{5D523762-2820-BCC7-C95B-97BD67A01DD4}"/>
              </a:ext>
            </a:extLst>
          </p:cNvPr>
          <p:cNvGrpSpPr/>
          <p:nvPr/>
        </p:nvGrpSpPr>
        <p:grpSpPr>
          <a:xfrm>
            <a:off x="-128368" y="-120554"/>
            <a:ext cx="18544736" cy="9173731"/>
            <a:chOff x="-3825362" y="4061801"/>
            <a:chExt cx="5769771" cy="2259126"/>
          </a:xfrm>
        </p:grpSpPr>
        <p:sp>
          <p:nvSpPr>
            <p:cNvPr id="12" name="Freeform 33">
              <a:extLst>
                <a:ext uri="{FF2B5EF4-FFF2-40B4-BE49-F238E27FC236}">
                  <a16:creationId xmlns:a16="http://schemas.microsoft.com/office/drawing/2014/main" id="{B3006A7D-6E43-02E3-53C3-534BA5F2EDF4}"/>
                </a:ext>
              </a:extLst>
            </p:cNvPr>
            <p:cNvSpPr/>
            <p:nvPr/>
          </p:nvSpPr>
          <p:spPr>
            <a:xfrm>
              <a:off x="-3825362" y="4061801"/>
              <a:ext cx="5769771" cy="2259126"/>
            </a:xfrm>
            <a:custGeom>
              <a:avLst/>
              <a:gdLst/>
              <a:ahLst/>
              <a:cxnLst/>
              <a:rect l="l" t="t" r="r" b="b"/>
              <a:pathLst>
                <a:path w="5769771" h="2259126">
                  <a:moveTo>
                    <a:pt x="5645310" y="2259126"/>
                  </a:moveTo>
                  <a:lnTo>
                    <a:pt x="124460" y="2259126"/>
                  </a:lnTo>
                  <a:cubicBezTo>
                    <a:pt x="55880" y="2259126"/>
                    <a:pt x="0" y="2203246"/>
                    <a:pt x="0" y="21346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645311" y="0"/>
                  </a:lnTo>
                  <a:cubicBezTo>
                    <a:pt x="5713891" y="0"/>
                    <a:pt x="5769771" y="55880"/>
                    <a:pt x="5769771" y="124460"/>
                  </a:cubicBezTo>
                  <a:lnTo>
                    <a:pt x="5769771" y="2134666"/>
                  </a:lnTo>
                  <a:cubicBezTo>
                    <a:pt x="5769771" y="2203247"/>
                    <a:pt x="5713891" y="2259126"/>
                    <a:pt x="5645311" y="2259126"/>
                  </a:cubicBezTo>
                  <a:close/>
                </a:path>
              </a:pathLst>
            </a:custGeom>
            <a:solidFill>
              <a:srgbClr val="8B7365"/>
            </a:solidFill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16" name="TextBox 10">
            <a:extLst>
              <a:ext uri="{FF2B5EF4-FFF2-40B4-BE49-F238E27FC236}">
                <a16:creationId xmlns:a16="http://schemas.microsoft.com/office/drawing/2014/main" id="{08941292-191B-9293-9708-0E5D2F118E4A}"/>
              </a:ext>
            </a:extLst>
          </p:cNvPr>
          <p:cNvSpPr txBox="1"/>
          <p:nvPr/>
        </p:nvSpPr>
        <p:spPr>
          <a:xfrm>
            <a:off x="1163561" y="255465"/>
            <a:ext cx="15574194" cy="9194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4400" dirty="0" err="1">
                <a:solidFill>
                  <a:srgbClr val="000000"/>
                </a:solidFill>
                <a:latin typeface="Klein"/>
              </a:rPr>
              <a:t>Tábua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 de Vida de </a:t>
            </a:r>
            <a:r>
              <a:rPr lang="en-US" sz="4400" dirty="0" err="1">
                <a:solidFill>
                  <a:srgbClr val="000000"/>
                </a:solidFill>
                <a:latin typeface="Klein"/>
              </a:rPr>
              <a:t>Decremento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 Simples – ex</a:t>
            </a:r>
          </a:p>
        </p:txBody>
      </p:sp>
      <p:pic>
        <p:nvPicPr>
          <p:cNvPr id="13" name="Imagem 12" descr="Gráfico&#10;&#10;Descrição gerada automaticamente">
            <a:extLst>
              <a:ext uri="{FF2B5EF4-FFF2-40B4-BE49-F238E27FC236}">
                <a16:creationId xmlns:a16="http://schemas.microsoft.com/office/drawing/2014/main" id="{BAD691D4-E310-E76E-665E-854889A47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709" y="2167472"/>
            <a:ext cx="8526762" cy="4389950"/>
          </a:xfrm>
          <a:prstGeom prst="rect">
            <a:avLst/>
          </a:prstGeom>
        </p:spPr>
      </p:pic>
      <p:pic>
        <p:nvPicPr>
          <p:cNvPr id="14" name="Imagem 13" descr="Gráfico&#10;&#10;Descrição gerada automaticamente">
            <a:extLst>
              <a:ext uri="{FF2B5EF4-FFF2-40B4-BE49-F238E27FC236}">
                <a16:creationId xmlns:a16="http://schemas.microsoft.com/office/drawing/2014/main" id="{D60B45DE-5ECB-BA54-6686-8C466F6646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0"/>
          <a:stretch/>
        </p:blipFill>
        <p:spPr>
          <a:xfrm>
            <a:off x="330657" y="2150154"/>
            <a:ext cx="8837156" cy="437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88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0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288" y="9053177"/>
            <a:ext cx="182880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5400000">
            <a:off x="8557467" y="9671892"/>
            <a:ext cx="1220692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4288" y="2801714"/>
            <a:ext cx="182880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4288" y="4052007"/>
            <a:ext cx="18288000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14288" y="5302299"/>
            <a:ext cx="18288000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14288" y="6552592"/>
            <a:ext cx="18288000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14288" y="7802884"/>
            <a:ext cx="18288000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14877745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Klein"/>
              </a:rPr>
              <a:t>NEXT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47009" y="1019175"/>
            <a:ext cx="14593981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6500" dirty="0" err="1">
                <a:solidFill>
                  <a:srgbClr val="000000"/>
                </a:solidFill>
                <a:latin typeface="Klein"/>
              </a:rPr>
              <a:t>Grupos</a:t>
            </a:r>
            <a:r>
              <a:rPr lang="en-US" sz="6500" dirty="0">
                <a:solidFill>
                  <a:srgbClr val="000000"/>
                </a:solidFill>
                <a:latin typeface="Klein"/>
              </a:rPr>
              <a:t> de causa de </a:t>
            </a:r>
            <a:r>
              <a:rPr lang="en-US" sz="6500" dirty="0" err="1">
                <a:solidFill>
                  <a:srgbClr val="000000"/>
                </a:solidFill>
                <a:latin typeface="Klein"/>
              </a:rPr>
              <a:t>morte</a:t>
            </a:r>
            <a:endParaRPr lang="en-US" sz="6500" dirty="0">
              <a:solidFill>
                <a:srgbClr val="000000"/>
              </a:solidFill>
              <a:latin typeface="Klein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070390" y="3140631"/>
            <a:ext cx="581984" cy="581984"/>
            <a:chOff x="0" y="0"/>
            <a:chExt cx="775979" cy="775979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775979" cy="775979"/>
              <a:chOff x="0" y="0"/>
              <a:chExt cx="6350000" cy="635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CFBF7"/>
              </a:solidFill>
            </p:spPr>
          </p:sp>
        </p:grpSp>
        <p:sp>
          <p:nvSpPr>
            <p:cNvPr id="14" name="TextBox 14"/>
            <p:cNvSpPr txBox="1"/>
            <p:nvPr/>
          </p:nvSpPr>
          <p:spPr>
            <a:xfrm>
              <a:off x="122239" y="161718"/>
              <a:ext cx="531500" cy="4739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60"/>
                </a:lnSpc>
              </a:pPr>
              <a:r>
                <a:rPr lang="en-US" sz="2200">
                  <a:solidFill>
                    <a:srgbClr val="000000"/>
                  </a:solidFill>
                  <a:latin typeface="Klein"/>
                </a:rPr>
                <a:t>1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70390" y="4390923"/>
            <a:ext cx="581984" cy="581984"/>
            <a:chOff x="0" y="0"/>
            <a:chExt cx="775979" cy="775979"/>
          </a:xfrm>
        </p:grpSpPr>
        <p:grpSp>
          <p:nvGrpSpPr>
            <p:cNvPr id="16" name="Group 16"/>
            <p:cNvGrpSpPr/>
            <p:nvPr/>
          </p:nvGrpSpPr>
          <p:grpSpPr>
            <a:xfrm>
              <a:off x="0" y="0"/>
              <a:ext cx="775979" cy="775979"/>
              <a:chOff x="0" y="0"/>
              <a:chExt cx="6350000" cy="63500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CFBF7"/>
              </a:solidFill>
            </p:spPr>
          </p:sp>
        </p:grpSp>
        <p:sp>
          <p:nvSpPr>
            <p:cNvPr id="18" name="TextBox 18"/>
            <p:cNvSpPr txBox="1"/>
            <p:nvPr/>
          </p:nvSpPr>
          <p:spPr>
            <a:xfrm>
              <a:off x="122239" y="161718"/>
              <a:ext cx="531500" cy="4739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60"/>
                </a:lnSpc>
              </a:pPr>
              <a:r>
                <a:rPr lang="en-US" sz="2200">
                  <a:solidFill>
                    <a:srgbClr val="000000"/>
                  </a:solidFill>
                  <a:latin typeface="Klein"/>
                </a:rPr>
                <a:t>2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070390" y="5641216"/>
            <a:ext cx="581984" cy="581984"/>
            <a:chOff x="0" y="0"/>
            <a:chExt cx="775979" cy="775979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775979" cy="775979"/>
              <a:chOff x="0" y="0"/>
              <a:chExt cx="6350000" cy="63500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CFBF7"/>
              </a:solidFill>
            </p:spPr>
          </p:sp>
        </p:grpSp>
        <p:sp>
          <p:nvSpPr>
            <p:cNvPr id="22" name="TextBox 22"/>
            <p:cNvSpPr txBox="1"/>
            <p:nvPr/>
          </p:nvSpPr>
          <p:spPr>
            <a:xfrm>
              <a:off x="122239" y="161718"/>
              <a:ext cx="531500" cy="4739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60"/>
                </a:lnSpc>
              </a:pPr>
              <a:r>
                <a:rPr lang="en-US" sz="2200">
                  <a:solidFill>
                    <a:srgbClr val="000000"/>
                  </a:solidFill>
                  <a:latin typeface="Klein"/>
                </a:rPr>
                <a:t>3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070390" y="6891509"/>
            <a:ext cx="581984" cy="581984"/>
            <a:chOff x="0" y="0"/>
            <a:chExt cx="775979" cy="775979"/>
          </a:xfrm>
        </p:grpSpPr>
        <p:grpSp>
          <p:nvGrpSpPr>
            <p:cNvPr id="24" name="Group 24"/>
            <p:cNvGrpSpPr/>
            <p:nvPr/>
          </p:nvGrpSpPr>
          <p:grpSpPr>
            <a:xfrm>
              <a:off x="0" y="0"/>
              <a:ext cx="775979" cy="775979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CFBF7"/>
              </a:solidFill>
            </p:spPr>
          </p:sp>
        </p:grpSp>
        <p:sp>
          <p:nvSpPr>
            <p:cNvPr id="26" name="TextBox 26"/>
            <p:cNvSpPr txBox="1"/>
            <p:nvPr/>
          </p:nvSpPr>
          <p:spPr>
            <a:xfrm>
              <a:off x="122239" y="161718"/>
              <a:ext cx="531500" cy="4739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60"/>
                </a:lnSpc>
              </a:pPr>
              <a:r>
                <a:rPr lang="en-US" sz="2200">
                  <a:solidFill>
                    <a:srgbClr val="000000"/>
                  </a:solidFill>
                  <a:latin typeface="Klein"/>
                </a:rPr>
                <a:t>4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070390" y="8141801"/>
            <a:ext cx="581984" cy="581984"/>
            <a:chOff x="0" y="0"/>
            <a:chExt cx="775979" cy="775979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775979" cy="775979"/>
              <a:chOff x="0" y="0"/>
              <a:chExt cx="6350000" cy="63500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CFBF7"/>
              </a:solidFill>
            </p:spPr>
          </p:sp>
        </p:grpSp>
        <p:sp>
          <p:nvSpPr>
            <p:cNvPr id="30" name="TextBox 30"/>
            <p:cNvSpPr txBox="1"/>
            <p:nvPr/>
          </p:nvSpPr>
          <p:spPr>
            <a:xfrm>
              <a:off x="122239" y="161718"/>
              <a:ext cx="531500" cy="4739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60"/>
                </a:lnSpc>
              </a:pPr>
              <a:r>
                <a:rPr lang="en-US" sz="2200">
                  <a:solidFill>
                    <a:srgbClr val="000000"/>
                  </a:solidFill>
                  <a:latin typeface="Klein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2461372" y="4407595"/>
            <a:ext cx="13333024" cy="47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r>
              <a:rPr lang="en-US" sz="2600" dirty="0" err="1">
                <a:solidFill>
                  <a:srgbClr val="000000"/>
                </a:solidFill>
                <a:latin typeface="Nourd Light"/>
              </a:rPr>
              <a:t>Mortes</a:t>
            </a:r>
            <a:r>
              <a:rPr lang="en-US" sz="2600" dirty="0">
                <a:solidFill>
                  <a:srgbClr val="000000"/>
                </a:solidFill>
                <a:latin typeface="Nourd Light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Nourd Light"/>
              </a:rPr>
              <a:t>por</a:t>
            </a:r>
            <a:r>
              <a:rPr lang="en-US" sz="2600" dirty="0">
                <a:solidFill>
                  <a:srgbClr val="000000"/>
                </a:solidFill>
                <a:latin typeface="Nourd Light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Nourd Light"/>
              </a:rPr>
              <a:t>doenças</a:t>
            </a:r>
            <a:r>
              <a:rPr lang="en-US" sz="2600" dirty="0">
                <a:solidFill>
                  <a:srgbClr val="000000"/>
                </a:solidFill>
                <a:latin typeface="Nourd Light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Nourd Light"/>
              </a:rPr>
              <a:t>previníveis</a:t>
            </a:r>
            <a:r>
              <a:rPr lang="en-US" sz="2600" dirty="0">
                <a:solidFill>
                  <a:srgbClr val="000000"/>
                </a:solidFill>
                <a:latin typeface="Nourd Light"/>
              </a:rPr>
              <a:t> (</a:t>
            </a:r>
            <a:r>
              <a:rPr lang="en-US" sz="2600" dirty="0" err="1">
                <a:solidFill>
                  <a:srgbClr val="000000"/>
                </a:solidFill>
                <a:latin typeface="Nourd Light"/>
              </a:rPr>
              <a:t>Infecciosas</a:t>
            </a:r>
            <a:r>
              <a:rPr lang="en-US" sz="2600" dirty="0">
                <a:solidFill>
                  <a:srgbClr val="000000"/>
                </a:solidFill>
                <a:latin typeface="Nourd Light"/>
              </a:rPr>
              <a:t>, </a:t>
            </a:r>
            <a:r>
              <a:rPr lang="en-US" sz="2600" dirty="0" err="1">
                <a:solidFill>
                  <a:srgbClr val="000000"/>
                </a:solidFill>
                <a:latin typeface="Nourd Light"/>
              </a:rPr>
              <a:t>parasitárias</a:t>
            </a:r>
            <a:r>
              <a:rPr lang="en-US" sz="2600" dirty="0">
                <a:solidFill>
                  <a:srgbClr val="000000"/>
                </a:solidFill>
                <a:latin typeface="Nourd Light"/>
              </a:rPr>
              <a:t>, </a:t>
            </a:r>
            <a:r>
              <a:rPr lang="en-US" sz="2600" dirty="0" err="1">
                <a:solidFill>
                  <a:srgbClr val="000000"/>
                </a:solidFill>
                <a:latin typeface="Nourd Light"/>
              </a:rPr>
              <a:t>maternas</a:t>
            </a:r>
            <a:r>
              <a:rPr lang="en-US" sz="2600" dirty="0">
                <a:solidFill>
                  <a:srgbClr val="000000"/>
                </a:solidFill>
                <a:latin typeface="Nourd Light"/>
              </a:rPr>
              <a:t>, </a:t>
            </a:r>
            <a:r>
              <a:rPr lang="en-US" sz="2600" dirty="0" err="1">
                <a:solidFill>
                  <a:srgbClr val="000000"/>
                </a:solidFill>
                <a:latin typeface="Nourd Light"/>
              </a:rPr>
              <a:t>perinatais</a:t>
            </a:r>
            <a:r>
              <a:rPr lang="en-US" sz="2600" dirty="0">
                <a:solidFill>
                  <a:srgbClr val="000000"/>
                </a:solidFill>
                <a:latin typeface="Nourd Light"/>
              </a:rPr>
              <a:t> e </a:t>
            </a:r>
            <a:r>
              <a:rPr lang="en-US" sz="2600" dirty="0" err="1">
                <a:solidFill>
                  <a:srgbClr val="000000"/>
                </a:solidFill>
                <a:latin typeface="Nourd Light"/>
              </a:rPr>
              <a:t>nutricionais</a:t>
            </a:r>
            <a:r>
              <a:rPr lang="en-US" sz="2600" dirty="0">
                <a:solidFill>
                  <a:srgbClr val="000000"/>
                </a:solidFill>
                <a:latin typeface="Nourd Light"/>
              </a:rPr>
              <a:t>)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2461372" y="8158473"/>
            <a:ext cx="13333024" cy="47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r>
              <a:rPr lang="en-US" sz="2600" dirty="0">
                <a:solidFill>
                  <a:srgbClr val="000000"/>
                </a:solidFill>
                <a:latin typeface="Nourd Light"/>
              </a:rPr>
              <a:t>Outros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28700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000000"/>
                </a:solidFill>
                <a:latin typeface="Klein"/>
              </a:rPr>
              <a:t>15/26</a:t>
            </a:r>
          </a:p>
        </p:txBody>
      </p:sp>
      <p:sp>
        <p:nvSpPr>
          <p:cNvPr id="37" name="TextBox 32">
            <a:extLst>
              <a:ext uri="{FF2B5EF4-FFF2-40B4-BE49-F238E27FC236}">
                <a16:creationId xmlns:a16="http://schemas.microsoft.com/office/drawing/2014/main" id="{E4771AAC-0113-CF9F-7CC2-043A50ABC81D}"/>
              </a:ext>
            </a:extLst>
          </p:cNvPr>
          <p:cNvSpPr txBox="1"/>
          <p:nvPr/>
        </p:nvSpPr>
        <p:spPr>
          <a:xfrm>
            <a:off x="2461372" y="3273346"/>
            <a:ext cx="13333024" cy="47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r>
              <a:rPr lang="en-US" sz="2600" dirty="0" err="1">
                <a:solidFill>
                  <a:srgbClr val="000000"/>
                </a:solidFill>
                <a:latin typeface="Nourd Light"/>
              </a:rPr>
              <a:t>Mortes</a:t>
            </a:r>
            <a:r>
              <a:rPr lang="en-US" sz="2600" dirty="0">
                <a:solidFill>
                  <a:srgbClr val="000000"/>
                </a:solidFill>
                <a:latin typeface="Nourd Light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Nourd Light"/>
              </a:rPr>
              <a:t>por</a:t>
            </a:r>
            <a:r>
              <a:rPr lang="en-US" sz="2600" dirty="0">
                <a:solidFill>
                  <a:srgbClr val="000000"/>
                </a:solidFill>
                <a:latin typeface="Nourd Light"/>
              </a:rPr>
              <a:t> Covid</a:t>
            </a:r>
          </a:p>
        </p:txBody>
      </p:sp>
      <p:sp>
        <p:nvSpPr>
          <p:cNvPr id="38" name="TextBox 32">
            <a:extLst>
              <a:ext uri="{FF2B5EF4-FFF2-40B4-BE49-F238E27FC236}">
                <a16:creationId xmlns:a16="http://schemas.microsoft.com/office/drawing/2014/main" id="{F0648711-B3B4-DD22-B844-AF755A235778}"/>
              </a:ext>
            </a:extLst>
          </p:cNvPr>
          <p:cNvSpPr txBox="1"/>
          <p:nvPr/>
        </p:nvSpPr>
        <p:spPr>
          <a:xfrm>
            <a:off x="2461372" y="5741236"/>
            <a:ext cx="13979618" cy="4551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r>
              <a:rPr lang="en-US" sz="2600" dirty="0" err="1">
                <a:solidFill>
                  <a:srgbClr val="000000"/>
                </a:solidFill>
                <a:latin typeface="Nourd Light"/>
              </a:rPr>
              <a:t>Mortes</a:t>
            </a:r>
            <a:r>
              <a:rPr lang="en-US" sz="2600" dirty="0">
                <a:solidFill>
                  <a:srgbClr val="000000"/>
                </a:solidFill>
                <a:latin typeface="Nourd Light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Nourd Light"/>
              </a:rPr>
              <a:t>por</a:t>
            </a:r>
            <a:r>
              <a:rPr lang="en-US" sz="2600" dirty="0">
                <a:solidFill>
                  <a:srgbClr val="000000"/>
                </a:solidFill>
                <a:latin typeface="Nourd Light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Nourd Light"/>
              </a:rPr>
              <a:t>doenças</a:t>
            </a:r>
            <a:r>
              <a:rPr lang="en-US" sz="2600" dirty="0">
                <a:solidFill>
                  <a:srgbClr val="000000"/>
                </a:solidFill>
                <a:latin typeface="Nourd Light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Nourd Light"/>
              </a:rPr>
              <a:t>não</a:t>
            </a:r>
            <a:r>
              <a:rPr lang="en-US" sz="2600" dirty="0">
                <a:solidFill>
                  <a:srgbClr val="000000"/>
                </a:solidFill>
                <a:latin typeface="Nourd Light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Nourd Light"/>
              </a:rPr>
              <a:t>transmissíveis</a:t>
            </a:r>
            <a:r>
              <a:rPr lang="en-US" sz="2600" dirty="0">
                <a:solidFill>
                  <a:srgbClr val="000000"/>
                </a:solidFill>
                <a:latin typeface="Nourd Light"/>
              </a:rPr>
              <a:t> (</a:t>
            </a:r>
            <a:r>
              <a:rPr lang="en-US" sz="2600" dirty="0" err="1">
                <a:solidFill>
                  <a:srgbClr val="000000"/>
                </a:solidFill>
                <a:latin typeface="Nourd Light"/>
              </a:rPr>
              <a:t>Neoplasias</a:t>
            </a:r>
            <a:r>
              <a:rPr lang="en-US" sz="2600" dirty="0">
                <a:solidFill>
                  <a:srgbClr val="000000"/>
                </a:solidFill>
                <a:latin typeface="Nourd Light"/>
              </a:rPr>
              <a:t>, </a:t>
            </a:r>
            <a:r>
              <a:rPr lang="en-US" sz="2600" dirty="0" err="1">
                <a:solidFill>
                  <a:srgbClr val="000000"/>
                </a:solidFill>
                <a:latin typeface="Nourd Light"/>
              </a:rPr>
              <a:t>cardiovasculares</a:t>
            </a:r>
            <a:r>
              <a:rPr lang="en-US" sz="2600" dirty="0">
                <a:solidFill>
                  <a:srgbClr val="000000"/>
                </a:solidFill>
                <a:latin typeface="Nourd Light"/>
              </a:rPr>
              <a:t>, </a:t>
            </a:r>
            <a:r>
              <a:rPr lang="en-US" sz="2600" dirty="0" err="1">
                <a:solidFill>
                  <a:srgbClr val="000000"/>
                </a:solidFill>
                <a:latin typeface="Nourd Light"/>
              </a:rPr>
              <a:t>respiratórias</a:t>
            </a:r>
            <a:r>
              <a:rPr lang="en-US" sz="2600" dirty="0">
                <a:solidFill>
                  <a:srgbClr val="000000"/>
                </a:solidFill>
                <a:latin typeface="Nourd Light"/>
              </a:rPr>
              <a:t>, diabetes, etc.)</a:t>
            </a:r>
          </a:p>
        </p:txBody>
      </p:sp>
      <p:sp>
        <p:nvSpPr>
          <p:cNvPr id="39" name="TextBox 32">
            <a:extLst>
              <a:ext uri="{FF2B5EF4-FFF2-40B4-BE49-F238E27FC236}">
                <a16:creationId xmlns:a16="http://schemas.microsoft.com/office/drawing/2014/main" id="{343DA88A-1BFE-0A4A-2526-82119048243B}"/>
              </a:ext>
            </a:extLst>
          </p:cNvPr>
          <p:cNvSpPr txBox="1"/>
          <p:nvPr/>
        </p:nvSpPr>
        <p:spPr>
          <a:xfrm>
            <a:off x="2461372" y="6946281"/>
            <a:ext cx="13333024" cy="47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r>
              <a:rPr lang="en-US" sz="2600" dirty="0" err="1">
                <a:solidFill>
                  <a:srgbClr val="000000"/>
                </a:solidFill>
                <a:latin typeface="Nourd Light"/>
              </a:rPr>
              <a:t>Mortes</a:t>
            </a:r>
            <a:r>
              <a:rPr lang="en-US" sz="2600" dirty="0">
                <a:solidFill>
                  <a:srgbClr val="000000"/>
                </a:solidFill>
                <a:latin typeface="Nourd Light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Nourd Light"/>
              </a:rPr>
              <a:t>por</a:t>
            </a:r>
            <a:r>
              <a:rPr lang="en-US" sz="2600" dirty="0">
                <a:solidFill>
                  <a:srgbClr val="000000"/>
                </a:solidFill>
                <a:latin typeface="Nourd Light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Nourd Light"/>
              </a:rPr>
              <a:t>causas</a:t>
            </a:r>
            <a:r>
              <a:rPr lang="en-US" sz="2600" dirty="0">
                <a:solidFill>
                  <a:srgbClr val="000000"/>
                </a:solidFill>
                <a:latin typeface="Nourd Light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Nourd Light"/>
              </a:rPr>
              <a:t>externas</a:t>
            </a:r>
            <a:r>
              <a:rPr lang="en-US" sz="2600" dirty="0">
                <a:solidFill>
                  <a:srgbClr val="000000"/>
                </a:solidFill>
                <a:latin typeface="Nourd Light"/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0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053177"/>
            <a:ext cx="182880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5400000">
            <a:off x="8557467" y="9671892"/>
            <a:ext cx="1220692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4877745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Klein"/>
              </a:rPr>
              <a:t>NEXT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306336" y="168827"/>
            <a:ext cx="13675325" cy="9194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4400" dirty="0" err="1">
                <a:solidFill>
                  <a:srgbClr val="000000"/>
                </a:solidFill>
                <a:latin typeface="Klein"/>
              </a:rPr>
              <a:t>Tábua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 de Vida </a:t>
            </a:r>
            <a:r>
              <a:rPr lang="en-US" sz="4400" dirty="0" err="1">
                <a:solidFill>
                  <a:srgbClr val="000000"/>
                </a:solidFill>
                <a:latin typeface="Klein"/>
              </a:rPr>
              <a:t>por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Klein"/>
              </a:rPr>
              <a:t>Múltiplos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Klein"/>
              </a:rPr>
              <a:t>Decrementos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 - </a:t>
            </a:r>
            <a:r>
              <a:rPr lang="en-US" sz="4400" dirty="0" err="1">
                <a:solidFill>
                  <a:srgbClr val="000000"/>
                </a:solidFill>
                <a:latin typeface="Klein"/>
              </a:rPr>
              <a:t>nqx</a:t>
            </a:r>
            <a:endParaRPr lang="en-US" sz="4400" dirty="0">
              <a:solidFill>
                <a:srgbClr val="000000"/>
              </a:solidFill>
              <a:latin typeface="Klein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028700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000000"/>
                </a:solidFill>
                <a:latin typeface="Klein"/>
              </a:rPr>
              <a:t>16/26</a:t>
            </a:r>
          </a:p>
        </p:txBody>
      </p:sp>
      <p:pic>
        <p:nvPicPr>
          <p:cNvPr id="21" name="Imagem 20" descr="Gráfico, Gráfico de linhas&#10;&#10;Descrição gerada automaticamente">
            <a:extLst>
              <a:ext uri="{FF2B5EF4-FFF2-40B4-BE49-F238E27FC236}">
                <a16:creationId xmlns:a16="http://schemas.microsoft.com/office/drawing/2014/main" id="{ED32400B-7785-DC54-4FDD-903A265FA3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2"/>
          <a:stretch/>
        </p:blipFill>
        <p:spPr>
          <a:xfrm>
            <a:off x="304800" y="2592225"/>
            <a:ext cx="8602859" cy="4251015"/>
          </a:xfrm>
          <a:prstGeom prst="rect">
            <a:avLst/>
          </a:prstGeom>
        </p:spPr>
      </p:pic>
      <p:pic>
        <p:nvPicPr>
          <p:cNvPr id="8" name="Imagem 7" descr="Gráfico, Gráfico de linhas&#10;&#10;Descrição gerada automaticamente">
            <a:extLst>
              <a:ext uri="{FF2B5EF4-FFF2-40B4-BE49-F238E27FC236}">
                <a16:creationId xmlns:a16="http://schemas.microsoft.com/office/drawing/2014/main" id="{EA26C50C-CA42-02B4-B1E3-9A16586D58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8"/>
          <a:stretch/>
        </p:blipFill>
        <p:spPr>
          <a:xfrm>
            <a:off x="9366377" y="2592225"/>
            <a:ext cx="8616823" cy="427583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0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053177"/>
            <a:ext cx="182880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5400000">
            <a:off x="8557467" y="9671892"/>
            <a:ext cx="1220692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4877745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Klein"/>
              </a:rPr>
              <a:t>NEXT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000000"/>
                </a:solidFill>
                <a:latin typeface="Klein"/>
              </a:rPr>
              <a:t>1726</a:t>
            </a:r>
          </a:p>
        </p:txBody>
      </p:sp>
      <p:pic>
        <p:nvPicPr>
          <p:cNvPr id="7" name="Imagem 6" descr="Gráfico, Histograma&#10;&#10;Descrição gerada automaticamente">
            <a:extLst>
              <a:ext uri="{FF2B5EF4-FFF2-40B4-BE49-F238E27FC236}">
                <a16:creationId xmlns:a16="http://schemas.microsoft.com/office/drawing/2014/main" id="{A58358D8-68F4-7098-2D64-0FD0095C9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7"/>
          <a:stretch/>
        </p:blipFill>
        <p:spPr>
          <a:xfrm>
            <a:off x="433045" y="2324100"/>
            <a:ext cx="8460258" cy="4174213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06B776B6-EBC4-4B27-8122-7233B59E76AE}"/>
              </a:ext>
            </a:extLst>
          </p:cNvPr>
          <p:cNvSpPr txBox="1"/>
          <p:nvPr/>
        </p:nvSpPr>
        <p:spPr>
          <a:xfrm>
            <a:off x="2631475" y="127186"/>
            <a:ext cx="13025049" cy="919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4400" dirty="0" err="1">
                <a:solidFill>
                  <a:srgbClr val="000000"/>
                </a:solidFill>
                <a:latin typeface="Klein"/>
              </a:rPr>
              <a:t>Tábua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 de Vida </a:t>
            </a:r>
            <a:r>
              <a:rPr lang="en-US" sz="4400" dirty="0" err="1">
                <a:solidFill>
                  <a:srgbClr val="000000"/>
                </a:solidFill>
                <a:latin typeface="Klein"/>
              </a:rPr>
              <a:t>por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Klein"/>
              </a:rPr>
              <a:t>Múltiplos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Klein"/>
              </a:rPr>
              <a:t>Decrementos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 - lx</a:t>
            </a:r>
          </a:p>
        </p:txBody>
      </p:sp>
      <p:pic>
        <p:nvPicPr>
          <p:cNvPr id="8" name="Imagem 7" descr="Interface gráfica do usuário, Gráfico&#10;&#10;Descrição gerada automaticamente">
            <a:extLst>
              <a:ext uri="{FF2B5EF4-FFF2-40B4-BE49-F238E27FC236}">
                <a16:creationId xmlns:a16="http://schemas.microsoft.com/office/drawing/2014/main" id="{22469424-BA93-904E-2F73-C20C074F0D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1" b="-1"/>
          <a:stretch/>
        </p:blipFill>
        <p:spPr>
          <a:xfrm>
            <a:off x="9230500" y="2324100"/>
            <a:ext cx="8610600" cy="417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61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0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053177"/>
            <a:ext cx="182880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5400000">
            <a:off x="8557467" y="9671892"/>
            <a:ext cx="1220692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4877745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Klein"/>
              </a:rPr>
              <a:t>NEXT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000000"/>
                </a:solidFill>
                <a:latin typeface="Klein"/>
              </a:rPr>
              <a:t>18/26</a:t>
            </a:r>
          </a:p>
        </p:txBody>
      </p:sp>
      <p:pic>
        <p:nvPicPr>
          <p:cNvPr id="7" name="Imagem 6" descr="Gráfico&#10;&#10;Descrição gerada automaticamente">
            <a:extLst>
              <a:ext uri="{FF2B5EF4-FFF2-40B4-BE49-F238E27FC236}">
                <a16:creationId xmlns:a16="http://schemas.microsoft.com/office/drawing/2014/main" id="{AFFD1B30-91C7-CB87-C1B6-125AA9C9FC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0"/>
          <a:stretch/>
        </p:blipFill>
        <p:spPr>
          <a:xfrm>
            <a:off x="422568" y="2468735"/>
            <a:ext cx="8488230" cy="4216734"/>
          </a:xfrm>
          <a:prstGeom prst="rect">
            <a:avLst/>
          </a:prstGeom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3BF476C2-1F39-9CCE-EAA9-F773B334E9FF}"/>
              </a:ext>
            </a:extLst>
          </p:cNvPr>
          <p:cNvSpPr txBox="1"/>
          <p:nvPr/>
        </p:nvSpPr>
        <p:spPr>
          <a:xfrm>
            <a:off x="2631475" y="145919"/>
            <a:ext cx="13025049" cy="919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4400" dirty="0" err="1">
                <a:solidFill>
                  <a:srgbClr val="000000"/>
                </a:solidFill>
                <a:latin typeface="Klein"/>
              </a:rPr>
              <a:t>Tábua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 de Vida </a:t>
            </a:r>
            <a:r>
              <a:rPr lang="en-US" sz="4400" dirty="0" err="1">
                <a:solidFill>
                  <a:srgbClr val="000000"/>
                </a:solidFill>
                <a:latin typeface="Klein"/>
              </a:rPr>
              <a:t>por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Klein"/>
              </a:rPr>
              <a:t>Múltiplos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Klein"/>
              </a:rPr>
              <a:t>Decrementos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- ex</a:t>
            </a:r>
          </a:p>
        </p:txBody>
      </p:sp>
      <p:pic>
        <p:nvPicPr>
          <p:cNvPr id="9" name="Imagem 8" descr="Gráfico&#10;&#10;Descrição gerada automaticamente">
            <a:extLst>
              <a:ext uri="{FF2B5EF4-FFF2-40B4-BE49-F238E27FC236}">
                <a16:creationId xmlns:a16="http://schemas.microsoft.com/office/drawing/2014/main" id="{EC2FB9C9-D212-06D4-5D33-F79E614917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0"/>
          <a:stretch/>
        </p:blipFill>
        <p:spPr>
          <a:xfrm>
            <a:off x="9310790" y="2468735"/>
            <a:ext cx="8520007" cy="421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6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053177"/>
            <a:ext cx="18288000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5400000">
            <a:off x="8557467" y="9671892"/>
            <a:ext cx="1220692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4877745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Klein"/>
              </a:rPr>
              <a:t>NEXT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222941" y="2202069"/>
            <a:ext cx="8724900" cy="6859477"/>
            <a:chOff x="0" y="0"/>
            <a:chExt cx="1743582" cy="182955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43582" cy="1829555"/>
            </a:xfrm>
            <a:custGeom>
              <a:avLst/>
              <a:gdLst/>
              <a:ahLst/>
              <a:cxnLst/>
              <a:rect l="l" t="t" r="r" b="b"/>
              <a:pathLst>
                <a:path w="1743582" h="1829555">
                  <a:moveTo>
                    <a:pt x="1619122" y="1829555"/>
                  </a:moveTo>
                  <a:lnTo>
                    <a:pt x="124460" y="1829555"/>
                  </a:lnTo>
                  <a:cubicBezTo>
                    <a:pt x="55880" y="1829555"/>
                    <a:pt x="0" y="1773675"/>
                    <a:pt x="0" y="17050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19122" y="0"/>
                  </a:lnTo>
                  <a:cubicBezTo>
                    <a:pt x="1687702" y="0"/>
                    <a:pt x="1743582" y="55880"/>
                    <a:pt x="1743582" y="124460"/>
                  </a:cubicBezTo>
                  <a:lnTo>
                    <a:pt x="1743582" y="1705095"/>
                  </a:lnTo>
                  <a:cubicBezTo>
                    <a:pt x="1743582" y="1773675"/>
                    <a:pt x="1687702" y="1829555"/>
                    <a:pt x="1619122" y="1829555"/>
                  </a:cubicBezTo>
                  <a:close/>
                </a:path>
              </a:pathLst>
            </a:custGeom>
            <a:solidFill>
              <a:srgbClr val="FCFBF7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2955430" y="146122"/>
            <a:ext cx="12377139" cy="919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4400" dirty="0" err="1">
                <a:solidFill>
                  <a:srgbClr val="000000"/>
                </a:solidFill>
                <a:latin typeface="Klein"/>
              </a:rPr>
              <a:t>Probabilidade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 de </a:t>
            </a:r>
            <a:r>
              <a:rPr lang="en-US" sz="4400" dirty="0" err="1">
                <a:solidFill>
                  <a:srgbClr val="000000"/>
                </a:solidFill>
                <a:latin typeface="Klein"/>
              </a:rPr>
              <a:t>mortes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Klein"/>
              </a:rPr>
              <a:t>brutas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 – </a:t>
            </a:r>
            <a:r>
              <a:rPr lang="en-US" sz="4400" dirty="0" err="1">
                <a:solidFill>
                  <a:srgbClr val="000000"/>
                </a:solidFill>
                <a:latin typeface="Klein"/>
              </a:rPr>
              <a:t>Mulheres</a:t>
            </a:r>
            <a:endParaRPr lang="en-US" sz="4400" dirty="0">
              <a:solidFill>
                <a:srgbClr val="000000"/>
              </a:solidFill>
              <a:latin typeface="Klein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09878" y="3646800"/>
            <a:ext cx="3992031" cy="355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60"/>
              </a:lnSpc>
            </a:pPr>
            <a:r>
              <a:rPr lang="en-US" sz="2200">
                <a:solidFill>
                  <a:srgbClr val="000000"/>
                </a:solidFill>
                <a:latin typeface="Klein Bold"/>
              </a:rPr>
              <a:t>FOR MYSELF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28700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000000"/>
                </a:solidFill>
                <a:latin typeface="Klein"/>
              </a:rPr>
              <a:t>19/26</a:t>
            </a:r>
          </a:p>
        </p:txBody>
      </p:sp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A3B03653-E628-A701-803C-F6E1CF0E0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124168"/>
              </p:ext>
            </p:extLst>
          </p:nvPr>
        </p:nvGraphicFramePr>
        <p:xfrm>
          <a:off x="546791" y="2592852"/>
          <a:ext cx="8077200" cy="60695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3413060032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3689050972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347004606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1186820272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3390377648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301590481"/>
                    </a:ext>
                  </a:extLst>
                </a:gridCol>
              </a:tblGrid>
              <a:tr h="294503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>
                          <a:effectLst/>
                        </a:rPr>
                        <a:t>Grupo 1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>
                          <a:effectLst/>
                        </a:rPr>
                        <a:t>Grupo 2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>
                          <a:effectLst/>
                        </a:rPr>
                        <a:t>Grupo 3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>
                          <a:effectLst/>
                        </a:rPr>
                        <a:t>Grupo 4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>
                          <a:effectLst/>
                        </a:rPr>
                        <a:t>Grupo 5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Total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5365159"/>
                  </a:ext>
                </a:extLst>
              </a:tr>
              <a:tr h="294503"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u="none" strike="noStrike" dirty="0">
                          <a:effectLst/>
                        </a:rPr>
                        <a:t>4,91E-05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u="none" strike="noStrike">
                          <a:effectLst/>
                        </a:rPr>
                        <a:t>0,000147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u="none" strike="noStrike">
                          <a:effectLst/>
                        </a:rPr>
                        <a:t>0,00028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1,4E-05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0,000498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0,000989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6612857"/>
                  </a:ext>
                </a:extLst>
              </a:tr>
              <a:tr h="294503"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u="none" strike="noStrike">
                          <a:effectLst/>
                        </a:rPr>
                        <a:t>0,000326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u="none" strike="noStrike">
                          <a:effectLst/>
                        </a:rPr>
                        <a:t>0,00409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u="none" strike="noStrike" dirty="0">
                          <a:effectLst/>
                        </a:rPr>
                        <a:t>0,001879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0,000606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0,004184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0,011085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4125595"/>
                  </a:ext>
                </a:extLst>
              </a:tr>
              <a:tr h="288113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0,000147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0,001408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0,001001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0,000387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0,001876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0,004819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5608615"/>
                  </a:ext>
                </a:extLst>
              </a:tr>
              <a:tr h="288113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0,000101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0,000752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0,000588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0,00043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0,000695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0,002565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1945144"/>
                  </a:ext>
                </a:extLst>
              </a:tr>
              <a:tr h="288113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9,99E-05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0,000774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0,000668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0,000949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0,000749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0,003239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0465644"/>
                  </a:ext>
                </a:extLst>
              </a:tr>
              <a:tr h="288113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0,000221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0,000946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0,000719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0,001082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0,000565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0,003534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8842593"/>
                  </a:ext>
                </a:extLst>
              </a:tr>
              <a:tr h="288113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0,00033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0,001152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0,000952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0,001081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0,000842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0,004357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100522"/>
                  </a:ext>
                </a:extLst>
              </a:tr>
              <a:tr h="288113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0,000725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0,001678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0,000859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0,001007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0,005268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653393"/>
                  </a:ext>
                </a:extLst>
              </a:tr>
              <a:tr h="288113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0,001128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0,001283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0,002946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0,001022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0,001635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0,008014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1184511"/>
                  </a:ext>
                </a:extLst>
              </a:tr>
              <a:tr h="288113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0,002198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0,001172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0,004405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0,000954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0,002473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0,011203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4168075"/>
                  </a:ext>
                </a:extLst>
              </a:tr>
              <a:tr h="288113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0,003031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0,000877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0,0065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0,000672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0,004073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0,015153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9086472"/>
                  </a:ext>
                </a:extLst>
              </a:tr>
              <a:tr h="288113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0,00531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0,001102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0,010457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0,000762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0,006612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0,024243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9023509"/>
                  </a:ext>
                </a:extLst>
              </a:tr>
              <a:tr h="288113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0,008806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0,001523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0,014464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0,000899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0,009575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0,035268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2959905"/>
                  </a:ext>
                </a:extLst>
              </a:tr>
              <a:tr h="288113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0,01398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0,002303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0,022963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0,000921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0,016407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0,056575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4066921"/>
                  </a:ext>
                </a:extLst>
              </a:tr>
              <a:tr h="288113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0,021869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0,00304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0,036093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0,001361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0,026656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0,089019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6208415"/>
                  </a:ext>
                </a:extLst>
              </a:tr>
              <a:tr h="288113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0,028826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0,004646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0,051647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0,001454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0,043871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0,130444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3864583"/>
                  </a:ext>
                </a:extLst>
              </a:tr>
              <a:tr h="288113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0,040772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0,006657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0,070509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0,002584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0,071428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0,19195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507996"/>
                  </a:ext>
                </a:extLst>
              </a:tr>
              <a:tr h="288113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0,050546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0,010285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0,108739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0,003992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0,127617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0,30118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3419509"/>
                  </a:ext>
                </a:extLst>
              </a:tr>
              <a:tr h="288113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0,143794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0,036155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0,342511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0,017112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0,458429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0,998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4522745"/>
                  </a:ext>
                </a:extLst>
              </a:tr>
              <a:tr h="288113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0,101166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0,032362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0,355102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0,021283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0,490087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5526613"/>
                  </a:ext>
                </a:extLst>
              </a:tr>
            </a:tbl>
          </a:graphicData>
        </a:graphic>
      </p:graphicFrame>
      <p:grpSp>
        <p:nvGrpSpPr>
          <p:cNvPr id="24" name="Group 5">
            <a:extLst>
              <a:ext uri="{FF2B5EF4-FFF2-40B4-BE49-F238E27FC236}">
                <a16:creationId xmlns:a16="http://schemas.microsoft.com/office/drawing/2014/main" id="{8A5D97E1-BAAC-8E08-C37B-0930E95D894D}"/>
              </a:ext>
            </a:extLst>
          </p:cNvPr>
          <p:cNvGrpSpPr/>
          <p:nvPr/>
        </p:nvGrpSpPr>
        <p:grpSpPr>
          <a:xfrm>
            <a:off x="9340161" y="2185331"/>
            <a:ext cx="8724900" cy="6859477"/>
            <a:chOff x="0" y="0"/>
            <a:chExt cx="1743582" cy="1829555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5DBD0A2-8FEC-C208-AF3E-3C2F3A33147B}"/>
                </a:ext>
              </a:extLst>
            </p:cNvPr>
            <p:cNvSpPr/>
            <p:nvPr/>
          </p:nvSpPr>
          <p:spPr>
            <a:xfrm>
              <a:off x="0" y="0"/>
              <a:ext cx="1743582" cy="1829555"/>
            </a:xfrm>
            <a:custGeom>
              <a:avLst/>
              <a:gdLst/>
              <a:ahLst/>
              <a:cxnLst/>
              <a:rect l="l" t="t" r="r" b="b"/>
              <a:pathLst>
                <a:path w="1743582" h="1829555">
                  <a:moveTo>
                    <a:pt x="1619122" y="1829555"/>
                  </a:moveTo>
                  <a:lnTo>
                    <a:pt x="124460" y="1829555"/>
                  </a:lnTo>
                  <a:cubicBezTo>
                    <a:pt x="55880" y="1829555"/>
                    <a:pt x="0" y="1773675"/>
                    <a:pt x="0" y="17050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19122" y="0"/>
                  </a:lnTo>
                  <a:cubicBezTo>
                    <a:pt x="1687702" y="0"/>
                    <a:pt x="1743582" y="55880"/>
                    <a:pt x="1743582" y="124460"/>
                  </a:cubicBezTo>
                  <a:lnTo>
                    <a:pt x="1743582" y="1705095"/>
                  </a:lnTo>
                  <a:cubicBezTo>
                    <a:pt x="1743582" y="1773675"/>
                    <a:pt x="1687702" y="1829555"/>
                    <a:pt x="1619122" y="1829555"/>
                  </a:cubicBezTo>
                  <a:close/>
                </a:path>
              </a:pathLst>
            </a:custGeom>
            <a:solidFill>
              <a:srgbClr val="FCFBF7"/>
            </a:solidFill>
          </p:spPr>
        </p:sp>
      </p:grp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C6CA042F-73F9-DA04-4BF7-3E879AEF6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47779"/>
              </p:ext>
            </p:extLst>
          </p:nvPr>
        </p:nvGraphicFramePr>
        <p:xfrm>
          <a:off x="9987861" y="2592852"/>
          <a:ext cx="7429500" cy="60396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8250">
                  <a:extLst>
                    <a:ext uri="{9D8B030D-6E8A-4147-A177-3AD203B41FA5}">
                      <a16:colId xmlns:a16="http://schemas.microsoft.com/office/drawing/2014/main" val="3932092421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1453369314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539466930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3909881389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1790657943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1581193141"/>
                    </a:ext>
                  </a:extLst>
                </a:gridCol>
              </a:tblGrid>
              <a:tr h="28760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Grupo 1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Grupo 2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>
                          <a:effectLst/>
                        </a:rPr>
                        <a:t>Grupo 3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>
                          <a:effectLst/>
                        </a:rPr>
                        <a:t>Grupo 4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>
                          <a:effectLst/>
                        </a:rPr>
                        <a:t>Grupo 5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Total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5007165"/>
                  </a:ext>
                </a:extLst>
              </a:tr>
              <a:tr h="287604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0,000285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0,000195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0,001378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0,000165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0,001947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0,003969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1549191"/>
                  </a:ext>
                </a:extLst>
              </a:tr>
              <a:tr h="287604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0,001006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0,007055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0,004008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0,001302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0,00889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0,022261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190280"/>
                  </a:ext>
                </a:extLst>
              </a:tr>
              <a:tr h="287604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0,000188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0,002517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0,001635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0,000463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0,003139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0,007942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376859"/>
                  </a:ext>
                </a:extLst>
              </a:tr>
              <a:tr h="287604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0,000295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0,00136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0,000926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0,000827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0,00202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0,005428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3327542"/>
                  </a:ext>
                </a:extLst>
              </a:tr>
              <a:tr h="287604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0,000394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0,00096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0,001315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0,002038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0,001249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0,005956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2469631"/>
                  </a:ext>
                </a:extLst>
              </a:tr>
              <a:tr h="287604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0,000479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0,00097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0,001584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0,001928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0,001363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0,006324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5369869"/>
                  </a:ext>
                </a:extLst>
              </a:tr>
              <a:tr h="287604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0,001011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0,001112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0,00206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0,001643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0,008127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8683222"/>
                  </a:ext>
                </a:extLst>
              </a:tr>
              <a:tr h="287604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0,001756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0,001484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0,003561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0,00204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0,002201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0,011043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6365752"/>
                  </a:ext>
                </a:extLst>
              </a:tr>
              <a:tr h="287604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0,002995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0,001429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0,005702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0,002218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0,003321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0,015666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1083991"/>
                  </a:ext>
                </a:extLst>
              </a:tr>
              <a:tr h="287604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0,004255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0,001955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0,010278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0,002061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0,006249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0,024798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8910734"/>
                  </a:ext>
                </a:extLst>
              </a:tr>
              <a:tr h="287604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0,007271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0,001788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0,015606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0,002039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0,008837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0,035542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0625145"/>
                  </a:ext>
                </a:extLst>
              </a:tr>
              <a:tr h="287604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0,011248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0,002066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0,023964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0,002195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0,014814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0,054287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9874989"/>
                  </a:ext>
                </a:extLst>
              </a:tr>
              <a:tr h="287604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0,017565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0,003025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0,035349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0,002567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0,022313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0,080819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3771481"/>
                  </a:ext>
                </a:extLst>
              </a:tr>
              <a:tr h="287604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0,024643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0,004381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0,051258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0,003154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0,034019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0,117456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0928854"/>
                  </a:ext>
                </a:extLst>
              </a:tr>
              <a:tr h="287604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0,033267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0,005768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0,072407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0,004478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0,053495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0,169414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2188635"/>
                  </a:ext>
                </a:extLst>
              </a:tr>
              <a:tr h="287604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0,043105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0,007195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0,099799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0,005916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0,087073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0,243087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614915"/>
                  </a:ext>
                </a:extLst>
              </a:tr>
              <a:tr h="287604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0,059079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0,012335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0,142786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0,00906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0,134917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0,358177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5080547"/>
                  </a:ext>
                </a:extLst>
              </a:tr>
              <a:tr h="287604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0,073991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0,017178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0,194745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0,012687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0,2172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0,515801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4692194"/>
                  </a:ext>
                </a:extLst>
              </a:tr>
              <a:tr h="287604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0,091169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0,022128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0,259357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0,024027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0,311589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0,70827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4694434"/>
                  </a:ext>
                </a:extLst>
              </a:tr>
              <a:tr h="287604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0,101506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0,030113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0,340903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0,034253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0,493225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7734637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A24F819B-2AAD-9435-1523-27A56A4AADAB}"/>
              </a:ext>
            </a:extLst>
          </p:cNvPr>
          <p:cNvSpPr txBox="1"/>
          <p:nvPr/>
        </p:nvSpPr>
        <p:spPr>
          <a:xfrm>
            <a:off x="546791" y="2196206"/>
            <a:ext cx="4802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Pará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9CE2ACE-B79C-824F-B677-3C0569FBF906}"/>
              </a:ext>
            </a:extLst>
          </p:cNvPr>
          <p:cNvSpPr txBox="1"/>
          <p:nvPr/>
        </p:nvSpPr>
        <p:spPr>
          <a:xfrm>
            <a:off x="9987861" y="2184373"/>
            <a:ext cx="4802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Pernambuco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0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469816"/>
            <a:ext cx="16230600" cy="4734767"/>
            <a:chOff x="0" y="0"/>
            <a:chExt cx="5490351" cy="16016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1601637"/>
            </a:xfrm>
            <a:custGeom>
              <a:avLst/>
              <a:gdLst/>
              <a:ahLst/>
              <a:cxnLst/>
              <a:rect l="l" t="t" r="r" b="b"/>
              <a:pathLst>
                <a:path w="5490351" h="1601637">
                  <a:moveTo>
                    <a:pt x="5365891" y="1601637"/>
                  </a:moveTo>
                  <a:lnTo>
                    <a:pt x="124460" y="1601637"/>
                  </a:lnTo>
                  <a:cubicBezTo>
                    <a:pt x="55880" y="1601637"/>
                    <a:pt x="0" y="1545757"/>
                    <a:pt x="0" y="147717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65891" y="0"/>
                  </a:lnTo>
                  <a:cubicBezTo>
                    <a:pt x="5434471" y="0"/>
                    <a:pt x="5490351" y="55880"/>
                    <a:pt x="5490351" y="124460"/>
                  </a:cubicBezTo>
                  <a:lnTo>
                    <a:pt x="5490351" y="1477177"/>
                  </a:lnTo>
                  <a:cubicBezTo>
                    <a:pt x="5490351" y="1545757"/>
                    <a:pt x="5434471" y="1601637"/>
                    <a:pt x="5365891" y="1601637"/>
                  </a:cubicBezTo>
                  <a:close/>
                </a:path>
              </a:pathLst>
            </a:custGeom>
            <a:solidFill>
              <a:srgbClr val="F4EDE8"/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0" y="9053177"/>
            <a:ext cx="18288000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5400000">
            <a:off x="8557467" y="9671892"/>
            <a:ext cx="1220692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3"/>
          <p:cNvSpPr txBox="1"/>
          <p:nvPr/>
        </p:nvSpPr>
        <p:spPr>
          <a:xfrm>
            <a:off x="14877745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Klein"/>
              </a:rPr>
              <a:t>NEXT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9503017"/>
            <a:ext cx="2381555" cy="273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000000"/>
                </a:solidFill>
                <a:latin typeface="Klein"/>
              </a:rPr>
              <a:t>02/26</a:t>
            </a:r>
          </a:p>
        </p:txBody>
      </p:sp>
      <p:sp>
        <p:nvSpPr>
          <p:cNvPr id="20" name="TextBox 37">
            <a:extLst>
              <a:ext uri="{FF2B5EF4-FFF2-40B4-BE49-F238E27FC236}">
                <a16:creationId xmlns:a16="http://schemas.microsoft.com/office/drawing/2014/main" id="{FDE7700F-E64C-7F7C-3765-71BA7DB59C5F}"/>
              </a:ext>
            </a:extLst>
          </p:cNvPr>
          <p:cNvSpPr txBox="1"/>
          <p:nvPr/>
        </p:nvSpPr>
        <p:spPr>
          <a:xfrm>
            <a:off x="1858184" y="4627882"/>
            <a:ext cx="14571631" cy="2387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Escolhemos os estados do Pará e de Pernambuco, principalmente pela proximidade demográfica de ambos, com aproximadamente 8 e 9 milhões de pessoas, respectivamente.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Trabalhamos com dados de mortalidade disponibilizados pelo </a:t>
            </a:r>
            <a:r>
              <a:rPr lang="pt-BR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dataSUS</a:t>
            </a: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os anos de 2019, 2020 e 2021, sendo o último um banco ainda em processo de consolidação. Utilizamos, ainda, projeções elaboradas em 2018 pelo IBGE para os anos de 2019, 2020 e 2021 para ambos os estados.</a:t>
            </a:r>
          </a:p>
        </p:txBody>
      </p:sp>
      <p:sp>
        <p:nvSpPr>
          <p:cNvPr id="24" name="TextBox 5">
            <a:extLst>
              <a:ext uri="{FF2B5EF4-FFF2-40B4-BE49-F238E27FC236}">
                <a16:creationId xmlns:a16="http://schemas.microsoft.com/office/drawing/2014/main" id="{D401E1B0-7B27-2B16-984C-9FD292BFBC36}"/>
              </a:ext>
            </a:extLst>
          </p:cNvPr>
          <p:cNvSpPr txBox="1"/>
          <p:nvPr/>
        </p:nvSpPr>
        <p:spPr>
          <a:xfrm>
            <a:off x="1028700" y="874536"/>
            <a:ext cx="6848808" cy="1436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0"/>
              </a:lnSpc>
            </a:pPr>
            <a:r>
              <a:rPr lang="en-US" sz="8000" dirty="0" err="1">
                <a:solidFill>
                  <a:srgbClr val="1B1A17"/>
                </a:solidFill>
                <a:latin typeface="Aesthetic Violet" panose="02000500000000000000" pitchFamily="2" charset="0"/>
              </a:rPr>
              <a:t>Introdução</a:t>
            </a:r>
            <a:endParaRPr lang="en-US" sz="8000" dirty="0">
              <a:solidFill>
                <a:srgbClr val="1B1A17"/>
              </a:solidFill>
              <a:latin typeface="Aesthetic Viole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665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053177"/>
            <a:ext cx="18288000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5400000">
            <a:off x="8557467" y="9671892"/>
            <a:ext cx="1220692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4877745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Klein"/>
              </a:rPr>
              <a:t>NEXT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974480" y="142955"/>
            <a:ext cx="12377139" cy="919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4400" dirty="0" err="1">
                <a:solidFill>
                  <a:srgbClr val="000000"/>
                </a:solidFill>
                <a:latin typeface="Klein"/>
              </a:rPr>
              <a:t>Probabilidade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 de </a:t>
            </a:r>
            <a:r>
              <a:rPr lang="en-US" sz="4400" dirty="0" err="1">
                <a:solidFill>
                  <a:srgbClr val="000000"/>
                </a:solidFill>
                <a:latin typeface="Klein"/>
              </a:rPr>
              <a:t>mortes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Klein"/>
              </a:rPr>
              <a:t>brutas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 – </a:t>
            </a:r>
            <a:r>
              <a:rPr lang="en-US" sz="4400" dirty="0" err="1">
                <a:solidFill>
                  <a:srgbClr val="000000"/>
                </a:solidFill>
                <a:latin typeface="Klein"/>
              </a:rPr>
              <a:t>Homens</a:t>
            </a:r>
            <a:endParaRPr lang="en-US" sz="4400" dirty="0">
              <a:solidFill>
                <a:srgbClr val="000000"/>
              </a:solidFill>
              <a:latin typeface="Klein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09878" y="3646800"/>
            <a:ext cx="3992031" cy="355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60"/>
              </a:lnSpc>
            </a:pPr>
            <a:r>
              <a:rPr lang="en-US" sz="2200">
                <a:solidFill>
                  <a:srgbClr val="000000"/>
                </a:solidFill>
                <a:latin typeface="Klein Bold"/>
              </a:rPr>
              <a:t>FOR MYSELF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28700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000000"/>
                </a:solidFill>
                <a:latin typeface="Klein"/>
              </a:rPr>
              <a:t>20/26</a:t>
            </a:r>
          </a:p>
        </p:txBody>
      </p:sp>
      <p:grpSp>
        <p:nvGrpSpPr>
          <p:cNvPr id="17" name="Group 5">
            <a:extLst>
              <a:ext uri="{FF2B5EF4-FFF2-40B4-BE49-F238E27FC236}">
                <a16:creationId xmlns:a16="http://schemas.microsoft.com/office/drawing/2014/main" id="{141D9715-B394-49BD-D16D-1F16AF8FD2C8}"/>
              </a:ext>
            </a:extLst>
          </p:cNvPr>
          <p:cNvGrpSpPr/>
          <p:nvPr/>
        </p:nvGrpSpPr>
        <p:grpSpPr>
          <a:xfrm>
            <a:off x="9281507" y="2137470"/>
            <a:ext cx="8724900" cy="6859477"/>
            <a:chOff x="0" y="0"/>
            <a:chExt cx="1743582" cy="1829555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DA0C672-311E-521E-5066-681841181C53}"/>
                </a:ext>
              </a:extLst>
            </p:cNvPr>
            <p:cNvSpPr/>
            <p:nvPr/>
          </p:nvSpPr>
          <p:spPr>
            <a:xfrm>
              <a:off x="0" y="0"/>
              <a:ext cx="1743582" cy="1829555"/>
            </a:xfrm>
            <a:custGeom>
              <a:avLst/>
              <a:gdLst/>
              <a:ahLst/>
              <a:cxnLst/>
              <a:rect l="l" t="t" r="r" b="b"/>
              <a:pathLst>
                <a:path w="1743582" h="1829555">
                  <a:moveTo>
                    <a:pt x="1619122" y="1829555"/>
                  </a:moveTo>
                  <a:lnTo>
                    <a:pt x="124460" y="1829555"/>
                  </a:lnTo>
                  <a:cubicBezTo>
                    <a:pt x="55880" y="1829555"/>
                    <a:pt x="0" y="1773675"/>
                    <a:pt x="0" y="17050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19122" y="0"/>
                  </a:lnTo>
                  <a:cubicBezTo>
                    <a:pt x="1687702" y="0"/>
                    <a:pt x="1743582" y="55880"/>
                    <a:pt x="1743582" y="124460"/>
                  </a:cubicBezTo>
                  <a:lnTo>
                    <a:pt x="1743582" y="1705095"/>
                  </a:lnTo>
                  <a:cubicBezTo>
                    <a:pt x="1743582" y="1773675"/>
                    <a:pt x="1687702" y="1829555"/>
                    <a:pt x="1619122" y="1829555"/>
                  </a:cubicBezTo>
                  <a:close/>
                </a:path>
              </a:pathLst>
            </a:custGeom>
            <a:solidFill>
              <a:srgbClr val="FCFBF7"/>
            </a:solidFill>
          </p:spPr>
        </p:sp>
      </p:grpSp>
      <p:grpSp>
        <p:nvGrpSpPr>
          <p:cNvPr id="19" name="Group 5">
            <a:extLst>
              <a:ext uri="{FF2B5EF4-FFF2-40B4-BE49-F238E27FC236}">
                <a16:creationId xmlns:a16="http://schemas.microsoft.com/office/drawing/2014/main" id="{4D70D251-0FDF-22A0-A2EC-1EEAA21702C2}"/>
              </a:ext>
            </a:extLst>
          </p:cNvPr>
          <p:cNvGrpSpPr/>
          <p:nvPr/>
        </p:nvGrpSpPr>
        <p:grpSpPr>
          <a:xfrm>
            <a:off x="281595" y="2180577"/>
            <a:ext cx="8724900" cy="6859477"/>
            <a:chOff x="0" y="0"/>
            <a:chExt cx="1743582" cy="1829555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5BFAF8FD-8351-2CA2-FEC8-DFD5940F0955}"/>
                </a:ext>
              </a:extLst>
            </p:cNvPr>
            <p:cNvSpPr/>
            <p:nvPr/>
          </p:nvSpPr>
          <p:spPr>
            <a:xfrm>
              <a:off x="0" y="0"/>
              <a:ext cx="1743582" cy="1829555"/>
            </a:xfrm>
            <a:custGeom>
              <a:avLst/>
              <a:gdLst/>
              <a:ahLst/>
              <a:cxnLst/>
              <a:rect l="l" t="t" r="r" b="b"/>
              <a:pathLst>
                <a:path w="1743582" h="1829555">
                  <a:moveTo>
                    <a:pt x="1619122" y="1829555"/>
                  </a:moveTo>
                  <a:lnTo>
                    <a:pt x="124460" y="1829555"/>
                  </a:lnTo>
                  <a:cubicBezTo>
                    <a:pt x="55880" y="1829555"/>
                    <a:pt x="0" y="1773675"/>
                    <a:pt x="0" y="17050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19122" y="0"/>
                  </a:lnTo>
                  <a:cubicBezTo>
                    <a:pt x="1687702" y="0"/>
                    <a:pt x="1743582" y="55880"/>
                    <a:pt x="1743582" y="124460"/>
                  </a:cubicBezTo>
                  <a:lnTo>
                    <a:pt x="1743582" y="1705095"/>
                  </a:lnTo>
                  <a:cubicBezTo>
                    <a:pt x="1743582" y="1773675"/>
                    <a:pt x="1687702" y="1829555"/>
                    <a:pt x="1619122" y="1829555"/>
                  </a:cubicBezTo>
                  <a:close/>
                </a:path>
              </a:pathLst>
            </a:custGeom>
            <a:solidFill>
              <a:srgbClr val="FCFBF7"/>
            </a:solidFill>
          </p:spPr>
        </p:sp>
      </p:grpSp>
      <p:graphicFrame>
        <p:nvGraphicFramePr>
          <p:cNvPr id="28" name="Tabela 27">
            <a:extLst>
              <a:ext uri="{FF2B5EF4-FFF2-40B4-BE49-F238E27FC236}">
                <a16:creationId xmlns:a16="http://schemas.microsoft.com/office/drawing/2014/main" id="{68EE0BA3-2784-885D-3765-80D253431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009755"/>
              </p:ext>
            </p:extLst>
          </p:nvPr>
        </p:nvGraphicFramePr>
        <p:xfrm>
          <a:off x="762000" y="2705100"/>
          <a:ext cx="7772400" cy="58982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42977987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86942196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11237485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97182573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67254984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970793088"/>
                    </a:ext>
                  </a:extLst>
                </a:gridCol>
              </a:tblGrid>
              <a:tr h="280869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>
                          <a:effectLst/>
                        </a:rPr>
                        <a:t>Grupo 1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>
                          <a:effectLst/>
                        </a:rPr>
                        <a:t>Grupo 2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>
                          <a:effectLst/>
                        </a:rPr>
                        <a:t>Grupo 3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>
                          <a:effectLst/>
                        </a:rPr>
                        <a:t>Grupo 4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Grupo 5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Total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1344297"/>
                  </a:ext>
                </a:extLst>
              </a:tr>
              <a:tr h="280869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6,8E-05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0,000299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0,00019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0,000462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0,00102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2307457"/>
                  </a:ext>
                </a:extLst>
              </a:tr>
              <a:tr h="280869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0,001042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0,017332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0,00567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0,002745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0,009798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0,036587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7516814"/>
                  </a:ext>
                </a:extLst>
              </a:tr>
              <a:tr h="280869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0,000337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0,005945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0,002774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0,001387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0,003944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0,014387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1851907"/>
                  </a:ext>
                </a:extLst>
              </a:tr>
              <a:tr h="280869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0,000204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0,00321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0,001614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0,002245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0,002245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0,009518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0203419"/>
                  </a:ext>
                </a:extLst>
              </a:tr>
              <a:tr h="280869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0,000439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0,001704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0,002091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0,018081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0,002811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0,025128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2834325"/>
                  </a:ext>
                </a:extLst>
              </a:tr>
              <a:tr h="280869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0,00074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0,002748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0,002624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0,031439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0,003664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0,041215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6831004"/>
                  </a:ext>
                </a:extLst>
              </a:tr>
              <a:tr h="280869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0,001707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0,003836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0,003894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0,026547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0,004872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0,040857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7522782"/>
                  </a:ext>
                </a:extLst>
              </a:tr>
              <a:tr h="280869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0,003737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0,004641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0,005063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0,023706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0,005726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0,042872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0414913"/>
                  </a:ext>
                </a:extLst>
              </a:tr>
              <a:tr h="280869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0,006018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0,004573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0,009038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0,022519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0,008002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0,05015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9859164"/>
                  </a:ext>
                </a:extLst>
              </a:tr>
              <a:tr h="280869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0,009543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0,005112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0,013486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0,020205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0,013949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0,062295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2960296"/>
                  </a:ext>
                </a:extLst>
              </a:tr>
              <a:tr h="280869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0,016147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0,005516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0,019709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0,017382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0,021749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0,080503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8525817"/>
                  </a:ext>
                </a:extLst>
              </a:tr>
              <a:tr h="280869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0,024821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0,006951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0,034248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0,018175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0,034926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0,119121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2123515"/>
                  </a:ext>
                </a:extLst>
              </a:tr>
              <a:tr h="280869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0,037791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0,008153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0,05422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0,01594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0,052386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0,16849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2060634"/>
                  </a:ext>
                </a:extLst>
              </a:tr>
              <a:tr h="280869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0,055462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0,010137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0,084265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0,015254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0,082218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0,247335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9093135"/>
                  </a:ext>
                </a:extLst>
              </a:tr>
              <a:tr h="280869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0,087921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0,012878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0,128541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0,014142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0,122282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0,365764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7691111"/>
                  </a:ext>
                </a:extLst>
              </a:tr>
              <a:tr h="280869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0,114388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0,017118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0,174462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0,013439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0,181421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0,500827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8623433"/>
                  </a:ext>
                </a:extLst>
              </a:tr>
              <a:tr h="280869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0,150023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0,02196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0,228514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0,013154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0,256453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0,670105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373936"/>
                  </a:ext>
                </a:extLst>
              </a:tr>
              <a:tr h="280869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0,17057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0,025482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0,275523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0,014652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0,354836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0,841063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9337077"/>
                  </a:ext>
                </a:extLst>
              </a:tr>
              <a:tr h="280869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0,179541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0,030244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0,327464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0,013747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0,447891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0,998888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3247853"/>
                  </a:ext>
                </a:extLst>
              </a:tr>
              <a:tr h="280869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0,137496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0,022177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0,302627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0,058342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0,479359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832057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B2F6A9BE-1CDC-B233-FD2D-A09811371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654441"/>
              </p:ext>
            </p:extLst>
          </p:nvPr>
        </p:nvGraphicFramePr>
        <p:xfrm>
          <a:off x="9795857" y="2705100"/>
          <a:ext cx="7696200" cy="58284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2700">
                  <a:extLst>
                    <a:ext uri="{9D8B030D-6E8A-4147-A177-3AD203B41FA5}">
                      <a16:colId xmlns:a16="http://schemas.microsoft.com/office/drawing/2014/main" val="3955072320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1455693238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3747624820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306008250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895518310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962948748"/>
                    </a:ext>
                  </a:extLst>
                </a:gridCol>
              </a:tblGrid>
              <a:tr h="277545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Grupo 1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>
                          <a:effectLst/>
                        </a:rPr>
                        <a:t>Grupo 2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>
                          <a:effectLst/>
                        </a:rPr>
                        <a:t>Grupo 3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>
                          <a:effectLst/>
                        </a:rPr>
                        <a:t>Grupo 4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>
                          <a:effectLst/>
                        </a:rPr>
                        <a:t>Grupo 5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Total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6037876"/>
                  </a:ext>
                </a:extLst>
              </a:tr>
              <a:tr h="277545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0,000157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0,000243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0,000601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2,86E-05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0,000958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0,001988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1774443"/>
                  </a:ext>
                </a:extLst>
              </a:tr>
              <a:tr h="277545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0,000579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0,008927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0,002881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0,00161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0,00654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0,020537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4580837"/>
                  </a:ext>
                </a:extLst>
              </a:tr>
              <a:tr h="277545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0,000346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0,002612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0,001271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0,000774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0,002336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0,007339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1708872"/>
                  </a:ext>
                </a:extLst>
              </a:tr>
              <a:tr h="277545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9,42E-05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0,001319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0,000781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0,001185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0,001239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0,004618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4907369"/>
                  </a:ext>
                </a:extLst>
              </a:tr>
              <a:tr h="277545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0,000316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0,000937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0,001355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0,016545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0,001506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0,02066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1078410"/>
                  </a:ext>
                </a:extLst>
              </a:tr>
              <a:tr h="277545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0,000565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0,001177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0,002174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0,024467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0,001802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0,030185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376369"/>
                  </a:ext>
                </a:extLst>
              </a:tr>
              <a:tr h="277545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0,001163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0,00199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0,003101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0,021797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0,00261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0,030661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4327610"/>
                  </a:ext>
                </a:extLst>
              </a:tr>
              <a:tr h="277545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0,002759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0,002102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0,005361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0,019288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0,003889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0,033399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8763935"/>
                  </a:ext>
                </a:extLst>
              </a:tr>
              <a:tr h="277545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0,004897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0,002577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0,009359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0,017185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0,00571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0,039728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8123688"/>
                  </a:ext>
                </a:extLst>
              </a:tr>
              <a:tr h="277545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0,008303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0,003327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0,015058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0,015117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0,010214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0,052019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2974801"/>
                  </a:ext>
                </a:extLst>
              </a:tr>
              <a:tr h="277545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0,011278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0,003881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0,022041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0,0135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0,01564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0,06634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3843233"/>
                  </a:ext>
                </a:extLst>
              </a:tr>
              <a:tr h="277545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0,017834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0,004814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0,033935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0,015142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0,026668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0,098392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7354323"/>
                  </a:ext>
                </a:extLst>
              </a:tr>
              <a:tr h="277545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0,025831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0,005902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0,050444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0,01283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0,040372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0,13538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2182207"/>
                  </a:ext>
                </a:extLst>
              </a:tr>
              <a:tr h="277545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0,034507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0,007409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0,076135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0,013771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0,05951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0,191333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444655"/>
                  </a:ext>
                </a:extLst>
              </a:tr>
              <a:tr h="277545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0,050852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0,008831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0,107103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0,013563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0,089575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0,269924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3046550"/>
                  </a:ext>
                </a:extLst>
              </a:tr>
              <a:tr h="277545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0,06681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0,011908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0,141176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0,015235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0,129843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0,364972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7205708"/>
                  </a:ext>
                </a:extLst>
              </a:tr>
              <a:tr h="277545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0,087362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0,014076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0,194093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0,017973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0,18246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0,495963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0597795"/>
                  </a:ext>
                </a:extLst>
              </a:tr>
              <a:tr h="277545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0,108468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0,018231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0,245988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0,019479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0,256976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0,649141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5651549"/>
                  </a:ext>
                </a:extLst>
              </a:tr>
              <a:tr h="277545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0,132797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0,027842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0,311893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0,02487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0,341612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0,839014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0206736"/>
                  </a:ext>
                </a:extLst>
              </a:tr>
              <a:tr h="277545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0,119136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0,028421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0,337551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0,079229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0,435663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8932214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FD07C19C-7333-0ABA-B695-25D2B4AEA26F}"/>
              </a:ext>
            </a:extLst>
          </p:cNvPr>
          <p:cNvSpPr txBox="1"/>
          <p:nvPr/>
        </p:nvSpPr>
        <p:spPr>
          <a:xfrm>
            <a:off x="827609" y="2258725"/>
            <a:ext cx="4802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Pará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B28A604-A6CD-5423-34A7-C8B88F6B9E57}"/>
              </a:ext>
            </a:extLst>
          </p:cNvPr>
          <p:cNvSpPr txBox="1"/>
          <p:nvPr/>
        </p:nvSpPr>
        <p:spPr>
          <a:xfrm>
            <a:off x="9722663" y="2266881"/>
            <a:ext cx="4802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Pernambuco</a:t>
            </a:r>
          </a:p>
        </p:txBody>
      </p:sp>
    </p:spTree>
    <p:extLst>
      <p:ext uri="{BB962C8B-B14F-4D97-AF65-F5344CB8AC3E}">
        <p14:creationId xmlns:p14="http://schemas.microsoft.com/office/powerpoint/2010/main" val="688393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053177"/>
            <a:ext cx="18288000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5400000">
            <a:off x="8557467" y="9671892"/>
            <a:ext cx="1220692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4877745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Klein"/>
              </a:rPr>
              <a:t>NEXT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276072" y="2202069"/>
            <a:ext cx="8724900" cy="6859477"/>
            <a:chOff x="0" y="0"/>
            <a:chExt cx="1743582" cy="182955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43582" cy="1829555"/>
            </a:xfrm>
            <a:custGeom>
              <a:avLst/>
              <a:gdLst/>
              <a:ahLst/>
              <a:cxnLst/>
              <a:rect l="l" t="t" r="r" b="b"/>
              <a:pathLst>
                <a:path w="1743582" h="1829555">
                  <a:moveTo>
                    <a:pt x="1619122" y="1829555"/>
                  </a:moveTo>
                  <a:lnTo>
                    <a:pt x="124460" y="1829555"/>
                  </a:lnTo>
                  <a:cubicBezTo>
                    <a:pt x="55880" y="1829555"/>
                    <a:pt x="0" y="1773675"/>
                    <a:pt x="0" y="17050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19122" y="0"/>
                  </a:lnTo>
                  <a:cubicBezTo>
                    <a:pt x="1687702" y="0"/>
                    <a:pt x="1743582" y="55880"/>
                    <a:pt x="1743582" y="124460"/>
                  </a:cubicBezTo>
                  <a:lnTo>
                    <a:pt x="1743582" y="1705095"/>
                  </a:lnTo>
                  <a:cubicBezTo>
                    <a:pt x="1743582" y="1773675"/>
                    <a:pt x="1687702" y="1829555"/>
                    <a:pt x="1619122" y="1829555"/>
                  </a:cubicBezTo>
                  <a:close/>
                </a:path>
              </a:pathLst>
            </a:custGeom>
            <a:solidFill>
              <a:srgbClr val="FCFBF7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2955430" y="210796"/>
            <a:ext cx="12665570" cy="9194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4400" dirty="0" err="1">
                <a:solidFill>
                  <a:srgbClr val="000000"/>
                </a:solidFill>
                <a:latin typeface="Klein"/>
              </a:rPr>
              <a:t>Probabilidade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 de </a:t>
            </a:r>
            <a:r>
              <a:rPr lang="en-US" sz="4400" dirty="0" err="1">
                <a:solidFill>
                  <a:srgbClr val="000000"/>
                </a:solidFill>
                <a:latin typeface="Klein"/>
              </a:rPr>
              <a:t>mortes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Klein"/>
              </a:rPr>
              <a:t>líquidas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 – </a:t>
            </a:r>
            <a:r>
              <a:rPr lang="en-US" sz="4400" dirty="0" err="1">
                <a:solidFill>
                  <a:srgbClr val="000000"/>
                </a:solidFill>
                <a:latin typeface="Klein"/>
              </a:rPr>
              <a:t>Mulheres</a:t>
            </a:r>
            <a:endParaRPr lang="en-US" sz="4400" dirty="0">
              <a:solidFill>
                <a:srgbClr val="000000"/>
              </a:solidFill>
              <a:latin typeface="Klein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028700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000000"/>
                </a:solidFill>
                <a:latin typeface="Klein"/>
              </a:rPr>
              <a:t>21/26</a:t>
            </a:r>
          </a:p>
        </p:txBody>
      </p:sp>
      <p:grpSp>
        <p:nvGrpSpPr>
          <p:cNvPr id="24" name="Group 5">
            <a:extLst>
              <a:ext uri="{FF2B5EF4-FFF2-40B4-BE49-F238E27FC236}">
                <a16:creationId xmlns:a16="http://schemas.microsoft.com/office/drawing/2014/main" id="{8A5D97E1-BAAC-8E08-C37B-0930E95D894D}"/>
              </a:ext>
            </a:extLst>
          </p:cNvPr>
          <p:cNvGrpSpPr/>
          <p:nvPr/>
        </p:nvGrpSpPr>
        <p:grpSpPr>
          <a:xfrm>
            <a:off x="9273173" y="2197885"/>
            <a:ext cx="8724900" cy="6859477"/>
            <a:chOff x="0" y="0"/>
            <a:chExt cx="1743582" cy="1829555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5DBD0A2-8FEC-C208-AF3E-3C2F3A33147B}"/>
                </a:ext>
              </a:extLst>
            </p:cNvPr>
            <p:cNvSpPr/>
            <p:nvPr/>
          </p:nvSpPr>
          <p:spPr>
            <a:xfrm>
              <a:off x="0" y="0"/>
              <a:ext cx="1743582" cy="1829555"/>
            </a:xfrm>
            <a:custGeom>
              <a:avLst/>
              <a:gdLst/>
              <a:ahLst/>
              <a:cxnLst/>
              <a:rect l="l" t="t" r="r" b="b"/>
              <a:pathLst>
                <a:path w="1743582" h="1829555">
                  <a:moveTo>
                    <a:pt x="1619122" y="1829555"/>
                  </a:moveTo>
                  <a:lnTo>
                    <a:pt x="124460" y="1829555"/>
                  </a:lnTo>
                  <a:cubicBezTo>
                    <a:pt x="55880" y="1829555"/>
                    <a:pt x="0" y="1773675"/>
                    <a:pt x="0" y="17050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19122" y="0"/>
                  </a:lnTo>
                  <a:cubicBezTo>
                    <a:pt x="1687702" y="0"/>
                    <a:pt x="1743582" y="55880"/>
                    <a:pt x="1743582" y="124460"/>
                  </a:cubicBezTo>
                  <a:lnTo>
                    <a:pt x="1743582" y="1705095"/>
                  </a:lnTo>
                  <a:cubicBezTo>
                    <a:pt x="1743582" y="1773675"/>
                    <a:pt x="1687702" y="1829555"/>
                    <a:pt x="1619122" y="1829555"/>
                  </a:cubicBezTo>
                  <a:close/>
                </a:path>
              </a:pathLst>
            </a:custGeom>
            <a:solidFill>
              <a:srgbClr val="FCFBF7"/>
            </a:solidFill>
          </p:spPr>
        </p:sp>
      </p:grp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768CF24F-3DAF-A42B-18FC-74CE669AE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617964"/>
              </p:ext>
            </p:extLst>
          </p:nvPr>
        </p:nvGraphicFramePr>
        <p:xfrm>
          <a:off x="9902534" y="2662917"/>
          <a:ext cx="7391402" cy="6023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1998">
                  <a:extLst>
                    <a:ext uri="{9D8B030D-6E8A-4147-A177-3AD203B41FA5}">
                      <a16:colId xmlns:a16="http://schemas.microsoft.com/office/drawing/2014/main" val="3647589049"/>
                    </a:ext>
                  </a:extLst>
                </a:gridCol>
                <a:gridCol w="1501998">
                  <a:extLst>
                    <a:ext uri="{9D8B030D-6E8A-4147-A177-3AD203B41FA5}">
                      <a16:colId xmlns:a16="http://schemas.microsoft.com/office/drawing/2014/main" val="3634097319"/>
                    </a:ext>
                  </a:extLst>
                </a:gridCol>
                <a:gridCol w="1482231">
                  <a:extLst>
                    <a:ext uri="{9D8B030D-6E8A-4147-A177-3AD203B41FA5}">
                      <a16:colId xmlns:a16="http://schemas.microsoft.com/office/drawing/2014/main" val="2540657871"/>
                    </a:ext>
                  </a:extLst>
                </a:gridCol>
                <a:gridCol w="1422944">
                  <a:extLst>
                    <a:ext uri="{9D8B030D-6E8A-4147-A177-3AD203B41FA5}">
                      <a16:colId xmlns:a16="http://schemas.microsoft.com/office/drawing/2014/main" val="89911888"/>
                    </a:ext>
                  </a:extLst>
                </a:gridCol>
                <a:gridCol w="1482231">
                  <a:extLst>
                    <a:ext uri="{9D8B030D-6E8A-4147-A177-3AD203B41FA5}">
                      <a16:colId xmlns:a16="http://schemas.microsoft.com/office/drawing/2014/main" val="1375547623"/>
                    </a:ext>
                  </a:extLst>
                </a:gridCol>
              </a:tblGrid>
              <a:tr h="272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Grupo 1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Grupo 2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>
                          <a:effectLst/>
                        </a:rPr>
                        <a:t>Grupo 3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Grupo 4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Grupo 5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1743858594"/>
                  </a:ext>
                </a:extLst>
              </a:tr>
              <a:tr h="28756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0,00028510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0,00019508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0,00137975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0,00016507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0,00194909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212817456"/>
                  </a:ext>
                </a:extLst>
              </a:tr>
              <a:tr h="28756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0,00101665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0,00710973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0,00404550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0,00131547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0,00894967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1495387878"/>
                  </a:ext>
                </a:extLst>
              </a:tr>
              <a:tr h="28756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0,00018880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0,00252408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0,00163992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0,00046468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0,00314686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977319419"/>
                  </a:ext>
                </a:extLst>
              </a:tr>
              <a:tr h="28756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0,00029528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0,00136318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0,00092773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0,00082937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0,00202303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452279795"/>
                  </a:ext>
                </a:extLst>
              </a:tr>
              <a:tr h="28756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0,00039551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0,00096213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0,00131775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0,00204177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0,00125190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1131689214"/>
                  </a:ext>
                </a:extLst>
              </a:tr>
              <a:tr h="28756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0,00048028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0,00097263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0,00158773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0,00193202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0,00136634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354065715"/>
                  </a:ext>
                </a:extLst>
              </a:tr>
              <a:tr h="28756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0,00101469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0,00111611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0,00230694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0,00206635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0,00164835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3800469503"/>
                  </a:ext>
                </a:extLst>
              </a:tr>
              <a:tr h="28756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0,00176419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0,00149107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0,00357483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0,00204965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0,00221096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2624970500"/>
                  </a:ext>
                </a:extLst>
              </a:tr>
              <a:tr h="28756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0,00301452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0,00143902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0,00573112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0,00223338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0,00334191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2972698901"/>
                  </a:ext>
                </a:extLst>
              </a:tr>
              <a:tr h="28756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0,00429929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0,00197729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0,01035388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0,00208478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0,00630821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1950979160"/>
                  </a:ext>
                </a:extLst>
              </a:tr>
              <a:tr h="28756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0,00737594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0,00181907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0,01576438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0,00207437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0,00895793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778093135"/>
                  </a:ext>
                </a:extLst>
              </a:tr>
              <a:tr h="28756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0,01149819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0,00212156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0,02433843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0,00225400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0,01511628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1714343299"/>
                  </a:ext>
                </a:extLst>
              </a:tr>
              <a:tr h="28756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0,01814835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0,00314950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0,03618847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0,00267294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0,02299803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2978154070"/>
                  </a:ext>
                </a:extLst>
              </a:tr>
              <a:tr h="28756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0,02587441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0,00464961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0,05306732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0,00334990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0,03554143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3414058783"/>
                  </a:ext>
                </a:extLst>
              </a:tr>
              <a:tr h="28756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0,03579325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0,00630030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0,07626933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0,00489410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0,05692892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1552937348"/>
                  </a:ext>
                </a:extLst>
              </a:tr>
              <a:tr h="28756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0,04818570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0,00820922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0,10804621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0,00675474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0,09494524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550517370"/>
                  </a:ext>
                </a:extLst>
              </a:tr>
              <a:tr h="28756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0,07053268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0,01515515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0,16203331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0,01115374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0,15382999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2882541379"/>
                  </a:ext>
                </a:extLst>
              </a:tr>
              <a:tr h="28756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0,09880807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0,02386489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0,23953665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0,01768125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0,26317257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590808382"/>
                  </a:ext>
                </a:extLst>
              </a:tr>
              <a:tr h="28756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0,14664074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0,03775616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0,36308039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0,04092982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0,41839391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2416608628"/>
                  </a:ext>
                </a:extLst>
              </a:tr>
              <a:tr h="28756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1,00000000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1,00000000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1,00000000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1,00000000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1,00000000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358871404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057916C1-97C7-0F0F-EAFD-986CF1FB0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522234"/>
              </p:ext>
            </p:extLst>
          </p:nvPr>
        </p:nvGraphicFramePr>
        <p:xfrm>
          <a:off x="994064" y="2662917"/>
          <a:ext cx="7434703" cy="60630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0796">
                  <a:extLst>
                    <a:ext uri="{9D8B030D-6E8A-4147-A177-3AD203B41FA5}">
                      <a16:colId xmlns:a16="http://schemas.microsoft.com/office/drawing/2014/main" val="2923373386"/>
                    </a:ext>
                  </a:extLst>
                </a:gridCol>
                <a:gridCol w="1510796">
                  <a:extLst>
                    <a:ext uri="{9D8B030D-6E8A-4147-A177-3AD203B41FA5}">
                      <a16:colId xmlns:a16="http://schemas.microsoft.com/office/drawing/2014/main" val="1676046128"/>
                    </a:ext>
                  </a:extLst>
                </a:gridCol>
                <a:gridCol w="1490915">
                  <a:extLst>
                    <a:ext uri="{9D8B030D-6E8A-4147-A177-3AD203B41FA5}">
                      <a16:colId xmlns:a16="http://schemas.microsoft.com/office/drawing/2014/main" val="1879359153"/>
                    </a:ext>
                  </a:extLst>
                </a:gridCol>
                <a:gridCol w="1431281">
                  <a:extLst>
                    <a:ext uri="{9D8B030D-6E8A-4147-A177-3AD203B41FA5}">
                      <a16:colId xmlns:a16="http://schemas.microsoft.com/office/drawing/2014/main" val="712837318"/>
                    </a:ext>
                  </a:extLst>
                </a:gridCol>
                <a:gridCol w="1490915">
                  <a:extLst>
                    <a:ext uri="{9D8B030D-6E8A-4147-A177-3AD203B41FA5}">
                      <a16:colId xmlns:a16="http://schemas.microsoft.com/office/drawing/2014/main" val="3478777384"/>
                    </a:ext>
                  </a:extLst>
                </a:gridCol>
              </a:tblGrid>
              <a:tr h="21459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Grupo 1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>
                          <a:effectLst/>
                        </a:rPr>
                        <a:t>Grupo 2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>
                          <a:effectLst/>
                        </a:rPr>
                        <a:t>Grupo 3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Grupo 4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Grupo 5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3479164637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0,00004911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0,00014732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0,00028059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0,00001403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0,00049799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2933302154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0,00032819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0,00410465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0,00188730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0,00060941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0,00419805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2258292555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0,00014718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0,00141072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0,00100309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0,00038798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0,00187830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1607621265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0,00010121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0,00075249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0,00058813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0,00043006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0,00069560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402512817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0,00010001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0,00077480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0,00066862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0,00094968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0,00074982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2975451370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0,00022162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0,00094769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0,00072008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0,00108301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0,00056626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612406598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0,00033081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0,00115411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0,00095321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0,00108282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0,00084302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331543325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0,00072641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0,00100203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0,00168069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0,00086087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0,00100876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4154915155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0,00113160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0,00128710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0,00295361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0,00102557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0,00164040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1954384963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0,00220846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0,00117791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0,00442014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0,00095868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0,00248418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1541412607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0,00304911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0,00088334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0,00652799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0,00067729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0,00409601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3682410753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0,00536148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0,00111491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0,01052983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0,00077108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0,00667083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3064800435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0,00892516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0,00154962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0,01461753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0,00091530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0,00970066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1822260500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0,01428777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0,00236830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0,02336096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0,00094799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0,01674778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623529191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0,02264409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0,00317874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0,03709620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0,00142457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0,02753161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3627572879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0,03041538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0,00496621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0,05383675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0,00155671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0,04592086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1904086579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0,04426211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0,00736403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0,07530304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0,00286487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0,07624682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211512205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0,05837009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0,01216335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0,12136336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0,00473898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0,14088017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2195279232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0,59156083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0,20159720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0,88149904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0,10107510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0,94242482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484893768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1,00000000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1,00000000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1,00000000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1,00000000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1,00000000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199895481"/>
                  </a:ext>
                </a:extLst>
              </a:tr>
            </a:tbl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E653A9CE-C566-0925-F4C5-CDC6AC794F7C}"/>
              </a:ext>
            </a:extLst>
          </p:cNvPr>
          <p:cNvSpPr txBox="1"/>
          <p:nvPr/>
        </p:nvSpPr>
        <p:spPr>
          <a:xfrm>
            <a:off x="994064" y="2217262"/>
            <a:ext cx="4802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Pará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9FC0D3A-A033-5CA7-8D74-868DACC0B087}"/>
              </a:ext>
            </a:extLst>
          </p:cNvPr>
          <p:cNvSpPr txBox="1"/>
          <p:nvPr/>
        </p:nvSpPr>
        <p:spPr>
          <a:xfrm>
            <a:off x="9874825" y="2207808"/>
            <a:ext cx="4802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Pernambuco</a:t>
            </a:r>
          </a:p>
        </p:txBody>
      </p:sp>
    </p:spTree>
    <p:extLst>
      <p:ext uri="{BB962C8B-B14F-4D97-AF65-F5344CB8AC3E}">
        <p14:creationId xmlns:p14="http://schemas.microsoft.com/office/powerpoint/2010/main" val="3727516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053177"/>
            <a:ext cx="18288000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5400000">
            <a:off x="8557467" y="9671892"/>
            <a:ext cx="1220692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4877745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Klein"/>
              </a:rPr>
              <a:t>NEXT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974480" y="142955"/>
            <a:ext cx="12377139" cy="919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4400" dirty="0" err="1">
                <a:solidFill>
                  <a:srgbClr val="000000"/>
                </a:solidFill>
                <a:latin typeface="Klein"/>
              </a:rPr>
              <a:t>Probabilidade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 de </a:t>
            </a:r>
            <a:r>
              <a:rPr lang="en-US" sz="4400" dirty="0" err="1">
                <a:solidFill>
                  <a:srgbClr val="000000"/>
                </a:solidFill>
                <a:latin typeface="Klein"/>
              </a:rPr>
              <a:t>mortes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Klein"/>
              </a:rPr>
              <a:t>líquidas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 – </a:t>
            </a:r>
            <a:r>
              <a:rPr lang="en-US" sz="4400" dirty="0" err="1">
                <a:solidFill>
                  <a:srgbClr val="000000"/>
                </a:solidFill>
                <a:latin typeface="Klein"/>
              </a:rPr>
              <a:t>Homens</a:t>
            </a:r>
            <a:endParaRPr lang="en-US" sz="4400" dirty="0">
              <a:solidFill>
                <a:srgbClr val="000000"/>
              </a:solidFill>
              <a:latin typeface="Klein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09878" y="3646800"/>
            <a:ext cx="3992031" cy="355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60"/>
              </a:lnSpc>
            </a:pPr>
            <a:r>
              <a:rPr lang="en-US" sz="2200">
                <a:solidFill>
                  <a:srgbClr val="000000"/>
                </a:solidFill>
                <a:latin typeface="Klein Bold"/>
              </a:rPr>
              <a:t>FOR MYSELF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28700" y="9503017"/>
            <a:ext cx="2381555" cy="273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000000"/>
                </a:solidFill>
                <a:latin typeface="Klein"/>
              </a:rPr>
              <a:t>22/26</a:t>
            </a:r>
          </a:p>
        </p:txBody>
      </p:sp>
      <p:grpSp>
        <p:nvGrpSpPr>
          <p:cNvPr id="17" name="Group 5">
            <a:extLst>
              <a:ext uri="{FF2B5EF4-FFF2-40B4-BE49-F238E27FC236}">
                <a16:creationId xmlns:a16="http://schemas.microsoft.com/office/drawing/2014/main" id="{141D9715-B394-49BD-D16D-1F16AF8FD2C8}"/>
              </a:ext>
            </a:extLst>
          </p:cNvPr>
          <p:cNvGrpSpPr/>
          <p:nvPr/>
        </p:nvGrpSpPr>
        <p:grpSpPr>
          <a:xfrm>
            <a:off x="9306078" y="2185332"/>
            <a:ext cx="8724900" cy="6859477"/>
            <a:chOff x="0" y="0"/>
            <a:chExt cx="1743582" cy="1829555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DA0C672-311E-521E-5066-681841181C53}"/>
                </a:ext>
              </a:extLst>
            </p:cNvPr>
            <p:cNvSpPr/>
            <p:nvPr/>
          </p:nvSpPr>
          <p:spPr>
            <a:xfrm>
              <a:off x="0" y="0"/>
              <a:ext cx="1743582" cy="1829555"/>
            </a:xfrm>
            <a:custGeom>
              <a:avLst/>
              <a:gdLst/>
              <a:ahLst/>
              <a:cxnLst/>
              <a:rect l="l" t="t" r="r" b="b"/>
              <a:pathLst>
                <a:path w="1743582" h="1829555">
                  <a:moveTo>
                    <a:pt x="1619122" y="1829555"/>
                  </a:moveTo>
                  <a:lnTo>
                    <a:pt x="124460" y="1829555"/>
                  </a:lnTo>
                  <a:cubicBezTo>
                    <a:pt x="55880" y="1829555"/>
                    <a:pt x="0" y="1773675"/>
                    <a:pt x="0" y="17050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19122" y="0"/>
                  </a:lnTo>
                  <a:cubicBezTo>
                    <a:pt x="1687702" y="0"/>
                    <a:pt x="1743582" y="55880"/>
                    <a:pt x="1743582" y="124460"/>
                  </a:cubicBezTo>
                  <a:lnTo>
                    <a:pt x="1743582" y="1705095"/>
                  </a:lnTo>
                  <a:cubicBezTo>
                    <a:pt x="1743582" y="1773675"/>
                    <a:pt x="1687702" y="1829555"/>
                    <a:pt x="1619122" y="1829555"/>
                  </a:cubicBezTo>
                  <a:close/>
                </a:path>
              </a:pathLst>
            </a:custGeom>
            <a:solidFill>
              <a:srgbClr val="FCFBF7"/>
            </a:solidFill>
          </p:spPr>
        </p:sp>
      </p:grpSp>
      <p:grpSp>
        <p:nvGrpSpPr>
          <p:cNvPr id="19" name="Group 5">
            <a:extLst>
              <a:ext uri="{FF2B5EF4-FFF2-40B4-BE49-F238E27FC236}">
                <a16:creationId xmlns:a16="http://schemas.microsoft.com/office/drawing/2014/main" id="{4D70D251-0FDF-22A0-A2EC-1EEAA21702C2}"/>
              </a:ext>
            </a:extLst>
          </p:cNvPr>
          <p:cNvGrpSpPr/>
          <p:nvPr/>
        </p:nvGrpSpPr>
        <p:grpSpPr>
          <a:xfrm>
            <a:off x="281595" y="2159795"/>
            <a:ext cx="8724900" cy="6859477"/>
            <a:chOff x="0" y="0"/>
            <a:chExt cx="1743582" cy="1829555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5BFAF8FD-8351-2CA2-FEC8-DFD5940F0955}"/>
                </a:ext>
              </a:extLst>
            </p:cNvPr>
            <p:cNvSpPr/>
            <p:nvPr/>
          </p:nvSpPr>
          <p:spPr>
            <a:xfrm>
              <a:off x="0" y="0"/>
              <a:ext cx="1743582" cy="1829555"/>
            </a:xfrm>
            <a:custGeom>
              <a:avLst/>
              <a:gdLst/>
              <a:ahLst/>
              <a:cxnLst/>
              <a:rect l="l" t="t" r="r" b="b"/>
              <a:pathLst>
                <a:path w="1743582" h="1829555">
                  <a:moveTo>
                    <a:pt x="1619122" y="1829555"/>
                  </a:moveTo>
                  <a:lnTo>
                    <a:pt x="124460" y="1829555"/>
                  </a:lnTo>
                  <a:cubicBezTo>
                    <a:pt x="55880" y="1829555"/>
                    <a:pt x="0" y="1773675"/>
                    <a:pt x="0" y="17050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19122" y="0"/>
                  </a:lnTo>
                  <a:cubicBezTo>
                    <a:pt x="1687702" y="0"/>
                    <a:pt x="1743582" y="55880"/>
                    <a:pt x="1743582" y="124460"/>
                  </a:cubicBezTo>
                  <a:lnTo>
                    <a:pt x="1743582" y="1705095"/>
                  </a:lnTo>
                  <a:cubicBezTo>
                    <a:pt x="1743582" y="1773675"/>
                    <a:pt x="1687702" y="1829555"/>
                    <a:pt x="1619122" y="1829555"/>
                  </a:cubicBezTo>
                  <a:close/>
                </a:path>
              </a:pathLst>
            </a:custGeom>
            <a:solidFill>
              <a:srgbClr val="FCFBF7"/>
            </a:solidFill>
          </p:spPr>
        </p:sp>
      </p:grp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5524B3D7-DB27-9162-ECE6-66978CBF3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846393"/>
              </p:ext>
            </p:extLst>
          </p:nvPr>
        </p:nvGraphicFramePr>
        <p:xfrm>
          <a:off x="9832715" y="2774893"/>
          <a:ext cx="7671626" cy="58940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6533">
                  <a:extLst>
                    <a:ext uri="{9D8B030D-6E8A-4147-A177-3AD203B41FA5}">
                      <a16:colId xmlns:a16="http://schemas.microsoft.com/office/drawing/2014/main" val="258156749"/>
                    </a:ext>
                  </a:extLst>
                </a:gridCol>
                <a:gridCol w="1526185">
                  <a:extLst>
                    <a:ext uri="{9D8B030D-6E8A-4147-A177-3AD203B41FA5}">
                      <a16:colId xmlns:a16="http://schemas.microsoft.com/office/drawing/2014/main" val="4072291513"/>
                    </a:ext>
                  </a:extLst>
                </a:gridCol>
                <a:gridCol w="1465139">
                  <a:extLst>
                    <a:ext uri="{9D8B030D-6E8A-4147-A177-3AD203B41FA5}">
                      <a16:colId xmlns:a16="http://schemas.microsoft.com/office/drawing/2014/main" val="1086293456"/>
                    </a:ext>
                  </a:extLst>
                </a:gridCol>
                <a:gridCol w="1526185">
                  <a:extLst>
                    <a:ext uri="{9D8B030D-6E8A-4147-A177-3AD203B41FA5}">
                      <a16:colId xmlns:a16="http://schemas.microsoft.com/office/drawing/2014/main" val="998672918"/>
                    </a:ext>
                  </a:extLst>
                </a:gridCol>
                <a:gridCol w="1607584">
                  <a:extLst>
                    <a:ext uri="{9D8B030D-6E8A-4147-A177-3AD203B41FA5}">
                      <a16:colId xmlns:a16="http://schemas.microsoft.com/office/drawing/2014/main" val="1861944320"/>
                    </a:ext>
                  </a:extLst>
                </a:gridCol>
              </a:tblGrid>
              <a:tr h="223447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Grupo 1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Grupo 2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Grupo 3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Grupo 4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Grupo 5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3995392974"/>
                  </a:ext>
                </a:extLst>
              </a:tr>
              <a:tr h="28353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0,00015750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0,00024340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0,00060124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0,00002864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0,00095895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641069749"/>
                  </a:ext>
                </a:extLst>
              </a:tr>
              <a:tr h="28353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0,00058497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0,00897916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0,00290719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0,00162565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0,00658602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1590097853"/>
                  </a:ext>
                </a:extLst>
              </a:tr>
              <a:tr h="28353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0,00034672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0,00261822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0,00127534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0,00077649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0,00234149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2463639162"/>
                  </a:ext>
                </a:extLst>
              </a:tr>
              <a:tr h="28353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0,00009446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0,00132163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0,00078240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0,00118685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0,00124076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3379693110"/>
                  </a:ext>
                </a:extLst>
              </a:tr>
              <a:tr h="28353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0,00031974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0,00094614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0,00136778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0,01657978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0,00152106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2273940124"/>
                  </a:ext>
                </a:extLst>
              </a:tr>
              <a:tr h="28353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0,00057307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0,00119454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0,00220513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0,02453816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0,00182780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2122555944"/>
                  </a:ext>
                </a:extLst>
              </a:tr>
              <a:tr h="28353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0,00118036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0,00201887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0,00314452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0,02189495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0,00264730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3084115876"/>
                  </a:ext>
                </a:extLst>
              </a:tr>
              <a:tr h="28353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0,00280237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0,00213585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0,00543740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0,01942620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0,00394773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2719176098"/>
                  </a:ext>
                </a:extLst>
              </a:tr>
              <a:tr h="28353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0,00498399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0,00262625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0,00950454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0,01738315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0,00580994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3490899931"/>
                  </a:ext>
                </a:extLst>
              </a:tr>
              <a:tr h="28353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0,00849009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0,00341070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0,01534534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0,01540435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0,01043453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2120388809"/>
                  </a:ext>
                </a:extLst>
              </a:tr>
              <a:tr h="28353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0,01160148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0,00400756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0,02254851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0,01387173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0,01605234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2529326498"/>
                  </a:ext>
                </a:extLst>
              </a:tr>
              <a:tr h="28353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0,01859860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0,00505434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0,03509199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0,01581287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0,02768284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616492504"/>
                  </a:ext>
                </a:extLst>
              </a:tr>
              <a:tr h="28353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0,02737404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0,00632147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0,05275899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0,01369135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0,04245232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2955639399"/>
                  </a:ext>
                </a:extLst>
              </a:tr>
              <a:tr h="28353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0,03757651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0,00819018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0,08103354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0,01516918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0,06391850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996986529"/>
                  </a:ext>
                </a:extLst>
              </a:tr>
              <a:tr h="28353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0,05754798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0,01023989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0,11735541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0,01568370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0,09913753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2483059807"/>
                  </a:ext>
                </a:extLst>
              </a:tr>
              <a:tr h="28353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0,07976221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0,01470684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0,16108583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0,01877583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0,14917268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3548514409"/>
                  </a:ext>
                </a:extLst>
              </a:tr>
              <a:tr h="28353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0,11368149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0,01925580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0,23517852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0,02452110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0,22278926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453238132"/>
                  </a:ext>
                </a:extLst>
              </a:tr>
              <a:tr h="28353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0,16055084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0,02898607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0,32759460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0,03094040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0,33941080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738780321"/>
                  </a:ext>
                </a:extLst>
              </a:tr>
              <a:tr h="28353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0,25105068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0,05880872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0,49285369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0,05269996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0,52462467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2041634748"/>
                  </a:ext>
                </a:extLst>
              </a:tr>
              <a:tr h="28353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1,00000000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1,00000000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1,00000000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1,00000000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1,00000000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3994860071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AE659AD6-7539-E8CA-3808-7BEE36A67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506141"/>
              </p:ext>
            </p:extLst>
          </p:nvPr>
        </p:nvGraphicFramePr>
        <p:xfrm>
          <a:off x="994064" y="2774893"/>
          <a:ext cx="7277098" cy="58558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8770">
                  <a:extLst>
                    <a:ext uri="{9D8B030D-6E8A-4147-A177-3AD203B41FA5}">
                      <a16:colId xmlns:a16="http://schemas.microsoft.com/office/drawing/2014/main" val="1323406862"/>
                    </a:ext>
                  </a:extLst>
                </a:gridCol>
                <a:gridCol w="1478770">
                  <a:extLst>
                    <a:ext uri="{9D8B030D-6E8A-4147-A177-3AD203B41FA5}">
                      <a16:colId xmlns:a16="http://schemas.microsoft.com/office/drawing/2014/main" val="1171449617"/>
                    </a:ext>
                  </a:extLst>
                </a:gridCol>
                <a:gridCol w="1459309">
                  <a:extLst>
                    <a:ext uri="{9D8B030D-6E8A-4147-A177-3AD203B41FA5}">
                      <a16:colId xmlns:a16="http://schemas.microsoft.com/office/drawing/2014/main" val="2284549372"/>
                    </a:ext>
                  </a:extLst>
                </a:gridCol>
                <a:gridCol w="1400940">
                  <a:extLst>
                    <a:ext uri="{9D8B030D-6E8A-4147-A177-3AD203B41FA5}">
                      <a16:colId xmlns:a16="http://schemas.microsoft.com/office/drawing/2014/main" val="112162729"/>
                    </a:ext>
                  </a:extLst>
                </a:gridCol>
                <a:gridCol w="1459309">
                  <a:extLst>
                    <a:ext uri="{9D8B030D-6E8A-4147-A177-3AD203B41FA5}">
                      <a16:colId xmlns:a16="http://schemas.microsoft.com/office/drawing/2014/main" val="2451199946"/>
                    </a:ext>
                  </a:extLst>
                </a:gridCol>
              </a:tblGrid>
              <a:tr h="21710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Grupo 1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Grupo 2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Grupo 3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Grupo 4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Grupo 5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2247606815"/>
                  </a:ext>
                </a:extLst>
              </a:tr>
              <a:tr h="281822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0,00006802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0,00029925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0,00019044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0,00000000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0,00046244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4173618407"/>
                  </a:ext>
                </a:extLst>
              </a:tr>
              <a:tr h="281822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0,00106088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0,01750178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0,00576006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0,00279260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0,00993202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3489164195"/>
                  </a:ext>
                </a:extLst>
              </a:tr>
              <a:tr h="281822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0,00033928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0,00597037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0,00279062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0,00139629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0,00396434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3248147662"/>
                  </a:ext>
                </a:extLst>
              </a:tr>
              <a:tr h="281822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0,00020505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0,00321997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0,00162059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0,00225321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0,00225321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4138376110"/>
                  </a:ext>
                </a:extLst>
              </a:tr>
              <a:tr h="281822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0,00044481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0,00172475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0,00211552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0,01814574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0,00284336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1349775952"/>
                  </a:ext>
                </a:extLst>
              </a:tr>
              <a:tr h="281822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0,00075514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0,00280193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0,00267637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0,03159563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0,00373416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3871722926"/>
                  </a:ext>
                </a:extLst>
              </a:tr>
              <a:tr h="281822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0,00174149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0,00390922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0,00396774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0,02674077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0,00496209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1738933542"/>
                  </a:ext>
                </a:extLst>
              </a:tr>
              <a:tr h="281822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0,00381188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0,00473192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0,00516099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0,02393793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0,00583485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1841270551"/>
                  </a:ext>
                </a:extLst>
              </a:tr>
              <a:tr h="281822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0,00615510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0,00468046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0,00922939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0,02283833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0,00817642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654962038"/>
                  </a:ext>
                </a:extLst>
              </a:tr>
              <a:tr h="281822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0,00980445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0,00526440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0,01382817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0,02064576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0,01429901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467064546"/>
                  </a:ext>
                </a:extLst>
              </a:tr>
              <a:tr h="281822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0,01669267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0,00573446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0,02033807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0,01795833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0,02241926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3470099895"/>
                  </a:ext>
                </a:extLst>
              </a:tr>
              <a:tr h="281822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0,02608230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0,00737409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0,03580866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0,01916595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0,03650464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3926665802"/>
                  </a:ext>
                </a:extLst>
              </a:tr>
              <a:tr h="281822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0,04054006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0,00888900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0,05764775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0,01730422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0,05575269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2047841275"/>
                  </a:ext>
                </a:extLst>
              </a:tr>
              <a:tr h="281822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0,06172620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0,01157780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0,09226422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0,01737135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0,09012720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788735755"/>
                  </a:ext>
                </a:extLst>
              </a:tr>
              <a:tr h="281822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0,10367383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0,01590400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0,14787204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0,01745098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0,14120704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582414566"/>
                  </a:ext>
                </a:extLst>
              </a:tr>
              <a:tr h="281822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0,14674055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0,02346849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0,21496931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0,01847078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0,22251205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4088973221"/>
                  </a:ext>
                </a:extLst>
              </a:tr>
              <a:tr h="281822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0,21985779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0,03568984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0,31488993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0,02153415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0,34584650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1731592286"/>
                  </a:ext>
                </a:extLst>
              </a:tr>
              <a:tr h="281822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0,31133776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0,05420012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0,45256891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0,03153357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0,53973850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1994044928"/>
                  </a:ext>
                </a:extLst>
              </a:tr>
              <a:tr h="281822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0,70553406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0,18612594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0,89245790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0,08936532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0,95263761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3497676664"/>
                  </a:ext>
                </a:extLst>
              </a:tr>
              <a:tr h="281822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1,00000000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1,00000000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1,00000000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1,00000000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1,00000000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2663454725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6FEA42AA-BF7D-10B0-9FCE-B9C09D173AE7}"/>
              </a:ext>
            </a:extLst>
          </p:cNvPr>
          <p:cNvSpPr txBox="1"/>
          <p:nvPr/>
        </p:nvSpPr>
        <p:spPr>
          <a:xfrm>
            <a:off x="992193" y="2281779"/>
            <a:ext cx="4802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Pará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A9C6EFD-0BCD-1C99-59B6-8D10B13C0076}"/>
              </a:ext>
            </a:extLst>
          </p:cNvPr>
          <p:cNvSpPr txBox="1"/>
          <p:nvPr/>
        </p:nvSpPr>
        <p:spPr>
          <a:xfrm>
            <a:off x="9832715" y="2319112"/>
            <a:ext cx="4802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Pernambuco</a:t>
            </a:r>
          </a:p>
        </p:txBody>
      </p:sp>
    </p:spTree>
    <p:extLst>
      <p:ext uri="{BB962C8B-B14F-4D97-AF65-F5344CB8AC3E}">
        <p14:creationId xmlns:p14="http://schemas.microsoft.com/office/powerpoint/2010/main" val="3722110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7233276"/>
            <a:chOff x="0" y="0"/>
            <a:chExt cx="5490351" cy="244681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2446812"/>
            </a:xfrm>
            <a:custGeom>
              <a:avLst/>
              <a:gdLst/>
              <a:ahLst/>
              <a:cxnLst/>
              <a:rect l="l" t="t" r="r" b="b"/>
              <a:pathLst>
                <a:path w="5490351" h="2446812">
                  <a:moveTo>
                    <a:pt x="5365891" y="2446812"/>
                  </a:moveTo>
                  <a:lnTo>
                    <a:pt x="124460" y="2446812"/>
                  </a:lnTo>
                  <a:cubicBezTo>
                    <a:pt x="55880" y="2446812"/>
                    <a:pt x="0" y="2390932"/>
                    <a:pt x="0" y="232235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65891" y="0"/>
                  </a:lnTo>
                  <a:cubicBezTo>
                    <a:pt x="5434471" y="0"/>
                    <a:pt x="5490351" y="55880"/>
                    <a:pt x="5490351" y="124460"/>
                  </a:cubicBezTo>
                  <a:lnTo>
                    <a:pt x="5490351" y="2322352"/>
                  </a:lnTo>
                  <a:cubicBezTo>
                    <a:pt x="5490351" y="2390932"/>
                    <a:pt x="5434471" y="2446812"/>
                    <a:pt x="5365891" y="2446812"/>
                  </a:cubicBezTo>
                  <a:close/>
                </a:path>
              </a:pathLst>
            </a:custGeom>
            <a:solidFill>
              <a:srgbClr val="FCFBF7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2095500" y="2604151"/>
            <a:ext cx="14097000" cy="41549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dirty="0" err="1">
                <a:solidFill>
                  <a:srgbClr val="000000"/>
                </a:solidFill>
                <a:latin typeface="Klein"/>
              </a:rPr>
              <a:t>Esperança</a:t>
            </a:r>
            <a:r>
              <a:rPr lang="en-US" sz="9000" dirty="0">
                <a:solidFill>
                  <a:srgbClr val="000000"/>
                </a:solidFill>
                <a:latin typeface="Klein"/>
              </a:rPr>
              <a:t> de </a:t>
            </a:r>
            <a:r>
              <a:rPr lang="en-US" sz="9000" dirty="0" err="1">
                <a:solidFill>
                  <a:srgbClr val="000000"/>
                </a:solidFill>
                <a:latin typeface="Klein"/>
              </a:rPr>
              <a:t>vida</a:t>
            </a:r>
            <a:r>
              <a:rPr lang="en-US" sz="9000" dirty="0">
                <a:solidFill>
                  <a:srgbClr val="000000"/>
                </a:solidFill>
                <a:latin typeface="Klein"/>
              </a:rPr>
              <a:t> </a:t>
            </a:r>
            <a:r>
              <a:rPr lang="en-US" sz="9000" dirty="0" err="1">
                <a:solidFill>
                  <a:srgbClr val="000000"/>
                </a:solidFill>
                <a:latin typeface="Klein"/>
              </a:rPr>
              <a:t>ao</a:t>
            </a:r>
            <a:r>
              <a:rPr lang="en-US" sz="9000" dirty="0">
                <a:solidFill>
                  <a:srgbClr val="000000"/>
                </a:solidFill>
                <a:latin typeface="Klein"/>
              </a:rPr>
              <a:t> </a:t>
            </a:r>
            <a:r>
              <a:rPr lang="en-US" sz="9000" dirty="0" err="1">
                <a:solidFill>
                  <a:srgbClr val="000000"/>
                </a:solidFill>
                <a:latin typeface="Klein"/>
              </a:rPr>
              <a:t>eliminar</a:t>
            </a:r>
            <a:r>
              <a:rPr lang="en-US" sz="9000" dirty="0">
                <a:solidFill>
                  <a:srgbClr val="000000"/>
                </a:solidFill>
                <a:latin typeface="Klein"/>
              </a:rPr>
              <a:t> um </a:t>
            </a:r>
            <a:r>
              <a:rPr lang="en-US" sz="9000" dirty="0" err="1">
                <a:solidFill>
                  <a:srgbClr val="000000"/>
                </a:solidFill>
                <a:latin typeface="Klein"/>
              </a:rPr>
              <a:t>grupo</a:t>
            </a:r>
            <a:r>
              <a:rPr lang="en-US" sz="9000" dirty="0">
                <a:solidFill>
                  <a:srgbClr val="000000"/>
                </a:solidFill>
                <a:latin typeface="Klein"/>
              </a:rPr>
              <a:t> de </a:t>
            </a:r>
            <a:r>
              <a:rPr lang="en-US" sz="9000" dirty="0" err="1">
                <a:solidFill>
                  <a:srgbClr val="000000"/>
                </a:solidFill>
                <a:latin typeface="Klein"/>
              </a:rPr>
              <a:t>morte</a:t>
            </a:r>
            <a:endParaRPr lang="en-US" sz="9000" dirty="0">
              <a:solidFill>
                <a:srgbClr val="000000"/>
              </a:solidFill>
              <a:latin typeface="Klein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0" y="9053177"/>
            <a:ext cx="18288000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rot="5400000">
            <a:off x="8557467" y="9671892"/>
            <a:ext cx="1220692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14877745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Klein"/>
              </a:rPr>
              <a:t>NEXT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000000"/>
                </a:solidFill>
                <a:latin typeface="Klein"/>
              </a:rPr>
              <a:t>23/26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288" y="9053177"/>
            <a:ext cx="182880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14877745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Klein"/>
              </a:rPr>
              <a:t>NEXT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28700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000000"/>
                </a:solidFill>
                <a:latin typeface="Klein"/>
              </a:rPr>
              <a:t>24/26</a:t>
            </a:r>
          </a:p>
        </p:txBody>
      </p:sp>
      <p:pic>
        <p:nvPicPr>
          <p:cNvPr id="22" name="Imagem 21" descr="Gráfico&#10;&#10;Descrição gerada automaticamente">
            <a:extLst>
              <a:ext uri="{FF2B5EF4-FFF2-40B4-BE49-F238E27FC236}">
                <a16:creationId xmlns:a16="http://schemas.microsoft.com/office/drawing/2014/main" id="{24121E69-1120-2580-8836-A1592ADCC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08" y="225816"/>
            <a:ext cx="10287000" cy="4580413"/>
          </a:xfrm>
          <a:prstGeom prst="rect">
            <a:avLst/>
          </a:prstGeom>
        </p:spPr>
      </p:pic>
      <p:pic>
        <p:nvPicPr>
          <p:cNvPr id="6" name="Imagem 5" descr="Gráfico&#10;&#10;Descrição gerada automaticamente">
            <a:extLst>
              <a:ext uri="{FF2B5EF4-FFF2-40B4-BE49-F238E27FC236}">
                <a16:creationId xmlns:a16="http://schemas.microsoft.com/office/drawing/2014/main" id="{7B853029-9021-0A75-49AA-E3FF86408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352" y="4806229"/>
            <a:ext cx="9538076" cy="424694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288" y="9053177"/>
            <a:ext cx="182880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14877745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Klein"/>
              </a:rPr>
              <a:t>NEXT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28700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000000"/>
                </a:solidFill>
                <a:latin typeface="Klein"/>
              </a:rPr>
              <a:t>25/26</a:t>
            </a:r>
          </a:p>
        </p:txBody>
      </p:sp>
      <p:pic>
        <p:nvPicPr>
          <p:cNvPr id="4" name="Imagem 3" descr="Gráfico, Gráfico de linhas&#10;&#10;Descrição gerada automaticamente">
            <a:extLst>
              <a:ext uri="{FF2B5EF4-FFF2-40B4-BE49-F238E27FC236}">
                <a16:creationId xmlns:a16="http://schemas.microsoft.com/office/drawing/2014/main" id="{CAD60056-91F9-E76D-7FE1-996A076CA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6660"/>
            <a:ext cx="10425397" cy="4642035"/>
          </a:xfrm>
          <a:prstGeom prst="rect">
            <a:avLst/>
          </a:prstGeom>
        </p:spPr>
      </p:pic>
      <p:pic>
        <p:nvPicPr>
          <p:cNvPr id="6" name="Imagem 5" descr="Gráfico&#10;&#10;Descrição gerada automaticamente">
            <a:extLst>
              <a:ext uri="{FF2B5EF4-FFF2-40B4-BE49-F238E27FC236}">
                <a16:creationId xmlns:a16="http://schemas.microsoft.com/office/drawing/2014/main" id="{1DBB2457-A49A-B616-B6FF-180131A14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616259"/>
            <a:ext cx="9925837" cy="4419600"/>
          </a:xfrm>
          <a:prstGeom prst="rect">
            <a:avLst/>
          </a:prstGeom>
        </p:spPr>
      </p:pic>
      <p:sp>
        <p:nvSpPr>
          <p:cNvPr id="3" name="AutoShape 2">
            <a:extLst>
              <a:ext uri="{FF2B5EF4-FFF2-40B4-BE49-F238E27FC236}">
                <a16:creationId xmlns:a16="http://schemas.microsoft.com/office/drawing/2014/main" id="{4DF70250-1186-DB76-1920-7CA311BE7A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451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0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469817"/>
            <a:ext cx="16230600" cy="4734767"/>
            <a:chOff x="0" y="0"/>
            <a:chExt cx="5490351" cy="16016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1601637"/>
            </a:xfrm>
            <a:custGeom>
              <a:avLst/>
              <a:gdLst/>
              <a:ahLst/>
              <a:cxnLst/>
              <a:rect l="l" t="t" r="r" b="b"/>
              <a:pathLst>
                <a:path w="5490351" h="1601637">
                  <a:moveTo>
                    <a:pt x="5365891" y="1601637"/>
                  </a:moveTo>
                  <a:lnTo>
                    <a:pt x="124460" y="1601637"/>
                  </a:lnTo>
                  <a:cubicBezTo>
                    <a:pt x="55880" y="1601637"/>
                    <a:pt x="0" y="1545757"/>
                    <a:pt x="0" y="147717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65891" y="0"/>
                  </a:lnTo>
                  <a:cubicBezTo>
                    <a:pt x="5434471" y="0"/>
                    <a:pt x="5490351" y="55880"/>
                    <a:pt x="5490351" y="124460"/>
                  </a:cubicBezTo>
                  <a:lnTo>
                    <a:pt x="5490351" y="1477177"/>
                  </a:lnTo>
                  <a:cubicBezTo>
                    <a:pt x="5490351" y="1545757"/>
                    <a:pt x="5434471" y="1601637"/>
                    <a:pt x="5365891" y="1601637"/>
                  </a:cubicBezTo>
                  <a:close/>
                </a:path>
              </a:pathLst>
            </a:custGeom>
            <a:solidFill>
              <a:srgbClr val="F4EDE8"/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0" y="9053177"/>
            <a:ext cx="18288000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5400000">
            <a:off x="8557467" y="9671892"/>
            <a:ext cx="1220692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3"/>
          <p:cNvSpPr txBox="1"/>
          <p:nvPr/>
        </p:nvSpPr>
        <p:spPr>
          <a:xfrm>
            <a:off x="14877745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Klein"/>
              </a:rPr>
              <a:t>NEXT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9503017"/>
            <a:ext cx="2381555" cy="273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000000"/>
                </a:solidFill>
                <a:latin typeface="Klein"/>
              </a:rPr>
              <a:t>26/26</a:t>
            </a:r>
          </a:p>
        </p:txBody>
      </p:sp>
      <p:sp>
        <p:nvSpPr>
          <p:cNvPr id="20" name="TextBox 37">
            <a:extLst>
              <a:ext uri="{FF2B5EF4-FFF2-40B4-BE49-F238E27FC236}">
                <a16:creationId xmlns:a16="http://schemas.microsoft.com/office/drawing/2014/main" id="{FDE7700F-E64C-7F7C-3765-71BA7DB59C5F}"/>
              </a:ext>
            </a:extLst>
          </p:cNvPr>
          <p:cNvSpPr txBox="1"/>
          <p:nvPr/>
        </p:nvSpPr>
        <p:spPr>
          <a:xfrm>
            <a:off x="1752601" y="4517126"/>
            <a:ext cx="14495430" cy="1024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ts val="4199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1B1A17"/>
                </a:solidFill>
                <a:latin typeface="Quicksand Light"/>
              </a:rPr>
              <a:t>O </a:t>
            </a:r>
            <a:r>
              <a:rPr lang="en-US" sz="2800" b="1" dirty="0" err="1">
                <a:solidFill>
                  <a:srgbClr val="1B1A17"/>
                </a:solidFill>
                <a:latin typeface="Quicksand Light"/>
              </a:rPr>
              <a:t>preenchimento</a:t>
            </a:r>
            <a:r>
              <a:rPr lang="en-US" sz="2800" b="1" dirty="0">
                <a:solidFill>
                  <a:srgbClr val="1B1A17"/>
                </a:solidFill>
                <a:latin typeface="Quicksand Light"/>
              </a:rPr>
              <a:t> de </a:t>
            </a:r>
            <a:r>
              <a:rPr lang="en-US" sz="2800" b="1" dirty="0" err="1">
                <a:solidFill>
                  <a:srgbClr val="1B1A17"/>
                </a:solidFill>
                <a:latin typeface="Quicksand Light"/>
              </a:rPr>
              <a:t>óbitos</a:t>
            </a:r>
            <a:r>
              <a:rPr lang="en-US" sz="2800" b="1" dirty="0">
                <a:solidFill>
                  <a:srgbClr val="1B1A17"/>
                </a:solidFill>
                <a:latin typeface="Quicksand Light"/>
              </a:rPr>
              <a:t>: </a:t>
            </a:r>
          </a:p>
          <a:p>
            <a:pPr marL="457200" indent="-457200" algn="just">
              <a:lnSpc>
                <a:spcPts val="4199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1B1A17"/>
                </a:solidFill>
                <a:latin typeface="Quicksand Light"/>
              </a:rPr>
              <a:t>A </a:t>
            </a:r>
            <a:r>
              <a:rPr lang="en-US" sz="2800" b="1" dirty="0" err="1">
                <a:solidFill>
                  <a:srgbClr val="1B1A17"/>
                </a:solidFill>
                <a:latin typeface="Quicksand Light"/>
              </a:rPr>
              <a:t>pandemia</a:t>
            </a:r>
            <a:r>
              <a:rPr lang="en-US" sz="2800" b="1" dirty="0">
                <a:solidFill>
                  <a:srgbClr val="1B1A17"/>
                </a:solidFill>
                <a:latin typeface="Quicksand Light"/>
              </a:rPr>
              <a:t> de Covid - 19</a:t>
            </a: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E7A04038-A26E-26E3-25EF-6B4FEFC6419C}"/>
              </a:ext>
            </a:extLst>
          </p:cNvPr>
          <p:cNvSpPr txBox="1"/>
          <p:nvPr/>
        </p:nvSpPr>
        <p:spPr>
          <a:xfrm>
            <a:off x="1028700" y="610081"/>
            <a:ext cx="11868039" cy="14350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160"/>
              </a:lnSpc>
            </a:pPr>
            <a:r>
              <a:rPr lang="en-US" sz="9300" dirty="0" err="1">
                <a:solidFill>
                  <a:srgbClr val="000000"/>
                </a:solidFill>
                <a:latin typeface="Klein"/>
              </a:rPr>
              <a:t>Alguns</a:t>
            </a:r>
            <a:r>
              <a:rPr lang="en-US" sz="9300" dirty="0">
                <a:solidFill>
                  <a:srgbClr val="000000"/>
                </a:solidFill>
                <a:latin typeface="Klein"/>
              </a:rPr>
              <a:t> </a:t>
            </a:r>
            <a:r>
              <a:rPr lang="en-US" sz="9300" dirty="0" err="1">
                <a:solidFill>
                  <a:srgbClr val="000000"/>
                </a:solidFill>
                <a:latin typeface="Klein"/>
              </a:rPr>
              <a:t>empecilhos</a:t>
            </a:r>
            <a:endParaRPr lang="en-US" sz="9300" dirty="0">
              <a:solidFill>
                <a:srgbClr val="000000"/>
              </a:solidFill>
              <a:latin typeface="Klein"/>
            </a:endParaRPr>
          </a:p>
        </p:txBody>
      </p:sp>
    </p:spTree>
    <p:extLst>
      <p:ext uri="{BB962C8B-B14F-4D97-AF65-F5344CB8AC3E}">
        <p14:creationId xmlns:p14="http://schemas.microsoft.com/office/powerpoint/2010/main" val="3257219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0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469816"/>
            <a:ext cx="16230600" cy="4734767"/>
            <a:chOff x="0" y="0"/>
            <a:chExt cx="5490351" cy="16016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1601637"/>
            </a:xfrm>
            <a:custGeom>
              <a:avLst/>
              <a:gdLst/>
              <a:ahLst/>
              <a:cxnLst/>
              <a:rect l="l" t="t" r="r" b="b"/>
              <a:pathLst>
                <a:path w="5490351" h="1601637">
                  <a:moveTo>
                    <a:pt x="5365891" y="1601637"/>
                  </a:moveTo>
                  <a:lnTo>
                    <a:pt x="124460" y="1601637"/>
                  </a:lnTo>
                  <a:cubicBezTo>
                    <a:pt x="55880" y="1601637"/>
                    <a:pt x="0" y="1545757"/>
                    <a:pt x="0" y="147717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65891" y="0"/>
                  </a:lnTo>
                  <a:cubicBezTo>
                    <a:pt x="5434471" y="0"/>
                    <a:pt x="5490351" y="55880"/>
                    <a:pt x="5490351" y="124460"/>
                  </a:cubicBezTo>
                  <a:lnTo>
                    <a:pt x="5490351" y="1477177"/>
                  </a:lnTo>
                  <a:cubicBezTo>
                    <a:pt x="5490351" y="1545757"/>
                    <a:pt x="5434471" y="1601637"/>
                    <a:pt x="5365891" y="1601637"/>
                  </a:cubicBezTo>
                  <a:close/>
                </a:path>
              </a:pathLst>
            </a:custGeom>
            <a:solidFill>
              <a:srgbClr val="F4EDE8"/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0" y="9053177"/>
            <a:ext cx="18288000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5400000">
            <a:off x="8557467" y="9671892"/>
            <a:ext cx="1220692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3"/>
          <p:cNvSpPr txBox="1"/>
          <p:nvPr/>
        </p:nvSpPr>
        <p:spPr>
          <a:xfrm>
            <a:off x="14877745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Klein"/>
              </a:rPr>
              <a:t>NEXT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9503017"/>
            <a:ext cx="2381555" cy="273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000000"/>
                </a:solidFill>
                <a:latin typeface="Klein"/>
              </a:rPr>
              <a:t>03/26</a:t>
            </a:r>
          </a:p>
        </p:txBody>
      </p:sp>
      <p:grpSp>
        <p:nvGrpSpPr>
          <p:cNvPr id="15" name="Group 31">
            <a:extLst>
              <a:ext uri="{FF2B5EF4-FFF2-40B4-BE49-F238E27FC236}">
                <a16:creationId xmlns:a16="http://schemas.microsoft.com/office/drawing/2014/main" id="{76A0BC91-A48C-ED61-ECC0-1738230EF5DD}"/>
              </a:ext>
            </a:extLst>
          </p:cNvPr>
          <p:cNvGrpSpPr/>
          <p:nvPr/>
        </p:nvGrpSpPr>
        <p:grpSpPr>
          <a:xfrm>
            <a:off x="1371600" y="3863896"/>
            <a:ext cx="7010400" cy="4038599"/>
            <a:chOff x="-5433436" y="5458733"/>
            <a:chExt cx="8707270" cy="3395639"/>
          </a:xfrm>
        </p:grpSpPr>
        <p:grpSp>
          <p:nvGrpSpPr>
            <p:cNvPr id="16" name="Group 32">
              <a:extLst>
                <a:ext uri="{FF2B5EF4-FFF2-40B4-BE49-F238E27FC236}">
                  <a16:creationId xmlns:a16="http://schemas.microsoft.com/office/drawing/2014/main" id="{C397CC39-BA9F-8159-AFBE-F1CEB48548ED}"/>
                </a:ext>
              </a:extLst>
            </p:cNvPr>
            <p:cNvGrpSpPr/>
            <p:nvPr/>
          </p:nvGrpSpPr>
          <p:grpSpPr>
            <a:xfrm>
              <a:off x="-5433436" y="5458733"/>
              <a:ext cx="8707270" cy="3395639"/>
              <a:chOff x="-3600403" y="3631707"/>
              <a:chExt cx="5769771" cy="2259126"/>
            </a:xfrm>
          </p:grpSpPr>
          <p:sp>
            <p:nvSpPr>
              <p:cNvPr id="21" name="Freeform 33">
                <a:extLst>
                  <a:ext uri="{FF2B5EF4-FFF2-40B4-BE49-F238E27FC236}">
                    <a16:creationId xmlns:a16="http://schemas.microsoft.com/office/drawing/2014/main" id="{03370F26-3844-0631-5EAC-DF2F4EB7648B}"/>
                  </a:ext>
                </a:extLst>
              </p:cNvPr>
              <p:cNvSpPr/>
              <p:nvPr/>
            </p:nvSpPr>
            <p:spPr>
              <a:xfrm>
                <a:off x="-3600403" y="3631707"/>
                <a:ext cx="5769771" cy="2259126"/>
              </a:xfrm>
              <a:custGeom>
                <a:avLst/>
                <a:gdLst/>
                <a:ahLst/>
                <a:cxnLst/>
                <a:rect l="l" t="t" r="r" b="b"/>
                <a:pathLst>
                  <a:path w="5769771" h="2259126">
                    <a:moveTo>
                      <a:pt x="5645310" y="2259126"/>
                    </a:moveTo>
                    <a:lnTo>
                      <a:pt x="124460" y="2259126"/>
                    </a:lnTo>
                    <a:cubicBezTo>
                      <a:pt x="55880" y="2259126"/>
                      <a:pt x="0" y="2203246"/>
                      <a:pt x="0" y="2134666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645311" y="0"/>
                    </a:lnTo>
                    <a:cubicBezTo>
                      <a:pt x="5713891" y="0"/>
                      <a:pt x="5769771" y="55880"/>
                      <a:pt x="5769771" y="124460"/>
                    </a:cubicBezTo>
                    <a:lnTo>
                      <a:pt x="5769771" y="2134666"/>
                    </a:lnTo>
                    <a:cubicBezTo>
                      <a:pt x="5769771" y="2203247"/>
                      <a:pt x="5713891" y="2259126"/>
                      <a:pt x="5645311" y="2259126"/>
                    </a:cubicBezTo>
                    <a:close/>
                  </a:path>
                </a:pathLst>
              </a:custGeom>
              <a:solidFill>
                <a:srgbClr val="8B7365"/>
              </a:solidFill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0" name="TextBox 37">
              <a:extLst>
                <a:ext uri="{FF2B5EF4-FFF2-40B4-BE49-F238E27FC236}">
                  <a16:creationId xmlns:a16="http://schemas.microsoft.com/office/drawing/2014/main" id="{FDE7700F-E64C-7F7C-3765-71BA7DB59C5F}"/>
                </a:ext>
              </a:extLst>
            </p:cNvPr>
            <p:cNvSpPr txBox="1"/>
            <p:nvPr/>
          </p:nvSpPr>
          <p:spPr>
            <a:xfrm>
              <a:off x="-4902273" y="6007966"/>
              <a:ext cx="7644943" cy="221982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ts val="4199"/>
                </a:lnSpc>
              </a:pPr>
              <a:r>
                <a:rPr lang="pt-BR" sz="2800" b="1" dirty="0">
                  <a:solidFill>
                    <a:srgbClr val="1B1A17"/>
                  </a:solidFill>
                  <a:latin typeface="Quicksand Light"/>
                </a:rPr>
                <a:t>Estado brasileiro localizado na região Norte, é a segunda maior Unidade Federativa em questões de extensões territoriais e com o maior número de residentes na região Norte.</a:t>
              </a:r>
              <a:endParaRPr lang="en-US" sz="2800" b="1" dirty="0">
                <a:solidFill>
                  <a:srgbClr val="1B1A17"/>
                </a:solidFill>
                <a:latin typeface="Quicksand Light"/>
              </a:endParaRPr>
            </a:p>
          </p:txBody>
        </p:sp>
      </p:grpSp>
      <p:sp>
        <p:nvSpPr>
          <p:cNvPr id="24" name="TextBox 5">
            <a:extLst>
              <a:ext uri="{FF2B5EF4-FFF2-40B4-BE49-F238E27FC236}">
                <a16:creationId xmlns:a16="http://schemas.microsoft.com/office/drawing/2014/main" id="{D401E1B0-7B27-2B16-984C-9FD292BFBC36}"/>
              </a:ext>
            </a:extLst>
          </p:cNvPr>
          <p:cNvSpPr txBox="1"/>
          <p:nvPr/>
        </p:nvSpPr>
        <p:spPr>
          <a:xfrm>
            <a:off x="1452395" y="873518"/>
            <a:ext cx="6848808" cy="1436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0"/>
              </a:lnSpc>
            </a:pPr>
            <a:r>
              <a:rPr lang="en-US" sz="8000" dirty="0">
                <a:solidFill>
                  <a:srgbClr val="1B1A17"/>
                </a:solidFill>
                <a:latin typeface="Aesthetic Violet" panose="02000500000000000000" pitchFamily="2" charset="0"/>
              </a:rPr>
              <a:t>Pará</a:t>
            </a:r>
          </a:p>
        </p:txBody>
      </p:sp>
      <p:pic>
        <p:nvPicPr>
          <p:cNvPr id="26" name="Imagem 25" descr="Mapa&#10;&#10;Descrição gerada automaticamente">
            <a:extLst>
              <a:ext uri="{FF2B5EF4-FFF2-40B4-BE49-F238E27FC236}">
                <a16:creationId xmlns:a16="http://schemas.microsoft.com/office/drawing/2014/main" id="{04C94EA5-20A9-9EDE-ADD2-004E5A1BA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146" y="369089"/>
            <a:ext cx="2166107" cy="2286446"/>
          </a:xfrm>
          <a:prstGeom prst="rect">
            <a:avLst/>
          </a:prstGeom>
        </p:spPr>
      </p:pic>
      <p:sp>
        <p:nvSpPr>
          <p:cNvPr id="17" name="Freeform 33">
            <a:extLst>
              <a:ext uri="{FF2B5EF4-FFF2-40B4-BE49-F238E27FC236}">
                <a16:creationId xmlns:a16="http://schemas.microsoft.com/office/drawing/2014/main" id="{826BF92B-3C3E-FF5B-ED0A-D76B84D414BF}"/>
              </a:ext>
            </a:extLst>
          </p:cNvPr>
          <p:cNvSpPr/>
          <p:nvPr/>
        </p:nvSpPr>
        <p:spPr>
          <a:xfrm>
            <a:off x="9906000" y="3817899"/>
            <a:ext cx="7010400" cy="4038599"/>
          </a:xfrm>
          <a:custGeom>
            <a:avLst/>
            <a:gdLst/>
            <a:ahLst/>
            <a:cxnLst/>
            <a:rect l="l" t="t" r="r" b="b"/>
            <a:pathLst>
              <a:path w="5769771" h="2259126">
                <a:moveTo>
                  <a:pt x="5645310" y="2259126"/>
                </a:moveTo>
                <a:lnTo>
                  <a:pt x="124460" y="2259126"/>
                </a:lnTo>
                <a:cubicBezTo>
                  <a:pt x="55880" y="2259126"/>
                  <a:pt x="0" y="2203246"/>
                  <a:pt x="0" y="2134666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645311" y="0"/>
                </a:lnTo>
                <a:cubicBezTo>
                  <a:pt x="5713891" y="0"/>
                  <a:pt x="5769771" y="55880"/>
                  <a:pt x="5769771" y="124460"/>
                </a:cubicBezTo>
                <a:lnTo>
                  <a:pt x="5769771" y="2134666"/>
                </a:lnTo>
                <a:cubicBezTo>
                  <a:pt x="5769771" y="2203247"/>
                  <a:pt x="5713891" y="2259126"/>
                  <a:pt x="5645311" y="2259126"/>
                </a:cubicBezTo>
                <a:close/>
              </a:path>
            </a:pathLst>
          </a:custGeom>
          <a:solidFill>
            <a:srgbClr val="8B7365"/>
          </a:solidFill>
        </p:spPr>
        <p:txBody>
          <a:bodyPr/>
          <a:lstStyle/>
          <a:p>
            <a:endParaRPr lang="pt-BR"/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7A7393D3-6F10-BBA4-3D64-05CE5C61D9CA}"/>
              </a:ext>
            </a:extLst>
          </p:cNvPr>
          <p:cNvSpPr txBox="1"/>
          <p:nvPr/>
        </p:nvSpPr>
        <p:spPr>
          <a:xfrm>
            <a:off x="9906000" y="873518"/>
            <a:ext cx="6848808" cy="1436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0"/>
              </a:lnSpc>
            </a:pPr>
            <a:r>
              <a:rPr lang="en-US" sz="8000" dirty="0">
                <a:solidFill>
                  <a:srgbClr val="1B1A17"/>
                </a:solidFill>
                <a:latin typeface="Aesthetic Violet" panose="02000500000000000000" pitchFamily="2" charset="0"/>
              </a:rPr>
              <a:t>Pernambuco</a:t>
            </a:r>
          </a:p>
        </p:txBody>
      </p:sp>
      <p:pic>
        <p:nvPicPr>
          <p:cNvPr id="19" name="Imagem 18" descr="Mapa&#10;&#10;Descrição gerada automaticamente">
            <a:extLst>
              <a:ext uri="{FF2B5EF4-FFF2-40B4-BE49-F238E27FC236}">
                <a16:creationId xmlns:a16="http://schemas.microsoft.com/office/drawing/2014/main" id="{B98581AF-A40D-7FF9-E94D-0DD258FC4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2422" y="369089"/>
            <a:ext cx="2133600" cy="2252133"/>
          </a:xfrm>
          <a:prstGeom prst="rect">
            <a:avLst/>
          </a:prstGeom>
        </p:spPr>
      </p:pic>
      <p:sp>
        <p:nvSpPr>
          <p:cNvPr id="22" name="TextBox 37">
            <a:extLst>
              <a:ext uri="{FF2B5EF4-FFF2-40B4-BE49-F238E27FC236}">
                <a16:creationId xmlns:a16="http://schemas.microsoft.com/office/drawing/2014/main" id="{70D22B27-51DD-DD55-CD21-D3FF2E8C4726}"/>
              </a:ext>
            </a:extLst>
          </p:cNvPr>
          <p:cNvSpPr txBox="1"/>
          <p:nvPr/>
        </p:nvSpPr>
        <p:spPr>
          <a:xfrm>
            <a:off x="10500011" y="4293852"/>
            <a:ext cx="5961030" cy="31786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4199"/>
              </a:lnSpc>
            </a:pPr>
            <a:r>
              <a:rPr lang="pt-BR" sz="2799" b="1" dirty="0">
                <a:solidFill>
                  <a:srgbClr val="1B1A17"/>
                </a:solidFill>
                <a:latin typeface="Quicksand Light"/>
              </a:rPr>
              <a:t>O segundo estado brasileiro escolhido, localizado na região Nordeste possui o maior PIB per capita entre os estados nordestinos e é um dos grandes centros turísticos brasileiros.</a:t>
            </a:r>
            <a:endParaRPr lang="en-US" sz="2799" b="1" dirty="0">
              <a:solidFill>
                <a:srgbClr val="1B1A17"/>
              </a:solidFill>
              <a:latin typeface="Quicksand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>
          <a:xfrm>
            <a:off x="0" y="9053177"/>
            <a:ext cx="18288000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 rot="5400000">
            <a:off x="8557467" y="9671892"/>
            <a:ext cx="1220692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1"/>
          <p:cNvSpPr txBox="1"/>
          <p:nvPr/>
        </p:nvSpPr>
        <p:spPr>
          <a:xfrm>
            <a:off x="14877745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Klein"/>
              </a:rPr>
              <a:t>NEXT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9503017"/>
            <a:ext cx="2381555" cy="273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000000"/>
                </a:solidFill>
                <a:latin typeface="Klein"/>
              </a:rPr>
              <a:t>04/26</a:t>
            </a:r>
          </a:p>
        </p:txBody>
      </p:sp>
      <p:pic>
        <p:nvPicPr>
          <p:cNvPr id="4" name="Imagem 3" descr="Gráfico, Gráfico de barras&#10;&#10;Descrição gerada automaticamente">
            <a:extLst>
              <a:ext uri="{FF2B5EF4-FFF2-40B4-BE49-F238E27FC236}">
                <a16:creationId xmlns:a16="http://schemas.microsoft.com/office/drawing/2014/main" id="{4C748DE7-3B5B-C3A5-951A-A689D324B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985" y="1704319"/>
            <a:ext cx="8394360" cy="5682781"/>
          </a:xfrm>
          <a:prstGeom prst="rect">
            <a:avLst/>
          </a:prstGeom>
        </p:spPr>
      </p:pic>
      <p:pic>
        <p:nvPicPr>
          <p:cNvPr id="6" name="Imagem 5" descr="Gráfico, Gráfico de barras&#10;&#10;Descrição gerada automaticamente">
            <a:extLst>
              <a:ext uri="{FF2B5EF4-FFF2-40B4-BE49-F238E27FC236}">
                <a16:creationId xmlns:a16="http://schemas.microsoft.com/office/drawing/2014/main" id="{DC31FFBA-C2CF-984A-71E9-9CC21D993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55" y="1687001"/>
            <a:ext cx="8394359" cy="56827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>
          <a:xfrm>
            <a:off x="0" y="9053177"/>
            <a:ext cx="18288000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 rot="5400000">
            <a:off x="8557467" y="9671892"/>
            <a:ext cx="1220692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1"/>
          <p:cNvSpPr txBox="1"/>
          <p:nvPr/>
        </p:nvSpPr>
        <p:spPr>
          <a:xfrm>
            <a:off x="14877745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Klein"/>
              </a:rPr>
              <a:t>NEXT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000000"/>
                </a:solidFill>
                <a:latin typeface="Klein"/>
              </a:rPr>
              <a:t>05/26</a:t>
            </a:r>
          </a:p>
        </p:txBody>
      </p:sp>
      <p:pic>
        <p:nvPicPr>
          <p:cNvPr id="3" name="Imagem 2" descr="Gráfico, Gráfico de barras&#10;&#10;Descrição gerada automaticamente">
            <a:extLst>
              <a:ext uri="{FF2B5EF4-FFF2-40B4-BE49-F238E27FC236}">
                <a16:creationId xmlns:a16="http://schemas.microsoft.com/office/drawing/2014/main" id="{84DD83FC-892D-8413-D7D8-069D1D646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076329"/>
            <a:ext cx="6938582" cy="7461227"/>
          </a:xfrm>
          <a:prstGeom prst="rect">
            <a:avLst/>
          </a:prstGeom>
        </p:spPr>
      </p:pic>
      <p:pic>
        <p:nvPicPr>
          <p:cNvPr id="16" name="Imagem 15" descr="Gráfico&#10;&#10;Descrição gerada automaticamente">
            <a:extLst>
              <a:ext uri="{FF2B5EF4-FFF2-40B4-BE49-F238E27FC236}">
                <a16:creationId xmlns:a16="http://schemas.microsoft.com/office/drawing/2014/main" id="{267BA447-9BCE-F05E-0EFF-F21CF706B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861" y="1223431"/>
            <a:ext cx="6938583" cy="7314125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3CF0F3D4-19E5-2CD2-DB39-372F09B0B13B}"/>
              </a:ext>
            </a:extLst>
          </p:cNvPr>
          <p:cNvSpPr txBox="1"/>
          <p:nvPr/>
        </p:nvSpPr>
        <p:spPr>
          <a:xfrm>
            <a:off x="1009250" y="656564"/>
            <a:ext cx="5162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Mortalidade por Idade em cada ano - Pará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E2CC49C-7518-28E6-EF4E-D099CF969305}"/>
              </a:ext>
            </a:extLst>
          </p:cNvPr>
          <p:cNvSpPr txBox="1"/>
          <p:nvPr/>
        </p:nvSpPr>
        <p:spPr>
          <a:xfrm>
            <a:off x="10306861" y="798457"/>
            <a:ext cx="5847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Mortalidade por Idade em cada ano - Pernambuco</a:t>
            </a:r>
          </a:p>
        </p:txBody>
      </p:sp>
      <p:pic>
        <p:nvPicPr>
          <p:cNvPr id="4" name="Imagem 3" descr="Gráfico, Gráfico de barras&#10;&#10;Descrição gerada automaticamente">
            <a:extLst>
              <a:ext uri="{FF2B5EF4-FFF2-40B4-BE49-F238E27FC236}">
                <a16:creationId xmlns:a16="http://schemas.microsoft.com/office/drawing/2014/main" id="{62222DB9-4ED3-5CE8-14EF-0A88D2E2199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45" r="84937" b="31919"/>
          <a:stretch/>
        </p:blipFill>
        <p:spPr>
          <a:xfrm>
            <a:off x="15853980" y="6192113"/>
            <a:ext cx="1405320" cy="2345443"/>
          </a:xfrm>
          <a:prstGeom prst="rect">
            <a:avLst/>
          </a:prstGeom>
        </p:spPr>
      </p:pic>
      <p:pic>
        <p:nvPicPr>
          <p:cNvPr id="19" name="Imagem 18" descr="Gráfico, Gráfico de barras&#10;&#10;Descrição gerada automaticamente">
            <a:extLst>
              <a:ext uri="{FF2B5EF4-FFF2-40B4-BE49-F238E27FC236}">
                <a16:creationId xmlns:a16="http://schemas.microsoft.com/office/drawing/2014/main" id="{BC0FFE26-2AD8-6FD6-AE8E-707115CF07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45" r="84937" b="31919"/>
          <a:stretch/>
        </p:blipFill>
        <p:spPr>
          <a:xfrm>
            <a:off x="6548107" y="6213362"/>
            <a:ext cx="1405320" cy="234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>
          <a:xfrm>
            <a:off x="0" y="9053177"/>
            <a:ext cx="18288000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 rot="5400000">
            <a:off x="8557467" y="9671892"/>
            <a:ext cx="1220692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1"/>
          <p:cNvSpPr txBox="1"/>
          <p:nvPr/>
        </p:nvSpPr>
        <p:spPr>
          <a:xfrm>
            <a:off x="14877745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Klein"/>
              </a:rPr>
              <a:t>NEXT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000000"/>
                </a:solidFill>
                <a:latin typeface="Klein"/>
              </a:rPr>
              <a:t>06/26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1AEA21D-50FF-ED3F-912C-089B94661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080" y="1775019"/>
            <a:ext cx="8533631" cy="515831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FC93313-895F-E762-76E4-DA8F6C032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90" y="1769918"/>
            <a:ext cx="8533631" cy="516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52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>
          <a:xfrm>
            <a:off x="0" y="9053177"/>
            <a:ext cx="18288000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 rot="5400000">
            <a:off x="8557467" y="9671892"/>
            <a:ext cx="1220692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1"/>
          <p:cNvSpPr txBox="1"/>
          <p:nvPr/>
        </p:nvSpPr>
        <p:spPr>
          <a:xfrm>
            <a:off x="14877745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Klein"/>
              </a:rPr>
              <a:t>NEXT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000000"/>
                </a:solidFill>
                <a:latin typeface="Klein"/>
              </a:rPr>
              <a:t>07/26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E863A8-3ABA-6397-5022-2214B97F7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43" y="1866900"/>
            <a:ext cx="8578973" cy="52255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3BE8F9E-641B-D1B9-E8E3-C7A521BDE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9586" y="1866899"/>
            <a:ext cx="8587906" cy="522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>
          <a:xfrm>
            <a:off x="0" y="9053177"/>
            <a:ext cx="18288000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 rot="5400000">
            <a:off x="8557467" y="9671892"/>
            <a:ext cx="1220692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1"/>
          <p:cNvSpPr txBox="1"/>
          <p:nvPr/>
        </p:nvSpPr>
        <p:spPr>
          <a:xfrm>
            <a:off x="14877745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Klein"/>
              </a:rPr>
              <a:t>NEXT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000000"/>
                </a:solidFill>
                <a:latin typeface="Klein"/>
              </a:rPr>
              <a:t>08/26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1A57607-D584-18B3-922D-20112CE55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23302"/>
            <a:ext cx="8534400" cy="517542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5952CC7-1F1A-5F70-2D7D-D3D842F79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0" y="1923302"/>
            <a:ext cx="8534400" cy="523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47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66700" y="342902"/>
            <a:ext cx="17754600" cy="8534397"/>
            <a:chOff x="0" y="0"/>
            <a:chExt cx="5490351" cy="244681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2446812"/>
            </a:xfrm>
            <a:custGeom>
              <a:avLst/>
              <a:gdLst/>
              <a:ahLst/>
              <a:cxnLst/>
              <a:rect l="l" t="t" r="r" b="b"/>
              <a:pathLst>
                <a:path w="5490351" h="2446812">
                  <a:moveTo>
                    <a:pt x="5365891" y="2446812"/>
                  </a:moveTo>
                  <a:lnTo>
                    <a:pt x="124460" y="2446812"/>
                  </a:lnTo>
                  <a:cubicBezTo>
                    <a:pt x="55880" y="2446812"/>
                    <a:pt x="0" y="2390932"/>
                    <a:pt x="0" y="232235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65891" y="0"/>
                  </a:lnTo>
                  <a:cubicBezTo>
                    <a:pt x="5434471" y="0"/>
                    <a:pt x="5490351" y="55880"/>
                    <a:pt x="5490351" y="124460"/>
                  </a:cubicBezTo>
                  <a:lnTo>
                    <a:pt x="5490351" y="2322352"/>
                  </a:lnTo>
                  <a:cubicBezTo>
                    <a:pt x="5490351" y="2390932"/>
                    <a:pt x="5434471" y="2446812"/>
                    <a:pt x="5365891" y="2446812"/>
                  </a:cubicBezTo>
                  <a:close/>
                </a:path>
              </a:pathLst>
            </a:custGeom>
            <a:solidFill>
              <a:srgbClr val="F4EDE8"/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0" y="9053177"/>
            <a:ext cx="18288000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5400000">
            <a:off x="8557467" y="9671892"/>
            <a:ext cx="1220692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4877745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Klein"/>
              </a:rPr>
              <a:t>NEXT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000000"/>
                </a:solidFill>
                <a:latin typeface="Klein"/>
              </a:rPr>
              <a:t>09/26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114DEF7-A192-5341-71F6-A810EF520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14" y="1991538"/>
            <a:ext cx="8305594" cy="505393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18B8122-3E06-BC55-8672-F3E89708A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5522" y="1991538"/>
            <a:ext cx="8369744" cy="50539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1346</Words>
  <Application>Microsoft Office PowerPoint</Application>
  <PresentationFormat>Personalizar</PresentationFormat>
  <Paragraphs>1028</Paragraphs>
  <Slides>26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5" baseType="lpstr">
      <vt:lpstr>Klein</vt:lpstr>
      <vt:lpstr>Nourd Light</vt:lpstr>
      <vt:lpstr>Klein Bold</vt:lpstr>
      <vt:lpstr>Quicksand Light</vt:lpstr>
      <vt:lpstr>Aesthetic Violet</vt:lpstr>
      <vt:lpstr>Times New Roman</vt:lpstr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Brown and Beige Simple Minimalist New Year Resolutions Planner Presentation</dc:title>
  <cp:lastModifiedBy>Emilly Alves Marques</cp:lastModifiedBy>
  <cp:revision>10</cp:revision>
  <dcterms:created xsi:type="dcterms:W3CDTF">2006-08-16T00:00:00Z</dcterms:created>
  <dcterms:modified xsi:type="dcterms:W3CDTF">2022-05-04T23:38:04Z</dcterms:modified>
  <dc:identifier>DAE_gr5xjhk</dc:identifier>
</cp:coreProperties>
</file>