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1" r:id="rId1"/>
  </p:sldMasterIdLst>
  <p:sldIdLst>
    <p:sldId id="256" r:id="rId2"/>
    <p:sldId id="319" r:id="rId3"/>
    <p:sldId id="304" r:id="rId4"/>
    <p:sldId id="305" r:id="rId5"/>
    <p:sldId id="298" r:id="rId6"/>
    <p:sldId id="478" r:id="rId7"/>
    <p:sldId id="307" r:id="rId8"/>
    <p:sldId id="262" r:id="rId9"/>
    <p:sldId id="308" r:id="rId10"/>
    <p:sldId id="299" r:id="rId11"/>
    <p:sldId id="309" r:id="rId12"/>
    <p:sldId id="479" r:id="rId13"/>
    <p:sldId id="293" r:id="rId14"/>
    <p:sldId id="257" r:id="rId15"/>
    <p:sldId id="469" r:id="rId16"/>
    <p:sldId id="260" r:id="rId17"/>
    <p:sldId id="470" r:id="rId18"/>
    <p:sldId id="261" r:id="rId19"/>
    <p:sldId id="472" r:id="rId20"/>
    <p:sldId id="471" r:id="rId21"/>
    <p:sldId id="263" r:id="rId22"/>
    <p:sldId id="264" r:id="rId23"/>
    <p:sldId id="265" r:id="rId24"/>
    <p:sldId id="271" r:id="rId25"/>
    <p:sldId id="272" r:id="rId26"/>
    <p:sldId id="274" r:id="rId27"/>
    <p:sldId id="276" r:id="rId28"/>
    <p:sldId id="277" r:id="rId29"/>
    <p:sldId id="278" r:id="rId30"/>
    <p:sldId id="279" r:id="rId31"/>
    <p:sldId id="280" r:id="rId32"/>
    <p:sldId id="281" r:id="rId33"/>
    <p:sldId id="282" r:id="rId34"/>
    <p:sldId id="284" r:id="rId35"/>
    <p:sldId id="468" r:id="rId36"/>
    <p:sldId id="286" r:id="rId37"/>
    <p:sldId id="288" r:id="rId38"/>
    <p:sldId id="291" r:id="rId39"/>
    <p:sldId id="292" r:id="rId40"/>
    <p:sldId id="300" r:id="rId41"/>
    <p:sldId id="302" r:id="rId42"/>
    <p:sldId id="366" r:id="rId43"/>
    <p:sldId id="473" r:id="rId44"/>
    <p:sldId id="368" r:id="rId45"/>
    <p:sldId id="377" r:id="rId46"/>
    <p:sldId id="285" r:id="rId47"/>
    <p:sldId id="348" r:id="rId48"/>
    <p:sldId id="349" r:id="rId49"/>
    <p:sldId id="378" r:id="rId50"/>
    <p:sldId id="376" r:id="rId51"/>
    <p:sldId id="351" r:id="rId52"/>
    <p:sldId id="380" r:id="rId53"/>
    <p:sldId id="381" r:id="rId54"/>
    <p:sldId id="353" r:id="rId55"/>
    <p:sldId id="382" r:id="rId56"/>
    <p:sldId id="352" r:id="rId57"/>
    <p:sldId id="355" r:id="rId58"/>
    <p:sldId id="379" r:id="rId59"/>
    <p:sldId id="383" r:id="rId60"/>
    <p:sldId id="474" r:id="rId61"/>
    <p:sldId id="475" r:id="rId62"/>
    <p:sldId id="476" r:id="rId63"/>
    <p:sldId id="357" r:id="rId64"/>
    <p:sldId id="358" r:id="rId65"/>
    <p:sldId id="359" r:id="rId66"/>
    <p:sldId id="360" r:id="rId67"/>
    <p:sldId id="361" r:id="rId68"/>
    <p:sldId id="362" r:id="rId69"/>
    <p:sldId id="363" r:id="rId70"/>
    <p:sldId id="364" r:id="rId7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DC9"/>
    <a:srgbClr val="882B24"/>
    <a:srgbClr val="FEE23D"/>
    <a:srgbClr val="F67B97"/>
    <a:srgbClr val="465359"/>
    <a:srgbClr val="AACFF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4270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9333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1556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9315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9741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2501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4548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538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2248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73744" y="636998"/>
            <a:ext cx="2469951"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9190" y="950075"/>
            <a:ext cx="2272309" cy="1722419"/>
          </a:xfrm>
        </p:spPr>
        <p:txBody>
          <a:bodyPr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2651761" y="636998"/>
            <a:ext cx="9466496" cy="5787988"/>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9189" y="2811716"/>
            <a:ext cx="2272309" cy="3001392"/>
          </a:xfrm>
        </p:spPr>
        <p:txBody>
          <a:bodyPr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3391787" cy="365125"/>
          </a:xfrm>
        </p:spPr>
        <p:txBody>
          <a:bodyPr/>
          <a:lstStyle/>
          <a:p>
            <a:fld id="{D82884F1-FFEA-405F-9602-3DCA865EDA4E}" type="datetime1">
              <a:rPr lang="en-US" smtClean="0"/>
              <a:t>9/25/2023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73745" y="6452473"/>
            <a:ext cx="7432648"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1065745" y="6453225"/>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55403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1948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ED291B17-9318-49DB-B28B-6E5994AE9581}" type="datetime1">
              <a:rPr lang="en-US" smtClean="0"/>
              <a:pPr/>
              <a:t>9/25/2023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‹nº›</a:t>
            </a:fld>
            <a:endParaRPr lang="en-US" dirty="0"/>
          </a:p>
        </p:txBody>
      </p:sp>
      <p:sp>
        <p:nvSpPr>
          <p:cNvPr id="9" name="Rectangle 8"/>
          <p:cNvSpPr/>
          <p:nvPr/>
        </p:nvSpPr>
        <p:spPr>
          <a:xfrm>
            <a:off x="74817" y="457201"/>
            <a:ext cx="2460566" cy="9499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277003" y="453642"/>
            <a:ext cx="2840181" cy="98553"/>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635136" y="457200"/>
            <a:ext cx="6500552" cy="949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179992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3">
            <a:extLst>
              <a:ext uri="{FF2B5EF4-FFF2-40B4-BE49-F238E27FC236}">
                <a16:creationId xmlns:a16="http://schemas.microsoft.com/office/drawing/2014/main" id="{C2CA9B7F-7470-42CD-92BE-4A87033C104B}"/>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2"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F09442F-1098-446F-BE50-9B941A9A8739}"/>
              </a:ext>
            </a:extLst>
          </p:cNvPr>
          <p:cNvSpPr>
            <a:spLocks noGrp="1"/>
          </p:cNvSpPr>
          <p:nvPr>
            <p:ph type="ctrTitle"/>
          </p:nvPr>
        </p:nvSpPr>
        <p:spPr>
          <a:xfrm>
            <a:off x="7884744" y="1917606"/>
            <a:ext cx="3403426" cy="2305741"/>
          </a:xfrm>
        </p:spPr>
        <p:txBody>
          <a:bodyPr>
            <a:noAutofit/>
          </a:bodyPr>
          <a:lstStyle/>
          <a:p>
            <a:br>
              <a:rPr lang="pt-BR" sz="2400" dirty="0"/>
            </a:br>
            <a:br>
              <a:rPr lang="pt-BR" sz="2400" dirty="0"/>
            </a:br>
            <a:br>
              <a:rPr lang="pt-BR" sz="2400" dirty="0"/>
            </a:br>
            <a:br>
              <a:rPr lang="pt-BR" sz="2400" dirty="0"/>
            </a:br>
            <a:r>
              <a:rPr lang="pt-BR" sz="2400" dirty="0"/>
              <a:t>Técnicas estatísticas aplicadas à psicometria</a:t>
            </a:r>
            <a:endParaRPr lang="en-US" sz="1800" b="1" dirty="0">
              <a:solidFill>
                <a:schemeClr val="tx1"/>
              </a:solidFill>
              <a:latin typeface="Calibri" panose="020F0502020204030204" pitchFamily="34" charset="0"/>
              <a:cs typeface="Calibri" panose="020F0502020204030204" pitchFamily="34" charset="0"/>
            </a:endParaRPr>
          </a:p>
        </p:txBody>
      </p:sp>
      <p:sp>
        <p:nvSpPr>
          <p:cNvPr id="3" name="Subtítulo 2">
            <a:extLst>
              <a:ext uri="{FF2B5EF4-FFF2-40B4-BE49-F238E27FC236}">
                <a16:creationId xmlns:a16="http://schemas.microsoft.com/office/drawing/2014/main" id="{6D7FC948-CC6D-4194-B6F4-CE65138C8E9E}"/>
              </a:ext>
            </a:extLst>
          </p:cNvPr>
          <p:cNvSpPr>
            <a:spLocks noGrp="1"/>
          </p:cNvSpPr>
          <p:nvPr>
            <p:ph type="subTitle" idx="1"/>
          </p:nvPr>
        </p:nvSpPr>
        <p:spPr>
          <a:xfrm>
            <a:off x="7884744" y="4518991"/>
            <a:ext cx="3403426" cy="560244"/>
          </a:xfrm>
        </p:spPr>
        <p:txBody>
          <a:bodyPr>
            <a:normAutofit/>
          </a:bodyPr>
          <a:lstStyle/>
          <a:p>
            <a:r>
              <a:rPr lang="en-US" sz="2000" b="1" dirty="0">
                <a:latin typeface="Calibri" panose="020F0502020204030204" pitchFamily="34" charset="0"/>
                <a:cs typeface="Calibri" panose="020F0502020204030204" pitchFamily="34" charset="0"/>
              </a:rPr>
              <a:t>Luís Gustavo </a:t>
            </a:r>
            <a:r>
              <a:rPr lang="en-US" sz="2000" b="1" dirty="0" err="1">
                <a:latin typeface="Calibri" panose="020F0502020204030204" pitchFamily="34" charset="0"/>
                <a:cs typeface="Calibri" panose="020F0502020204030204" pitchFamily="34" charset="0"/>
              </a:rPr>
              <a:t>vinha</a:t>
            </a:r>
            <a:r>
              <a:rPr lang="en-US" sz="2000" b="1" dirty="0">
                <a:latin typeface="Calibri" panose="020F0502020204030204" pitchFamily="34" charset="0"/>
                <a:cs typeface="Calibri" panose="020F0502020204030204" pitchFamily="34" charset="0"/>
              </a:rPr>
              <a:t> - </a:t>
            </a:r>
            <a:r>
              <a:rPr lang="en-US" sz="2000" b="1" cap="none" dirty="0" err="1">
                <a:latin typeface="Calibri" panose="020F0502020204030204" pitchFamily="34" charset="0"/>
                <a:cs typeface="Calibri" panose="020F0502020204030204" pitchFamily="34" charset="0"/>
              </a:rPr>
              <a:t>UnB</a:t>
            </a:r>
            <a:endParaRPr lang="en-US" sz="20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96515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4">
            <a:extLst>
              <a:ext uri="{FF2B5EF4-FFF2-40B4-BE49-F238E27FC236}">
                <a16:creationId xmlns:a16="http://schemas.microsoft.com/office/drawing/2014/main" id="{8B77F40D-2968-BCEC-39A0-3271E13DBE76}"/>
              </a:ext>
            </a:extLst>
          </p:cNvPr>
          <p:cNvSpPr/>
          <p:nvPr/>
        </p:nvSpPr>
        <p:spPr>
          <a:xfrm>
            <a:off x="919151" y="1143422"/>
            <a:ext cx="3144983" cy="304553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buFontTx/>
              <a:buChar char="-"/>
            </a:pPr>
            <a:r>
              <a:rPr lang="pt-BR" sz="2400" b="0" strike="noStrike" spc="-1" dirty="0">
                <a:solidFill>
                  <a:srgbClr val="581D3C"/>
                </a:solidFill>
                <a:latin typeface="Gill Sans MT"/>
              </a:rPr>
              <a:t>Sexo</a:t>
            </a:r>
          </a:p>
          <a:p>
            <a:pPr marL="342900" indent="-342900">
              <a:buFontTx/>
              <a:buChar char="-"/>
            </a:pPr>
            <a:r>
              <a:rPr lang="pt-BR" sz="2400" b="0" strike="noStrike" spc="-1" dirty="0">
                <a:solidFill>
                  <a:srgbClr val="581D3C"/>
                </a:solidFill>
                <a:latin typeface="Gill Sans MT"/>
              </a:rPr>
              <a:t>Idade</a:t>
            </a:r>
          </a:p>
          <a:p>
            <a:pPr marL="342900" indent="-342900">
              <a:buFontTx/>
              <a:buChar char="-"/>
            </a:pPr>
            <a:r>
              <a:rPr lang="pt-BR" sz="2400" spc="-1" dirty="0">
                <a:solidFill>
                  <a:srgbClr val="581D3C"/>
                </a:solidFill>
                <a:latin typeface="Gill Sans MT"/>
              </a:rPr>
              <a:t>Raça/Cor</a:t>
            </a:r>
          </a:p>
          <a:p>
            <a:pPr marL="342900" indent="-342900">
              <a:buFontTx/>
              <a:buChar char="-"/>
            </a:pPr>
            <a:r>
              <a:rPr lang="pt-BR" sz="2400" b="0" strike="noStrike" spc="-1" dirty="0">
                <a:solidFill>
                  <a:srgbClr val="581D3C"/>
                </a:solidFill>
                <a:latin typeface="Gill Sans MT"/>
              </a:rPr>
              <a:t>Escolaridade</a:t>
            </a:r>
          </a:p>
          <a:p>
            <a:pPr marL="342900" indent="-342900">
              <a:buFontTx/>
              <a:buChar char="-"/>
            </a:pPr>
            <a:r>
              <a:rPr lang="pt-BR" sz="2400" spc="-1" dirty="0">
                <a:solidFill>
                  <a:srgbClr val="581D3C"/>
                </a:solidFill>
                <a:latin typeface="Gill Sans MT"/>
              </a:rPr>
              <a:t>Renda</a:t>
            </a:r>
          </a:p>
          <a:p>
            <a:pPr marL="342900" indent="-342900">
              <a:buFontTx/>
              <a:buChar char="-"/>
            </a:pPr>
            <a:r>
              <a:rPr lang="pt-BR" sz="2400" b="0" strike="noStrike" spc="-1" dirty="0">
                <a:solidFill>
                  <a:srgbClr val="581D3C"/>
                </a:solidFill>
                <a:latin typeface="Gill Sans MT"/>
              </a:rPr>
              <a:t>Local de residência</a:t>
            </a:r>
          </a:p>
          <a:p>
            <a:pPr marL="342900" indent="-342900">
              <a:buFontTx/>
              <a:buChar char="-"/>
            </a:pPr>
            <a:endParaRPr lang="pt-BR" sz="2400" b="0" strike="noStrike" spc="-1" dirty="0">
              <a:solidFill>
                <a:srgbClr val="581D3C"/>
              </a:solidFill>
              <a:latin typeface="Gill Sans MT"/>
            </a:endParaRPr>
          </a:p>
          <a:p>
            <a:pPr marL="342900" indent="-342900">
              <a:buFontTx/>
              <a:buChar char="-"/>
            </a:pPr>
            <a:endParaRPr lang="pt-BR" sz="2400" b="0" strike="noStrike" spc="-1" dirty="0">
              <a:latin typeface="Arial"/>
            </a:endParaRPr>
          </a:p>
        </p:txBody>
      </p:sp>
      <p:sp>
        <p:nvSpPr>
          <p:cNvPr id="6" name="CustomShape 4">
            <a:extLst>
              <a:ext uri="{FF2B5EF4-FFF2-40B4-BE49-F238E27FC236}">
                <a16:creationId xmlns:a16="http://schemas.microsoft.com/office/drawing/2014/main" id="{083084FD-8F2B-60CF-8A02-1E679B64E355}"/>
              </a:ext>
            </a:extLst>
          </p:cNvPr>
          <p:cNvSpPr/>
          <p:nvPr/>
        </p:nvSpPr>
        <p:spPr>
          <a:xfrm>
            <a:off x="919150" y="3812466"/>
            <a:ext cx="3144983" cy="304553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buFontTx/>
              <a:buChar char="-"/>
            </a:pPr>
            <a:r>
              <a:rPr lang="pt-BR" sz="2400" b="0" strike="noStrike" spc="-1" dirty="0">
                <a:solidFill>
                  <a:schemeClr val="accent1">
                    <a:lumMod val="50000"/>
                  </a:schemeClr>
                </a:solidFill>
                <a:latin typeface="Gill Sans MT"/>
              </a:rPr>
              <a:t>Peso</a:t>
            </a:r>
          </a:p>
          <a:p>
            <a:pPr marL="342900" indent="-342900">
              <a:buFontTx/>
              <a:buChar char="-"/>
            </a:pPr>
            <a:r>
              <a:rPr lang="pt-BR" sz="2400" b="0" strike="noStrike" spc="-1" dirty="0">
                <a:solidFill>
                  <a:schemeClr val="accent1">
                    <a:lumMod val="50000"/>
                  </a:schemeClr>
                </a:solidFill>
                <a:latin typeface="Gill Sans MT"/>
              </a:rPr>
              <a:t>Altura</a:t>
            </a:r>
          </a:p>
          <a:p>
            <a:pPr marL="342900" indent="-342900">
              <a:buFontTx/>
              <a:buChar char="-"/>
            </a:pPr>
            <a:r>
              <a:rPr lang="pt-BR" sz="2400" spc="-1" dirty="0">
                <a:solidFill>
                  <a:schemeClr val="accent1">
                    <a:lumMod val="50000"/>
                  </a:schemeClr>
                </a:solidFill>
                <a:latin typeface="Gill Sans MT"/>
              </a:rPr>
              <a:t>IMC</a:t>
            </a:r>
          </a:p>
          <a:p>
            <a:pPr marL="342900" indent="-342900">
              <a:buFontTx/>
              <a:buChar char="-"/>
            </a:pPr>
            <a:r>
              <a:rPr lang="pt-BR" sz="2400" b="0" strike="noStrike" spc="-1" dirty="0">
                <a:solidFill>
                  <a:schemeClr val="accent1">
                    <a:lumMod val="50000"/>
                  </a:schemeClr>
                </a:solidFill>
                <a:latin typeface="Gill Sans MT"/>
              </a:rPr>
              <a:t>Nível de colesterol</a:t>
            </a:r>
          </a:p>
          <a:p>
            <a:pPr marL="342900" indent="-342900">
              <a:buFontTx/>
              <a:buChar char="-"/>
            </a:pPr>
            <a:r>
              <a:rPr lang="pt-BR" sz="2400" spc="-1" dirty="0">
                <a:solidFill>
                  <a:schemeClr val="accent1">
                    <a:lumMod val="50000"/>
                  </a:schemeClr>
                </a:solidFill>
                <a:latin typeface="Gill Sans MT"/>
              </a:rPr>
              <a:t>Pressão sanguínea</a:t>
            </a:r>
          </a:p>
          <a:p>
            <a:pPr marL="342900" indent="-342900">
              <a:buFontTx/>
              <a:buChar char="-"/>
            </a:pPr>
            <a:r>
              <a:rPr lang="pt-BR" sz="2400" b="0" strike="noStrike" spc="-1" dirty="0">
                <a:solidFill>
                  <a:schemeClr val="accent1">
                    <a:lumMod val="50000"/>
                  </a:schemeClr>
                </a:solidFill>
                <a:latin typeface="Gill Sans MT"/>
              </a:rPr>
              <a:t>Diabetes</a:t>
            </a:r>
          </a:p>
          <a:p>
            <a:pPr marL="342900" indent="-342900">
              <a:buFontTx/>
              <a:buChar char="-"/>
            </a:pPr>
            <a:endParaRPr lang="pt-BR" sz="2400" b="0" strike="noStrike" spc="-1" dirty="0">
              <a:solidFill>
                <a:schemeClr val="accent1">
                  <a:lumMod val="50000"/>
                </a:schemeClr>
              </a:solidFill>
              <a:latin typeface="Gill Sans MT"/>
            </a:endParaRPr>
          </a:p>
          <a:p>
            <a:pPr marL="342900" indent="-342900">
              <a:buFontTx/>
              <a:buChar char="-"/>
            </a:pPr>
            <a:endParaRPr lang="pt-BR" sz="2400" b="0" strike="noStrike" spc="-1" dirty="0">
              <a:solidFill>
                <a:schemeClr val="accent1">
                  <a:lumMod val="50000"/>
                </a:schemeClr>
              </a:solidFill>
              <a:latin typeface="Arial"/>
            </a:endParaRPr>
          </a:p>
        </p:txBody>
      </p:sp>
      <p:grpSp>
        <p:nvGrpSpPr>
          <p:cNvPr id="2" name="Agrupar 1">
            <a:extLst>
              <a:ext uri="{FF2B5EF4-FFF2-40B4-BE49-F238E27FC236}">
                <a16:creationId xmlns:a16="http://schemas.microsoft.com/office/drawing/2014/main" id="{E1FD754A-88B3-9B2A-CB95-FB0338486C93}"/>
              </a:ext>
            </a:extLst>
          </p:cNvPr>
          <p:cNvGrpSpPr/>
          <p:nvPr/>
        </p:nvGrpSpPr>
        <p:grpSpPr>
          <a:xfrm>
            <a:off x="4680744" y="2539436"/>
            <a:ext cx="2549236" cy="1779127"/>
            <a:chOff x="4680744" y="2539436"/>
            <a:chExt cx="2549236" cy="1779127"/>
          </a:xfrm>
        </p:grpSpPr>
        <p:pic>
          <p:nvPicPr>
            <p:cNvPr id="10" name="Imagem 9">
              <a:extLst>
                <a:ext uri="{FF2B5EF4-FFF2-40B4-BE49-F238E27FC236}">
                  <a16:creationId xmlns:a16="http://schemas.microsoft.com/office/drawing/2014/main" id="{3E064361-418A-F7F7-2533-7ABE181712DC}"/>
                </a:ext>
              </a:extLst>
            </p:cNvPr>
            <p:cNvPicPr>
              <a:picLocks noChangeAspect="1"/>
            </p:cNvPicPr>
            <p:nvPr/>
          </p:nvPicPr>
          <p:blipFill rotWithShape="1">
            <a:blip r:embed="rId2">
              <a:duotone>
                <a:schemeClr val="bg2">
                  <a:shade val="45000"/>
                  <a:satMod val="135000"/>
                </a:schemeClr>
                <a:prstClr val="white"/>
              </a:duotone>
            </a:blip>
            <a:srcRect l="21428"/>
            <a:stretch/>
          </p:blipFill>
          <p:spPr>
            <a:xfrm>
              <a:off x="4680744" y="2539436"/>
              <a:ext cx="1219200" cy="1775012"/>
            </a:xfrm>
            <a:prstGeom prst="rect">
              <a:avLst/>
            </a:prstGeom>
          </p:spPr>
        </p:pic>
        <p:pic>
          <p:nvPicPr>
            <p:cNvPr id="12" name="Imagem 11">
              <a:extLst>
                <a:ext uri="{FF2B5EF4-FFF2-40B4-BE49-F238E27FC236}">
                  <a16:creationId xmlns:a16="http://schemas.microsoft.com/office/drawing/2014/main" id="{89331E7F-CC53-51C4-160F-35D9299FDCFC}"/>
                </a:ext>
              </a:extLst>
            </p:cNvPr>
            <p:cNvPicPr>
              <a:picLocks noChangeAspect="1"/>
            </p:cNvPicPr>
            <p:nvPr/>
          </p:nvPicPr>
          <p:blipFill>
            <a:blip r:embed="rId3">
              <a:duotone>
                <a:schemeClr val="bg2">
                  <a:shade val="45000"/>
                  <a:satMod val="135000"/>
                </a:schemeClr>
                <a:prstClr val="white"/>
              </a:duotone>
            </a:blip>
            <a:stretch>
              <a:fillRect/>
            </a:stretch>
          </p:blipFill>
          <p:spPr>
            <a:xfrm>
              <a:off x="5858379" y="2539436"/>
              <a:ext cx="1371601" cy="1779127"/>
            </a:xfrm>
            <a:prstGeom prst="rect">
              <a:avLst/>
            </a:prstGeom>
          </p:spPr>
        </p:pic>
        <p:sp>
          <p:nvSpPr>
            <p:cNvPr id="13" name="Retângulo 12">
              <a:extLst>
                <a:ext uri="{FF2B5EF4-FFF2-40B4-BE49-F238E27FC236}">
                  <a16:creationId xmlns:a16="http://schemas.microsoft.com/office/drawing/2014/main" id="{717E33DB-BA57-818C-1E23-786CF13430BD}"/>
                </a:ext>
              </a:extLst>
            </p:cNvPr>
            <p:cNvSpPr/>
            <p:nvPr/>
          </p:nvSpPr>
          <p:spPr>
            <a:xfrm>
              <a:off x="5663776" y="3647923"/>
              <a:ext cx="194603" cy="656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A59BACAF-9C3E-995E-55DD-A3D9D4E726AA}"/>
                </a:ext>
              </a:extLst>
            </p:cNvPr>
            <p:cNvSpPr/>
            <p:nvPr/>
          </p:nvSpPr>
          <p:spPr>
            <a:xfrm>
              <a:off x="5840080" y="3376007"/>
              <a:ext cx="194603" cy="3547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A300F9BE-F04D-B583-E170-99A09191B037}"/>
                </a:ext>
              </a:extLst>
            </p:cNvPr>
            <p:cNvSpPr/>
            <p:nvPr/>
          </p:nvSpPr>
          <p:spPr>
            <a:xfrm>
              <a:off x="5783490" y="3553389"/>
              <a:ext cx="194603" cy="656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1149A275-875E-E955-8E9F-60E00216FD40}"/>
                </a:ext>
              </a:extLst>
            </p:cNvPr>
            <p:cNvSpPr/>
            <p:nvPr/>
          </p:nvSpPr>
          <p:spPr>
            <a:xfrm>
              <a:off x="5617182" y="3693829"/>
              <a:ext cx="194603" cy="2232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8" name="CustomShape 4">
            <a:extLst>
              <a:ext uri="{FF2B5EF4-FFF2-40B4-BE49-F238E27FC236}">
                <a16:creationId xmlns:a16="http://schemas.microsoft.com/office/drawing/2014/main" id="{C1624AEA-F55E-FC8E-1B02-46353DC0ED10}"/>
              </a:ext>
            </a:extLst>
          </p:cNvPr>
          <p:cNvSpPr/>
          <p:nvPr/>
        </p:nvSpPr>
        <p:spPr>
          <a:xfrm>
            <a:off x="7846592" y="1076415"/>
            <a:ext cx="3144983" cy="304553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buFontTx/>
              <a:buChar char="-"/>
            </a:pPr>
            <a:r>
              <a:rPr lang="pt-BR" sz="2400" b="0" strike="noStrike" spc="-1" dirty="0">
                <a:solidFill>
                  <a:srgbClr val="581D3C"/>
                </a:solidFill>
                <a:latin typeface="Gill Sans MT"/>
              </a:rPr>
              <a:t>Inteligência</a:t>
            </a:r>
          </a:p>
          <a:p>
            <a:pPr marL="342900" indent="-342900">
              <a:buFontTx/>
              <a:buChar char="-"/>
            </a:pPr>
            <a:r>
              <a:rPr lang="pt-BR" sz="2400" b="0" strike="noStrike" spc="-1" dirty="0">
                <a:solidFill>
                  <a:srgbClr val="581D3C"/>
                </a:solidFill>
                <a:latin typeface="Gill Sans MT"/>
              </a:rPr>
              <a:t>Ansiedade</a:t>
            </a:r>
          </a:p>
          <a:p>
            <a:pPr marL="342900" indent="-342900">
              <a:buFontTx/>
              <a:buChar char="-"/>
            </a:pPr>
            <a:r>
              <a:rPr lang="pt-BR" sz="2400" spc="-1" dirty="0">
                <a:solidFill>
                  <a:srgbClr val="581D3C"/>
                </a:solidFill>
                <a:latin typeface="Gill Sans MT"/>
              </a:rPr>
              <a:t>Autoconfiança</a:t>
            </a:r>
          </a:p>
          <a:p>
            <a:pPr marL="342900" indent="-342900">
              <a:buFontTx/>
              <a:buChar char="-"/>
            </a:pPr>
            <a:r>
              <a:rPr lang="pt-BR" sz="2400" b="0" strike="noStrike" spc="-1" dirty="0">
                <a:solidFill>
                  <a:srgbClr val="581D3C"/>
                </a:solidFill>
                <a:latin typeface="Gill Sans MT"/>
              </a:rPr>
              <a:t>Impulsividade</a:t>
            </a:r>
          </a:p>
          <a:p>
            <a:pPr marL="342900" indent="-342900">
              <a:buFontTx/>
              <a:buChar char="-"/>
            </a:pPr>
            <a:r>
              <a:rPr lang="pt-BR" sz="2400" spc="-1" dirty="0">
                <a:solidFill>
                  <a:srgbClr val="581D3C"/>
                </a:solidFill>
                <a:latin typeface="Gill Sans MT"/>
              </a:rPr>
              <a:t>Atenção</a:t>
            </a:r>
          </a:p>
          <a:p>
            <a:pPr marL="342900" indent="-342900">
              <a:buFontTx/>
              <a:buChar char="-"/>
            </a:pPr>
            <a:r>
              <a:rPr lang="pt-BR" sz="2400" b="0" strike="noStrike" spc="-1" dirty="0">
                <a:solidFill>
                  <a:srgbClr val="581D3C"/>
                </a:solidFill>
                <a:latin typeface="Gill Sans MT"/>
              </a:rPr>
              <a:t>Pertencimento</a:t>
            </a:r>
          </a:p>
          <a:p>
            <a:pPr marL="342900" indent="-342900">
              <a:buFontTx/>
              <a:buChar char="-"/>
            </a:pPr>
            <a:endParaRPr lang="pt-BR" sz="2400" b="0" strike="noStrike" spc="-1" dirty="0">
              <a:solidFill>
                <a:srgbClr val="581D3C"/>
              </a:solidFill>
              <a:latin typeface="Gill Sans MT"/>
            </a:endParaRPr>
          </a:p>
          <a:p>
            <a:pPr marL="342900" indent="-342900">
              <a:buFontTx/>
              <a:buChar char="-"/>
            </a:pPr>
            <a:endParaRPr lang="pt-BR" sz="2400" b="0" strike="noStrike" spc="-1" dirty="0">
              <a:latin typeface="Arial"/>
            </a:endParaRPr>
          </a:p>
        </p:txBody>
      </p:sp>
      <p:sp>
        <p:nvSpPr>
          <p:cNvPr id="19" name="CustomShape 4">
            <a:extLst>
              <a:ext uri="{FF2B5EF4-FFF2-40B4-BE49-F238E27FC236}">
                <a16:creationId xmlns:a16="http://schemas.microsoft.com/office/drawing/2014/main" id="{49859066-5A01-BDA9-D381-C22C5B2D7A35}"/>
              </a:ext>
            </a:extLst>
          </p:cNvPr>
          <p:cNvSpPr/>
          <p:nvPr/>
        </p:nvSpPr>
        <p:spPr>
          <a:xfrm>
            <a:off x="7846592" y="3851888"/>
            <a:ext cx="3477801" cy="304553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buFontTx/>
              <a:buChar char="-"/>
            </a:pPr>
            <a:r>
              <a:rPr lang="pt-BR" sz="2400" b="0" strike="noStrike" spc="-1" dirty="0">
                <a:solidFill>
                  <a:schemeClr val="accent1">
                    <a:lumMod val="50000"/>
                  </a:schemeClr>
                </a:solidFill>
                <a:latin typeface="Gill Sans MT"/>
              </a:rPr>
              <a:t>Engajamento</a:t>
            </a:r>
          </a:p>
          <a:p>
            <a:pPr marL="342900" indent="-342900">
              <a:buFontTx/>
              <a:buChar char="-"/>
            </a:pPr>
            <a:r>
              <a:rPr lang="pt-BR" sz="2400" spc="-1" dirty="0">
                <a:solidFill>
                  <a:schemeClr val="accent1">
                    <a:lumMod val="50000"/>
                  </a:schemeClr>
                </a:solidFill>
                <a:latin typeface="Gill Sans MT"/>
              </a:rPr>
              <a:t>Motivação</a:t>
            </a:r>
          </a:p>
          <a:p>
            <a:pPr marL="342900" indent="-342900">
              <a:buFontTx/>
              <a:buChar char="-"/>
            </a:pPr>
            <a:r>
              <a:rPr lang="pt-BR" sz="2400" b="0" strike="noStrike" spc="-1" dirty="0">
                <a:solidFill>
                  <a:schemeClr val="accent1">
                    <a:lumMod val="50000"/>
                  </a:schemeClr>
                </a:solidFill>
                <a:latin typeface="Gill Sans MT"/>
              </a:rPr>
              <a:t>Desempenho</a:t>
            </a:r>
          </a:p>
          <a:p>
            <a:pPr marL="342900" indent="-342900">
              <a:buFontTx/>
              <a:buChar char="-"/>
            </a:pPr>
            <a:r>
              <a:rPr lang="pt-BR" sz="2400" spc="-1" dirty="0">
                <a:solidFill>
                  <a:schemeClr val="accent1">
                    <a:lumMod val="50000"/>
                  </a:schemeClr>
                </a:solidFill>
                <a:latin typeface="Gill Sans MT"/>
              </a:rPr>
              <a:t>Percepção de clima organizacional</a:t>
            </a:r>
          </a:p>
          <a:p>
            <a:pPr marL="342900" indent="-342900">
              <a:buFontTx/>
              <a:buChar char="-"/>
            </a:pPr>
            <a:r>
              <a:rPr lang="pt-BR" sz="2400" b="0" strike="noStrike" spc="-1" dirty="0">
                <a:solidFill>
                  <a:schemeClr val="accent1">
                    <a:lumMod val="50000"/>
                  </a:schemeClr>
                </a:solidFill>
                <a:latin typeface="Gill Sans MT"/>
              </a:rPr>
              <a:t>Burnout</a:t>
            </a:r>
          </a:p>
          <a:p>
            <a:pPr marL="342900" indent="-342900">
              <a:buFontTx/>
              <a:buChar char="-"/>
            </a:pPr>
            <a:endParaRPr lang="pt-BR" sz="2400" b="0" strike="noStrike" spc="-1" dirty="0">
              <a:solidFill>
                <a:schemeClr val="accent1">
                  <a:lumMod val="50000"/>
                </a:schemeClr>
              </a:solidFill>
              <a:latin typeface="Gill Sans MT"/>
            </a:endParaRPr>
          </a:p>
          <a:p>
            <a:pPr marL="342900" indent="-342900">
              <a:buFontTx/>
              <a:buChar char="-"/>
            </a:pPr>
            <a:endParaRPr lang="pt-BR" sz="2400" b="0" strike="noStrike" spc="-1" dirty="0">
              <a:solidFill>
                <a:schemeClr val="accent1">
                  <a:lumMod val="50000"/>
                </a:schemeClr>
              </a:solidFill>
              <a:latin typeface="Arial"/>
            </a:endParaRPr>
          </a:p>
        </p:txBody>
      </p:sp>
    </p:spTree>
    <p:extLst>
      <p:ext uri="{BB962C8B-B14F-4D97-AF65-F5344CB8AC3E}">
        <p14:creationId xmlns:p14="http://schemas.microsoft.com/office/powerpoint/2010/main" val="107096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Imagem 168"/>
          <p:cNvPicPr/>
          <p:nvPr/>
        </p:nvPicPr>
        <p:blipFill rotWithShape="1">
          <a:blip r:embed="rId2"/>
          <a:srcRect b="10471"/>
          <a:stretch/>
        </p:blipFill>
        <p:spPr>
          <a:xfrm>
            <a:off x="309960" y="810360"/>
            <a:ext cx="6242400" cy="5354106"/>
          </a:xfrm>
          <a:prstGeom prst="rect">
            <a:avLst/>
          </a:prstGeom>
          <a:ln>
            <a:noFill/>
          </a:ln>
        </p:spPr>
      </p:pic>
      <p:sp>
        <p:nvSpPr>
          <p:cNvPr id="165" name="CustomShape 2"/>
          <p:cNvSpPr/>
          <p:nvPr/>
        </p:nvSpPr>
        <p:spPr>
          <a:xfrm>
            <a:off x="9335880" y="2019240"/>
            <a:ext cx="1635840" cy="1568206"/>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2400" b="1" strike="noStrike" spc="-1" dirty="0">
                <a:solidFill>
                  <a:srgbClr val="3A5722"/>
                </a:solidFill>
                <a:latin typeface="Gill Sans MT"/>
              </a:rPr>
              <a:t>Todas as unidades são avaliadas </a:t>
            </a:r>
            <a:endParaRPr lang="pt-BR" sz="2400" b="0" strike="noStrike" spc="-1" dirty="0">
              <a:latin typeface="Arial"/>
            </a:endParaRPr>
          </a:p>
        </p:txBody>
      </p:sp>
      <p:sp>
        <p:nvSpPr>
          <p:cNvPr id="166" name="CustomShape 3"/>
          <p:cNvSpPr/>
          <p:nvPr/>
        </p:nvSpPr>
        <p:spPr>
          <a:xfrm>
            <a:off x="8727660" y="3734640"/>
            <a:ext cx="2852280" cy="821880"/>
          </a:xfrm>
          <a:prstGeom prst="rect">
            <a:avLst/>
          </a:prstGeom>
          <a:solidFill>
            <a:schemeClr val="tx2">
              <a:lumMod val="25000"/>
              <a:lumOff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2400" b="1" strike="noStrike" spc="-1" dirty="0">
                <a:solidFill>
                  <a:srgbClr val="3A5722"/>
                </a:solidFill>
                <a:latin typeface="Gill Sans MT"/>
              </a:rPr>
              <a:t>Características conhecidas</a:t>
            </a:r>
            <a:endParaRPr lang="pt-BR" sz="2400" b="0" strike="noStrike" spc="-1" dirty="0">
              <a:latin typeface="Arial"/>
            </a:endParaRPr>
          </a:p>
        </p:txBody>
      </p:sp>
      <p:grpSp>
        <p:nvGrpSpPr>
          <p:cNvPr id="167" name="Group 4"/>
          <p:cNvGrpSpPr/>
          <p:nvPr/>
        </p:nvGrpSpPr>
        <p:grpSpPr>
          <a:xfrm>
            <a:off x="6552360" y="2324094"/>
            <a:ext cx="2626200" cy="820506"/>
            <a:chOff x="6552360" y="2324094"/>
            <a:chExt cx="2626200" cy="820506"/>
          </a:xfrm>
        </p:grpSpPr>
        <p:sp>
          <p:nvSpPr>
            <p:cNvPr id="168" name="CustomShape 5"/>
            <p:cNvSpPr/>
            <p:nvPr/>
          </p:nvSpPr>
          <p:spPr>
            <a:xfrm>
              <a:off x="6552360" y="3144240"/>
              <a:ext cx="2626200" cy="360"/>
            </a:xfrm>
            <a:custGeom>
              <a:avLst/>
              <a:gdLst/>
              <a:ahLst/>
              <a:cxnLst/>
              <a:rect l="l" t="t" r="r" b="b"/>
              <a:pathLst>
                <a:path w="21600" h="21600">
                  <a:moveTo>
                    <a:pt x="0" y="0"/>
                  </a:moveTo>
                  <a:lnTo>
                    <a:pt x="21600" y="21600"/>
                  </a:lnTo>
                </a:path>
              </a:pathLst>
            </a:custGeom>
            <a:noFill/>
            <a:ln w="57240" cap="rnd">
              <a:solidFill>
                <a:schemeClr val="bg1">
                  <a:lumMod val="50000"/>
                </a:schemeClr>
              </a:solidFill>
              <a:round/>
              <a:tailEnd type="triangle" w="med" len="med"/>
            </a:ln>
          </p:spPr>
          <p:style>
            <a:lnRef idx="1">
              <a:schemeClr val="accent1"/>
            </a:lnRef>
            <a:fillRef idx="0">
              <a:schemeClr val="accent1"/>
            </a:fillRef>
            <a:effectRef idx="0">
              <a:schemeClr val="accent1"/>
            </a:effectRef>
            <a:fontRef idx="minor"/>
          </p:style>
        </p:sp>
        <p:sp>
          <p:nvSpPr>
            <p:cNvPr id="169" name="CustomShape 6"/>
            <p:cNvSpPr/>
            <p:nvPr/>
          </p:nvSpPr>
          <p:spPr>
            <a:xfrm>
              <a:off x="6709320" y="2324094"/>
              <a:ext cx="22802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3600" b="1" strike="noStrike" spc="-1" dirty="0">
                  <a:solidFill>
                    <a:srgbClr val="808080"/>
                  </a:solidFill>
                  <a:latin typeface="Gill Sans MT"/>
                </a:rPr>
                <a:t>Censo</a:t>
              </a:r>
              <a:endParaRPr lang="pt-BR" sz="3600" b="1" strike="noStrike" spc="-1" dirty="0">
                <a:latin typeface="Arial"/>
              </a:endParaRPr>
            </a:p>
          </p:txBody>
        </p:sp>
      </p:grpSp>
    </p:spTree>
    <p:extLst>
      <p:ext uri="{BB962C8B-B14F-4D97-AF65-F5344CB8AC3E}">
        <p14:creationId xmlns:p14="http://schemas.microsoft.com/office/powerpoint/2010/main" val="150224479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Imagem 168"/>
          <p:cNvPicPr/>
          <p:nvPr/>
        </p:nvPicPr>
        <p:blipFill>
          <a:blip r:embed="rId2"/>
          <a:stretch/>
        </p:blipFill>
        <p:spPr>
          <a:xfrm>
            <a:off x="309600" y="810000"/>
            <a:ext cx="6242400" cy="5980320"/>
          </a:xfrm>
          <a:prstGeom prst="rect">
            <a:avLst/>
          </a:prstGeom>
          <a:ln>
            <a:noFill/>
          </a:ln>
        </p:spPr>
      </p:pic>
      <p:grpSp>
        <p:nvGrpSpPr>
          <p:cNvPr id="173" name="Group 1"/>
          <p:cNvGrpSpPr/>
          <p:nvPr/>
        </p:nvGrpSpPr>
        <p:grpSpPr>
          <a:xfrm>
            <a:off x="8727840" y="2019240"/>
            <a:ext cx="2852280" cy="3225960"/>
            <a:chOff x="8727840" y="2019240"/>
            <a:chExt cx="2852280" cy="3225960"/>
          </a:xfrm>
        </p:grpSpPr>
        <p:pic>
          <p:nvPicPr>
            <p:cNvPr id="174" name="Imagem 2"/>
            <p:cNvPicPr/>
            <p:nvPr/>
          </p:nvPicPr>
          <p:blipFill>
            <a:blip r:embed="rId3"/>
            <a:stretch/>
          </p:blipFill>
          <p:spPr>
            <a:xfrm>
              <a:off x="9178920" y="2481120"/>
              <a:ext cx="1950480" cy="1895760"/>
            </a:xfrm>
            <a:prstGeom prst="rect">
              <a:avLst/>
            </a:prstGeom>
            <a:ln>
              <a:noFill/>
            </a:ln>
          </p:spPr>
        </p:pic>
        <p:sp>
          <p:nvSpPr>
            <p:cNvPr id="175" name="CustomShape 2"/>
            <p:cNvSpPr/>
            <p:nvPr/>
          </p:nvSpPr>
          <p:spPr>
            <a:xfrm>
              <a:off x="9335880" y="2019240"/>
              <a:ext cx="1635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2400" b="1" strike="noStrike" spc="-1">
                  <a:solidFill>
                    <a:srgbClr val="3A5722"/>
                  </a:solidFill>
                  <a:latin typeface="Gill Sans MT"/>
                </a:rPr>
                <a:t>Amostra</a:t>
              </a:r>
              <a:endParaRPr lang="pt-BR" sz="2400" b="0" strike="noStrike" spc="-1">
                <a:latin typeface="Arial"/>
              </a:endParaRPr>
            </a:p>
          </p:txBody>
        </p:sp>
        <p:sp>
          <p:nvSpPr>
            <p:cNvPr id="176" name="CustomShape 3"/>
            <p:cNvSpPr/>
            <p:nvPr/>
          </p:nvSpPr>
          <p:spPr>
            <a:xfrm>
              <a:off x="8727840" y="4423320"/>
              <a:ext cx="285228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2400" b="1" strike="noStrike" spc="-1">
                  <a:solidFill>
                    <a:srgbClr val="3A5722"/>
                  </a:solidFill>
                  <a:latin typeface="Gill Sans MT"/>
                </a:rPr>
                <a:t>Características conhecidas</a:t>
              </a:r>
              <a:endParaRPr lang="pt-BR" sz="2400" b="0" strike="noStrike" spc="-1">
                <a:latin typeface="Arial"/>
              </a:endParaRPr>
            </a:p>
          </p:txBody>
        </p:sp>
      </p:grpSp>
      <p:grpSp>
        <p:nvGrpSpPr>
          <p:cNvPr id="177" name="Group 4"/>
          <p:cNvGrpSpPr/>
          <p:nvPr/>
        </p:nvGrpSpPr>
        <p:grpSpPr>
          <a:xfrm>
            <a:off x="6552360" y="2250000"/>
            <a:ext cx="2626200" cy="894600"/>
            <a:chOff x="6552360" y="2250000"/>
            <a:chExt cx="2626200" cy="894600"/>
          </a:xfrm>
        </p:grpSpPr>
        <p:sp>
          <p:nvSpPr>
            <p:cNvPr id="178" name="CustomShape 5"/>
            <p:cNvSpPr/>
            <p:nvPr/>
          </p:nvSpPr>
          <p:spPr>
            <a:xfrm>
              <a:off x="6552360" y="3144240"/>
              <a:ext cx="2626200" cy="360"/>
            </a:xfrm>
            <a:custGeom>
              <a:avLst/>
              <a:gdLst/>
              <a:ahLst/>
              <a:cxnLst/>
              <a:rect l="l" t="t" r="r" b="b"/>
              <a:pathLst>
                <a:path w="21600" h="21600">
                  <a:moveTo>
                    <a:pt x="0" y="0"/>
                  </a:moveTo>
                  <a:lnTo>
                    <a:pt x="21600" y="21600"/>
                  </a:lnTo>
                </a:path>
              </a:pathLst>
            </a:custGeom>
            <a:noFill/>
            <a:ln w="57240" cap="rnd">
              <a:solidFill>
                <a:schemeClr val="bg1">
                  <a:lumMod val="50000"/>
                </a:schemeClr>
              </a:solidFill>
              <a:round/>
              <a:tailEnd type="triangle" w="med" len="med"/>
            </a:ln>
          </p:spPr>
          <p:style>
            <a:lnRef idx="1">
              <a:schemeClr val="accent1"/>
            </a:lnRef>
            <a:fillRef idx="0">
              <a:schemeClr val="accent1"/>
            </a:fillRef>
            <a:effectRef idx="0">
              <a:schemeClr val="accent1"/>
            </a:effectRef>
            <a:fontRef idx="minor"/>
          </p:style>
        </p:sp>
        <p:sp>
          <p:nvSpPr>
            <p:cNvPr id="179" name="CustomShape 6"/>
            <p:cNvSpPr/>
            <p:nvPr/>
          </p:nvSpPr>
          <p:spPr>
            <a:xfrm>
              <a:off x="6646680" y="2250000"/>
              <a:ext cx="22802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2400" b="0" strike="noStrike" spc="-1">
                  <a:solidFill>
                    <a:srgbClr val="808080"/>
                  </a:solidFill>
                  <a:latin typeface="Gill Sans MT"/>
                </a:rPr>
                <a:t>Técnicas de amostragem</a:t>
              </a:r>
              <a:endParaRPr lang="pt-BR" sz="2400" b="0" strike="noStrike" spc="-1">
                <a:latin typeface="Arial"/>
              </a:endParaRPr>
            </a:p>
          </p:txBody>
        </p:sp>
      </p:grpSp>
      <p:sp>
        <p:nvSpPr>
          <p:cNvPr id="180" name="CustomShape 7"/>
          <p:cNvSpPr/>
          <p:nvPr/>
        </p:nvSpPr>
        <p:spPr>
          <a:xfrm>
            <a:off x="6516360" y="4073400"/>
            <a:ext cx="26262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2400" b="1" strike="noStrike" spc="-1">
                <a:solidFill>
                  <a:srgbClr val="581D3C"/>
                </a:solidFill>
                <a:latin typeface="Gill Sans MT"/>
              </a:rPr>
              <a:t>Inferência </a:t>
            </a:r>
            <a:br/>
            <a:r>
              <a:rPr lang="pt-BR" sz="2400" b="1" strike="noStrike" spc="-1">
                <a:solidFill>
                  <a:srgbClr val="581D3C"/>
                </a:solidFill>
                <a:latin typeface="Gill Sans MT"/>
              </a:rPr>
              <a:t>Estatística</a:t>
            </a:r>
            <a:endParaRPr lang="pt-BR" sz="2400" b="0" strike="noStrike" spc="-1">
              <a:latin typeface="Arial"/>
            </a:endParaRPr>
          </a:p>
        </p:txBody>
      </p:sp>
      <p:sp>
        <p:nvSpPr>
          <p:cNvPr id="181" name="CustomShape 8"/>
          <p:cNvSpPr/>
          <p:nvPr/>
        </p:nvSpPr>
        <p:spPr>
          <a:xfrm flipH="1">
            <a:off x="6515640" y="3930480"/>
            <a:ext cx="2756520" cy="360"/>
          </a:xfrm>
          <a:custGeom>
            <a:avLst/>
            <a:gdLst/>
            <a:ahLst/>
            <a:cxnLst/>
            <a:rect l="l" t="t" r="r" b="b"/>
            <a:pathLst>
              <a:path w="21600" h="21600">
                <a:moveTo>
                  <a:pt x="0" y="0"/>
                </a:moveTo>
                <a:lnTo>
                  <a:pt x="21600" y="21600"/>
                </a:lnTo>
              </a:path>
            </a:pathLst>
          </a:custGeom>
          <a:noFill/>
          <a:ln w="57240" cap="rnd">
            <a:solidFill>
              <a:schemeClr val="accent6">
                <a:lumMod val="50000"/>
              </a:schemeClr>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B80F15E-61E5-0D7A-52FF-ACE0FCC793AE}"/>
              </a:ext>
            </a:extLst>
          </p:cNvPr>
          <p:cNvSpPr txBox="1"/>
          <p:nvPr/>
        </p:nvSpPr>
        <p:spPr>
          <a:xfrm>
            <a:off x="581040" y="702000"/>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Tipos de variáveis</a:t>
            </a:r>
          </a:p>
          <a:p>
            <a:pPr>
              <a:lnSpc>
                <a:spcPct val="100000"/>
              </a:lnSpc>
            </a:pPr>
            <a:endParaRPr lang="pt-BR" sz="2800" b="0" strike="noStrike" spc="-1" dirty="0">
              <a:solidFill>
                <a:srgbClr val="000000"/>
              </a:solidFill>
              <a:latin typeface="Gill Sans MT"/>
            </a:endParaRPr>
          </a:p>
        </p:txBody>
      </p:sp>
      <p:grpSp>
        <p:nvGrpSpPr>
          <p:cNvPr id="7" name="Group 3">
            <a:extLst>
              <a:ext uri="{FF2B5EF4-FFF2-40B4-BE49-F238E27FC236}">
                <a16:creationId xmlns:a16="http://schemas.microsoft.com/office/drawing/2014/main" id="{70565572-11AD-A3C9-BB2D-7541748CF922}"/>
              </a:ext>
            </a:extLst>
          </p:cNvPr>
          <p:cNvGrpSpPr/>
          <p:nvPr/>
        </p:nvGrpSpPr>
        <p:grpSpPr>
          <a:xfrm>
            <a:off x="3276972" y="2204116"/>
            <a:ext cx="4588560" cy="1484640"/>
            <a:chOff x="1162440" y="4890960"/>
            <a:chExt cx="4588560" cy="1484640"/>
          </a:xfrm>
        </p:grpSpPr>
        <p:sp>
          <p:nvSpPr>
            <p:cNvPr id="8" name="CustomShape 4">
              <a:extLst>
                <a:ext uri="{FF2B5EF4-FFF2-40B4-BE49-F238E27FC236}">
                  <a16:creationId xmlns:a16="http://schemas.microsoft.com/office/drawing/2014/main" id="{4FEB3A6E-9372-264B-A91C-CA6BBA22E0CE}"/>
                </a:ext>
              </a:extLst>
            </p:cNvPr>
            <p:cNvSpPr/>
            <p:nvPr/>
          </p:nvSpPr>
          <p:spPr>
            <a:xfrm>
              <a:off x="1196280" y="4890960"/>
              <a:ext cx="4554720" cy="1484640"/>
            </a:xfrm>
            <a:prstGeom prst="rect">
              <a:avLst/>
            </a:prstGeom>
            <a:ln cap="rnd">
              <a:round/>
            </a:ln>
          </p:spPr>
          <p:style>
            <a:lnRef idx="2">
              <a:schemeClr val="accent1">
                <a:shade val="50000"/>
              </a:schemeClr>
            </a:lnRef>
            <a:fillRef idx="1">
              <a:schemeClr val="accent1"/>
            </a:fillRef>
            <a:effectRef idx="0">
              <a:schemeClr val="accent1"/>
            </a:effectRef>
            <a:fontRef idx="minor"/>
          </p:style>
        </p:sp>
        <p:sp>
          <p:nvSpPr>
            <p:cNvPr id="9" name="CustomShape 5">
              <a:extLst>
                <a:ext uri="{FF2B5EF4-FFF2-40B4-BE49-F238E27FC236}">
                  <a16:creationId xmlns:a16="http://schemas.microsoft.com/office/drawing/2014/main" id="{45BB17FF-DC99-D1A3-FEFE-D657AF80B736}"/>
                </a:ext>
              </a:extLst>
            </p:cNvPr>
            <p:cNvSpPr/>
            <p:nvPr/>
          </p:nvSpPr>
          <p:spPr>
            <a:xfrm>
              <a:off x="1162440" y="5310720"/>
              <a:ext cx="3238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2000" b="0" strike="noStrike" spc="-1">
                  <a:solidFill>
                    <a:srgbClr val="404040"/>
                  </a:solidFill>
                  <a:latin typeface="Gill Sans MT"/>
                </a:rPr>
                <a:t>Qualitativas ou categóricas</a:t>
              </a:r>
              <a:endParaRPr lang="pt-BR" sz="2000" b="0" strike="noStrike" spc="-1">
                <a:latin typeface="Arial"/>
              </a:endParaRPr>
            </a:p>
          </p:txBody>
        </p:sp>
        <p:sp>
          <p:nvSpPr>
            <p:cNvPr id="10" name="CustomShape 6">
              <a:extLst>
                <a:ext uri="{FF2B5EF4-FFF2-40B4-BE49-F238E27FC236}">
                  <a16:creationId xmlns:a16="http://schemas.microsoft.com/office/drawing/2014/main" id="{1930307E-CFE3-DD38-C3EE-EE37EB4F0745}"/>
                </a:ext>
              </a:extLst>
            </p:cNvPr>
            <p:cNvSpPr/>
            <p:nvPr/>
          </p:nvSpPr>
          <p:spPr>
            <a:xfrm>
              <a:off x="4231440" y="5070960"/>
              <a:ext cx="12420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2000" b="0" strike="noStrike" spc="-1">
                  <a:solidFill>
                    <a:srgbClr val="404040"/>
                  </a:solidFill>
                  <a:latin typeface="Gill Sans MT"/>
                </a:rPr>
                <a:t>Nominais</a:t>
              </a:r>
              <a:endParaRPr lang="pt-BR" sz="2000" b="0" strike="noStrike" spc="-1">
                <a:latin typeface="Arial"/>
              </a:endParaRPr>
            </a:p>
          </p:txBody>
        </p:sp>
        <p:sp>
          <p:nvSpPr>
            <p:cNvPr id="11" name="CustomShape 7">
              <a:extLst>
                <a:ext uri="{FF2B5EF4-FFF2-40B4-BE49-F238E27FC236}">
                  <a16:creationId xmlns:a16="http://schemas.microsoft.com/office/drawing/2014/main" id="{CAF97C31-383B-5440-3CFF-6F8651F2793D}"/>
                </a:ext>
              </a:extLst>
            </p:cNvPr>
            <p:cNvSpPr/>
            <p:nvPr/>
          </p:nvSpPr>
          <p:spPr>
            <a:xfrm>
              <a:off x="4236840" y="5673960"/>
              <a:ext cx="112896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2000" b="0" strike="noStrike" spc="-1">
                  <a:solidFill>
                    <a:srgbClr val="404040"/>
                  </a:solidFill>
                  <a:latin typeface="Gill Sans MT"/>
                </a:rPr>
                <a:t>Ordinais</a:t>
              </a:r>
              <a:endParaRPr lang="pt-BR" sz="2000" b="0" strike="noStrike" spc="-1">
                <a:latin typeface="Arial"/>
              </a:endParaRPr>
            </a:p>
          </p:txBody>
        </p:sp>
      </p:grpSp>
      <p:grpSp>
        <p:nvGrpSpPr>
          <p:cNvPr id="12" name="Group 8">
            <a:extLst>
              <a:ext uri="{FF2B5EF4-FFF2-40B4-BE49-F238E27FC236}">
                <a16:creationId xmlns:a16="http://schemas.microsoft.com/office/drawing/2014/main" id="{C707AE4F-81AD-5438-ED59-D1C4E043F120}"/>
              </a:ext>
            </a:extLst>
          </p:cNvPr>
          <p:cNvGrpSpPr/>
          <p:nvPr/>
        </p:nvGrpSpPr>
        <p:grpSpPr>
          <a:xfrm>
            <a:off x="3276972" y="4080060"/>
            <a:ext cx="4588560" cy="1484640"/>
            <a:chOff x="6362640" y="4890960"/>
            <a:chExt cx="4653000" cy="1484640"/>
          </a:xfrm>
        </p:grpSpPr>
        <p:sp>
          <p:nvSpPr>
            <p:cNvPr id="13" name="CustomShape 9">
              <a:extLst>
                <a:ext uri="{FF2B5EF4-FFF2-40B4-BE49-F238E27FC236}">
                  <a16:creationId xmlns:a16="http://schemas.microsoft.com/office/drawing/2014/main" id="{6BBBA48C-0B88-B13A-F100-0FA76BCC12CD}"/>
                </a:ext>
              </a:extLst>
            </p:cNvPr>
            <p:cNvSpPr/>
            <p:nvPr/>
          </p:nvSpPr>
          <p:spPr>
            <a:xfrm>
              <a:off x="6362640" y="4890960"/>
              <a:ext cx="4653000" cy="1484640"/>
            </a:xfrm>
            <a:prstGeom prst="rect">
              <a:avLst/>
            </a:prstGeom>
            <a:solidFill>
              <a:schemeClr val="accent2">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sp>
        <p:sp>
          <p:nvSpPr>
            <p:cNvPr id="14" name="CustomShape 10">
              <a:extLst>
                <a:ext uri="{FF2B5EF4-FFF2-40B4-BE49-F238E27FC236}">
                  <a16:creationId xmlns:a16="http://schemas.microsoft.com/office/drawing/2014/main" id="{90BB39B3-EAD2-99B4-5195-D34C437F292A}"/>
                </a:ext>
              </a:extLst>
            </p:cNvPr>
            <p:cNvSpPr/>
            <p:nvPr/>
          </p:nvSpPr>
          <p:spPr>
            <a:xfrm>
              <a:off x="6389640" y="5316120"/>
              <a:ext cx="3265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2000" b="0" strike="noStrike" spc="-1" dirty="0">
                  <a:solidFill>
                    <a:srgbClr val="404040"/>
                  </a:solidFill>
                  <a:latin typeface="Gill Sans MT"/>
                </a:rPr>
                <a:t>Quantitativas ou numéricas</a:t>
              </a:r>
              <a:endParaRPr lang="pt-BR" sz="2000" b="0" strike="noStrike" spc="-1" dirty="0">
                <a:latin typeface="Arial"/>
              </a:endParaRPr>
            </a:p>
          </p:txBody>
        </p:sp>
        <p:sp>
          <p:nvSpPr>
            <p:cNvPr id="15" name="CustomShape 11">
              <a:extLst>
                <a:ext uri="{FF2B5EF4-FFF2-40B4-BE49-F238E27FC236}">
                  <a16:creationId xmlns:a16="http://schemas.microsoft.com/office/drawing/2014/main" id="{0F9B8979-D9B7-0435-8A41-B93F563D5BA9}"/>
                </a:ext>
              </a:extLst>
            </p:cNvPr>
            <p:cNvSpPr/>
            <p:nvPr/>
          </p:nvSpPr>
          <p:spPr>
            <a:xfrm>
              <a:off x="9478080" y="5070960"/>
              <a:ext cx="12434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2000" b="0" strike="noStrike" spc="-1">
                  <a:solidFill>
                    <a:srgbClr val="404040"/>
                  </a:solidFill>
                  <a:latin typeface="Gill Sans MT"/>
                </a:rPr>
                <a:t>Discretas</a:t>
              </a:r>
              <a:endParaRPr lang="pt-BR" sz="2000" b="0" strike="noStrike" spc="-1">
                <a:latin typeface="Arial"/>
              </a:endParaRPr>
            </a:p>
          </p:txBody>
        </p:sp>
        <p:sp>
          <p:nvSpPr>
            <p:cNvPr id="16" name="CustomShape 12">
              <a:extLst>
                <a:ext uri="{FF2B5EF4-FFF2-40B4-BE49-F238E27FC236}">
                  <a16:creationId xmlns:a16="http://schemas.microsoft.com/office/drawing/2014/main" id="{CDD4BEC8-8D44-4E30-ED8E-7FCF404938BE}"/>
                </a:ext>
              </a:extLst>
            </p:cNvPr>
            <p:cNvSpPr/>
            <p:nvPr/>
          </p:nvSpPr>
          <p:spPr>
            <a:xfrm>
              <a:off x="9479520" y="5673960"/>
              <a:ext cx="13410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2000" b="0" strike="noStrike" spc="-1">
                  <a:solidFill>
                    <a:srgbClr val="404040"/>
                  </a:solidFill>
                  <a:latin typeface="Gill Sans MT"/>
                </a:rPr>
                <a:t>Contínuas</a:t>
              </a:r>
              <a:endParaRPr lang="pt-BR" sz="2000" b="0" strike="noStrike" spc="-1">
                <a:latin typeface="Arial"/>
              </a:endParaRPr>
            </a:p>
          </p:txBody>
        </p:sp>
      </p:grpSp>
      <p:sp>
        <p:nvSpPr>
          <p:cNvPr id="18" name="CaixaDeTexto 17">
            <a:extLst>
              <a:ext uri="{FF2B5EF4-FFF2-40B4-BE49-F238E27FC236}">
                <a16:creationId xmlns:a16="http://schemas.microsoft.com/office/drawing/2014/main" id="{F2EAF7B0-B99E-85D7-40A6-A21DED1B9C6E}"/>
              </a:ext>
            </a:extLst>
          </p:cNvPr>
          <p:cNvSpPr txBox="1"/>
          <p:nvPr/>
        </p:nvSpPr>
        <p:spPr>
          <a:xfrm>
            <a:off x="8082154" y="2289732"/>
            <a:ext cx="3368321" cy="3046988"/>
          </a:xfrm>
          <a:prstGeom prst="rect">
            <a:avLst/>
          </a:prstGeom>
          <a:noFill/>
        </p:spPr>
        <p:txBody>
          <a:bodyPr wrap="square">
            <a:spAutoFit/>
          </a:bodyPr>
          <a:lstStyle/>
          <a:p>
            <a:pPr marL="342900" indent="-342900">
              <a:buFontTx/>
              <a:buChar char="-"/>
            </a:pPr>
            <a:r>
              <a:rPr lang="pt-BR" sz="2400" b="0" strike="noStrike" spc="-1" dirty="0">
                <a:solidFill>
                  <a:srgbClr val="581D3C"/>
                </a:solidFill>
                <a:latin typeface="Gill Sans MT"/>
              </a:rPr>
              <a:t>Sexo</a:t>
            </a:r>
          </a:p>
          <a:p>
            <a:pPr marL="342900" indent="-342900">
              <a:buFontTx/>
              <a:buChar char="-"/>
            </a:pPr>
            <a:endParaRPr lang="pt-BR" sz="2400" b="0" strike="noStrike" spc="-1" dirty="0">
              <a:solidFill>
                <a:srgbClr val="581D3C"/>
              </a:solidFill>
              <a:latin typeface="Gill Sans MT"/>
            </a:endParaRPr>
          </a:p>
          <a:p>
            <a:pPr marL="342900" indent="-342900">
              <a:buFontTx/>
              <a:buChar char="-"/>
            </a:pPr>
            <a:r>
              <a:rPr lang="pt-BR" sz="2400" b="0" strike="noStrike" spc="-1" dirty="0">
                <a:solidFill>
                  <a:srgbClr val="581D3C"/>
                </a:solidFill>
                <a:latin typeface="Gill Sans MT"/>
              </a:rPr>
              <a:t>Escolaridade</a:t>
            </a:r>
          </a:p>
          <a:p>
            <a:pPr marL="342900" indent="-342900">
              <a:buFontTx/>
              <a:buChar char="-"/>
            </a:pPr>
            <a:endParaRPr lang="pt-BR" sz="2400" b="0" strike="noStrike" spc="-1" dirty="0">
              <a:solidFill>
                <a:srgbClr val="581D3C"/>
              </a:solidFill>
              <a:latin typeface="Gill Sans MT"/>
            </a:endParaRPr>
          </a:p>
          <a:p>
            <a:pPr marL="342900" indent="-342900">
              <a:buFontTx/>
              <a:buChar char="-"/>
            </a:pPr>
            <a:endParaRPr lang="pt-BR" sz="2400" spc="-1" dirty="0">
              <a:solidFill>
                <a:srgbClr val="581D3C"/>
              </a:solidFill>
              <a:latin typeface="Gill Sans MT"/>
            </a:endParaRPr>
          </a:p>
          <a:p>
            <a:pPr marL="342900" indent="-342900">
              <a:buFontTx/>
              <a:buChar char="-"/>
            </a:pPr>
            <a:r>
              <a:rPr lang="pt-BR" sz="2400" b="0" strike="noStrike" spc="-1" dirty="0">
                <a:solidFill>
                  <a:srgbClr val="581D3C"/>
                </a:solidFill>
                <a:latin typeface="Gill Sans MT"/>
              </a:rPr>
              <a:t>Número de filhos</a:t>
            </a:r>
          </a:p>
          <a:p>
            <a:pPr marL="342900" indent="-342900">
              <a:buFontTx/>
              <a:buChar char="-"/>
            </a:pPr>
            <a:endParaRPr lang="pt-BR" sz="2400" b="0" strike="noStrike" spc="-1" dirty="0">
              <a:solidFill>
                <a:srgbClr val="581D3C"/>
              </a:solidFill>
              <a:latin typeface="Gill Sans MT"/>
            </a:endParaRPr>
          </a:p>
          <a:p>
            <a:pPr marL="342900" indent="-342900">
              <a:buFontTx/>
              <a:buChar char="-"/>
            </a:pPr>
            <a:r>
              <a:rPr lang="pt-BR" sz="2400" spc="-1" dirty="0">
                <a:solidFill>
                  <a:srgbClr val="581D3C"/>
                </a:solidFill>
                <a:latin typeface="Gill Sans MT"/>
              </a:rPr>
              <a:t>Peso</a:t>
            </a:r>
          </a:p>
        </p:txBody>
      </p:sp>
      <p:grpSp>
        <p:nvGrpSpPr>
          <p:cNvPr id="2" name="Agrupar 1">
            <a:extLst>
              <a:ext uri="{FF2B5EF4-FFF2-40B4-BE49-F238E27FC236}">
                <a16:creationId xmlns:a16="http://schemas.microsoft.com/office/drawing/2014/main" id="{01ACDF27-A85D-46CB-B0A8-89AF1B56DE7E}"/>
              </a:ext>
            </a:extLst>
          </p:cNvPr>
          <p:cNvGrpSpPr/>
          <p:nvPr/>
        </p:nvGrpSpPr>
        <p:grpSpPr>
          <a:xfrm>
            <a:off x="342536" y="3002271"/>
            <a:ext cx="2549236" cy="1779127"/>
            <a:chOff x="4680744" y="2539436"/>
            <a:chExt cx="2549236" cy="1779127"/>
          </a:xfrm>
        </p:grpSpPr>
        <p:pic>
          <p:nvPicPr>
            <p:cNvPr id="4" name="Imagem 3">
              <a:extLst>
                <a:ext uri="{FF2B5EF4-FFF2-40B4-BE49-F238E27FC236}">
                  <a16:creationId xmlns:a16="http://schemas.microsoft.com/office/drawing/2014/main" id="{9578DDDC-445C-68D7-9AFB-9D14112D8A3B}"/>
                </a:ext>
              </a:extLst>
            </p:cNvPr>
            <p:cNvPicPr>
              <a:picLocks noChangeAspect="1"/>
            </p:cNvPicPr>
            <p:nvPr/>
          </p:nvPicPr>
          <p:blipFill rotWithShape="1">
            <a:blip r:embed="rId2">
              <a:duotone>
                <a:schemeClr val="bg2">
                  <a:shade val="45000"/>
                  <a:satMod val="135000"/>
                </a:schemeClr>
                <a:prstClr val="white"/>
              </a:duotone>
            </a:blip>
            <a:srcRect l="21428"/>
            <a:stretch/>
          </p:blipFill>
          <p:spPr>
            <a:xfrm>
              <a:off x="4680744" y="2539436"/>
              <a:ext cx="1219200" cy="1775012"/>
            </a:xfrm>
            <a:prstGeom prst="rect">
              <a:avLst/>
            </a:prstGeom>
          </p:spPr>
        </p:pic>
        <p:pic>
          <p:nvPicPr>
            <p:cNvPr id="5" name="Imagem 4">
              <a:extLst>
                <a:ext uri="{FF2B5EF4-FFF2-40B4-BE49-F238E27FC236}">
                  <a16:creationId xmlns:a16="http://schemas.microsoft.com/office/drawing/2014/main" id="{86294210-8B49-EA0D-18C2-65C140E828FA}"/>
                </a:ext>
              </a:extLst>
            </p:cNvPr>
            <p:cNvPicPr>
              <a:picLocks noChangeAspect="1"/>
            </p:cNvPicPr>
            <p:nvPr/>
          </p:nvPicPr>
          <p:blipFill>
            <a:blip r:embed="rId3">
              <a:duotone>
                <a:schemeClr val="bg2">
                  <a:shade val="45000"/>
                  <a:satMod val="135000"/>
                </a:schemeClr>
                <a:prstClr val="white"/>
              </a:duotone>
            </a:blip>
            <a:stretch>
              <a:fillRect/>
            </a:stretch>
          </p:blipFill>
          <p:spPr>
            <a:xfrm>
              <a:off x="5858379" y="2539436"/>
              <a:ext cx="1371601" cy="1779127"/>
            </a:xfrm>
            <a:prstGeom prst="rect">
              <a:avLst/>
            </a:prstGeom>
          </p:spPr>
        </p:pic>
        <p:sp>
          <p:nvSpPr>
            <p:cNvPr id="17" name="Retângulo 16">
              <a:extLst>
                <a:ext uri="{FF2B5EF4-FFF2-40B4-BE49-F238E27FC236}">
                  <a16:creationId xmlns:a16="http://schemas.microsoft.com/office/drawing/2014/main" id="{DBB6BF7B-FA17-4311-274C-A88E68E5D062}"/>
                </a:ext>
              </a:extLst>
            </p:cNvPr>
            <p:cNvSpPr/>
            <p:nvPr/>
          </p:nvSpPr>
          <p:spPr>
            <a:xfrm>
              <a:off x="5663776" y="3647923"/>
              <a:ext cx="194603" cy="656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5DCA7B40-0446-BAC4-99A4-5D6E77CF80C3}"/>
                </a:ext>
              </a:extLst>
            </p:cNvPr>
            <p:cNvSpPr/>
            <p:nvPr/>
          </p:nvSpPr>
          <p:spPr>
            <a:xfrm>
              <a:off x="5840080" y="3376007"/>
              <a:ext cx="194603" cy="3547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09AEAB1A-7B87-FFE2-9484-789AA45568EA}"/>
                </a:ext>
              </a:extLst>
            </p:cNvPr>
            <p:cNvSpPr/>
            <p:nvPr/>
          </p:nvSpPr>
          <p:spPr>
            <a:xfrm>
              <a:off x="5783490" y="3553389"/>
              <a:ext cx="194603" cy="656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DFF628AE-BD7E-617B-9768-70F1C437092B}"/>
                </a:ext>
              </a:extLst>
            </p:cNvPr>
            <p:cNvSpPr/>
            <p:nvPr/>
          </p:nvSpPr>
          <p:spPr>
            <a:xfrm>
              <a:off x="5617182" y="3693829"/>
              <a:ext cx="194603" cy="2232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1943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Variáveis e medidas</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rmAutofit/>
          </a:bodyPr>
          <a:lstStyle/>
          <a:p>
            <a:r>
              <a:rPr lang="pt-BR" sz="2800" b="1" dirty="0"/>
              <a:t>Variáveis mensuradas diretamente</a:t>
            </a:r>
          </a:p>
          <a:p>
            <a:pPr lvl="1"/>
            <a:r>
              <a:rPr lang="pt-BR" sz="2400" dirty="0"/>
              <a:t>Medidas diretas a partir de autorrelato, observação, </a:t>
            </a:r>
            <a:br>
              <a:rPr lang="pt-BR" sz="2400" dirty="0"/>
            </a:br>
            <a:r>
              <a:rPr lang="pt-BR" sz="2400" dirty="0"/>
              <a:t>equipamentos</a:t>
            </a:r>
          </a:p>
          <a:p>
            <a:pPr lvl="1"/>
            <a:r>
              <a:rPr lang="pt-BR" sz="2400" dirty="0"/>
              <a:t>Como ter certeza de que a medida é confiável? </a:t>
            </a:r>
            <a:br>
              <a:rPr lang="pt-BR" sz="2400" dirty="0"/>
            </a:br>
            <a:r>
              <a:rPr lang="pt-BR" sz="2400" dirty="0"/>
              <a:t>Tem erro?</a:t>
            </a:r>
          </a:p>
          <a:p>
            <a:pPr lvl="1"/>
            <a:r>
              <a:rPr lang="pt-BR" sz="2400" dirty="0"/>
              <a:t>Estudos RR (repetibilidade e reprodutibilidade)</a:t>
            </a:r>
          </a:p>
          <a:p>
            <a:pPr lvl="1"/>
            <a:endParaRPr lang="pt-BR" sz="2400" dirty="0"/>
          </a:p>
          <a:p>
            <a:pPr lvl="1"/>
            <a:endParaRPr lang="pt-BR" sz="2400" dirty="0"/>
          </a:p>
          <a:p>
            <a:pPr lvl="1"/>
            <a:endParaRPr lang="pt-BR" sz="2400" dirty="0"/>
          </a:p>
        </p:txBody>
      </p:sp>
      <p:graphicFrame>
        <p:nvGraphicFramePr>
          <p:cNvPr id="4" name="Tabela 3">
            <a:extLst>
              <a:ext uri="{FF2B5EF4-FFF2-40B4-BE49-F238E27FC236}">
                <a16:creationId xmlns:a16="http://schemas.microsoft.com/office/drawing/2014/main" id="{76BAAA60-A093-A0D5-3527-A8CB6B0765B0}"/>
              </a:ext>
            </a:extLst>
          </p:cNvPr>
          <p:cNvGraphicFramePr>
            <a:graphicFrameLocks noGrp="1"/>
          </p:cNvGraphicFramePr>
          <p:nvPr>
            <p:extLst>
              <p:ext uri="{D42A27DB-BD31-4B8C-83A1-F6EECF244321}">
                <p14:modId xmlns:p14="http://schemas.microsoft.com/office/powerpoint/2010/main" val="1505164682"/>
              </p:ext>
            </p:extLst>
          </p:nvPr>
        </p:nvGraphicFramePr>
        <p:xfrm>
          <a:off x="9358994" y="2096086"/>
          <a:ext cx="2345326" cy="3638457"/>
        </p:xfrm>
        <a:graphic>
          <a:graphicData uri="http://schemas.openxmlformats.org/drawingml/2006/table">
            <a:tbl>
              <a:tblPr>
                <a:tableStyleId>{5C22544A-7EE6-4342-B048-85BDC9FD1C3A}</a:tableStyleId>
              </a:tblPr>
              <a:tblGrid>
                <a:gridCol w="2345326">
                  <a:extLst>
                    <a:ext uri="{9D8B030D-6E8A-4147-A177-3AD203B41FA5}">
                      <a16:colId xmlns:a16="http://schemas.microsoft.com/office/drawing/2014/main" val="2510062422"/>
                    </a:ext>
                  </a:extLst>
                </a:gridCol>
              </a:tblGrid>
              <a:tr h="404273">
                <a:tc>
                  <a:txBody>
                    <a:bodyPr/>
                    <a:lstStyle/>
                    <a:p>
                      <a:pPr algn="l" fontAlgn="b"/>
                      <a:r>
                        <a:rPr lang="pt-BR" sz="1800" u="none" strike="noStrike" dirty="0">
                          <a:effectLst/>
                        </a:rPr>
                        <a:t>Sexo</a:t>
                      </a:r>
                      <a:endParaRPr lang="pt-BR" sz="18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450957086"/>
                  </a:ext>
                </a:extLst>
              </a:tr>
              <a:tr h="404273">
                <a:tc>
                  <a:txBody>
                    <a:bodyPr/>
                    <a:lstStyle/>
                    <a:p>
                      <a:pPr algn="l" fontAlgn="b"/>
                      <a:r>
                        <a:rPr lang="pt-BR" sz="1800" u="none" strike="noStrike">
                          <a:effectLst/>
                        </a:rPr>
                        <a:t>Idade</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249599281"/>
                  </a:ext>
                </a:extLst>
              </a:tr>
              <a:tr h="404273">
                <a:tc>
                  <a:txBody>
                    <a:bodyPr/>
                    <a:lstStyle/>
                    <a:p>
                      <a:pPr algn="l" fontAlgn="b"/>
                      <a:r>
                        <a:rPr lang="pt-BR" sz="1800" u="none" strike="noStrike">
                          <a:effectLst/>
                        </a:rPr>
                        <a:t>Grau de escolaridade</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723972655"/>
                  </a:ext>
                </a:extLst>
              </a:tr>
              <a:tr h="404273">
                <a:tc>
                  <a:txBody>
                    <a:bodyPr/>
                    <a:lstStyle/>
                    <a:p>
                      <a:pPr algn="l" fontAlgn="b"/>
                      <a:r>
                        <a:rPr lang="pt-BR" sz="1800" u="none" strike="noStrike">
                          <a:effectLst/>
                        </a:rPr>
                        <a:t>Peso</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553410566"/>
                  </a:ext>
                </a:extLst>
              </a:tr>
              <a:tr h="404273">
                <a:tc>
                  <a:txBody>
                    <a:bodyPr/>
                    <a:lstStyle/>
                    <a:p>
                      <a:pPr algn="l" fontAlgn="b"/>
                      <a:r>
                        <a:rPr lang="pt-BR" sz="1800" u="none" strike="noStrike">
                          <a:effectLst/>
                        </a:rPr>
                        <a:t>Altura</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666161181"/>
                  </a:ext>
                </a:extLst>
              </a:tr>
              <a:tr h="404273">
                <a:tc>
                  <a:txBody>
                    <a:bodyPr/>
                    <a:lstStyle/>
                    <a:p>
                      <a:pPr algn="l" fontAlgn="b"/>
                      <a:r>
                        <a:rPr lang="pt-BR" sz="1800" u="none" strike="noStrike">
                          <a:effectLst/>
                        </a:rPr>
                        <a:t>Salário</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503554564"/>
                  </a:ext>
                </a:extLst>
              </a:tr>
              <a:tr h="404273">
                <a:tc>
                  <a:txBody>
                    <a:bodyPr/>
                    <a:lstStyle/>
                    <a:p>
                      <a:pPr algn="l" fontAlgn="b"/>
                      <a:r>
                        <a:rPr lang="pt-BR" sz="1800" u="none" strike="noStrike">
                          <a:effectLst/>
                        </a:rPr>
                        <a:t>Nível de colesterol</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435118630"/>
                  </a:ext>
                </a:extLst>
              </a:tr>
              <a:tr h="404273">
                <a:tc>
                  <a:txBody>
                    <a:bodyPr/>
                    <a:lstStyle/>
                    <a:p>
                      <a:pPr algn="l" fontAlgn="b"/>
                      <a:r>
                        <a:rPr lang="pt-BR" sz="1800" u="none" strike="noStrike">
                          <a:effectLst/>
                        </a:rPr>
                        <a:t>Teve covid?</a:t>
                      </a:r>
                      <a:endParaRPr lang="pt-BR" sz="18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288119538"/>
                  </a:ext>
                </a:extLst>
              </a:tr>
              <a:tr h="404273">
                <a:tc>
                  <a:txBody>
                    <a:bodyPr/>
                    <a:lstStyle/>
                    <a:p>
                      <a:pPr algn="l" fontAlgn="b"/>
                      <a:r>
                        <a:rPr lang="pt-BR" sz="1800" u="none" strike="noStrike" dirty="0">
                          <a:effectLst/>
                        </a:rPr>
                        <a:t>...</a:t>
                      </a:r>
                      <a:endParaRPr lang="pt-BR" sz="18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602222711"/>
                  </a:ext>
                </a:extLst>
              </a:tr>
            </a:tbl>
          </a:graphicData>
        </a:graphic>
      </p:graphicFrame>
    </p:spTree>
    <p:extLst>
      <p:ext uri="{BB962C8B-B14F-4D97-AF65-F5344CB8AC3E}">
        <p14:creationId xmlns:p14="http://schemas.microsoft.com/office/powerpoint/2010/main" val="192983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Variáveis e medidas</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rmAutofit/>
          </a:bodyPr>
          <a:lstStyle/>
          <a:p>
            <a:r>
              <a:rPr lang="pt-BR" sz="2800" b="1" dirty="0"/>
              <a:t>Traços latentes ou constructo </a:t>
            </a:r>
          </a:p>
          <a:p>
            <a:pPr lvl="1"/>
            <a:r>
              <a:rPr lang="pt-BR" sz="2400" dirty="0"/>
              <a:t>Não mensuradas diretamente</a:t>
            </a:r>
          </a:p>
          <a:p>
            <a:pPr lvl="1"/>
            <a:r>
              <a:rPr lang="pt-BR" sz="2400" dirty="0"/>
              <a:t>Suposição de que os traços latentes são contínuos </a:t>
            </a:r>
            <a:br>
              <a:rPr lang="pt-BR" sz="2400" dirty="0"/>
            </a:br>
            <a:r>
              <a:rPr lang="pt-BR" sz="2400" dirty="0"/>
              <a:t>“onde os indivíduos são posicionados e diferem uns dos outros”</a:t>
            </a:r>
            <a:br>
              <a:rPr lang="pt-BR" sz="2400" dirty="0"/>
            </a:br>
            <a:endParaRPr lang="pt-BR" sz="1100" dirty="0"/>
          </a:p>
          <a:p>
            <a:pPr lvl="1"/>
            <a:r>
              <a:rPr lang="pt-BR" sz="2400" dirty="0"/>
              <a:t>Como não são mensuráveis diretamente, o maior problema a posição exata do indivíduo nesse contínuo não conhecida</a:t>
            </a:r>
          </a:p>
          <a:p>
            <a:pPr lvl="1"/>
            <a:r>
              <a:rPr lang="pt-BR" sz="2400" dirty="0"/>
              <a:t>Exemplos: inteligência, motivação, opinião, ansiedade, extroversão, abertura a novas experiências, autocontrole, ....</a:t>
            </a:r>
          </a:p>
          <a:p>
            <a:pPr lvl="1"/>
            <a:endParaRPr lang="pt-BR" sz="2400" dirty="0"/>
          </a:p>
        </p:txBody>
      </p:sp>
    </p:spTree>
    <p:extLst>
      <p:ext uri="{BB962C8B-B14F-4D97-AF65-F5344CB8AC3E}">
        <p14:creationId xmlns:p14="http://schemas.microsoft.com/office/powerpoint/2010/main" val="48843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Mensuração de traços latentes</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lvl="1"/>
            <a:r>
              <a:rPr lang="pt-BR" sz="2400" i="1" dirty="0"/>
              <a:t>Proxies</a:t>
            </a:r>
            <a:r>
              <a:rPr lang="pt-BR" sz="2400" dirty="0"/>
              <a:t> dos constructos.  Medidas das manifestações dos comportamentos que são relacionados com o constructo.</a:t>
            </a:r>
          </a:p>
          <a:p>
            <a:pPr lvl="1"/>
            <a:r>
              <a:rPr lang="pt-BR" sz="2400" i="1" dirty="0"/>
              <a:t>Beck </a:t>
            </a:r>
            <a:r>
              <a:rPr lang="pt-BR" sz="2400" i="1" dirty="0" err="1"/>
              <a:t>Depression</a:t>
            </a:r>
            <a:r>
              <a:rPr lang="pt-BR" sz="2400" i="1" dirty="0"/>
              <a:t> </a:t>
            </a:r>
            <a:r>
              <a:rPr lang="pt-BR" sz="2400" i="1" dirty="0" err="1"/>
              <a:t>Inventory</a:t>
            </a:r>
            <a:r>
              <a:rPr lang="pt-BR" sz="2400" i="1" dirty="0"/>
              <a:t> </a:t>
            </a:r>
            <a:r>
              <a:rPr lang="pt-BR" sz="2400" dirty="0"/>
              <a:t>pode ser considerado uma </a:t>
            </a:r>
            <a:r>
              <a:rPr lang="pt-BR" sz="2400" i="1" dirty="0"/>
              <a:t>proxy</a:t>
            </a:r>
            <a:r>
              <a:rPr lang="pt-BR" sz="2400" dirty="0"/>
              <a:t> para depressão</a:t>
            </a:r>
          </a:p>
          <a:p>
            <a:pPr lvl="1"/>
            <a:r>
              <a:rPr lang="pt-BR" sz="2400" dirty="0"/>
              <a:t>Medidas podem não ser adequadas por inúmeros fatores</a:t>
            </a:r>
          </a:p>
          <a:p>
            <a:pPr marL="324000" lvl="1" indent="0">
              <a:buNone/>
            </a:pPr>
            <a:r>
              <a:rPr lang="pt-BR" sz="2400" b="1" dirty="0"/>
              <a:t>Por exemplo: </a:t>
            </a:r>
            <a:r>
              <a:rPr lang="pt-BR" sz="2400" dirty="0"/>
              <a:t>em um teste de matemática, a resposta dos indivíduos para um determinado item é afetada não só pela capacidade e conhecimento sobre o assunto mas também por: fadiga, horário da prova, apresentação do item, compreensão do comando, estado emocional,...</a:t>
            </a:r>
          </a:p>
          <a:p>
            <a:pPr lvl="1"/>
            <a:r>
              <a:rPr lang="pt-BR" sz="2400" dirty="0"/>
              <a:t>Avaliação das propriedades da medida</a:t>
            </a:r>
          </a:p>
        </p:txBody>
      </p:sp>
    </p:spTree>
    <p:extLst>
      <p:ext uri="{BB962C8B-B14F-4D97-AF65-F5344CB8AC3E}">
        <p14:creationId xmlns:p14="http://schemas.microsoft.com/office/powerpoint/2010/main" val="368838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Mensuração de traços latentes</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r>
              <a:rPr lang="pt-BR" sz="2400" dirty="0"/>
              <a:t>Como medir?</a:t>
            </a:r>
          </a:p>
          <a:p>
            <a:pPr lvl="1"/>
            <a:r>
              <a:rPr lang="pt-BR" sz="2400" dirty="0"/>
              <a:t>Construção de instrumentos</a:t>
            </a:r>
          </a:p>
          <a:p>
            <a:pPr lvl="1"/>
            <a:r>
              <a:rPr lang="pt-BR" sz="2400" dirty="0"/>
              <a:t>Estabelecer a correspondência entre o conceito teórico e os comportamentos observáveis como manifestações legítimas</a:t>
            </a:r>
          </a:p>
          <a:p>
            <a:pPr lvl="1"/>
            <a:r>
              <a:rPr lang="pt-BR" sz="2400" dirty="0"/>
              <a:t>Um teste (escala, inventário) pode ser definido como um procedimento padronizado para obter uma visão de um conjunto específico de comportamentos que pertencem ao constructo em questão. </a:t>
            </a:r>
          </a:p>
        </p:txBody>
      </p:sp>
    </p:spTree>
    <p:extLst>
      <p:ext uri="{BB962C8B-B14F-4D97-AF65-F5344CB8AC3E}">
        <p14:creationId xmlns:p14="http://schemas.microsoft.com/office/powerpoint/2010/main" val="125846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rmAutofit/>
          </a:bodyPr>
          <a:lstStyle/>
          <a:p>
            <a:r>
              <a:rPr lang="pt-BR" sz="2800" dirty="0"/>
              <a:t>Construção</a:t>
            </a:r>
          </a:p>
          <a:p>
            <a:pPr lvl="1"/>
            <a:r>
              <a:rPr lang="pt-BR" sz="2400" dirty="0"/>
              <a:t>Como operacionalizar – quais itens (questões) </a:t>
            </a:r>
            <a:br>
              <a:rPr lang="pt-BR" sz="2400" dirty="0"/>
            </a:br>
            <a:r>
              <a:rPr lang="pt-BR" sz="2400" dirty="0"/>
              <a:t>mensuráveis podem ser usados?</a:t>
            </a:r>
          </a:p>
          <a:p>
            <a:pPr lvl="1"/>
            <a:r>
              <a:rPr lang="pt-BR" sz="2400" dirty="0"/>
              <a:t>Definição clara do traço latente</a:t>
            </a:r>
          </a:p>
          <a:p>
            <a:pPr lvl="1"/>
            <a:r>
              <a:rPr lang="pt-BR" sz="2400" dirty="0"/>
              <a:t>Revisão de literatura relacionada</a:t>
            </a:r>
          </a:p>
          <a:p>
            <a:pPr lvl="1"/>
            <a:r>
              <a:rPr lang="pt-BR" sz="2400" dirty="0"/>
              <a:t>Conteúdo dos itens e opções de resposta</a:t>
            </a:r>
          </a:p>
          <a:p>
            <a:pPr lvl="1"/>
            <a:r>
              <a:rPr lang="pt-BR" sz="2400" dirty="0"/>
              <a:t>Estudo preliminar e estudo psicométrico</a:t>
            </a:r>
          </a:p>
          <a:p>
            <a:pPr lvl="1"/>
            <a:endParaRPr lang="pt-BR" sz="2400" dirty="0"/>
          </a:p>
        </p:txBody>
      </p:sp>
      <p:sp>
        <p:nvSpPr>
          <p:cNvPr id="4" name="Título 1">
            <a:extLst>
              <a:ext uri="{FF2B5EF4-FFF2-40B4-BE49-F238E27FC236}">
                <a16:creationId xmlns:a16="http://schemas.microsoft.com/office/drawing/2014/main" id="{0727B8E3-E1EB-573D-5A15-73774B9D6E4C}"/>
              </a:ext>
            </a:extLst>
          </p:cNvPr>
          <p:cNvSpPr txBox="1">
            <a:spLocks/>
          </p:cNvSpPr>
          <p:nvPr/>
        </p:nvSpPr>
        <p:spPr>
          <a:xfrm>
            <a:off x="1219200" y="543204"/>
            <a:ext cx="10058400"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Mensuração de traços latentes</a:t>
            </a:r>
            <a:br>
              <a:rPr lang="pt-BR" dirty="0"/>
            </a:br>
            <a:endParaRPr lang="pt-BR" dirty="0"/>
          </a:p>
        </p:txBody>
      </p:sp>
    </p:spTree>
    <p:extLst>
      <p:ext uri="{BB962C8B-B14F-4D97-AF65-F5344CB8AC3E}">
        <p14:creationId xmlns:p14="http://schemas.microsoft.com/office/powerpoint/2010/main" val="276730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rmAutofit/>
          </a:bodyPr>
          <a:lstStyle/>
          <a:p>
            <a:r>
              <a:rPr lang="pt-BR" sz="2400" dirty="0"/>
              <a:t>Teste ou escala</a:t>
            </a:r>
          </a:p>
          <a:p>
            <a:pPr lvl="1"/>
            <a:r>
              <a:rPr lang="pt-BR" sz="2400" dirty="0"/>
              <a:t>Cada participante obtém um escore</a:t>
            </a:r>
          </a:p>
          <a:p>
            <a:pPr lvl="1"/>
            <a:r>
              <a:rPr lang="pt-BR" sz="2400" dirty="0"/>
              <a:t>Quando a medida tem qualidade, o escore gerado contém informação que pode ser usada para tomada de decisão</a:t>
            </a:r>
          </a:p>
          <a:p>
            <a:pPr lvl="1"/>
            <a:r>
              <a:rPr lang="pt-BR" sz="2400" dirty="0"/>
              <a:t>Como lidar com os erros de mensuração</a:t>
            </a:r>
          </a:p>
          <a:p>
            <a:pPr lvl="1"/>
            <a:r>
              <a:rPr lang="pt-BR" sz="2400" b="1" dirty="0"/>
              <a:t>Validade</a:t>
            </a:r>
            <a:r>
              <a:rPr lang="pt-BR" sz="2400" dirty="0"/>
              <a:t> e </a:t>
            </a:r>
            <a:r>
              <a:rPr lang="pt-BR" sz="2400" b="1" dirty="0"/>
              <a:t>fidedignidade</a:t>
            </a:r>
          </a:p>
          <a:p>
            <a:pPr lvl="1"/>
            <a:endParaRPr lang="pt-BR" sz="2400" dirty="0"/>
          </a:p>
          <a:p>
            <a:pPr lvl="1"/>
            <a:endParaRPr lang="pt-BR" sz="2400" dirty="0"/>
          </a:p>
        </p:txBody>
      </p:sp>
      <p:sp>
        <p:nvSpPr>
          <p:cNvPr id="4" name="Título 1">
            <a:extLst>
              <a:ext uri="{FF2B5EF4-FFF2-40B4-BE49-F238E27FC236}">
                <a16:creationId xmlns:a16="http://schemas.microsoft.com/office/drawing/2014/main" id="{0727B8E3-E1EB-573D-5A15-73774B9D6E4C}"/>
              </a:ext>
            </a:extLst>
          </p:cNvPr>
          <p:cNvSpPr txBox="1">
            <a:spLocks/>
          </p:cNvSpPr>
          <p:nvPr/>
        </p:nvSpPr>
        <p:spPr>
          <a:xfrm>
            <a:off x="1219200" y="543204"/>
            <a:ext cx="10058400"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Alguns exemplos</a:t>
            </a:r>
            <a:br>
              <a:rPr lang="pt-BR" dirty="0"/>
            </a:br>
            <a:endParaRPr lang="pt-BR" dirty="0"/>
          </a:p>
        </p:txBody>
      </p:sp>
    </p:spTree>
    <p:extLst>
      <p:ext uri="{BB962C8B-B14F-4D97-AF65-F5344CB8AC3E}">
        <p14:creationId xmlns:p14="http://schemas.microsoft.com/office/powerpoint/2010/main" val="247268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671CA-D133-4A52-9121-9B5BF667BDA9}"/>
              </a:ext>
            </a:extLst>
          </p:cNvPr>
          <p:cNvSpPr>
            <a:spLocks noGrp="1"/>
          </p:cNvSpPr>
          <p:nvPr>
            <p:ph type="title"/>
          </p:nvPr>
        </p:nvSpPr>
        <p:spPr>
          <a:xfrm>
            <a:off x="268448" y="933450"/>
            <a:ext cx="1812143" cy="2671141"/>
          </a:xfrm>
        </p:spPr>
        <p:txBody>
          <a:bodyPr>
            <a:normAutofit/>
          </a:bodyPr>
          <a:lstStyle/>
          <a:p>
            <a:r>
              <a:rPr lang="en-US" dirty="0" err="1">
                <a:latin typeface="Calibri" panose="020F0502020204030204" pitchFamily="34" charset="0"/>
                <a:cs typeface="Calibri" panose="020F0502020204030204" pitchFamily="34" charset="0"/>
              </a:rPr>
              <a:t>Conteúdo</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do </a:t>
            </a:r>
            <a:br>
              <a:rPr lang="en-US"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MiniCurso</a:t>
            </a:r>
            <a:endParaRPr lang="en-US" dirty="0">
              <a:latin typeface="Calibri" panose="020F0502020204030204" pitchFamily="34" charset="0"/>
              <a:cs typeface="Calibri" panose="020F0502020204030204" pitchFamily="34" charset="0"/>
            </a:endParaRPr>
          </a:p>
        </p:txBody>
      </p:sp>
      <p:sp>
        <p:nvSpPr>
          <p:cNvPr id="5" name="Espaço Reservado para Conteúdo 2">
            <a:extLst>
              <a:ext uri="{FF2B5EF4-FFF2-40B4-BE49-F238E27FC236}">
                <a16:creationId xmlns:a16="http://schemas.microsoft.com/office/drawing/2014/main" id="{2CD29C3A-4222-4B55-9F7C-30A3037C6F6A}"/>
              </a:ext>
            </a:extLst>
          </p:cNvPr>
          <p:cNvSpPr txBox="1">
            <a:spLocks/>
          </p:cNvSpPr>
          <p:nvPr/>
        </p:nvSpPr>
        <p:spPr>
          <a:xfrm>
            <a:off x="2862955" y="718778"/>
            <a:ext cx="9060597" cy="5771625"/>
          </a:xfrm>
          <a:prstGeom prst="rect">
            <a:avLst/>
          </a:prstGeom>
        </p:spPr>
        <p:txBody>
          <a:bodyPr vert="horz" lIns="91440" tIns="45720" rIns="91440" bIns="45720" rtlCol="0" anchor="ctr">
            <a:no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20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pPr marL="0" indent="0">
              <a:buNone/>
            </a:pPr>
            <a:r>
              <a:rPr lang="pt-BR" sz="1600" b="1" dirty="0">
                <a:solidFill>
                  <a:schemeClr val="tx1"/>
                </a:solidFill>
              </a:rPr>
              <a:t>Propriedades de testes psicológicos</a:t>
            </a:r>
          </a:p>
          <a:p>
            <a:r>
              <a:rPr lang="pt-BR" sz="1600" b="1" dirty="0">
                <a:solidFill>
                  <a:schemeClr val="tx1"/>
                </a:solidFill>
              </a:rPr>
              <a:t>Teoria Clássica dos Testes</a:t>
            </a:r>
          </a:p>
          <a:p>
            <a:r>
              <a:rPr lang="pt-BR" sz="1600" b="1" dirty="0">
                <a:solidFill>
                  <a:schemeClr val="tx1"/>
                </a:solidFill>
              </a:rPr>
              <a:t>Fidedignidade e Validade</a:t>
            </a:r>
          </a:p>
          <a:p>
            <a:pPr marL="0" indent="0">
              <a:buNone/>
            </a:pPr>
            <a:r>
              <a:rPr lang="pt-BR" sz="1600" b="1" dirty="0">
                <a:solidFill>
                  <a:schemeClr val="tx1"/>
                </a:solidFill>
              </a:rPr>
              <a:t>Correlação e fidedignidade: </a:t>
            </a:r>
          </a:p>
          <a:p>
            <a:pPr lvl="1"/>
            <a:r>
              <a:rPr lang="pt-BR" sz="1600" b="1" dirty="0">
                <a:solidFill>
                  <a:schemeClr val="tx1"/>
                </a:solidFill>
              </a:rPr>
              <a:t>Coeficientes de associação (Pearson, </a:t>
            </a:r>
            <a:r>
              <a:rPr lang="pt-BR" sz="1600" b="1" dirty="0" err="1">
                <a:solidFill>
                  <a:schemeClr val="tx1"/>
                </a:solidFill>
              </a:rPr>
              <a:t>Spearman</a:t>
            </a:r>
            <a:r>
              <a:rPr lang="pt-BR" sz="1600" b="1" dirty="0">
                <a:solidFill>
                  <a:schemeClr val="tx1"/>
                </a:solidFill>
              </a:rPr>
              <a:t>, Tau de Kendall, ponto </a:t>
            </a:r>
            <a:r>
              <a:rPr lang="pt-BR" sz="1600" b="1" dirty="0" err="1">
                <a:solidFill>
                  <a:schemeClr val="tx1"/>
                </a:solidFill>
              </a:rPr>
              <a:t>bisserial</a:t>
            </a:r>
            <a:r>
              <a:rPr lang="pt-BR" sz="1600" b="1" dirty="0">
                <a:solidFill>
                  <a:schemeClr val="tx1"/>
                </a:solidFill>
              </a:rPr>
              <a:t>, entre outras);</a:t>
            </a:r>
          </a:p>
          <a:p>
            <a:pPr lvl="1"/>
            <a:r>
              <a:rPr lang="pt-BR" sz="1600" b="1" dirty="0">
                <a:solidFill>
                  <a:schemeClr val="tx1"/>
                </a:solidFill>
              </a:rPr>
              <a:t>Alfa de </a:t>
            </a:r>
            <a:r>
              <a:rPr lang="pt-BR" sz="1600" b="1" dirty="0" err="1">
                <a:solidFill>
                  <a:schemeClr val="tx1"/>
                </a:solidFill>
              </a:rPr>
              <a:t>Cronbach</a:t>
            </a:r>
            <a:r>
              <a:rPr lang="pt-BR" sz="1600" b="1" dirty="0">
                <a:solidFill>
                  <a:schemeClr val="tx1"/>
                </a:solidFill>
              </a:rPr>
              <a:t> e Ômega de McDonald;</a:t>
            </a:r>
          </a:p>
          <a:p>
            <a:pPr marL="0" indent="0">
              <a:buNone/>
            </a:pPr>
            <a:r>
              <a:rPr lang="pt-BR" sz="1600" b="1" dirty="0">
                <a:solidFill>
                  <a:schemeClr val="tx1"/>
                </a:solidFill>
              </a:rPr>
              <a:t>Análise Fatorial (AF): </a:t>
            </a:r>
          </a:p>
          <a:p>
            <a:pPr lvl="1"/>
            <a:r>
              <a:rPr lang="pt-BR" sz="1600" b="1" dirty="0">
                <a:solidFill>
                  <a:schemeClr val="tx1"/>
                </a:solidFill>
              </a:rPr>
              <a:t>AF Exploratória - variabilidade explicada, </a:t>
            </a:r>
            <a:r>
              <a:rPr lang="pt-BR" sz="1600" b="1" i="1" dirty="0" err="1">
                <a:solidFill>
                  <a:schemeClr val="tx1"/>
                </a:solidFill>
              </a:rPr>
              <a:t>screeplot</a:t>
            </a:r>
            <a:r>
              <a:rPr lang="pt-BR" sz="1600" b="1" dirty="0">
                <a:solidFill>
                  <a:schemeClr val="tx1"/>
                </a:solidFill>
              </a:rPr>
              <a:t>, cargas fatoriais, </a:t>
            </a:r>
            <a:r>
              <a:rPr lang="pt-BR" sz="1600" b="1" dirty="0" err="1">
                <a:solidFill>
                  <a:schemeClr val="tx1"/>
                </a:solidFill>
              </a:rPr>
              <a:t>comunalidade</a:t>
            </a:r>
            <a:r>
              <a:rPr lang="pt-BR" sz="1600" b="1" dirty="0">
                <a:solidFill>
                  <a:schemeClr val="tx1"/>
                </a:solidFill>
              </a:rPr>
              <a:t> e especificidade, escolha do número de fatores;</a:t>
            </a:r>
          </a:p>
          <a:p>
            <a:pPr lvl="1"/>
            <a:r>
              <a:rPr lang="pt-BR" sz="1600" b="1" dirty="0">
                <a:solidFill>
                  <a:schemeClr val="tx1"/>
                </a:solidFill>
              </a:rPr>
              <a:t>AF Confirmatória – formulação do modelo, medidas de adequação e indicadores de modificação;</a:t>
            </a:r>
          </a:p>
          <a:p>
            <a:pPr marL="0" indent="0">
              <a:buNone/>
            </a:pPr>
            <a:r>
              <a:rPr lang="pt-BR" sz="1600" b="1" dirty="0">
                <a:solidFill>
                  <a:schemeClr val="tx1"/>
                </a:solidFill>
              </a:rPr>
              <a:t>Teoria da resposta ao item: </a:t>
            </a:r>
          </a:p>
          <a:p>
            <a:pPr lvl="1"/>
            <a:r>
              <a:rPr lang="pt-BR" sz="1600" b="1" dirty="0">
                <a:solidFill>
                  <a:schemeClr val="tx1"/>
                </a:solidFill>
              </a:rPr>
              <a:t>Modelos para dados dicotômicos e de resposta gradual;</a:t>
            </a:r>
          </a:p>
          <a:p>
            <a:pPr lvl="1"/>
            <a:r>
              <a:rPr lang="pt-BR" sz="1600" b="1" dirty="0">
                <a:solidFill>
                  <a:schemeClr val="tx1"/>
                </a:solidFill>
              </a:rPr>
              <a:t>Parâmetros de dificuldade (posição) e discriminação dos itens;</a:t>
            </a:r>
          </a:p>
          <a:p>
            <a:pPr lvl="1"/>
            <a:r>
              <a:rPr lang="pt-BR" sz="1600" b="1" dirty="0">
                <a:solidFill>
                  <a:schemeClr val="tx1"/>
                </a:solidFill>
              </a:rPr>
              <a:t>Curva característica do item;</a:t>
            </a:r>
          </a:p>
          <a:p>
            <a:pPr lvl="1"/>
            <a:r>
              <a:rPr lang="pt-BR" sz="1600" b="1" dirty="0">
                <a:solidFill>
                  <a:schemeClr val="tx1"/>
                </a:solidFill>
              </a:rPr>
              <a:t> Curvas de informação dos itens e do teste.</a:t>
            </a:r>
          </a:p>
        </p:txBody>
      </p:sp>
    </p:spTree>
    <p:extLst>
      <p:ext uri="{BB962C8B-B14F-4D97-AF65-F5344CB8AC3E}">
        <p14:creationId xmlns:p14="http://schemas.microsoft.com/office/powerpoint/2010/main" val="2502750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2687783" cy="4681993"/>
          </a:xfrm>
        </p:spPr>
        <p:txBody>
          <a:bodyPr>
            <a:normAutofit/>
          </a:bodyPr>
          <a:lstStyle/>
          <a:p>
            <a:r>
              <a:rPr lang="pt-BR" sz="2400" dirty="0"/>
              <a:t>Psicologia</a:t>
            </a:r>
          </a:p>
          <a:p>
            <a:pPr lvl="1"/>
            <a:r>
              <a:rPr lang="pt-BR" sz="2400" dirty="0"/>
              <a:t>Inteligência, </a:t>
            </a:r>
          </a:p>
          <a:p>
            <a:pPr lvl="1"/>
            <a:r>
              <a:rPr lang="pt-BR" sz="2400" dirty="0" err="1"/>
              <a:t>Impulsidade</a:t>
            </a:r>
            <a:endParaRPr lang="pt-BR" sz="2400" dirty="0"/>
          </a:p>
          <a:p>
            <a:pPr lvl="1"/>
            <a:r>
              <a:rPr lang="pt-BR" sz="2400" dirty="0"/>
              <a:t>Personalidade</a:t>
            </a:r>
          </a:p>
          <a:p>
            <a:pPr lvl="1"/>
            <a:r>
              <a:rPr lang="pt-BR" sz="2400" dirty="0"/>
              <a:t>Ansiedade</a:t>
            </a:r>
          </a:p>
          <a:p>
            <a:pPr lvl="1"/>
            <a:r>
              <a:rPr lang="pt-BR" sz="2400" dirty="0"/>
              <a:t>Autocontrole</a:t>
            </a:r>
          </a:p>
          <a:p>
            <a:pPr lvl="1"/>
            <a:endParaRPr lang="pt-BR" sz="2400" dirty="0"/>
          </a:p>
        </p:txBody>
      </p:sp>
      <p:sp>
        <p:nvSpPr>
          <p:cNvPr id="4" name="Título 1">
            <a:extLst>
              <a:ext uri="{FF2B5EF4-FFF2-40B4-BE49-F238E27FC236}">
                <a16:creationId xmlns:a16="http://schemas.microsoft.com/office/drawing/2014/main" id="{0727B8E3-E1EB-573D-5A15-73774B9D6E4C}"/>
              </a:ext>
            </a:extLst>
          </p:cNvPr>
          <p:cNvSpPr txBox="1">
            <a:spLocks/>
          </p:cNvSpPr>
          <p:nvPr/>
        </p:nvSpPr>
        <p:spPr>
          <a:xfrm>
            <a:off x="1219200" y="543204"/>
            <a:ext cx="10058400"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Mensuração de traços latentes</a:t>
            </a:r>
            <a:br>
              <a:rPr lang="pt-BR" dirty="0"/>
            </a:br>
            <a:endParaRPr lang="pt-BR" dirty="0"/>
          </a:p>
        </p:txBody>
      </p:sp>
      <p:sp>
        <p:nvSpPr>
          <p:cNvPr id="2" name="Espaço Reservado para Conteúdo 2">
            <a:extLst>
              <a:ext uri="{FF2B5EF4-FFF2-40B4-BE49-F238E27FC236}">
                <a16:creationId xmlns:a16="http://schemas.microsoft.com/office/drawing/2014/main" id="{7E78A151-07AF-DE46-4291-C63A66DAD4A3}"/>
              </a:ext>
            </a:extLst>
          </p:cNvPr>
          <p:cNvSpPr txBox="1">
            <a:spLocks/>
          </p:cNvSpPr>
          <p:nvPr/>
        </p:nvSpPr>
        <p:spPr>
          <a:xfrm>
            <a:off x="4378036" y="1914804"/>
            <a:ext cx="4059384" cy="4681993"/>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pt-BR" sz="2400" dirty="0"/>
              <a:t>Educação</a:t>
            </a:r>
          </a:p>
          <a:p>
            <a:pPr lvl="1"/>
            <a:r>
              <a:rPr lang="pt-BR" sz="2400" dirty="0"/>
              <a:t>Proficiência</a:t>
            </a:r>
          </a:p>
          <a:p>
            <a:pPr lvl="1"/>
            <a:r>
              <a:rPr lang="pt-BR" sz="2400" dirty="0"/>
              <a:t>Nível socioeconômico</a:t>
            </a:r>
          </a:p>
          <a:p>
            <a:pPr lvl="1"/>
            <a:r>
              <a:rPr lang="pt-BR" sz="2400" dirty="0"/>
              <a:t>Capital cultural</a:t>
            </a:r>
          </a:p>
          <a:p>
            <a:pPr lvl="1"/>
            <a:r>
              <a:rPr lang="pt-BR" sz="2400" dirty="0"/>
              <a:t>Motivação</a:t>
            </a:r>
          </a:p>
          <a:p>
            <a:pPr lvl="1"/>
            <a:r>
              <a:rPr lang="pt-BR" sz="2400" dirty="0"/>
              <a:t>Infraestrutura</a:t>
            </a:r>
            <a:br>
              <a:rPr lang="pt-BR" sz="2400" dirty="0"/>
            </a:br>
            <a:r>
              <a:rPr lang="pt-BR" sz="2400" dirty="0"/>
              <a:t>(escolas, por exemplo)</a:t>
            </a:r>
          </a:p>
          <a:p>
            <a:pPr lvl="1"/>
            <a:endParaRPr lang="pt-BR" sz="2400" dirty="0"/>
          </a:p>
        </p:txBody>
      </p:sp>
      <p:sp>
        <p:nvSpPr>
          <p:cNvPr id="5" name="Espaço Reservado para Conteúdo 2">
            <a:extLst>
              <a:ext uri="{FF2B5EF4-FFF2-40B4-BE49-F238E27FC236}">
                <a16:creationId xmlns:a16="http://schemas.microsoft.com/office/drawing/2014/main" id="{DE6850AD-FB81-5873-47E2-3783A6112143}"/>
              </a:ext>
            </a:extLst>
          </p:cNvPr>
          <p:cNvSpPr txBox="1">
            <a:spLocks/>
          </p:cNvSpPr>
          <p:nvPr/>
        </p:nvSpPr>
        <p:spPr>
          <a:xfrm>
            <a:off x="8132616" y="1914803"/>
            <a:ext cx="4059384" cy="4681993"/>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pt-BR" sz="2400" dirty="0"/>
              <a:t>Medicina/Nutrição/...</a:t>
            </a:r>
          </a:p>
          <a:p>
            <a:pPr lvl="1"/>
            <a:r>
              <a:rPr lang="pt-BR" sz="2400" dirty="0"/>
              <a:t>Capacidade olfativa</a:t>
            </a:r>
          </a:p>
          <a:p>
            <a:pPr lvl="1"/>
            <a:r>
              <a:rPr lang="pt-BR" sz="2400" dirty="0"/>
              <a:t>Qualidade da alimentação</a:t>
            </a:r>
          </a:p>
          <a:p>
            <a:pPr lvl="1"/>
            <a:r>
              <a:rPr lang="pt-BR" sz="2400" dirty="0"/>
              <a:t>...</a:t>
            </a:r>
          </a:p>
          <a:p>
            <a:pPr lvl="1"/>
            <a:endParaRPr lang="pt-BR" sz="2400" dirty="0"/>
          </a:p>
          <a:p>
            <a:pPr lvl="1"/>
            <a:r>
              <a:rPr lang="pt-BR" sz="2400" dirty="0"/>
              <a:t>...</a:t>
            </a:r>
          </a:p>
          <a:p>
            <a:pPr lvl="1"/>
            <a:endParaRPr lang="pt-BR" sz="2400" dirty="0"/>
          </a:p>
        </p:txBody>
      </p:sp>
    </p:spTree>
    <p:extLst>
      <p:ext uri="{BB962C8B-B14F-4D97-AF65-F5344CB8AC3E}">
        <p14:creationId xmlns:p14="http://schemas.microsoft.com/office/powerpoint/2010/main" val="294352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6315F-9270-49BA-A25A-BEB9F1388D0A}"/>
              </a:ext>
            </a:extLst>
          </p:cNvPr>
          <p:cNvSpPr>
            <a:spLocks noGrp="1"/>
          </p:cNvSpPr>
          <p:nvPr>
            <p:ph type="title"/>
          </p:nvPr>
        </p:nvSpPr>
        <p:spPr/>
        <p:txBody>
          <a:bodyPr/>
          <a:lstStyle/>
          <a:p>
            <a:r>
              <a:rPr lang="pt-BR" dirty="0"/>
              <a:t>Fidedignidade</a:t>
            </a:r>
          </a:p>
        </p:txBody>
      </p:sp>
    </p:spTree>
    <p:extLst>
      <p:ext uri="{BB962C8B-B14F-4D97-AF65-F5344CB8AC3E}">
        <p14:creationId xmlns:p14="http://schemas.microsoft.com/office/powerpoint/2010/main" val="268346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 </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Fidedignidade e validade</a:t>
            </a:r>
          </a:p>
          <a:p>
            <a:pPr marL="0" indent="0">
              <a:buNone/>
            </a:pPr>
            <a:endParaRPr lang="pt-BR" sz="2400" dirty="0"/>
          </a:p>
          <a:p>
            <a:pPr marL="0" indent="0">
              <a:buNone/>
            </a:pPr>
            <a:r>
              <a:rPr lang="pt-BR" sz="2400" dirty="0"/>
              <a:t>A </a:t>
            </a:r>
            <a:r>
              <a:rPr lang="pt-BR" sz="2400" b="1" dirty="0"/>
              <a:t>fidedignidade</a:t>
            </a:r>
            <a:r>
              <a:rPr lang="pt-BR" sz="2400" dirty="0"/>
              <a:t> trata apenas da consistência da medida, sem se importar com o que o instrumento está de fato medindo. </a:t>
            </a:r>
          </a:p>
          <a:p>
            <a:pPr marL="0" indent="0">
              <a:buNone/>
            </a:pPr>
            <a:r>
              <a:rPr lang="pt-BR" sz="2400" dirty="0"/>
              <a:t>A </a:t>
            </a:r>
            <a:r>
              <a:rPr lang="pt-BR" sz="2400" b="1" dirty="0"/>
              <a:t>validade</a:t>
            </a:r>
            <a:r>
              <a:rPr lang="pt-BR" sz="2400" dirty="0"/>
              <a:t>, entretanto, trata do que o teste mede.</a:t>
            </a:r>
          </a:p>
          <a:p>
            <a:pPr marL="0" indent="0">
              <a:buNone/>
            </a:pPr>
            <a:r>
              <a:rPr lang="pt-BR" sz="2400" b="1" dirty="0"/>
              <a:t>Fidedignidade</a:t>
            </a:r>
            <a:r>
              <a:rPr lang="pt-BR" sz="2400" dirty="0"/>
              <a:t> é uma questão de qualidade de dados, enquanto a validade é uma questão de qualidade das inferências realizadas em base dos dados (Zumbo, 2007).</a:t>
            </a:r>
          </a:p>
          <a:p>
            <a:pPr marL="0" indent="0">
              <a:buNone/>
            </a:pPr>
            <a:endParaRPr lang="pt-BR" sz="2400" dirty="0"/>
          </a:p>
        </p:txBody>
      </p:sp>
    </p:spTree>
    <p:extLst>
      <p:ext uri="{BB962C8B-B14F-4D97-AF65-F5344CB8AC3E}">
        <p14:creationId xmlns:p14="http://schemas.microsoft.com/office/powerpoint/2010/main" val="96692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br>
              <a:rPr lang="pt-BR" dirty="0"/>
            </a:br>
            <a:r>
              <a:rPr lang="pt-BR" dirty="0"/>
              <a:t> </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817597"/>
            <a:ext cx="10409583" cy="4681993"/>
          </a:xfrm>
        </p:spPr>
        <p:txBody>
          <a:bodyPr>
            <a:noAutofit/>
          </a:bodyPr>
          <a:lstStyle/>
          <a:p>
            <a:pPr marL="0" indent="0">
              <a:buNone/>
            </a:pPr>
            <a:r>
              <a:rPr lang="pt-BR" sz="2400" dirty="0"/>
              <a:t>A </a:t>
            </a:r>
            <a:r>
              <a:rPr lang="pt-BR" sz="2400" b="1" dirty="0"/>
              <a:t>fidedignidade</a:t>
            </a:r>
            <a:r>
              <a:rPr lang="pt-BR" sz="2400" dirty="0"/>
              <a:t> de um teste refere-se à consistência relativa do desempenho dos sujeitos em administrações repetidas do mesmo teste ou formas paralelas do teste (</a:t>
            </a:r>
            <a:r>
              <a:rPr lang="pt-BR" sz="2400" dirty="0" err="1"/>
              <a:t>Crocker</a:t>
            </a:r>
            <a:r>
              <a:rPr lang="pt-BR" sz="2400" dirty="0"/>
              <a:t> &amp; Algina, 1986).</a:t>
            </a:r>
          </a:p>
          <a:p>
            <a:pPr marL="0" indent="0">
              <a:buNone/>
            </a:pPr>
            <a:endParaRPr lang="pt-BR" sz="1100" dirty="0"/>
          </a:p>
          <a:p>
            <a:pPr marL="0" indent="0">
              <a:buNone/>
            </a:pPr>
            <a:r>
              <a:rPr lang="pt-BR" sz="2400" dirty="0"/>
              <a:t>Em termos práticos a fidedignidade é o grau em que os escores de um sujeito permanecem consistentes em administrações repetidas do mesmo teste.</a:t>
            </a:r>
          </a:p>
          <a:p>
            <a:pPr marL="0" indent="0">
              <a:buNone/>
            </a:pPr>
            <a:endParaRPr lang="pt-BR" sz="1050" dirty="0"/>
          </a:p>
          <a:p>
            <a:pPr marL="0" indent="0">
              <a:buNone/>
            </a:pPr>
            <a:r>
              <a:rPr lang="pt-BR" sz="2400" dirty="0"/>
              <a:t>De que maneira os escores de um teste de personalidade variam de um dia para o outro? </a:t>
            </a:r>
          </a:p>
          <a:p>
            <a:pPr marL="0" indent="0">
              <a:buNone/>
            </a:pPr>
            <a:r>
              <a:rPr lang="pt-BR" sz="2400" dirty="0"/>
              <a:t>Quão similares serão as notas de uma prova de redação se esta for corrigida por diferentes pessoas?</a:t>
            </a:r>
          </a:p>
          <a:p>
            <a:pPr marL="0" indent="0">
              <a:buNone/>
            </a:pPr>
            <a:endParaRPr lang="pt-BR" sz="2400" dirty="0"/>
          </a:p>
        </p:txBody>
      </p:sp>
    </p:spTree>
    <p:extLst>
      <p:ext uri="{BB962C8B-B14F-4D97-AF65-F5344CB8AC3E}">
        <p14:creationId xmlns:p14="http://schemas.microsoft.com/office/powerpoint/2010/main" val="66638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Teoria Clássica dos testes (TCT)</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Estrutura conceitual: a Teoria do Escore Verdadeiro</a:t>
            </a:r>
          </a:p>
          <a:p>
            <a:pPr marL="0" indent="0">
              <a:buNone/>
            </a:pPr>
            <a:r>
              <a:rPr lang="pt-BR" sz="2400" dirty="0"/>
              <a:t>A Teoria Clássica dos Testes (TCT) baseia-se na estrutura conceitual com três termos chave, a saber: escore observado (</a:t>
            </a:r>
            <a:r>
              <a:rPr lang="pt-BR" sz="2400" i="1" dirty="0"/>
              <a:t>X</a:t>
            </a:r>
            <a:r>
              <a:rPr lang="pt-BR" sz="2400" dirty="0"/>
              <a:t>), o escore verdadeiro (</a:t>
            </a:r>
            <a:r>
              <a:rPr lang="pt-BR" sz="2400" i="1" dirty="0"/>
              <a:t>V</a:t>
            </a:r>
            <a:r>
              <a:rPr lang="pt-BR" sz="2400" dirty="0"/>
              <a:t>) e o erro de mensuração (</a:t>
            </a:r>
            <a:r>
              <a:rPr lang="pt-BR" sz="2400" i="1" dirty="0"/>
              <a:t>E</a:t>
            </a:r>
            <a:r>
              <a:rPr lang="pt-BR" sz="2400" dirty="0"/>
              <a:t>), onde</a:t>
            </a:r>
          </a:p>
          <a:p>
            <a:pPr marL="0" indent="0">
              <a:buNone/>
            </a:pPr>
            <a:endParaRPr lang="pt-BR" sz="2400" dirty="0"/>
          </a:p>
          <a:p>
            <a:pPr marL="0" indent="0">
              <a:buNone/>
            </a:pPr>
            <a:endParaRPr lang="pt-BR" sz="2400" dirty="0"/>
          </a:p>
          <a:p>
            <a:pPr marL="0" indent="0">
              <a:buNone/>
            </a:pPr>
            <a:r>
              <a:rPr lang="pt-BR" sz="2400" dirty="0"/>
              <a:t>Dessa forma, para um determinado indivíduo  </a:t>
            </a:r>
            <a:r>
              <a:rPr lang="pt-BR" sz="2400" i="1" dirty="0"/>
              <a:t>i</a:t>
            </a:r>
            <a:r>
              <a:rPr lang="pt-BR" sz="2400" dirty="0"/>
              <a:t> tem-se</a:t>
            </a:r>
          </a:p>
          <a:p>
            <a:pPr marL="0" indent="0">
              <a:buNone/>
            </a:pPr>
            <a:endParaRPr lang="pt-BR" sz="2400" dirty="0"/>
          </a:p>
          <a:p>
            <a:pPr marL="0" indent="0">
              <a:buNone/>
            </a:pPr>
            <a:endParaRPr lang="pt-BR" sz="2400"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E1361661-5640-46A1-8E52-D9EE0D0A42E7}"/>
                  </a:ext>
                </a:extLst>
              </p:cNvPr>
              <p:cNvSpPr txBox="1"/>
              <p:nvPr/>
            </p:nvSpPr>
            <p:spPr>
              <a:xfrm>
                <a:off x="5554022" y="3877057"/>
                <a:ext cx="14351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𝑋</m:t>
                      </m:r>
                      <m:r>
                        <a:rPr lang="pt-BR" sz="2400" i="1" smtClean="0">
                          <a:latin typeface="Cambria Math" panose="02040503050406030204" pitchFamily="18" charset="0"/>
                        </a:rPr>
                        <m:t>=</m:t>
                      </m:r>
                      <m:r>
                        <a:rPr lang="pt-BR" sz="2400" b="0" i="1" smtClean="0">
                          <a:latin typeface="Cambria Math" panose="02040503050406030204" pitchFamily="18" charset="0"/>
                        </a:rPr>
                        <m:t>𝑉</m:t>
                      </m:r>
                      <m:r>
                        <a:rPr lang="pt-BR" sz="2400" b="0" i="1" smtClean="0">
                          <a:latin typeface="Cambria Math" panose="02040503050406030204" pitchFamily="18" charset="0"/>
                        </a:rPr>
                        <m:t>+</m:t>
                      </m:r>
                      <m:r>
                        <a:rPr lang="pt-BR" sz="2400" b="0" i="1" smtClean="0">
                          <a:latin typeface="Cambria Math" panose="02040503050406030204" pitchFamily="18" charset="0"/>
                        </a:rPr>
                        <m:t>𝐸</m:t>
                      </m:r>
                    </m:oMath>
                  </m:oMathPara>
                </a14:m>
                <a:endParaRPr lang="pt-BR" sz="2400" dirty="0"/>
              </a:p>
            </p:txBody>
          </p:sp>
        </mc:Choice>
        <mc:Fallback xmlns="">
          <p:sp>
            <p:nvSpPr>
              <p:cNvPr id="4" name="CaixaDeTexto 3">
                <a:extLst>
                  <a:ext uri="{FF2B5EF4-FFF2-40B4-BE49-F238E27FC236}">
                    <a16:creationId xmlns:a16="http://schemas.microsoft.com/office/drawing/2014/main" id="{E1361661-5640-46A1-8E52-D9EE0D0A42E7}"/>
                  </a:ext>
                </a:extLst>
              </p:cNvPr>
              <p:cNvSpPr txBox="1">
                <a:spLocks noRot="1" noChangeAspect="1" noMove="1" noResize="1" noEditPoints="1" noAdjustHandles="1" noChangeArrowheads="1" noChangeShapeType="1" noTextEdit="1"/>
              </p:cNvSpPr>
              <p:nvPr/>
            </p:nvSpPr>
            <p:spPr>
              <a:xfrm>
                <a:off x="5554022" y="3877057"/>
                <a:ext cx="1435136" cy="369332"/>
              </a:xfrm>
              <a:prstGeom prst="rect">
                <a:avLst/>
              </a:prstGeom>
              <a:blipFill>
                <a:blip r:embed="rId2"/>
                <a:stretch>
                  <a:fillRect l="-4661" r="-4237"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A645DD5E-CEC3-7F8D-9F56-FCC18809D80B}"/>
                  </a:ext>
                </a:extLst>
              </p:cNvPr>
              <p:cNvSpPr txBox="1"/>
              <p:nvPr/>
            </p:nvSpPr>
            <p:spPr>
              <a:xfrm>
                <a:off x="5554022" y="5534635"/>
                <a:ext cx="16750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𝑖</m:t>
                          </m:r>
                        </m:sub>
                      </m:sSub>
                      <m:r>
                        <a:rPr lang="pt-BR" sz="2400" i="1" smtClean="0">
                          <a:latin typeface="Cambria Math" panose="02040503050406030204" pitchFamily="18" charset="0"/>
                        </a:rPr>
                        <m:t>=</m:t>
                      </m:r>
                      <m:sSub>
                        <m:sSubPr>
                          <m:ctrlPr>
                            <a:rPr lang="pt-BR" sz="2400" i="1">
                              <a:latin typeface="Cambria Math" panose="02040503050406030204" pitchFamily="18" charset="0"/>
                            </a:rPr>
                          </m:ctrlPr>
                        </m:sSubPr>
                        <m:e>
                          <m:r>
                            <a:rPr lang="pt-BR" sz="2400" b="0" i="1" smtClean="0">
                              <a:latin typeface="Cambria Math" panose="02040503050406030204" pitchFamily="18" charset="0"/>
                            </a:rPr>
                            <m:t>𝑉</m:t>
                          </m:r>
                        </m:e>
                        <m:sub>
                          <m:r>
                            <a:rPr lang="pt-BR" sz="2400" i="1">
                              <a:latin typeface="Cambria Math" panose="02040503050406030204" pitchFamily="18" charset="0"/>
                            </a:rPr>
                            <m:t>𝑖</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0" i="1" smtClean="0">
                              <a:latin typeface="Cambria Math" panose="02040503050406030204" pitchFamily="18" charset="0"/>
                            </a:rPr>
                            <m:t>𝐸</m:t>
                          </m:r>
                        </m:e>
                        <m:sub>
                          <m:r>
                            <a:rPr lang="pt-BR" sz="2400" i="1">
                              <a:latin typeface="Cambria Math" panose="02040503050406030204" pitchFamily="18" charset="0"/>
                            </a:rPr>
                            <m:t>𝑖</m:t>
                          </m:r>
                        </m:sub>
                      </m:sSub>
                    </m:oMath>
                  </m:oMathPara>
                </a14:m>
                <a:endParaRPr lang="pt-BR" sz="2400" dirty="0"/>
              </a:p>
            </p:txBody>
          </p:sp>
        </mc:Choice>
        <mc:Fallback xmlns="">
          <p:sp>
            <p:nvSpPr>
              <p:cNvPr id="7" name="CaixaDeTexto 6">
                <a:extLst>
                  <a:ext uri="{FF2B5EF4-FFF2-40B4-BE49-F238E27FC236}">
                    <a16:creationId xmlns:a16="http://schemas.microsoft.com/office/drawing/2014/main" id="{A645DD5E-CEC3-7F8D-9F56-FCC18809D80B}"/>
                  </a:ext>
                </a:extLst>
              </p:cNvPr>
              <p:cNvSpPr txBox="1">
                <a:spLocks noRot="1" noChangeAspect="1" noMove="1" noResize="1" noEditPoints="1" noAdjustHandles="1" noChangeArrowheads="1" noChangeShapeType="1" noTextEdit="1"/>
              </p:cNvSpPr>
              <p:nvPr/>
            </p:nvSpPr>
            <p:spPr>
              <a:xfrm>
                <a:off x="5554022" y="5534635"/>
                <a:ext cx="1675074" cy="369332"/>
              </a:xfrm>
              <a:prstGeom prst="rect">
                <a:avLst/>
              </a:prstGeom>
              <a:blipFill>
                <a:blip r:embed="rId3"/>
                <a:stretch>
                  <a:fillRect l="-2909" b="-18333"/>
                </a:stretch>
              </a:blipFill>
            </p:spPr>
            <p:txBody>
              <a:bodyPr/>
              <a:lstStyle/>
              <a:p>
                <a:r>
                  <a:rPr lang="pt-BR">
                    <a:noFill/>
                  </a:rPr>
                  <a:t> </a:t>
                </a:r>
              </a:p>
            </p:txBody>
          </p:sp>
        </mc:Fallback>
      </mc:AlternateContent>
    </p:spTree>
    <p:extLst>
      <p:ext uri="{BB962C8B-B14F-4D97-AF65-F5344CB8AC3E}">
        <p14:creationId xmlns:p14="http://schemas.microsoft.com/office/powerpoint/2010/main" val="348946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Teoria Clássica dos testes (TCT)</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354586"/>
            <a:ext cx="10409583" cy="4681993"/>
          </a:xfrm>
        </p:spPr>
        <p:txBody>
          <a:bodyPr>
            <a:noAutofit/>
          </a:bodyPr>
          <a:lstStyle/>
          <a:p>
            <a:pPr marL="0" indent="0">
              <a:buNone/>
            </a:pPr>
            <a:r>
              <a:rPr lang="pt-BR" sz="2400" b="1" dirty="0"/>
              <a:t>Escore Verdadeiro</a:t>
            </a:r>
          </a:p>
          <a:p>
            <a:pPr marL="0" indent="0">
              <a:buNone/>
            </a:pPr>
            <a:endParaRPr lang="pt-BR" sz="2400" dirty="0"/>
          </a:p>
          <a:p>
            <a:pPr marL="0" indent="0">
              <a:buNone/>
            </a:pPr>
            <a:r>
              <a:rPr lang="pt-BR" sz="2400" dirty="0"/>
              <a:t>O escore verdadeiro pode ser definido como escore médio em uma distribuição hipotética que seria obtida se o indivíduo se submete ao mesmo teste um número infinito de vezes.</a:t>
            </a:r>
          </a:p>
          <a:p>
            <a:pPr marL="0" indent="0">
              <a:buNone/>
            </a:pPr>
            <a:endParaRPr lang="pt-BR" sz="2400" dirty="0"/>
          </a:p>
          <a:p>
            <a:pPr marL="0" indent="0">
              <a:buNone/>
            </a:pPr>
            <a:r>
              <a:rPr lang="pt-BR" sz="2400" dirty="0"/>
              <a:t>Mais formalmente, o valor verdadeiro pode ser definido como a esperança da distribuição de medidas (X) independentes e identicamente distribuídas realizadas em um indivíduo com um teste </a:t>
            </a:r>
            <a:r>
              <a:rPr lang="pt-BR" sz="2400" dirty="0" err="1"/>
              <a:t>pré</a:t>
            </a:r>
            <a:r>
              <a:rPr lang="pt-BR" sz="2400" dirty="0"/>
              <a:t>-especificado.  </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67E1CA8-C5EA-4D4D-8B39-A6FC145C93CD}"/>
                  </a:ext>
                </a:extLst>
              </p:cNvPr>
              <p:cNvSpPr txBox="1"/>
              <p:nvPr/>
            </p:nvSpPr>
            <p:spPr>
              <a:xfrm>
                <a:off x="5233776" y="3769325"/>
                <a:ext cx="13245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𝑉</m:t>
                      </m:r>
                      <m:r>
                        <a:rPr lang="pt-BR" sz="2400" b="0" i="1" smtClean="0">
                          <a:latin typeface="Cambria Math" panose="02040503050406030204" pitchFamily="18" charset="0"/>
                        </a:rPr>
                        <m:t>=</m:t>
                      </m:r>
                      <m:r>
                        <a:rPr lang="pt-BR" sz="2400" b="0" i="1" smtClean="0">
                          <a:latin typeface="Cambria Math" panose="02040503050406030204" pitchFamily="18" charset="0"/>
                        </a:rPr>
                        <m:t>𝐸</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𝑋</m:t>
                          </m:r>
                        </m:e>
                      </m:d>
                    </m:oMath>
                  </m:oMathPara>
                </a14:m>
                <a:endParaRPr lang="pt-BR" sz="2400" dirty="0"/>
              </a:p>
            </p:txBody>
          </p:sp>
        </mc:Choice>
        <mc:Fallback xmlns="">
          <p:sp>
            <p:nvSpPr>
              <p:cNvPr id="7" name="CaixaDeTexto 6">
                <a:extLst>
                  <a:ext uri="{FF2B5EF4-FFF2-40B4-BE49-F238E27FC236}">
                    <a16:creationId xmlns:a16="http://schemas.microsoft.com/office/drawing/2014/main" id="{767E1CA8-C5EA-4D4D-8B39-A6FC145C93CD}"/>
                  </a:ext>
                </a:extLst>
              </p:cNvPr>
              <p:cNvSpPr txBox="1">
                <a:spLocks noRot="1" noChangeAspect="1" noMove="1" noResize="1" noEditPoints="1" noAdjustHandles="1" noChangeArrowheads="1" noChangeShapeType="1" noTextEdit="1"/>
              </p:cNvSpPr>
              <p:nvPr/>
            </p:nvSpPr>
            <p:spPr>
              <a:xfrm>
                <a:off x="5233776" y="3769325"/>
                <a:ext cx="1324530" cy="369332"/>
              </a:xfrm>
              <a:prstGeom prst="rect">
                <a:avLst/>
              </a:prstGeom>
              <a:blipFill>
                <a:blip r:embed="rId2"/>
                <a:stretch>
                  <a:fillRect l="-5530" b="-819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3DF627FB-0CB3-4FD1-88EC-3ACD2D188ADA}"/>
                  </a:ext>
                </a:extLst>
              </p:cNvPr>
              <p:cNvSpPr txBox="1"/>
              <p:nvPr/>
            </p:nvSpPr>
            <p:spPr>
              <a:xfrm>
                <a:off x="5033818" y="6110322"/>
                <a:ext cx="14807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𝑉</m:t>
                          </m:r>
                        </m:e>
                        <m:sub>
                          <m:r>
                            <a:rPr lang="pt-BR" sz="2400" b="0" i="1" smtClean="0">
                              <a:latin typeface="Cambria Math" panose="02040503050406030204" pitchFamily="18" charset="0"/>
                            </a:rPr>
                            <m:t>𝑖</m:t>
                          </m:r>
                        </m:sub>
                      </m:sSub>
                      <m:r>
                        <a:rPr lang="pt-BR" sz="2400" i="1" smtClean="0">
                          <a:latin typeface="Cambria Math" panose="02040503050406030204" pitchFamily="18" charset="0"/>
                        </a:rPr>
                        <m:t>=</m:t>
                      </m:r>
                      <m:r>
                        <a:rPr lang="pt-BR" sz="2400" b="0" i="1" smtClean="0">
                          <a:latin typeface="Cambria Math" panose="02040503050406030204" pitchFamily="18" charset="0"/>
                        </a:rPr>
                        <m:t>𝐸</m:t>
                      </m:r>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0" i="1" smtClean="0">
                              <a:latin typeface="Cambria Math" panose="02040503050406030204" pitchFamily="18" charset="0"/>
                            </a:rPr>
                            <m:t>𝑋</m:t>
                          </m:r>
                        </m:e>
                        <m:sub>
                          <m:r>
                            <a:rPr lang="pt-BR" sz="2400" i="1">
                              <a:latin typeface="Cambria Math" panose="02040503050406030204" pitchFamily="18" charset="0"/>
                            </a:rPr>
                            <m:t>𝑖</m:t>
                          </m:r>
                        </m:sub>
                      </m:sSub>
                      <m:r>
                        <a:rPr lang="pt-BR" sz="2400" b="0" i="1" smtClean="0">
                          <a:latin typeface="Cambria Math" panose="02040503050406030204" pitchFamily="18" charset="0"/>
                        </a:rPr>
                        <m:t>)</m:t>
                      </m:r>
                    </m:oMath>
                  </m:oMathPara>
                </a14:m>
                <a:endParaRPr lang="pt-BR" sz="2400" dirty="0"/>
              </a:p>
            </p:txBody>
          </p:sp>
        </mc:Choice>
        <mc:Fallback xmlns="">
          <p:sp>
            <p:nvSpPr>
              <p:cNvPr id="8" name="CaixaDeTexto 7">
                <a:extLst>
                  <a:ext uri="{FF2B5EF4-FFF2-40B4-BE49-F238E27FC236}">
                    <a16:creationId xmlns:a16="http://schemas.microsoft.com/office/drawing/2014/main" id="{3DF627FB-0CB3-4FD1-88EC-3ACD2D188ADA}"/>
                  </a:ext>
                </a:extLst>
              </p:cNvPr>
              <p:cNvSpPr txBox="1">
                <a:spLocks noRot="1" noChangeAspect="1" noMove="1" noResize="1" noEditPoints="1" noAdjustHandles="1" noChangeArrowheads="1" noChangeShapeType="1" noTextEdit="1"/>
              </p:cNvSpPr>
              <p:nvPr/>
            </p:nvSpPr>
            <p:spPr>
              <a:xfrm>
                <a:off x="5033818" y="6110322"/>
                <a:ext cx="1480790" cy="369332"/>
              </a:xfrm>
              <a:prstGeom prst="rect">
                <a:avLst/>
              </a:prstGeom>
              <a:blipFill>
                <a:blip r:embed="rId3"/>
                <a:stretch>
                  <a:fillRect l="-4115" r="-6173" b="-36066"/>
                </a:stretch>
              </a:blipFill>
            </p:spPr>
            <p:txBody>
              <a:bodyPr/>
              <a:lstStyle/>
              <a:p>
                <a:r>
                  <a:rPr lang="pt-BR">
                    <a:noFill/>
                  </a:rPr>
                  <a:t> </a:t>
                </a:r>
              </a:p>
            </p:txBody>
          </p:sp>
        </mc:Fallback>
      </mc:AlternateContent>
    </p:spTree>
    <p:extLst>
      <p:ext uri="{BB962C8B-B14F-4D97-AF65-F5344CB8AC3E}">
        <p14:creationId xmlns:p14="http://schemas.microsoft.com/office/powerpoint/2010/main" val="3158249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Teoria Clássica dos testes (TCT)</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800" y="1707080"/>
            <a:ext cx="10409583" cy="4681993"/>
          </a:xfrm>
        </p:spPr>
        <p:txBody>
          <a:bodyPr>
            <a:noAutofit/>
          </a:bodyPr>
          <a:lstStyle/>
          <a:p>
            <a:pPr marL="0" indent="0">
              <a:buNone/>
            </a:pPr>
            <a:r>
              <a:rPr lang="pt-BR" sz="2400" dirty="0"/>
              <a:t>Suposição de que o componente de erro é apenas aleatório (não sistemático), assim</a:t>
            </a:r>
          </a:p>
          <a:p>
            <a:pPr marL="0" indent="0">
              <a:buNone/>
            </a:pPr>
            <a:endParaRPr lang="pt-BR" sz="2400" dirty="0"/>
          </a:p>
          <a:p>
            <a:pPr marL="0" indent="0">
              <a:buNone/>
            </a:pPr>
            <a:r>
              <a:rPr lang="pt-BR" sz="2400" dirty="0"/>
              <a:t>E ainda, o escore verdadeiro é não correlacionado com o erro de medida</a:t>
            </a:r>
          </a:p>
          <a:p>
            <a:pPr marL="0" indent="0">
              <a:buNone/>
            </a:pPr>
            <a:endParaRPr lang="pt-BR" sz="2400" dirty="0"/>
          </a:p>
          <a:p>
            <a:pPr marL="0" indent="0">
              <a:buNone/>
            </a:pPr>
            <a:endParaRPr lang="pt-BR" sz="2400" dirty="0"/>
          </a:p>
          <a:p>
            <a:pPr marL="0" indent="0">
              <a:buNone/>
            </a:pPr>
            <a:r>
              <a:rPr lang="pt-BR" sz="2400" dirty="0"/>
              <a:t>Com isso</a:t>
            </a:r>
          </a:p>
          <a:p>
            <a:pPr marL="0" indent="0">
              <a:buNone/>
            </a:pPr>
            <a:endParaRPr lang="pt-BR" sz="2400"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3DF627FB-0CB3-4FD1-88EC-3ACD2D188ADA}"/>
                  </a:ext>
                </a:extLst>
              </p:cNvPr>
              <p:cNvSpPr txBox="1"/>
              <p:nvPr/>
            </p:nvSpPr>
            <p:spPr>
              <a:xfrm>
                <a:off x="5347429" y="2972395"/>
                <a:ext cx="12904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𝐸</m:t>
                      </m:r>
                      <m:d>
                        <m:dPr>
                          <m:ctrlPr>
                            <a:rPr lang="pt-BR" sz="2400" b="0" i="1" smtClean="0">
                              <a:latin typeface="Cambria Math" panose="02040503050406030204" pitchFamily="18" charset="0"/>
                            </a:rPr>
                          </m:ctrlPr>
                        </m:dPr>
                        <m:e>
                          <m:r>
                            <a:rPr lang="pt-BR" sz="2400" i="1" smtClean="0">
                              <a:latin typeface="Cambria Math" panose="02040503050406030204" pitchFamily="18" charset="0"/>
                            </a:rPr>
                            <m:t>𝐸</m:t>
                          </m:r>
                        </m:e>
                      </m:d>
                      <m:r>
                        <a:rPr lang="pt-BR" sz="2400" b="0" i="1" smtClean="0">
                          <a:latin typeface="Cambria Math" panose="02040503050406030204" pitchFamily="18" charset="0"/>
                        </a:rPr>
                        <m:t>=0</m:t>
                      </m:r>
                    </m:oMath>
                  </m:oMathPara>
                </a14:m>
                <a:endParaRPr lang="pt-BR" sz="2400" dirty="0"/>
              </a:p>
            </p:txBody>
          </p:sp>
        </mc:Choice>
        <mc:Fallback xmlns="">
          <p:sp>
            <p:nvSpPr>
              <p:cNvPr id="8" name="CaixaDeTexto 7">
                <a:extLst>
                  <a:ext uri="{FF2B5EF4-FFF2-40B4-BE49-F238E27FC236}">
                    <a16:creationId xmlns:a16="http://schemas.microsoft.com/office/drawing/2014/main" id="{3DF627FB-0CB3-4FD1-88EC-3ACD2D188ADA}"/>
                  </a:ext>
                </a:extLst>
              </p:cNvPr>
              <p:cNvSpPr txBox="1">
                <a:spLocks noRot="1" noChangeAspect="1" noMove="1" noResize="1" noEditPoints="1" noAdjustHandles="1" noChangeArrowheads="1" noChangeShapeType="1" noTextEdit="1"/>
              </p:cNvSpPr>
              <p:nvPr/>
            </p:nvSpPr>
            <p:spPr>
              <a:xfrm>
                <a:off x="5347429" y="2972395"/>
                <a:ext cx="1290481" cy="369332"/>
              </a:xfrm>
              <a:prstGeom prst="rect">
                <a:avLst/>
              </a:prstGeom>
              <a:blipFill>
                <a:blip r:embed="rId2"/>
                <a:stretch>
                  <a:fillRect l="-5660" r="-5660" b="-8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85166CDC-F61F-4CA5-AFBB-F2397DF46DAD}"/>
                  </a:ext>
                </a:extLst>
              </p:cNvPr>
              <p:cNvSpPr/>
              <p:nvPr/>
            </p:nvSpPr>
            <p:spPr>
              <a:xfrm>
                <a:off x="4966972" y="4168308"/>
                <a:ext cx="225805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𝑐𝑜𝑟𝑟</m:t>
                      </m:r>
                      <m:r>
                        <a:rPr lang="pt-BR" sz="2400" b="0" i="1" smtClean="0">
                          <a:latin typeface="Cambria Math" panose="02040503050406030204" pitchFamily="18" charset="0"/>
                        </a:rPr>
                        <m:t>(</m:t>
                      </m:r>
                      <m:r>
                        <a:rPr lang="pt-BR" sz="2400" i="1">
                          <a:latin typeface="Cambria Math" panose="02040503050406030204" pitchFamily="18" charset="0"/>
                        </a:rPr>
                        <m:t>𝐸</m:t>
                      </m:r>
                      <m:r>
                        <a:rPr lang="pt-BR" sz="2400" b="0" i="1" smtClean="0">
                          <a:latin typeface="Cambria Math" panose="02040503050406030204" pitchFamily="18" charset="0"/>
                        </a:rPr>
                        <m:t>,</m:t>
                      </m:r>
                      <m:r>
                        <a:rPr lang="pt-BR" sz="2400" b="0" i="1" smtClean="0">
                          <a:latin typeface="Cambria Math" panose="02040503050406030204" pitchFamily="18" charset="0"/>
                        </a:rPr>
                        <m:t>𝑉</m:t>
                      </m:r>
                      <m:r>
                        <a:rPr lang="pt-BR" sz="2400" b="0" i="1" smtClean="0">
                          <a:latin typeface="Cambria Math" panose="02040503050406030204" pitchFamily="18" charset="0"/>
                        </a:rPr>
                        <m:t>)=0</m:t>
                      </m:r>
                    </m:oMath>
                  </m:oMathPara>
                </a14:m>
                <a:endParaRPr lang="pt-BR" sz="2400" dirty="0"/>
              </a:p>
            </p:txBody>
          </p:sp>
        </mc:Choice>
        <mc:Fallback xmlns="">
          <p:sp>
            <p:nvSpPr>
              <p:cNvPr id="5" name="Retângulo 4">
                <a:extLst>
                  <a:ext uri="{FF2B5EF4-FFF2-40B4-BE49-F238E27FC236}">
                    <a16:creationId xmlns:a16="http://schemas.microsoft.com/office/drawing/2014/main" id="{85166CDC-F61F-4CA5-AFBB-F2397DF46DAD}"/>
                  </a:ext>
                </a:extLst>
              </p:cNvPr>
              <p:cNvSpPr>
                <a:spLocks noRot="1" noChangeAspect="1" noMove="1" noResize="1" noEditPoints="1" noAdjustHandles="1" noChangeArrowheads="1" noChangeShapeType="1" noTextEdit="1"/>
              </p:cNvSpPr>
              <p:nvPr/>
            </p:nvSpPr>
            <p:spPr>
              <a:xfrm>
                <a:off x="4966972" y="4168308"/>
                <a:ext cx="2258054" cy="461665"/>
              </a:xfrm>
              <a:prstGeom prst="rect">
                <a:avLst/>
              </a:prstGeom>
              <a:blipFill>
                <a:blip r:embed="rId3"/>
                <a:stretch>
                  <a:fillRect b="-1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9EFBF6E1-22CC-4424-9949-734361E0B5CA}"/>
                  </a:ext>
                </a:extLst>
              </p:cNvPr>
              <p:cNvSpPr/>
              <p:nvPr/>
            </p:nvSpPr>
            <p:spPr>
              <a:xfrm>
                <a:off x="3183856" y="5484584"/>
                <a:ext cx="5824287" cy="461665"/>
              </a:xfrm>
              <a:prstGeom prst="rect">
                <a:avLst/>
              </a:prstGeom>
            </p:spPr>
            <p:txBody>
              <a:bodyPr wrap="none">
                <a:spAutoFit/>
              </a:bodyPr>
              <a:lstStyle/>
              <a:p>
                <a:r>
                  <a:rPr lang="pt-BR" sz="2400" b="0" dirty="0"/>
                  <a:t>Var</a:t>
                </a:r>
                <a14:m>
                  <m:oMath xmlns:m="http://schemas.openxmlformats.org/officeDocument/2006/math">
                    <m:d>
                      <m:dPr>
                        <m:ctrlPr>
                          <a:rPr lang="pt-BR" sz="2400" b="0" i="1" smtClean="0">
                            <a:latin typeface="Cambria Math" panose="02040503050406030204" pitchFamily="18" charset="0"/>
                          </a:rPr>
                        </m:ctrlPr>
                      </m:dPr>
                      <m:e>
                        <m:r>
                          <a:rPr lang="pt-BR" sz="2400" b="0" i="1" smtClean="0">
                            <a:latin typeface="Cambria Math" panose="02040503050406030204" pitchFamily="18" charset="0"/>
                          </a:rPr>
                          <m:t>𝑋</m:t>
                        </m:r>
                      </m:e>
                    </m:d>
                    <m:r>
                      <a:rPr lang="pt-BR" sz="2400" b="0" i="1" smtClean="0">
                        <a:latin typeface="Cambria Math" panose="02040503050406030204" pitchFamily="18" charset="0"/>
                      </a:rPr>
                      <m:t>=</m:t>
                    </m:r>
                    <m:r>
                      <a:rPr lang="pt-BR" sz="2400" b="0" i="1" smtClean="0">
                        <a:latin typeface="Cambria Math" panose="02040503050406030204" pitchFamily="18" charset="0"/>
                      </a:rPr>
                      <m:t>𝑉𝑎𝑟</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𝑉</m:t>
                        </m:r>
                        <m:r>
                          <a:rPr lang="pt-BR" sz="2400" b="0" i="1" smtClean="0">
                            <a:latin typeface="Cambria Math" panose="02040503050406030204" pitchFamily="18" charset="0"/>
                          </a:rPr>
                          <m:t>+</m:t>
                        </m:r>
                        <m:r>
                          <a:rPr lang="pt-BR" sz="2400" b="0" i="1" smtClean="0">
                            <a:latin typeface="Cambria Math" panose="02040503050406030204" pitchFamily="18" charset="0"/>
                          </a:rPr>
                          <m:t>𝐸</m:t>
                        </m:r>
                      </m:e>
                    </m:d>
                    <m:r>
                      <a:rPr lang="pt-BR" sz="2400" b="0" i="1" smtClean="0">
                        <a:latin typeface="Cambria Math" panose="02040503050406030204" pitchFamily="18" charset="0"/>
                      </a:rPr>
                      <m:t>=</m:t>
                    </m:r>
                    <m:r>
                      <a:rPr lang="pt-BR" sz="2400" b="0" i="1" smtClean="0">
                        <a:latin typeface="Cambria Math" panose="02040503050406030204" pitchFamily="18" charset="0"/>
                      </a:rPr>
                      <m:t>𝑉𝑎𝑟</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𝑉</m:t>
                        </m:r>
                      </m:e>
                    </m:d>
                    <m:r>
                      <a:rPr lang="pt-BR" sz="2400" b="0" i="1" smtClean="0">
                        <a:latin typeface="Cambria Math" panose="02040503050406030204" pitchFamily="18" charset="0"/>
                      </a:rPr>
                      <m:t>+</m:t>
                    </m:r>
                    <m:r>
                      <a:rPr lang="pt-BR" sz="2400" b="0" i="1" smtClean="0">
                        <a:latin typeface="Cambria Math" panose="02040503050406030204" pitchFamily="18" charset="0"/>
                      </a:rPr>
                      <m:t>𝑉𝑎𝑟</m:t>
                    </m:r>
                    <m:r>
                      <a:rPr lang="pt-BR" sz="2400" b="0" i="1" smtClean="0">
                        <a:latin typeface="Cambria Math" panose="02040503050406030204" pitchFamily="18" charset="0"/>
                      </a:rPr>
                      <m:t>(</m:t>
                    </m:r>
                    <m:r>
                      <a:rPr lang="pt-BR" sz="2400" b="0" i="1" smtClean="0">
                        <a:latin typeface="Cambria Math" panose="02040503050406030204" pitchFamily="18" charset="0"/>
                      </a:rPr>
                      <m:t>𝐸</m:t>
                    </m:r>
                    <m:r>
                      <a:rPr lang="pt-BR" sz="2400" b="0" i="1" smtClean="0">
                        <a:latin typeface="Cambria Math" panose="02040503050406030204" pitchFamily="18" charset="0"/>
                      </a:rPr>
                      <m:t>)</m:t>
                    </m:r>
                  </m:oMath>
                </a14:m>
                <a:endParaRPr lang="pt-BR" sz="2400" dirty="0"/>
              </a:p>
            </p:txBody>
          </p:sp>
        </mc:Choice>
        <mc:Fallback xmlns="">
          <p:sp>
            <p:nvSpPr>
              <p:cNvPr id="9" name="Retângulo 8">
                <a:extLst>
                  <a:ext uri="{FF2B5EF4-FFF2-40B4-BE49-F238E27FC236}">
                    <a16:creationId xmlns:a16="http://schemas.microsoft.com/office/drawing/2014/main" id="{9EFBF6E1-22CC-4424-9949-734361E0B5CA}"/>
                  </a:ext>
                </a:extLst>
              </p:cNvPr>
              <p:cNvSpPr>
                <a:spLocks noRot="1" noChangeAspect="1" noMove="1" noResize="1" noEditPoints="1" noAdjustHandles="1" noChangeArrowheads="1" noChangeShapeType="1" noTextEdit="1"/>
              </p:cNvSpPr>
              <p:nvPr/>
            </p:nvSpPr>
            <p:spPr>
              <a:xfrm>
                <a:off x="3183856" y="5484584"/>
                <a:ext cx="5824287" cy="461665"/>
              </a:xfrm>
              <a:prstGeom prst="rect">
                <a:avLst/>
              </a:prstGeom>
              <a:blipFill>
                <a:blip r:embed="rId4"/>
                <a:stretch>
                  <a:fillRect l="-1569" t="-10667" b="-30667"/>
                </a:stretch>
              </a:blipFill>
            </p:spPr>
            <p:txBody>
              <a:bodyPr/>
              <a:lstStyle/>
              <a:p>
                <a:r>
                  <a:rPr lang="pt-BR">
                    <a:noFill/>
                  </a:rPr>
                  <a:t> </a:t>
                </a:r>
              </a:p>
            </p:txBody>
          </p:sp>
        </mc:Fallback>
      </mc:AlternateContent>
    </p:spTree>
    <p:extLst>
      <p:ext uri="{BB962C8B-B14F-4D97-AF65-F5344CB8AC3E}">
        <p14:creationId xmlns:p14="http://schemas.microsoft.com/office/powerpoint/2010/main" val="4068597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dirty="0"/>
              <a:t>Entretanto, na mensuração de traços latentes estamos interessados no escore verdadeiro mas temos disponível apenas o escore observado. </a:t>
            </a:r>
          </a:p>
          <a:p>
            <a:pPr marL="0" indent="0">
              <a:buNone/>
            </a:pPr>
            <a:r>
              <a:rPr lang="pt-BR" sz="2400" dirty="0"/>
              <a:t>A questão então é tentar identificar quanto de informação do escore verdadeiro está contido no escore observado. Quão forte (ou fraca) é a associação entre o escore observado e o escore verdadeiro. </a:t>
            </a:r>
          </a:p>
          <a:p>
            <a:pPr marL="0" indent="0">
              <a:buNone/>
            </a:pPr>
            <a:endParaRPr lang="pt-BR" sz="2400" b="1" dirty="0"/>
          </a:p>
          <a:p>
            <a:pPr marL="0" indent="0">
              <a:buNone/>
            </a:pPr>
            <a:r>
              <a:rPr lang="pt-BR" sz="2400" b="1" dirty="0"/>
              <a:t>Definição: </a:t>
            </a:r>
            <a:r>
              <a:rPr lang="pt-BR" sz="2400" dirty="0"/>
              <a:t>o índice de fidedignidade é a correlação entre o escore verdadeiro e o escore observado. </a:t>
            </a:r>
          </a:p>
          <a:p>
            <a:pPr marL="0" indent="0">
              <a:buNone/>
            </a:pPr>
            <a:endParaRPr lang="pt-BR" sz="2400" dirty="0"/>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7F1782C-CA34-42D8-A287-FAE237761CDB}"/>
                  </a:ext>
                </a:extLst>
              </p:cNvPr>
              <p:cNvSpPr txBox="1"/>
              <p:nvPr/>
            </p:nvSpPr>
            <p:spPr>
              <a:xfrm>
                <a:off x="4410739" y="5481694"/>
                <a:ext cx="3370522"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𝜌</m:t>
                          </m:r>
                        </m:e>
                        <m:sub>
                          <m:r>
                            <a:rPr lang="pt-BR" sz="2400" b="0" i="1" smtClean="0">
                              <a:latin typeface="Cambria Math" panose="02040503050406030204" pitchFamily="18" charset="0"/>
                              <a:ea typeface="Cambria Math" panose="02040503050406030204" pitchFamily="18" charset="0"/>
                            </a:rPr>
                            <m:t>𝑋</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𝑉</m:t>
                          </m:r>
                        </m:sub>
                      </m:sSub>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𝑐𝑜𝑟𝑟</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𝑋</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𝑉</m:t>
                      </m:r>
                      <m:r>
                        <a:rPr lang="pt-BR" sz="2400" b="0" i="1" smtClean="0">
                          <a:latin typeface="Cambria Math" panose="02040503050406030204" pitchFamily="18" charset="0"/>
                          <a:ea typeface="Cambria Math" panose="02040503050406030204" pitchFamily="18" charset="0"/>
                        </a:rPr>
                        <m:t>)</m:t>
                      </m:r>
                    </m:oMath>
                  </m:oMathPara>
                </a14:m>
                <a:endParaRPr lang="pt-BR" sz="2400" dirty="0"/>
              </a:p>
            </p:txBody>
          </p:sp>
        </mc:Choice>
        <mc:Fallback xmlns="">
          <p:sp>
            <p:nvSpPr>
              <p:cNvPr id="11" name="CaixaDeTexto 10">
                <a:extLst>
                  <a:ext uri="{FF2B5EF4-FFF2-40B4-BE49-F238E27FC236}">
                    <a16:creationId xmlns:a16="http://schemas.microsoft.com/office/drawing/2014/main" id="{77F1782C-CA34-42D8-A287-FAE237761CDB}"/>
                  </a:ext>
                </a:extLst>
              </p:cNvPr>
              <p:cNvSpPr txBox="1">
                <a:spLocks noRot="1" noChangeAspect="1" noMove="1" noResize="1" noEditPoints="1" noAdjustHandles="1" noChangeArrowheads="1" noChangeShapeType="1" noTextEdit="1"/>
              </p:cNvSpPr>
              <p:nvPr/>
            </p:nvSpPr>
            <p:spPr>
              <a:xfrm>
                <a:off x="4410739" y="5481694"/>
                <a:ext cx="3370522" cy="385555"/>
              </a:xfrm>
              <a:prstGeom prst="rect">
                <a:avLst/>
              </a:prstGeom>
              <a:blipFill>
                <a:blip r:embed="rId2"/>
                <a:stretch>
                  <a:fillRect b="-31746"/>
                </a:stretch>
              </a:blipFill>
            </p:spPr>
            <p:txBody>
              <a:bodyPr/>
              <a:lstStyle/>
              <a:p>
                <a:r>
                  <a:rPr lang="pt-BR">
                    <a:noFill/>
                  </a:rPr>
                  <a:t> </a:t>
                </a:r>
              </a:p>
            </p:txBody>
          </p:sp>
        </mc:Fallback>
      </mc:AlternateContent>
    </p:spTree>
    <p:extLst>
      <p:ext uri="{BB962C8B-B14F-4D97-AF65-F5344CB8AC3E}">
        <p14:creationId xmlns:p14="http://schemas.microsoft.com/office/powerpoint/2010/main" val="2574365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endParaRPr lang="pt-BR" sz="2400" dirty="0"/>
          </a:p>
          <a:p>
            <a:pPr marL="0" indent="0">
              <a:buNone/>
            </a:pPr>
            <a:r>
              <a:rPr lang="pt-BR" sz="2400" dirty="0"/>
              <a:t>A fidedignidade indica qual percentagem da variância observada é variância verdadeira. </a:t>
            </a:r>
          </a:p>
          <a:p>
            <a:pPr marL="0" indent="0">
              <a:buNone/>
            </a:pPr>
            <a:r>
              <a:rPr lang="pt-BR" sz="2400" dirty="0"/>
              <a:t>Uma vez que a fidedignidade é uma razão ela é sempre um número entre 0 e 1. </a:t>
            </a:r>
          </a:p>
          <a:p>
            <a:pPr marL="0" indent="0">
              <a:buNone/>
            </a:pPr>
            <a:r>
              <a:rPr lang="pt-BR" sz="2400" dirty="0"/>
              <a:t>Um valor de zero significa que toda a variância observada é devida ao erro e um valor de 1 significa que toda a variância observada é variância é variância verdadeira e portanto não existem erros nos escores observados.</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7F1782C-CA34-42D8-A287-FAE237761CDB}"/>
                  </a:ext>
                </a:extLst>
              </p:cNvPr>
              <p:cNvSpPr txBox="1"/>
              <p:nvPr/>
            </p:nvSpPr>
            <p:spPr>
              <a:xfrm>
                <a:off x="1197283" y="1711970"/>
                <a:ext cx="10785928" cy="686342"/>
              </a:xfrm>
              <a:prstGeom prst="rect">
                <a:avLst/>
              </a:prstGeom>
              <a:noFill/>
            </p:spPr>
            <p:txBody>
              <a:bodyPr wrap="square" lIns="0" tIns="0" rIns="0" bIns="0" rtlCol="0">
                <a:spAutoFit/>
              </a:bodyPr>
              <a:lstStyle/>
              <a:p>
                <a14:m>
                  <m:oMath xmlns:m="http://schemas.openxmlformats.org/officeDocument/2006/math">
                    <m:sSub>
                      <m:sSubPr>
                        <m:ctrlPr>
                          <a:rPr lang="pt-BR" sz="2800" b="0" i="1" smtClean="0">
                            <a:latin typeface="Cambria Math" panose="02040503050406030204" pitchFamily="18" charset="0"/>
                            <a:ea typeface="Cambria Math" panose="02040503050406030204" pitchFamily="18" charset="0"/>
                          </a:rPr>
                        </m:ctrlPr>
                      </m:sSubPr>
                      <m:e>
                        <m:r>
                          <a:rPr lang="pt-BR" sz="2800" i="1">
                            <a:latin typeface="Cambria Math" panose="02040503050406030204" pitchFamily="18" charset="0"/>
                            <a:ea typeface="Cambria Math" panose="02040503050406030204" pitchFamily="18" charset="0"/>
                          </a:rPr>
                          <m:t>𝜌</m:t>
                        </m:r>
                      </m:e>
                      <m:sub>
                        <m:r>
                          <a:rPr lang="pt-BR" sz="2800" b="0" i="1" smtClean="0">
                            <a:latin typeface="Cambria Math" panose="02040503050406030204" pitchFamily="18" charset="0"/>
                            <a:ea typeface="Cambria Math" panose="02040503050406030204" pitchFamily="18" charset="0"/>
                          </a:rPr>
                          <m:t>𝑋</m:t>
                        </m:r>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𝑉</m:t>
                        </m:r>
                      </m:sub>
                    </m:sSub>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𝑐𝑜𝑟𝑟</m:t>
                    </m:r>
                    <m:d>
                      <m:dPr>
                        <m:ctrlPr>
                          <a:rPr lang="pt-BR" sz="2800" b="0" i="1" smtClean="0">
                            <a:latin typeface="Cambria Math" panose="02040503050406030204" pitchFamily="18" charset="0"/>
                            <a:ea typeface="Cambria Math" panose="02040503050406030204" pitchFamily="18" charset="0"/>
                          </a:rPr>
                        </m:ctrlPr>
                      </m:dPr>
                      <m:e>
                        <m:r>
                          <a:rPr lang="pt-BR" sz="2800" b="0" i="1" smtClean="0">
                            <a:latin typeface="Cambria Math" panose="02040503050406030204" pitchFamily="18" charset="0"/>
                            <a:ea typeface="Cambria Math" panose="02040503050406030204" pitchFamily="18" charset="0"/>
                          </a:rPr>
                          <m:t>𝑋</m:t>
                        </m:r>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𝑉</m:t>
                        </m:r>
                      </m:e>
                    </m:d>
                    <m:r>
                      <a:rPr lang="pt-BR" sz="2800" b="0" i="1" smtClean="0">
                        <a:latin typeface="Cambria Math" panose="02040503050406030204" pitchFamily="18" charset="0"/>
                        <a:ea typeface="Cambria Math" panose="02040503050406030204" pitchFamily="18" charset="0"/>
                      </a:rPr>
                      <m:t>=</m:t>
                    </m:r>
                    <m:f>
                      <m:fPr>
                        <m:ctrlPr>
                          <a:rPr lang="pt-BR" sz="2800" b="0" i="1" smtClean="0">
                            <a:latin typeface="Cambria Math" panose="02040503050406030204" pitchFamily="18" charset="0"/>
                            <a:ea typeface="Cambria Math" panose="02040503050406030204" pitchFamily="18" charset="0"/>
                          </a:rPr>
                        </m:ctrlPr>
                      </m:fPr>
                      <m:num>
                        <m:r>
                          <a:rPr lang="pt-BR" sz="2800" b="0" i="1" smtClean="0">
                            <a:latin typeface="Cambria Math" panose="02040503050406030204" pitchFamily="18" charset="0"/>
                            <a:ea typeface="Cambria Math" panose="02040503050406030204" pitchFamily="18" charset="0"/>
                          </a:rPr>
                          <m:t>𝐶𝑜𝑣</m:t>
                        </m:r>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𝑋</m:t>
                        </m:r>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𝑉</m:t>
                        </m:r>
                        <m:r>
                          <a:rPr lang="pt-BR" sz="2800" b="0" i="1" smtClean="0">
                            <a:latin typeface="Cambria Math" panose="02040503050406030204" pitchFamily="18" charset="0"/>
                            <a:ea typeface="Cambria Math" panose="02040503050406030204" pitchFamily="18" charset="0"/>
                          </a:rPr>
                          <m:t>)</m:t>
                        </m:r>
                      </m:num>
                      <m:den>
                        <m:r>
                          <a:rPr lang="pt-BR" sz="2800" b="0" i="1" smtClean="0">
                            <a:latin typeface="Cambria Math" panose="02040503050406030204" pitchFamily="18" charset="0"/>
                            <a:ea typeface="Cambria Math" panose="02040503050406030204" pitchFamily="18" charset="0"/>
                          </a:rPr>
                          <m:t>𝐷𝑃</m:t>
                        </m:r>
                        <m:d>
                          <m:dPr>
                            <m:ctrlPr>
                              <a:rPr lang="pt-BR" sz="2800" b="0" i="1" smtClean="0">
                                <a:latin typeface="Cambria Math" panose="02040503050406030204" pitchFamily="18" charset="0"/>
                                <a:ea typeface="Cambria Math" panose="02040503050406030204" pitchFamily="18" charset="0"/>
                              </a:rPr>
                            </m:ctrlPr>
                          </m:dPr>
                          <m:e>
                            <m:r>
                              <a:rPr lang="pt-BR" sz="2800" b="0" i="1" smtClean="0">
                                <a:latin typeface="Cambria Math" panose="02040503050406030204" pitchFamily="18" charset="0"/>
                                <a:ea typeface="Cambria Math" panose="02040503050406030204" pitchFamily="18" charset="0"/>
                              </a:rPr>
                              <m:t>𝑋</m:t>
                            </m:r>
                          </m:e>
                        </m:d>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𝐷𝑃</m:t>
                        </m:r>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𝑉</m:t>
                        </m:r>
                        <m:r>
                          <a:rPr lang="pt-BR" sz="2800" b="0" i="1" smtClean="0">
                            <a:latin typeface="Cambria Math" panose="02040503050406030204" pitchFamily="18" charset="0"/>
                            <a:ea typeface="Cambria Math" panose="02040503050406030204" pitchFamily="18" charset="0"/>
                          </a:rPr>
                          <m:t>)</m:t>
                        </m:r>
                      </m:den>
                    </m:f>
                    <m:r>
                      <a:rPr lang="pt-BR" sz="2800" b="0" i="1" smtClean="0">
                        <a:latin typeface="Cambria Math" panose="02040503050406030204" pitchFamily="18" charset="0"/>
                        <a:ea typeface="Cambria Math" panose="02040503050406030204" pitchFamily="18" charset="0"/>
                      </a:rPr>
                      <m:t>=</m:t>
                    </m:r>
                    <m:f>
                      <m:fPr>
                        <m:ctrlPr>
                          <a:rPr lang="pt-BR" sz="2800" i="1">
                            <a:latin typeface="Cambria Math" panose="02040503050406030204" pitchFamily="18" charset="0"/>
                            <a:ea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𝐶𝑜𝑣</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𝑉</m:t>
                        </m:r>
                        <m:r>
                          <a:rPr lang="pt-BR" sz="2800" b="0" i="1" smtClean="0">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𝐸</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𝑉</m:t>
                        </m:r>
                        <m:r>
                          <a:rPr lang="pt-BR" sz="2800" i="1">
                            <a:latin typeface="Cambria Math" panose="02040503050406030204" pitchFamily="18" charset="0"/>
                            <a:ea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𝐷𝑃</m:t>
                        </m:r>
                        <m:d>
                          <m:dPr>
                            <m:ctrlPr>
                              <a:rPr lang="pt-BR" sz="2800" i="1">
                                <a:latin typeface="Cambria Math" panose="02040503050406030204" pitchFamily="18" charset="0"/>
                                <a:ea typeface="Cambria Math" panose="02040503050406030204" pitchFamily="18" charset="0"/>
                              </a:rPr>
                            </m:ctrlPr>
                          </m:dPr>
                          <m:e>
                            <m:r>
                              <a:rPr lang="pt-BR" sz="2800" i="1">
                                <a:latin typeface="Cambria Math" panose="02040503050406030204" pitchFamily="18" charset="0"/>
                                <a:ea typeface="Cambria Math" panose="02040503050406030204" pitchFamily="18" charset="0"/>
                              </a:rPr>
                              <m:t>𝑋</m:t>
                            </m:r>
                          </m:e>
                        </m:d>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𝐷𝑃</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𝑉</m:t>
                        </m:r>
                        <m:r>
                          <a:rPr lang="pt-BR" sz="2800" i="1">
                            <a:latin typeface="Cambria Math" panose="02040503050406030204" pitchFamily="18" charset="0"/>
                            <a:ea typeface="Cambria Math" panose="02040503050406030204" pitchFamily="18" charset="0"/>
                          </a:rPr>
                          <m:t>)</m:t>
                        </m:r>
                      </m:den>
                    </m:f>
                  </m:oMath>
                </a14:m>
                <a:r>
                  <a:rPr lang="pt-BR" sz="2800" dirty="0"/>
                  <a:t>=</a:t>
                </a:r>
                <a14:m>
                  <m:oMath xmlns:m="http://schemas.openxmlformats.org/officeDocument/2006/math">
                    <m:f>
                      <m:fPr>
                        <m:ctrlPr>
                          <a:rPr lang="pt-BR" sz="2800" i="1">
                            <a:latin typeface="Cambria Math" panose="02040503050406030204" pitchFamily="18" charset="0"/>
                            <a:ea typeface="Cambria Math" panose="02040503050406030204" pitchFamily="18" charset="0"/>
                          </a:rPr>
                        </m:ctrlPr>
                      </m:fPr>
                      <m:num>
                        <m:r>
                          <a:rPr lang="pt-BR" sz="2800" b="0" i="1" smtClean="0">
                            <a:latin typeface="Cambria Math" panose="02040503050406030204" pitchFamily="18" charset="0"/>
                            <a:ea typeface="Cambria Math" panose="02040503050406030204" pitchFamily="18" charset="0"/>
                          </a:rPr>
                          <m:t>𝑉𝑎𝑟</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𝑉</m:t>
                        </m:r>
                        <m:r>
                          <a:rPr lang="pt-BR" sz="2800" i="1">
                            <a:latin typeface="Cambria Math" panose="02040503050406030204" pitchFamily="18" charset="0"/>
                            <a:ea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𝐷𝑃</m:t>
                        </m:r>
                        <m:d>
                          <m:dPr>
                            <m:ctrlPr>
                              <a:rPr lang="pt-BR" sz="2800" i="1">
                                <a:latin typeface="Cambria Math" panose="02040503050406030204" pitchFamily="18" charset="0"/>
                                <a:ea typeface="Cambria Math" panose="02040503050406030204" pitchFamily="18" charset="0"/>
                              </a:rPr>
                            </m:ctrlPr>
                          </m:dPr>
                          <m:e>
                            <m:r>
                              <a:rPr lang="pt-BR" sz="2800" i="1">
                                <a:latin typeface="Cambria Math" panose="02040503050406030204" pitchFamily="18" charset="0"/>
                                <a:ea typeface="Cambria Math" panose="02040503050406030204" pitchFamily="18" charset="0"/>
                              </a:rPr>
                              <m:t>𝑋</m:t>
                            </m:r>
                          </m:e>
                        </m:d>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𝐷𝑃</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𝑉</m:t>
                        </m:r>
                        <m:r>
                          <a:rPr lang="pt-BR" sz="2800" i="1">
                            <a:latin typeface="Cambria Math" panose="02040503050406030204" pitchFamily="18" charset="0"/>
                            <a:ea typeface="Cambria Math" panose="02040503050406030204" pitchFamily="18" charset="0"/>
                          </a:rPr>
                          <m:t>)</m:t>
                        </m:r>
                      </m:den>
                    </m:f>
                  </m:oMath>
                </a14:m>
                <a:r>
                  <a:rPr lang="pt-BR" sz="2800" dirty="0"/>
                  <a:t>=</a:t>
                </a:r>
                <a:r>
                  <a:rPr lang="pt-BR" sz="2800" dirty="0">
                    <a:ea typeface="Cambria Math" panose="02040503050406030204" pitchFamily="18" charset="0"/>
                  </a:rPr>
                  <a:t> </a:t>
                </a:r>
                <a14:m>
                  <m:oMath xmlns:m="http://schemas.openxmlformats.org/officeDocument/2006/math">
                    <m:f>
                      <m:fPr>
                        <m:ctrlPr>
                          <a:rPr lang="pt-BR" sz="2800" i="1">
                            <a:latin typeface="Cambria Math" panose="02040503050406030204" pitchFamily="18" charset="0"/>
                            <a:ea typeface="Cambria Math" panose="02040503050406030204" pitchFamily="18" charset="0"/>
                          </a:rPr>
                        </m:ctrlPr>
                      </m:fPr>
                      <m:num>
                        <m:r>
                          <a:rPr lang="pt-BR" sz="2800" b="0" i="1" smtClean="0">
                            <a:latin typeface="Cambria Math" panose="02040503050406030204" pitchFamily="18" charset="0"/>
                            <a:ea typeface="Cambria Math" panose="02040503050406030204" pitchFamily="18" charset="0"/>
                          </a:rPr>
                          <m:t>𝐷𝑃</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𝑉</m:t>
                        </m:r>
                        <m:r>
                          <a:rPr lang="pt-BR" sz="2800" i="1">
                            <a:latin typeface="Cambria Math" panose="02040503050406030204" pitchFamily="18" charset="0"/>
                            <a:ea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𝐷𝑃</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𝑋</m:t>
                        </m:r>
                        <m:r>
                          <a:rPr lang="pt-BR" sz="2800" i="1">
                            <a:latin typeface="Cambria Math" panose="02040503050406030204" pitchFamily="18" charset="0"/>
                            <a:ea typeface="Cambria Math" panose="02040503050406030204" pitchFamily="18" charset="0"/>
                          </a:rPr>
                          <m:t>)</m:t>
                        </m:r>
                      </m:den>
                    </m:f>
                    <m:r>
                      <a:rPr lang="pt-BR" sz="2800" b="0" i="1" smtClean="0">
                        <a:latin typeface="Cambria Math" panose="02040503050406030204" pitchFamily="18" charset="0"/>
                        <a:ea typeface="Cambria Math" panose="02040503050406030204" pitchFamily="18" charset="0"/>
                      </a:rPr>
                      <m:t>=</m:t>
                    </m:r>
                    <m:f>
                      <m:fPr>
                        <m:ctrlPr>
                          <a:rPr lang="pt-BR" sz="2800" i="1">
                            <a:latin typeface="Cambria Math" panose="02040503050406030204" pitchFamily="18" charset="0"/>
                            <a:ea typeface="Cambria Math" panose="02040503050406030204" pitchFamily="18" charset="0"/>
                          </a:rPr>
                        </m:ctrlPr>
                      </m:fPr>
                      <m:num>
                        <m:sSub>
                          <m:sSubPr>
                            <m:ctrlPr>
                              <a:rPr lang="pt-BR" sz="2800" i="1" smtClean="0">
                                <a:latin typeface="Cambria Math" panose="02040503050406030204" pitchFamily="18" charset="0"/>
                                <a:ea typeface="Cambria Math" panose="02040503050406030204" pitchFamily="18" charset="0"/>
                              </a:rPr>
                            </m:ctrlPr>
                          </m:sSubPr>
                          <m:e>
                            <m:r>
                              <a:rPr lang="pt-BR" sz="2800" i="1" smtClean="0">
                                <a:latin typeface="Cambria Math" panose="02040503050406030204" pitchFamily="18" charset="0"/>
                                <a:ea typeface="Cambria Math" panose="02040503050406030204" pitchFamily="18" charset="0"/>
                              </a:rPr>
                              <m:t>𝜎</m:t>
                            </m:r>
                          </m:e>
                          <m:sub>
                            <m:r>
                              <a:rPr lang="pt-BR" sz="2800" b="0" i="1" smtClean="0">
                                <a:latin typeface="Cambria Math" panose="02040503050406030204" pitchFamily="18" charset="0"/>
                                <a:ea typeface="Cambria Math" panose="02040503050406030204" pitchFamily="18" charset="0"/>
                              </a:rPr>
                              <m:t>𝑉</m:t>
                            </m:r>
                          </m:sub>
                        </m:sSub>
                      </m:num>
                      <m:den>
                        <m:sSub>
                          <m:sSubPr>
                            <m:ctrlPr>
                              <a:rPr lang="pt-BR" sz="2800" i="1">
                                <a:latin typeface="Cambria Math" panose="02040503050406030204" pitchFamily="18" charset="0"/>
                                <a:ea typeface="Cambria Math" panose="02040503050406030204" pitchFamily="18" charset="0"/>
                              </a:rPr>
                            </m:ctrlPr>
                          </m:sSubPr>
                          <m:e>
                            <m:r>
                              <a:rPr lang="pt-BR" sz="2800" i="1" smtClean="0">
                                <a:latin typeface="Cambria Math" panose="02040503050406030204" pitchFamily="18" charset="0"/>
                                <a:ea typeface="Cambria Math" panose="02040503050406030204" pitchFamily="18" charset="0"/>
                              </a:rPr>
                              <m:t>𝜎</m:t>
                            </m:r>
                          </m:e>
                          <m:sub>
                            <m:r>
                              <a:rPr lang="pt-BR" sz="2800" b="0" i="1" smtClean="0">
                                <a:latin typeface="Cambria Math" panose="02040503050406030204" pitchFamily="18" charset="0"/>
                                <a:ea typeface="Cambria Math" panose="02040503050406030204" pitchFamily="18" charset="0"/>
                              </a:rPr>
                              <m:t>𝑋</m:t>
                            </m:r>
                          </m:sub>
                        </m:sSub>
                      </m:den>
                    </m:f>
                  </m:oMath>
                </a14:m>
                <a:endParaRPr lang="pt-BR" sz="2800" dirty="0"/>
              </a:p>
            </p:txBody>
          </p:sp>
        </mc:Choice>
        <mc:Fallback xmlns="">
          <p:sp>
            <p:nvSpPr>
              <p:cNvPr id="11" name="CaixaDeTexto 10">
                <a:extLst>
                  <a:ext uri="{FF2B5EF4-FFF2-40B4-BE49-F238E27FC236}">
                    <a16:creationId xmlns:a16="http://schemas.microsoft.com/office/drawing/2014/main" id="{77F1782C-CA34-42D8-A287-FAE237761CDB}"/>
                  </a:ext>
                </a:extLst>
              </p:cNvPr>
              <p:cNvSpPr txBox="1">
                <a:spLocks noRot="1" noChangeAspect="1" noMove="1" noResize="1" noEditPoints="1" noAdjustHandles="1" noChangeArrowheads="1" noChangeShapeType="1" noTextEdit="1"/>
              </p:cNvSpPr>
              <p:nvPr/>
            </p:nvSpPr>
            <p:spPr>
              <a:xfrm>
                <a:off x="1197283" y="1711970"/>
                <a:ext cx="10785928" cy="686342"/>
              </a:xfrm>
              <a:prstGeom prst="rect">
                <a:avLst/>
              </a:prstGeom>
              <a:blipFill>
                <a:blip r:embed="rId2"/>
                <a:stretch>
                  <a:fillRect t="-893" b="-8929"/>
                </a:stretch>
              </a:blipFill>
            </p:spPr>
            <p:txBody>
              <a:bodyPr/>
              <a:lstStyle/>
              <a:p>
                <a:r>
                  <a:rPr lang="pt-BR">
                    <a:noFill/>
                  </a:rPr>
                  <a:t> </a:t>
                </a:r>
              </a:p>
            </p:txBody>
          </p:sp>
        </mc:Fallback>
      </mc:AlternateContent>
    </p:spTree>
    <p:extLst>
      <p:ext uri="{BB962C8B-B14F-4D97-AF65-F5344CB8AC3E}">
        <p14:creationId xmlns:p14="http://schemas.microsoft.com/office/powerpoint/2010/main" val="240632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dirty="0"/>
              <a:t>Um problema fundamental com a definição da fidedignidade da TCT é que a variância verdadeira é um conceito hipotético. Na realidade é impossível aplicar um teste inúmeras vezes para um mesmo indivíduo.</a:t>
            </a:r>
          </a:p>
          <a:p>
            <a:pPr marL="0" indent="0">
              <a:buNone/>
            </a:pPr>
            <a:endParaRPr lang="pt-BR" sz="2400" dirty="0"/>
          </a:p>
          <a:p>
            <a:pPr marL="0" indent="0">
              <a:buNone/>
            </a:pPr>
            <a:r>
              <a:rPr lang="pt-BR" sz="2400" dirty="0"/>
              <a:t>Como consequência, podemos apenas estimar a fidedignidade, em vez de calcular. Existem basicamente dois métodos de estimação:</a:t>
            </a:r>
          </a:p>
          <a:p>
            <a:pPr marL="0" indent="0">
              <a:buNone/>
            </a:pPr>
            <a:r>
              <a:rPr lang="pt-BR" sz="2400" b="1" dirty="0"/>
              <a:t>- Mensuração repetida - MR</a:t>
            </a:r>
          </a:p>
          <a:p>
            <a:pPr marL="0" indent="0">
              <a:buNone/>
            </a:pPr>
            <a:r>
              <a:rPr lang="pt-BR" sz="2400" b="1" dirty="0"/>
              <a:t>- Mensuração não-repetida - MNR</a:t>
            </a:r>
          </a:p>
        </p:txBody>
      </p:sp>
    </p:spTree>
    <p:extLst>
      <p:ext uri="{BB962C8B-B14F-4D97-AF65-F5344CB8AC3E}">
        <p14:creationId xmlns:p14="http://schemas.microsoft.com/office/powerpoint/2010/main" val="33846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581040" y="1500062"/>
            <a:ext cx="11217670" cy="5033473"/>
          </a:xfrm>
          <a:prstGeom prst="rect">
            <a:avLst/>
          </a:prstGeom>
          <a:noFill/>
          <a:ln>
            <a:noFill/>
          </a:ln>
        </p:spPr>
        <p:txBody>
          <a:bodyPr anchor="ctr">
            <a:noAutofit/>
          </a:bodyPr>
          <a:lstStyle>
            <a:defPPr>
              <a:defRPr lang="pt-BR"/>
            </a:defPPr>
            <a:lvl1pPr marL="457200" lvl="0" indent="-457200">
              <a:lnSpc>
                <a:spcPct val="150000"/>
              </a:lnSpc>
              <a:buFont typeface="+mj-lt"/>
              <a:buAutoNum type="arabicPeriod"/>
              <a:defRPr sz="2400">
                <a:solidFill>
                  <a:schemeClr val="tx1">
                    <a:lumMod val="75000"/>
                    <a:lumOff val="25000"/>
                  </a:schemeClr>
                </a:solidFill>
                <a:latin typeface="Gill Sans MT" panose="020B0502020104020203" pitchFamily="34" charset="0"/>
              </a:defRPr>
            </a:lvl1pPr>
            <a:lvl2pPr marL="800100" lvl="1" indent="-342900">
              <a:lnSpc>
                <a:spcPct val="150000"/>
              </a:lnSpc>
              <a:buFont typeface="Arial" panose="020B0604020202020204" pitchFamily="34" charset="0"/>
              <a:buChar char="•"/>
              <a:defRPr sz="2400">
                <a:solidFill>
                  <a:schemeClr val="tx1">
                    <a:lumMod val="75000"/>
                    <a:lumOff val="25000"/>
                  </a:schemeClr>
                </a:solidFill>
                <a:latin typeface="Gill Sans MT" panose="020B0502020104020203" pitchFamily="34" charset="0"/>
              </a:defRPr>
            </a:lvl2pPr>
          </a:lstStyle>
          <a:p>
            <a:r>
              <a:rPr lang="pt-BR" dirty="0"/>
              <a:t>Hogan, T. (2006). </a:t>
            </a:r>
            <a:r>
              <a:rPr lang="pt-BR" b="1" dirty="0"/>
              <a:t>Introdução à prática de testes psicológicos</a:t>
            </a:r>
            <a:r>
              <a:rPr lang="pt-BR" dirty="0"/>
              <a:t>. Rio de Janeiro: LTC.</a:t>
            </a:r>
          </a:p>
          <a:p>
            <a:r>
              <a:rPr lang="pt-BR" dirty="0" err="1"/>
              <a:t>Pasquali</a:t>
            </a:r>
            <a:r>
              <a:rPr lang="pt-BR" dirty="0"/>
              <a:t> L. (2013). </a:t>
            </a:r>
            <a:r>
              <a:rPr lang="pt-BR" b="1" dirty="0"/>
              <a:t>Psicometria: teoria dos testes na psicologia e na educação</a:t>
            </a:r>
            <a:r>
              <a:rPr lang="pt-BR" dirty="0"/>
              <a:t>. Rio de Janeiro: Vozes.</a:t>
            </a:r>
          </a:p>
          <a:p>
            <a:r>
              <a:rPr lang="pt-BR" dirty="0" err="1"/>
              <a:t>Hair</a:t>
            </a:r>
            <a:r>
              <a:rPr lang="pt-BR" dirty="0"/>
              <a:t>, J. H., Jr, Anderson, R. E., </a:t>
            </a:r>
            <a:r>
              <a:rPr lang="pt-BR" dirty="0" err="1"/>
              <a:t>Tatham</a:t>
            </a:r>
            <a:r>
              <a:rPr lang="pt-BR" dirty="0"/>
              <a:t>, R. L., &amp; Black, W. C. (1998). </a:t>
            </a:r>
            <a:r>
              <a:rPr lang="pt-BR" b="1" dirty="0" err="1"/>
              <a:t>Multivariate</a:t>
            </a:r>
            <a:r>
              <a:rPr lang="pt-BR" b="1" dirty="0"/>
              <a:t> Data </a:t>
            </a:r>
            <a:r>
              <a:rPr lang="pt-BR" b="1" dirty="0" err="1"/>
              <a:t>Analysis</a:t>
            </a:r>
            <a:r>
              <a:rPr lang="pt-BR" dirty="0"/>
              <a:t> (5th ed.). Upper </a:t>
            </a:r>
            <a:r>
              <a:rPr lang="pt-BR" dirty="0" err="1"/>
              <a:t>Saddle</a:t>
            </a:r>
            <a:r>
              <a:rPr lang="pt-BR" dirty="0"/>
              <a:t> River, NJ: Prentice-Hall.</a:t>
            </a:r>
          </a:p>
          <a:p>
            <a:r>
              <a:rPr lang="pt-BR" dirty="0"/>
              <a:t>Montgomery, D. C. (2017). </a:t>
            </a:r>
            <a:r>
              <a:rPr lang="pt-BR" b="1" dirty="0"/>
              <a:t>Design </a:t>
            </a:r>
            <a:r>
              <a:rPr lang="pt-BR" b="1" dirty="0" err="1"/>
              <a:t>and</a:t>
            </a:r>
            <a:r>
              <a:rPr lang="pt-BR" b="1" dirty="0"/>
              <a:t> </a:t>
            </a:r>
            <a:r>
              <a:rPr lang="pt-BR" b="1" dirty="0" err="1"/>
              <a:t>Analysis</a:t>
            </a:r>
            <a:r>
              <a:rPr lang="pt-BR" b="1" dirty="0"/>
              <a:t> </a:t>
            </a:r>
            <a:r>
              <a:rPr lang="pt-BR" b="1" dirty="0" err="1"/>
              <a:t>of</a:t>
            </a:r>
            <a:r>
              <a:rPr lang="pt-BR" b="1" dirty="0"/>
              <a:t> </a:t>
            </a:r>
            <a:r>
              <a:rPr lang="pt-BR" b="1" dirty="0" err="1"/>
              <a:t>Experiments</a:t>
            </a:r>
            <a:r>
              <a:rPr lang="pt-BR" dirty="0"/>
              <a:t>. 9.ed. </a:t>
            </a:r>
            <a:r>
              <a:rPr lang="pt-BR" dirty="0" err="1"/>
              <a:t>Hoboken</a:t>
            </a:r>
            <a:r>
              <a:rPr lang="pt-BR" dirty="0"/>
              <a:t>: John </a:t>
            </a:r>
            <a:r>
              <a:rPr lang="pt-BR" dirty="0" err="1"/>
              <a:t>Wiley</a:t>
            </a:r>
            <a:r>
              <a:rPr lang="pt-BR" dirty="0"/>
              <a:t> &amp; Sons, Inc.</a:t>
            </a:r>
          </a:p>
        </p:txBody>
      </p:sp>
      <p:sp>
        <p:nvSpPr>
          <p:cNvPr id="156" name="TextShape 2"/>
          <p:cNvSpPr txBox="1"/>
          <p:nvPr/>
        </p:nvSpPr>
        <p:spPr>
          <a:xfrm>
            <a:off x="581040" y="908478"/>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BIBLIOGRAFIA</a:t>
            </a:r>
          </a:p>
          <a:p>
            <a:pPr>
              <a:lnSpc>
                <a:spcPct val="100000"/>
              </a:lnSpc>
            </a:pPr>
            <a:endParaRPr lang="pt-BR" sz="2800" b="0" strike="noStrike" cap="all" spc="-1" dirty="0">
              <a:solidFill>
                <a:srgbClr val="404040"/>
              </a:solidFill>
              <a:latin typeface="Gill Sans MT"/>
            </a:endParaRPr>
          </a:p>
          <a:p>
            <a:pPr>
              <a:lnSpc>
                <a:spcPct val="100000"/>
              </a:lnSpc>
            </a:pPr>
            <a:endParaRPr lang="pt-BR" sz="2800" b="0" strike="noStrike" spc="-1" dirty="0">
              <a:solidFill>
                <a:srgbClr val="000000"/>
              </a:solidFill>
              <a:latin typeface="Gill Sans MT"/>
            </a:endParaRPr>
          </a:p>
        </p:txBody>
      </p:sp>
    </p:spTree>
    <p:extLst>
      <p:ext uri="{BB962C8B-B14F-4D97-AF65-F5344CB8AC3E}">
        <p14:creationId xmlns:p14="http://schemas.microsoft.com/office/powerpoint/2010/main" val="36797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Mensuração repetida</a:t>
            </a:r>
          </a:p>
          <a:p>
            <a:pPr marL="0" indent="0">
              <a:buNone/>
            </a:pPr>
            <a:r>
              <a:rPr lang="pt-BR" sz="2400" b="1" dirty="0"/>
              <a:t>Método dos testes paralelos</a:t>
            </a:r>
          </a:p>
          <a:p>
            <a:pPr marL="0" indent="0">
              <a:buNone/>
            </a:pPr>
            <a:r>
              <a:rPr lang="pt-BR" sz="2400" dirty="0"/>
              <a:t>Na TCT o primeiro método para estimar a fidedignidade é construir testes paralelos e aplicar os dois testes nas mesmas pessoas. Um teste paralelo também é chamada “uma forma alternativa” do teste.</a:t>
            </a:r>
          </a:p>
          <a:p>
            <a:pPr marL="0" indent="0">
              <a:buNone/>
            </a:pPr>
            <a:r>
              <a:rPr lang="pt-BR" sz="2400" dirty="0"/>
              <a:t>A estimação da fidedignidade é simplesmente a correlação entre o teste e o teste paralelo.</a:t>
            </a:r>
          </a:p>
          <a:p>
            <a:pPr marL="0" indent="0">
              <a:buNone/>
            </a:pPr>
            <a:endParaRPr lang="pt-BR" sz="1100" b="1" dirty="0"/>
          </a:p>
          <a:p>
            <a:pPr marL="0" indent="0">
              <a:buNone/>
            </a:pPr>
            <a:r>
              <a:rPr lang="pt-BR" sz="2400" b="1" dirty="0"/>
              <a:t>Método de teste e </a:t>
            </a:r>
            <a:r>
              <a:rPr lang="pt-BR" sz="2400" b="1" dirty="0" err="1"/>
              <a:t>reteste</a:t>
            </a:r>
            <a:endParaRPr lang="pt-BR" sz="2400" b="1" dirty="0"/>
          </a:p>
          <a:p>
            <a:pPr marL="0" indent="0">
              <a:buNone/>
            </a:pPr>
            <a:r>
              <a:rPr lang="pt-BR" sz="2400" dirty="0"/>
              <a:t>O segundo método é aplicar o mesmo teste duas vezes nas mesmas pessoas (teste-</a:t>
            </a:r>
            <a:r>
              <a:rPr lang="pt-BR" sz="2400" dirty="0" err="1"/>
              <a:t>reteste</a:t>
            </a:r>
            <a:r>
              <a:rPr lang="pt-BR" sz="2400" dirty="0"/>
              <a:t>). Novamente, a correlação entre as duas aplicações é a estimação da fidedignidade do teste.</a:t>
            </a:r>
          </a:p>
        </p:txBody>
      </p:sp>
    </p:spTree>
    <p:extLst>
      <p:ext uri="{BB962C8B-B14F-4D97-AF65-F5344CB8AC3E}">
        <p14:creationId xmlns:p14="http://schemas.microsoft.com/office/powerpoint/2010/main" val="2382924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Mensuração não repetida</a:t>
            </a:r>
          </a:p>
          <a:p>
            <a:pPr marL="0" indent="0">
              <a:buNone/>
            </a:pPr>
            <a:r>
              <a:rPr lang="pt-BR" sz="2400" b="1" dirty="0"/>
              <a:t>Método das duas metades</a:t>
            </a:r>
          </a:p>
          <a:p>
            <a:pPr marL="0" indent="0">
              <a:buNone/>
            </a:pPr>
            <a:r>
              <a:rPr lang="pt-BR" sz="2400" dirty="0"/>
              <a:t>Esse método de estimação da fidedignidade não exige a mensuração repetida. O teste é aplicado uma única vez e depois é dividido em duas partes. Este é o famoso método de duas metades. A correlação entre as metades é a estimação da fidedignidade da metade do teste. </a:t>
            </a:r>
          </a:p>
          <a:p>
            <a:pPr marL="0" indent="0">
              <a:buNone/>
            </a:pPr>
            <a:r>
              <a:rPr lang="pt-BR" sz="2400" dirty="0"/>
              <a:t>Para descobrir a fidedignidade do teste inteiro temos que aplicar a formula de </a:t>
            </a:r>
            <a:r>
              <a:rPr lang="pt-BR" sz="2400" dirty="0" err="1"/>
              <a:t>Spearman</a:t>
            </a:r>
            <a:r>
              <a:rPr lang="pt-BR" sz="2400" dirty="0"/>
              <a:t>-Brown</a:t>
            </a:r>
          </a:p>
          <a:p>
            <a:pPr marL="0" indent="0">
              <a:buNone/>
            </a:pPr>
            <a:endParaRPr lang="pt-BR" sz="2400" dirty="0"/>
          </a:p>
          <a:p>
            <a:pPr marL="0" indent="0">
              <a:buNone/>
            </a:pPr>
            <a:endParaRPr lang="pt-BR" sz="2400" dirty="0"/>
          </a:p>
          <a:p>
            <a:pPr marL="0" indent="0">
              <a:buNone/>
            </a:pPr>
            <a:r>
              <a:rPr lang="pt-BR" sz="2400" dirty="0"/>
              <a:t>onde </a:t>
            </a:r>
            <a:r>
              <a:rPr lang="pt-BR" sz="2400" i="1" dirty="0" err="1"/>
              <a:t>r</a:t>
            </a:r>
            <a:r>
              <a:rPr lang="pt-BR" sz="2400" i="1" baseline="-25000" dirty="0" err="1"/>
              <a:t>c</a:t>
            </a:r>
            <a:r>
              <a:rPr lang="pt-BR" sz="2400" dirty="0"/>
              <a:t>  é a fidedignidade corrigida, para o teste todo e </a:t>
            </a:r>
            <a:r>
              <a:rPr lang="pt-BR" sz="2400" i="1" dirty="0" err="1"/>
              <a:t>r</a:t>
            </a:r>
            <a:r>
              <a:rPr lang="pt-BR" sz="2400" i="1" baseline="-25000" dirty="0" err="1"/>
              <a:t>m</a:t>
            </a:r>
            <a:r>
              <a:rPr lang="pt-BR" sz="2400" dirty="0"/>
              <a:t> é a correlação entre as duas metades do teste.</a:t>
            </a: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7F512202-CAB3-47D1-B583-7DBDDA94B4DF}"/>
                  </a:ext>
                </a:extLst>
              </p:cNvPr>
              <p:cNvSpPr txBox="1"/>
              <p:nvPr/>
            </p:nvSpPr>
            <p:spPr>
              <a:xfrm>
                <a:off x="5324955" y="4800801"/>
                <a:ext cx="1542089" cy="756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𝑟</m:t>
                          </m:r>
                        </m:e>
                        <m:sub>
                          <m:r>
                            <a:rPr lang="pt-BR" sz="2400" b="0" i="1" smtClean="0">
                              <a:latin typeface="Cambria Math" panose="02040503050406030204" pitchFamily="18" charset="0"/>
                            </a:rPr>
                            <m:t>𝑐</m:t>
                          </m:r>
                        </m:sub>
                      </m:sSub>
                      <m:r>
                        <a:rPr lang="pt-BR" sz="2400" i="1" smtClean="0">
                          <a:latin typeface="Cambria Math" panose="02040503050406030204" pitchFamily="18" charset="0"/>
                        </a:rPr>
                        <m:t>=</m:t>
                      </m:r>
                      <m:f>
                        <m:fPr>
                          <m:ctrlPr>
                            <a:rPr lang="pt-BR" sz="2400" i="1" smtClean="0">
                              <a:latin typeface="Cambria Math" panose="02040503050406030204" pitchFamily="18" charset="0"/>
                            </a:rPr>
                          </m:ctrlPr>
                        </m:fPr>
                        <m:num>
                          <m:r>
                            <a:rPr lang="pt-BR" sz="2400" b="0" i="1" smtClean="0">
                              <a:latin typeface="Cambria Math" panose="02040503050406030204" pitchFamily="18" charset="0"/>
                            </a:rPr>
                            <m:t>2</m:t>
                          </m:r>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𝑟</m:t>
                              </m:r>
                            </m:e>
                            <m:sub>
                              <m:r>
                                <a:rPr lang="pt-BR" sz="2400" b="0" i="1" smtClean="0">
                                  <a:latin typeface="Cambria Math" panose="02040503050406030204" pitchFamily="18" charset="0"/>
                                </a:rPr>
                                <m:t>𝑚</m:t>
                              </m:r>
                            </m:sub>
                          </m:sSub>
                        </m:num>
                        <m:den>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𝑟</m:t>
                              </m:r>
                            </m:e>
                            <m:sub>
                              <m:r>
                                <a:rPr lang="pt-BR" sz="2400" i="1">
                                  <a:latin typeface="Cambria Math" panose="02040503050406030204" pitchFamily="18" charset="0"/>
                                </a:rPr>
                                <m:t>𝑚</m:t>
                              </m:r>
                            </m:sub>
                          </m:sSub>
                        </m:den>
                      </m:f>
                    </m:oMath>
                  </m:oMathPara>
                </a14:m>
                <a:endParaRPr lang="pt-BR" sz="2400" dirty="0"/>
              </a:p>
            </p:txBody>
          </p:sp>
        </mc:Choice>
        <mc:Fallback xmlns="">
          <p:sp>
            <p:nvSpPr>
              <p:cNvPr id="5" name="CaixaDeTexto 4">
                <a:extLst>
                  <a:ext uri="{FF2B5EF4-FFF2-40B4-BE49-F238E27FC236}">
                    <a16:creationId xmlns:a16="http://schemas.microsoft.com/office/drawing/2014/main" id="{7F512202-CAB3-47D1-B583-7DBDDA94B4DF}"/>
                  </a:ext>
                </a:extLst>
              </p:cNvPr>
              <p:cNvSpPr txBox="1">
                <a:spLocks noRot="1" noChangeAspect="1" noMove="1" noResize="1" noEditPoints="1" noAdjustHandles="1" noChangeArrowheads="1" noChangeShapeType="1" noTextEdit="1"/>
              </p:cNvSpPr>
              <p:nvPr/>
            </p:nvSpPr>
            <p:spPr>
              <a:xfrm>
                <a:off x="5324955" y="4800801"/>
                <a:ext cx="1542089" cy="756297"/>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92039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Mensuração não repetida</a:t>
                </a:r>
              </a:p>
              <a:p>
                <a:pPr marL="0" indent="0">
                  <a:buNone/>
                </a:pPr>
                <a:r>
                  <a:rPr lang="pt-BR" sz="2400" b="1" dirty="0"/>
                  <a:t>Método de consistência interna</a:t>
                </a:r>
              </a:p>
              <a:p>
                <a:pPr marL="0" indent="0">
                  <a:buNone/>
                </a:pPr>
                <a:r>
                  <a:rPr lang="pt-BR" sz="2400" dirty="0"/>
                  <a:t>Entre outros, o principal é o alfa de </a:t>
                </a:r>
                <a:r>
                  <a:rPr lang="pt-BR" sz="2400" dirty="0" err="1"/>
                  <a:t>Cronbach</a:t>
                </a:r>
                <a:endParaRPr lang="pt-BR" sz="2400" dirty="0"/>
              </a:p>
              <a:p>
                <a:pPr marL="0" indent="0">
                  <a:buNone/>
                </a:pPr>
                <a:endParaRPr lang="pt-BR" sz="2400" dirty="0"/>
              </a:p>
              <a:p>
                <a:pPr marL="0" indent="0">
                  <a:buNone/>
                </a:pPr>
                <a:endParaRPr lang="pt-BR" sz="2400" dirty="0"/>
              </a:p>
              <a:p>
                <a:pPr marL="0" indent="0">
                  <a:buNone/>
                </a:pPr>
                <a:endParaRPr lang="pt-BR" sz="2400" dirty="0"/>
              </a:p>
              <a:p>
                <a:pPr marL="0" indent="0">
                  <a:buNone/>
                </a:pPr>
                <a:r>
                  <a:rPr lang="pt-BR" sz="2400" dirty="0"/>
                  <a:t>onde </a:t>
                </a:r>
                <a:r>
                  <a:rPr lang="pt-BR" sz="2400" i="1" dirty="0"/>
                  <a:t>k</a:t>
                </a:r>
                <a:r>
                  <a:rPr lang="pt-BR" sz="2400" dirty="0"/>
                  <a:t> é o número de itens do teste, </a:t>
                </a:r>
                <a14:m>
                  <m:oMath xmlns:m="http://schemas.openxmlformats.org/officeDocument/2006/math">
                    <m:sSubSup>
                      <m:sSubSupPr>
                        <m:ctrlPr>
                          <a:rPr lang="pt-BR" sz="2400" i="1">
                            <a:latin typeface="Cambria Math" panose="02040503050406030204" pitchFamily="18" charset="0"/>
                            <a:ea typeface="Cambria Math" panose="02040503050406030204" pitchFamily="18" charset="0"/>
                          </a:rPr>
                        </m:ctrlPr>
                      </m:sSubSup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𝑋</m:t>
                        </m:r>
                      </m:sub>
                      <m:sup>
                        <m:r>
                          <a:rPr lang="pt-BR" sz="2400" i="1">
                            <a:latin typeface="Cambria Math" panose="02040503050406030204" pitchFamily="18" charset="0"/>
                            <a:ea typeface="Cambria Math" panose="02040503050406030204" pitchFamily="18" charset="0"/>
                          </a:rPr>
                          <m:t>2</m:t>
                        </m:r>
                      </m:sup>
                    </m:sSubSup>
                  </m:oMath>
                </a14:m>
                <a:r>
                  <a:rPr lang="pt-BR" sz="2400" dirty="0"/>
                  <a:t> é a variância dos escores do teste, </a:t>
                </a:r>
                <a14:m>
                  <m:oMath xmlns:m="http://schemas.openxmlformats.org/officeDocument/2006/math">
                    <m:sSubSup>
                      <m:sSubSupPr>
                        <m:ctrlPr>
                          <a:rPr lang="pt-BR" sz="2400" i="1">
                            <a:latin typeface="Cambria Math" panose="02040503050406030204" pitchFamily="18" charset="0"/>
                            <a:ea typeface="Cambria Math" panose="02040503050406030204" pitchFamily="18" charset="0"/>
                          </a:rPr>
                        </m:ctrlPr>
                      </m:sSubSupPr>
                      <m:e>
                        <m:r>
                          <a:rPr lang="pt-BR" sz="2400" i="1">
                            <a:latin typeface="Cambria Math" panose="02040503050406030204" pitchFamily="18" charset="0"/>
                            <a:ea typeface="Cambria Math" panose="02040503050406030204" pitchFamily="18" charset="0"/>
                          </a:rPr>
                          <m:t>𝑆</m:t>
                        </m:r>
                      </m:e>
                      <m:sub>
                        <m:r>
                          <a:rPr lang="pt-BR" sz="2400" b="0" i="1" smtClean="0">
                            <a:latin typeface="Cambria Math" panose="02040503050406030204" pitchFamily="18" charset="0"/>
                            <a:ea typeface="Cambria Math" panose="02040503050406030204" pitchFamily="18" charset="0"/>
                          </a:rPr>
                          <m:t>𝑖</m:t>
                        </m:r>
                      </m:sub>
                      <m:sup>
                        <m:r>
                          <a:rPr lang="pt-BR" sz="2400" i="1">
                            <a:latin typeface="Cambria Math" panose="02040503050406030204" pitchFamily="18" charset="0"/>
                            <a:ea typeface="Cambria Math" panose="02040503050406030204" pitchFamily="18" charset="0"/>
                          </a:rPr>
                          <m:t>2</m:t>
                        </m:r>
                      </m:sup>
                    </m:sSubSup>
                  </m:oMath>
                </a14:m>
                <a:r>
                  <a:rPr lang="pt-BR" sz="2400" dirty="0"/>
                  <a:t> variância dos escores do item </a:t>
                </a:r>
                <a:r>
                  <a:rPr lang="pt-BR" sz="2400" i="1" dirty="0"/>
                  <a:t>i</a:t>
                </a:r>
                <a:r>
                  <a:rPr lang="pt-BR" sz="2400" dirty="0"/>
                  <a:t>.</a:t>
                </a:r>
              </a:p>
              <a:p>
                <a:pPr marL="0" indent="0">
                  <a:buNone/>
                </a:pPr>
                <a:endParaRPr lang="pt-BR" sz="2400" dirty="0"/>
              </a:p>
            </p:txBody>
          </p:sp>
        </mc:Choice>
        <mc:Fallback xmlns="">
          <p:sp>
            <p:nvSpPr>
              <p:cNvPr id="3" name="Espaço Reservado para Conteúdo 2">
                <a:extLst>
                  <a:ext uri="{FF2B5EF4-FFF2-40B4-BE49-F238E27FC236}">
                    <a16:creationId xmlns:a16="http://schemas.microsoft.com/office/drawing/2014/main" id="{29297C1D-109A-4D43-9E23-88222B35E06A}"/>
                  </a:ext>
                </a:extLst>
              </p:cNvPr>
              <p:cNvSpPr>
                <a:spLocks noGrp="1" noRot="1" noChangeAspect="1" noMove="1" noResize="1" noEditPoints="1" noAdjustHandles="1" noChangeArrowheads="1" noChangeShapeType="1" noTextEdit="1"/>
              </p:cNvSpPr>
              <p:nvPr>
                <p:ph idx="1"/>
              </p:nvPr>
            </p:nvSpPr>
            <p:spPr>
              <a:xfrm>
                <a:off x="1066799" y="1679050"/>
                <a:ext cx="10409583" cy="4681993"/>
              </a:xfrm>
              <a:blipFill>
                <a:blip r:embed="rId2"/>
                <a:stretch>
                  <a:fillRect l="-87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7F512202-CAB3-47D1-B583-7DBDDA94B4DF}"/>
                  </a:ext>
                </a:extLst>
              </p:cNvPr>
              <p:cNvSpPr txBox="1"/>
              <p:nvPr/>
            </p:nvSpPr>
            <p:spPr>
              <a:xfrm>
                <a:off x="2599841" y="3571173"/>
                <a:ext cx="6621236" cy="897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𝛼</m:t>
                          </m:r>
                          <m:r>
                            <a:rPr lang="pt-BR" sz="2400" b="0" i="1" smtClean="0">
                              <a:latin typeface="Cambria Math" panose="02040503050406030204" pitchFamily="18" charset="0"/>
                              <a:ea typeface="Cambria Math" panose="02040503050406030204" pitchFamily="18" charset="0"/>
                            </a:rPr>
                            <m:t>=</m:t>
                          </m:r>
                          <m:d>
                            <m:dPr>
                              <m:ctrlPr>
                                <a:rPr lang="pt-BR" sz="2400" b="0" i="1" smtClean="0">
                                  <a:latin typeface="Cambria Math" panose="02040503050406030204" pitchFamily="18" charset="0"/>
                                  <a:ea typeface="Cambria Math" panose="02040503050406030204" pitchFamily="18" charset="0"/>
                                </a:rPr>
                              </m:ctrlPr>
                            </m:dPr>
                            <m:e>
                              <m:f>
                                <m:fPr>
                                  <m:ctrlPr>
                                    <a:rPr lang="pt-BR" sz="2400" b="0" i="1" smtClean="0">
                                      <a:latin typeface="Cambria Math" panose="02040503050406030204" pitchFamily="18" charset="0"/>
                                      <a:ea typeface="Cambria Math" panose="02040503050406030204" pitchFamily="18" charset="0"/>
                                    </a:rPr>
                                  </m:ctrlPr>
                                </m:fPr>
                                <m:num>
                                  <m:r>
                                    <a:rPr lang="pt-BR" sz="2400" b="0" i="1" smtClean="0">
                                      <a:latin typeface="Cambria Math" panose="02040503050406030204" pitchFamily="18" charset="0"/>
                                      <a:ea typeface="Cambria Math" panose="02040503050406030204" pitchFamily="18" charset="0"/>
                                    </a:rPr>
                                    <m:t>𝑘</m:t>
                                  </m:r>
                                </m:num>
                                <m:den>
                                  <m:r>
                                    <a:rPr lang="pt-BR" sz="2400" b="0" i="1" smtClean="0">
                                      <a:latin typeface="Cambria Math" panose="02040503050406030204" pitchFamily="18" charset="0"/>
                                      <a:ea typeface="Cambria Math" panose="02040503050406030204" pitchFamily="18" charset="0"/>
                                    </a:rPr>
                                    <m:t>𝑘</m:t>
                                  </m:r>
                                  <m:r>
                                    <a:rPr lang="pt-BR" sz="2400" b="0" i="1" smtClean="0">
                                      <a:latin typeface="Cambria Math" panose="02040503050406030204" pitchFamily="18" charset="0"/>
                                      <a:ea typeface="Cambria Math" panose="02040503050406030204" pitchFamily="18" charset="0"/>
                                    </a:rPr>
                                    <m:t>−1</m:t>
                                  </m:r>
                                </m:den>
                              </m:f>
                            </m:e>
                          </m:d>
                          <m:d>
                            <m:dPr>
                              <m:ctrlPr>
                                <a:rPr lang="pt-BR" sz="2400" b="0" i="1" smtClean="0">
                                  <a:latin typeface="Cambria Math" panose="02040503050406030204" pitchFamily="18" charset="0"/>
                                  <a:ea typeface="Cambria Math" panose="02040503050406030204" pitchFamily="18" charset="0"/>
                                </a:rPr>
                              </m:ctrlPr>
                            </m:dPr>
                            <m:e>
                              <m:f>
                                <m:fPr>
                                  <m:ctrlPr>
                                    <a:rPr lang="pt-BR" sz="2400" b="0" i="1" smtClean="0">
                                      <a:latin typeface="Cambria Math" panose="02040503050406030204" pitchFamily="18" charset="0"/>
                                      <a:ea typeface="Cambria Math" panose="02040503050406030204" pitchFamily="18" charset="0"/>
                                    </a:rPr>
                                  </m:ctrlPr>
                                </m:fPr>
                                <m:num>
                                  <m:sSubSup>
                                    <m:sSubSupPr>
                                      <m:ctrlPr>
                                        <a:rPr lang="pt-BR" sz="2400" b="0" i="1" smtClean="0">
                                          <a:latin typeface="Cambria Math" panose="02040503050406030204" pitchFamily="18" charset="0"/>
                                          <a:ea typeface="Cambria Math" panose="02040503050406030204" pitchFamily="18" charset="0"/>
                                        </a:rPr>
                                      </m:ctrlPr>
                                    </m:sSubSupPr>
                                    <m:e>
                                      <m:r>
                                        <a:rPr lang="pt-BR" sz="2400" b="0" i="1" smtClean="0">
                                          <a:latin typeface="Cambria Math" panose="02040503050406030204" pitchFamily="18" charset="0"/>
                                          <a:ea typeface="Cambria Math" panose="02040503050406030204" pitchFamily="18" charset="0"/>
                                        </a:rPr>
                                        <m:t>𝑆</m:t>
                                      </m:r>
                                    </m:e>
                                    <m:sub>
                                      <m:r>
                                        <a:rPr lang="pt-BR" sz="2400" b="0" i="1" smtClean="0">
                                          <a:latin typeface="Cambria Math" panose="02040503050406030204" pitchFamily="18" charset="0"/>
                                          <a:ea typeface="Cambria Math" panose="02040503050406030204" pitchFamily="18" charset="0"/>
                                        </a:rPr>
                                        <m:t>𝑋</m:t>
                                      </m:r>
                                    </m:sub>
                                    <m:sup>
                                      <m:r>
                                        <a:rPr lang="pt-BR" sz="2400" b="0" i="1" smtClean="0">
                                          <a:latin typeface="Cambria Math" panose="02040503050406030204" pitchFamily="18" charset="0"/>
                                          <a:ea typeface="Cambria Math" panose="02040503050406030204" pitchFamily="18" charset="0"/>
                                        </a:rPr>
                                        <m:t>2</m:t>
                                      </m:r>
                                    </m:sup>
                                  </m:sSubSup>
                                  <m:r>
                                    <a:rPr lang="pt-BR" sz="2400" b="0" i="1" smtClean="0">
                                      <a:latin typeface="Cambria Math" panose="02040503050406030204" pitchFamily="18" charset="0"/>
                                      <a:ea typeface="Cambria Math" panose="02040503050406030204" pitchFamily="18" charset="0"/>
                                    </a:rPr>
                                    <m:t>−</m:t>
                                  </m:r>
                                  <m:nary>
                                    <m:naryPr>
                                      <m:chr m:val="∑"/>
                                      <m:subHide m:val="on"/>
                                      <m:supHide m:val="on"/>
                                      <m:ctrlPr>
                                        <a:rPr lang="pt-BR" sz="2400" b="0" i="1" smtClean="0">
                                          <a:latin typeface="Cambria Math" panose="02040503050406030204" pitchFamily="18" charset="0"/>
                                          <a:ea typeface="Cambria Math" panose="02040503050406030204" pitchFamily="18" charset="0"/>
                                        </a:rPr>
                                      </m:ctrlPr>
                                    </m:naryPr>
                                    <m:sub/>
                                    <m:sup/>
                                    <m:e>
                                      <m:sSubSup>
                                        <m:sSubSupPr>
                                          <m:ctrlPr>
                                            <a:rPr lang="pt-BR" sz="2400" i="1">
                                              <a:latin typeface="Cambria Math" panose="02040503050406030204" pitchFamily="18" charset="0"/>
                                              <a:ea typeface="Cambria Math" panose="02040503050406030204" pitchFamily="18" charset="0"/>
                                            </a:rPr>
                                          </m:ctrlPr>
                                        </m:sSubSupPr>
                                        <m:e>
                                          <m:r>
                                            <a:rPr lang="pt-BR" sz="2400" i="1">
                                              <a:latin typeface="Cambria Math" panose="02040503050406030204" pitchFamily="18" charset="0"/>
                                              <a:ea typeface="Cambria Math" panose="02040503050406030204" pitchFamily="18" charset="0"/>
                                            </a:rPr>
                                            <m:t>𝑆</m:t>
                                          </m:r>
                                        </m:e>
                                        <m:sub>
                                          <m:r>
                                            <a:rPr lang="pt-BR" sz="2400" b="0" i="1" smtClean="0">
                                              <a:latin typeface="Cambria Math" panose="02040503050406030204" pitchFamily="18" charset="0"/>
                                              <a:ea typeface="Cambria Math" panose="02040503050406030204" pitchFamily="18" charset="0"/>
                                            </a:rPr>
                                            <m:t>𝑖</m:t>
                                          </m:r>
                                        </m:sub>
                                        <m:sup>
                                          <m:r>
                                            <a:rPr lang="pt-BR" sz="2400" i="1">
                                              <a:latin typeface="Cambria Math" panose="02040503050406030204" pitchFamily="18" charset="0"/>
                                              <a:ea typeface="Cambria Math" panose="02040503050406030204" pitchFamily="18" charset="0"/>
                                            </a:rPr>
                                            <m:t>2</m:t>
                                          </m:r>
                                        </m:sup>
                                      </m:sSubSup>
                                    </m:e>
                                  </m:nary>
                                </m:num>
                                <m:den>
                                  <m:sSubSup>
                                    <m:sSubSupPr>
                                      <m:ctrlPr>
                                        <a:rPr lang="pt-BR" sz="2400" i="1">
                                          <a:latin typeface="Cambria Math" panose="02040503050406030204" pitchFamily="18" charset="0"/>
                                          <a:ea typeface="Cambria Math" panose="02040503050406030204" pitchFamily="18" charset="0"/>
                                        </a:rPr>
                                      </m:ctrlPr>
                                    </m:sSubSup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𝑋</m:t>
                                      </m:r>
                                    </m:sub>
                                    <m:sup>
                                      <m:r>
                                        <a:rPr lang="pt-BR" sz="2400" i="1">
                                          <a:latin typeface="Cambria Math" panose="02040503050406030204" pitchFamily="18" charset="0"/>
                                          <a:ea typeface="Cambria Math" panose="02040503050406030204" pitchFamily="18" charset="0"/>
                                        </a:rPr>
                                        <m:t>2</m:t>
                                      </m:r>
                                    </m:sup>
                                  </m:sSubSup>
                                </m:den>
                              </m:f>
                            </m:e>
                          </m:d>
                          <m:r>
                            <a:rPr lang="pt-BR" sz="2400" b="0" i="1" smtClean="0">
                              <a:latin typeface="Cambria Math" panose="02040503050406030204" pitchFamily="18" charset="0"/>
                              <a:ea typeface="Cambria Math" panose="02040503050406030204" pitchFamily="18" charset="0"/>
                            </a:rPr>
                            <m:t>=</m:t>
                          </m:r>
                          <m:d>
                            <m:dPr>
                              <m:ctrlPr>
                                <a:rPr lang="pt-BR" sz="2400" i="1">
                                  <a:latin typeface="Cambria Math" panose="02040503050406030204" pitchFamily="18" charset="0"/>
                                  <a:ea typeface="Cambria Math" panose="02040503050406030204" pitchFamily="18" charset="0"/>
                                </a:rPr>
                              </m:ctrlPr>
                            </m:dPr>
                            <m:e>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𝑘</m:t>
                                  </m:r>
                                </m:num>
                                <m:den>
                                  <m:r>
                                    <a:rPr lang="pt-BR" sz="2400" i="1">
                                      <a:latin typeface="Cambria Math" panose="02040503050406030204" pitchFamily="18" charset="0"/>
                                      <a:ea typeface="Cambria Math" panose="02040503050406030204" pitchFamily="18" charset="0"/>
                                    </a:rPr>
                                    <m:t>𝑘</m:t>
                                  </m:r>
                                  <m:r>
                                    <a:rPr lang="pt-BR" sz="2400" i="1">
                                      <a:latin typeface="Cambria Math" panose="02040503050406030204" pitchFamily="18" charset="0"/>
                                      <a:ea typeface="Cambria Math" panose="02040503050406030204" pitchFamily="18" charset="0"/>
                                    </a:rPr>
                                    <m:t>−1</m:t>
                                  </m:r>
                                </m:den>
                              </m:f>
                            </m:e>
                          </m:d>
                          <m:d>
                            <m:dPr>
                              <m:ctrlPr>
                                <a:rPr lang="pt-BR" sz="2400" i="1">
                                  <a:latin typeface="Cambria Math" panose="02040503050406030204" pitchFamily="18" charset="0"/>
                                  <a:ea typeface="Cambria Math" panose="02040503050406030204" pitchFamily="18" charset="0"/>
                                </a:rPr>
                              </m:ctrlPr>
                            </m:dPr>
                            <m:e>
                              <m:r>
                                <a:rPr lang="pt-BR" sz="2400" b="0" i="1" smtClean="0">
                                  <a:latin typeface="Cambria Math" panose="02040503050406030204" pitchFamily="18" charset="0"/>
                                  <a:ea typeface="Cambria Math" panose="02040503050406030204" pitchFamily="18" charset="0"/>
                                </a:rPr>
                                <m:t>1−</m:t>
                              </m:r>
                              <m:f>
                                <m:fPr>
                                  <m:ctrlPr>
                                    <a:rPr lang="pt-BR" sz="2400" i="1">
                                      <a:latin typeface="Cambria Math" panose="02040503050406030204" pitchFamily="18" charset="0"/>
                                      <a:ea typeface="Cambria Math" panose="02040503050406030204" pitchFamily="18" charset="0"/>
                                    </a:rPr>
                                  </m:ctrlPr>
                                </m:fPr>
                                <m:num>
                                  <m:nary>
                                    <m:naryPr>
                                      <m:chr m:val="∑"/>
                                      <m:subHide m:val="on"/>
                                      <m:supHide m:val="on"/>
                                      <m:ctrlPr>
                                        <a:rPr lang="pt-BR" sz="2400" i="1">
                                          <a:latin typeface="Cambria Math" panose="02040503050406030204" pitchFamily="18" charset="0"/>
                                          <a:ea typeface="Cambria Math" panose="02040503050406030204" pitchFamily="18" charset="0"/>
                                        </a:rPr>
                                      </m:ctrlPr>
                                    </m:naryPr>
                                    <m:sub/>
                                    <m:sup/>
                                    <m:e>
                                      <m:sSubSup>
                                        <m:sSubSupPr>
                                          <m:ctrlPr>
                                            <a:rPr lang="pt-BR" sz="2400" i="1">
                                              <a:latin typeface="Cambria Math" panose="02040503050406030204" pitchFamily="18" charset="0"/>
                                              <a:ea typeface="Cambria Math" panose="02040503050406030204" pitchFamily="18" charset="0"/>
                                            </a:rPr>
                                          </m:ctrlPr>
                                        </m:sSubSup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𝑖</m:t>
                                          </m:r>
                                        </m:sub>
                                        <m:sup>
                                          <m:r>
                                            <a:rPr lang="pt-BR" sz="2400" i="1">
                                              <a:latin typeface="Cambria Math" panose="02040503050406030204" pitchFamily="18" charset="0"/>
                                              <a:ea typeface="Cambria Math" panose="02040503050406030204" pitchFamily="18" charset="0"/>
                                            </a:rPr>
                                            <m:t>2</m:t>
                                          </m:r>
                                        </m:sup>
                                      </m:sSubSup>
                                    </m:e>
                                  </m:nary>
                                </m:num>
                                <m:den>
                                  <m:sSubSup>
                                    <m:sSubSupPr>
                                      <m:ctrlPr>
                                        <a:rPr lang="pt-BR" sz="2400" i="1">
                                          <a:latin typeface="Cambria Math" panose="02040503050406030204" pitchFamily="18" charset="0"/>
                                          <a:ea typeface="Cambria Math" panose="02040503050406030204" pitchFamily="18" charset="0"/>
                                        </a:rPr>
                                      </m:ctrlPr>
                                    </m:sSubSup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𝑋</m:t>
                                      </m:r>
                                    </m:sub>
                                    <m:sup>
                                      <m:r>
                                        <a:rPr lang="pt-BR" sz="2400" i="1">
                                          <a:latin typeface="Cambria Math" panose="02040503050406030204" pitchFamily="18" charset="0"/>
                                          <a:ea typeface="Cambria Math" panose="02040503050406030204" pitchFamily="18" charset="0"/>
                                        </a:rPr>
                                        <m:t>2</m:t>
                                      </m:r>
                                    </m:sup>
                                  </m:sSubSup>
                                </m:den>
                              </m:f>
                            </m:e>
                          </m:d>
                        </m:e>
                        <m:sub/>
                      </m:sSub>
                    </m:oMath>
                  </m:oMathPara>
                </a14:m>
                <a:endParaRPr lang="pt-BR" sz="2400" dirty="0"/>
              </a:p>
            </p:txBody>
          </p:sp>
        </mc:Choice>
        <mc:Fallback xmlns="">
          <p:sp>
            <p:nvSpPr>
              <p:cNvPr id="5" name="CaixaDeTexto 4">
                <a:extLst>
                  <a:ext uri="{FF2B5EF4-FFF2-40B4-BE49-F238E27FC236}">
                    <a16:creationId xmlns:a16="http://schemas.microsoft.com/office/drawing/2014/main" id="{7F512202-CAB3-47D1-B583-7DBDDA94B4DF}"/>
                  </a:ext>
                </a:extLst>
              </p:cNvPr>
              <p:cNvSpPr txBox="1">
                <a:spLocks noRot="1" noChangeAspect="1" noMove="1" noResize="1" noEditPoints="1" noAdjustHandles="1" noChangeArrowheads="1" noChangeShapeType="1" noTextEdit="1"/>
              </p:cNvSpPr>
              <p:nvPr/>
            </p:nvSpPr>
            <p:spPr>
              <a:xfrm>
                <a:off x="2599841" y="3571173"/>
                <a:ext cx="6621236" cy="897746"/>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71176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Fidedignidade</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dirty="0"/>
              <a:t>De um modo geral, podemos afirmar que um valor mínimo para a fidedignidade dos escores de um teste é 0,70. Quando decisões importante são tomadas, o valor aumenta para 0,80 até 0,90.  Valores acima de 0,90 podem indicar redundância dos itens.</a:t>
            </a:r>
          </a:p>
          <a:p>
            <a:pPr marL="0" indent="0">
              <a:buNone/>
            </a:pPr>
            <a:endParaRPr lang="pt-BR" sz="2400" dirty="0"/>
          </a:p>
          <a:p>
            <a:pPr marL="0" indent="0">
              <a:buNone/>
            </a:pPr>
            <a:r>
              <a:rPr lang="pt-BR" sz="2400" dirty="0"/>
              <a:t>Uma fidedignidade de 0,80 significa que 80% da variância é variância verdadeira e 20% é variância de erro. </a:t>
            </a:r>
          </a:p>
          <a:p>
            <a:pPr marL="0" indent="0">
              <a:buNone/>
            </a:pPr>
            <a:endParaRPr lang="pt-BR" sz="2400" dirty="0"/>
          </a:p>
          <a:p>
            <a:pPr marL="0" indent="0">
              <a:buNone/>
            </a:pPr>
            <a:r>
              <a:rPr lang="pt-BR" sz="2400" b="1" dirty="0"/>
              <a:t>Erro padrão de mensuração (EPM)</a:t>
            </a:r>
          </a:p>
          <a:p>
            <a:pPr marL="0" indent="0">
              <a:buNone/>
            </a:pPr>
            <a:endParaRPr lang="pt-BR" sz="2400" dirty="0"/>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28217810-5969-46B7-A558-E4B5E0F83DC9}"/>
                  </a:ext>
                </a:extLst>
              </p:cNvPr>
              <p:cNvSpPr txBox="1"/>
              <p:nvPr/>
            </p:nvSpPr>
            <p:spPr>
              <a:xfrm>
                <a:off x="4610966" y="6017308"/>
                <a:ext cx="2643929"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𝐸𝑃𝑀</m:t>
                      </m:r>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i="1" smtClean="0">
                              <a:latin typeface="Cambria Math" panose="02040503050406030204" pitchFamily="18" charset="0"/>
                              <a:ea typeface="Cambria Math" panose="02040503050406030204" pitchFamily="18" charset="0"/>
                            </a:rPr>
                            <m:t>𝜎</m:t>
                          </m:r>
                        </m:e>
                        <m:sub>
                          <m:r>
                            <a:rPr lang="pt-BR" sz="2400" b="0" i="1" smtClean="0">
                              <a:latin typeface="Cambria Math" panose="02040503050406030204" pitchFamily="18" charset="0"/>
                            </a:rPr>
                            <m:t>𝑋</m:t>
                          </m:r>
                        </m:sub>
                      </m:sSub>
                      <m:r>
                        <a:rPr lang="pt-BR" sz="2400" b="0" i="1" smtClean="0">
                          <a:latin typeface="Cambria Math" panose="02040503050406030204" pitchFamily="18" charset="0"/>
                        </a:rPr>
                        <m:t>.</m:t>
                      </m:r>
                      <m:rad>
                        <m:radPr>
                          <m:degHide m:val="on"/>
                          <m:ctrlPr>
                            <a:rPr lang="pt-BR" sz="2400" b="0" i="1" smtClean="0">
                              <a:latin typeface="Cambria Math" panose="02040503050406030204" pitchFamily="18" charset="0"/>
                            </a:rPr>
                          </m:ctrlPr>
                        </m:radPr>
                        <m:deg/>
                        <m:e>
                          <m:r>
                            <a:rPr lang="pt-BR" sz="2400" b="0" i="1" smtClean="0">
                              <a:latin typeface="Cambria Math" panose="02040503050406030204" pitchFamily="18" charset="0"/>
                            </a:rPr>
                            <m:t>1−</m:t>
                          </m:r>
                          <m:sSub>
                            <m:sSubPr>
                              <m:ctrlPr>
                                <a:rPr lang="pt-BR" sz="2400" b="0" i="1" smtClean="0">
                                  <a:latin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𝜌</m:t>
                              </m:r>
                            </m:e>
                            <m:sub>
                              <m:r>
                                <a:rPr lang="pt-BR" sz="2400" b="0" i="1" smtClean="0">
                                  <a:latin typeface="Cambria Math" panose="02040503050406030204" pitchFamily="18" charset="0"/>
                                </a:rPr>
                                <m:t>𝑋</m:t>
                              </m:r>
                            </m:sub>
                          </m:sSub>
                        </m:e>
                      </m:rad>
                    </m:oMath>
                  </m:oMathPara>
                </a14:m>
                <a:endParaRPr lang="pt-BR" sz="2400" dirty="0"/>
              </a:p>
            </p:txBody>
          </p:sp>
        </mc:Choice>
        <mc:Fallback xmlns="">
          <p:sp>
            <p:nvSpPr>
              <p:cNvPr id="7" name="CaixaDeTexto 6">
                <a:extLst>
                  <a:ext uri="{FF2B5EF4-FFF2-40B4-BE49-F238E27FC236}">
                    <a16:creationId xmlns:a16="http://schemas.microsoft.com/office/drawing/2014/main" id="{28217810-5969-46B7-A558-E4B5E0F83DC9}"/>
                  </a:ext>
                </a:extLst>
              </p:cNvPr>
              <p:cNvSpPr txBox="1">
                <a:spLocks noRot="1" noChangeAspect="1" noMove="1" noResize="1" noEditPoints="1" noAdjustHandles="1" noChangeArrowheads="1" noChangeShapeType="1" noTextEdit="1"/>
              </p:cNvSpPr>
              <p:nvPr/>
            </p:nvSpPr>
            <p:spPr>
              <a:xfrm>
                <a:off x="4610966" y="6017308"/>
                <a:ext cx="2643929" cy="447238"/>
              </a:xfrm>
              <a:prstGeom prst="rect">
                <a:avLst/>
              </a:prstGeom>
              <a:blipFill>
                <a:blip r:embed="rId2"/>
                <a:stretch>
                  <a:fillRect b="-1370"/>
                </a:stretch>
              </a:blipFill>
            </p:spPr>
            <p:txBody>
              <a:bodyPr/>
              <a:lstStyle/>
              <a:p>
                <a:r>
                  <a:rPr lang="pt-BR">
                    <a:noFill/>
                  </a:rPr>
                  <a:t> </a:t>
                </a:r>
              </a:p>
            </p:txBody>
          </p:sp>
        </mc:Fallback>
      </mc:AlternateContent>
    </p:spTree>
    <p:extLst>
      <p:ext uri="{BB962C8B-B14F-4D97-AF65-F5344CB8AC3E}">
        <p14:creationId xmlns:p14="http://schemas.microsoft.com/office/powerpoint/2010/main" val="2701569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6315F-9270-49BA-A25A-BEB9F1388D0A}"/>
              </a:ext>
            </a:extLst>
          </p:cNvPr>
          <p:cNvSpPr>
            <a:spLocks noGrp="1"/>
          </p:cNvSpPr>
          <p:nvPr>
            <p:ph type="title"/>
          </p:nvPr>
        </p:nvSpPr>
        <p:spPr/>
        <p:txBody>
          <a:bodyPr/>
          <a:lstStyle/>
          <a:p>
            <a:r>
              <a:rPr lang="pt-BR" dirty="0"/>
              <a:t>Validade</a:t>
            </a:r>
          </a:p>
        </p:txBody>
      </p:sp>
    </p:spTree>
    <p:extLst>
      <p:ext uri="{BB962C8B-B14F-4D97-AF65-F5344CB8AC3E}">
        <p14:creationId xmlns:p14="http://schemas.microsoft.com/office/powerpoint/2010/main" val="1094099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Validade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dirty="0"/>
              <a:t>• A definição clássica (1921): </a:t>
            </a:r>
            <a:r>
              <a:rPr lang="pt-BR" sz="2400" b="1" dirty="0"/>
              <a:t>“validade é o grau em que um teste mede o que se pretende medir”</a:t>
            </a:r>
          </a:p>
          <a:p>
            <a:pPr marL="0" indent="0">
              <a:buNone/>
            </a:pPr>
            <a:r>
              <a:rPr lang="pt-BR" sz="2400" dirty="0"/>
              <a:t>• Outra definição tradicional (</a:t>
            </a:r>
            <a:r>
              <a:rPr lang="pt-BR" sz="2400" dirty="0" err="1"/>
              <a:t>Anastasi</a:t>
            </a:r>
            <a:r>
              <a:rPr lang="pt-BR" sz="2400" dirty="0"/>
              <a:t> &amp; Urbina,1997) é:</a:t>
            </a:r>
            <a:br>
              <a:rPr lang="pt-BR" sz="2400" dirty="0"/>
            </a:br>
            <a:r>
              <a:rPr lang="pt-BR" sz="2400" b="1" dirty="0"/>
              <a:t>“a validade de um teste diz respeito a o que o teste mede e com que eficácia ele o faz”.</a:t>
            </a:r>
          </a:p>
          <a:p>
            <a:pPr marL="0" indent="0">
              <a:buNone/>
            </a:pPr>
            <a:r>
              <a:rPr lang="pt-BR" sz="2400" dirty="0"/>
              <a:t>• Definição de validade nos Padrões de Testagem de 1985: (AERA - American </a:t>
            </a:r>
            <a:r>
              <a:rPr lang="pt-BR" sz="2400" dirty="0" err="1"/>
              <a:t>Educational</a:t>
            </a:r>
            <a:r>
              <a:rPr lang="pt-BR" sz="2400" dirty="0"/>
              <a:t> </a:t>
            </a:r>
            <a:r>
              <a:rPr lang="pt-BR" sz="2400" dirty="0" err="1"/>
              <a:t>Research</a:t>
            </a:r>
            <a:r>
              <a:rPr lang="pt-BR" sz="2400" dirty="0"/>
              <a:t> </a:t>
            </a:r>
            <a:r>
              <a:rPr lang="pt-BR" sz="2400" dirty="0" err="1"/>
              <a:t>Association</a:t>
            </a:r>
            <a:r>
              <a:rPr lang="pt-BR" sz="2400" dirty="0"/>
              <a:t>, APA – American </a:t>
            </a:r>
            <a:r>
              <a:rPr lang="pt-BR" sz="2400" dirty="0" err="1"/>
              <a:t>Psychological</a:t>
            </a:r>
            <a:r>
              <a:rPr lang="pt-BR" sz="2400" dirty="0"/>
              <a:t> </a:t>
            </a:r>
            <a:r>
              <a:rPr lang="pt-BR" sz="2400" dirty="0" err="1"/>
              <a:t>Association</a:t>
            </a:r>
            <a:r>
              <a:rPr lang="pt-BR" sz="2400" dirty="0"/>
              <a:t>, NCME - </a:t>
            </a:r>
            <a:r>
              <a:rPr lang="pt-BR" sz="2400" dirty="0" err="1"/>
              <a:t>National</a:t>
            </a:r>
            <a:r>
              <a:rPr lang="pt-BR" sz="2400" dirty="0"/>
              <a:t> </a:t>
            </a:r>
            <a:r>
              <a:rPr lang="pt-BR" sz="2400" dirty="0" err="1"/>
              <a:t>Council</a:t>
            </a:r>
            <a:r>
              <a:rPr lang="pt-BR" sz="2400" dirty="0"/>
              <a:t> </a:t>
            </a:r>
            <a:r>
              <a:rPr lang="pt-BR" sz="2400" dirty="0" err="1"/>
              <a:t>on</a:t>
            </a:r>
            <a:r>
              <a:rPr lang="pt-BR" sz="2400" dirty="0"/>
              <a:t> </a:t>
            </a:r>
            <a:r>
              <a:rPr lang="pt-BR" sz="2400" dirty="0" err="1"/>
              <a:t>Measurement</a:t>
            </a:r>
            <a:r>
              <a:rPr lang="pt-BR" sz="2400" dirty="0"/>
              <a:t> in </a:t>
            </a:r>
            <a:r>
              <a:rPr lang="pt-BR" sz="2400" dirty="0" err="1"/>
              <a:t>Education</a:t>
            </a:r>
            <a:r>
              <a:rPr lang="pt-BR" sz="2400" dirty="0"/>
              <a:t>): </a:t>
            </a:r>
            <a:br>
              <a:rPr lang="pt-BR" sz="2400" dirty="0"/>
            </a:br>
            <a:r>
              <a:rPr lang="pt-BR" sz="2400" b="1" dirty="0"/>
              <a:t>“grau em que todas as evidências acumuladas corroboram a interpretação pretendida dos escores de um teste para os fins propostos”.</a:t>
            </a:r>
          </a:p>
        </p:txBody>
      </p:sp>
    </p:spTree>
    <p:extLst>
      <p:ext uri="{BB962C8B-B14F-4D97-AF65-F5344CB8AC3E}">
        <p14:creationId xmlns:p14="http://schemas.microsoft.com/office/powerpoint/2010/main" val="2819815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Validade</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dirty="0"/>
              <a:t>“A questão básica de validade para o pesquisador é fornecer evidências de que os escores de um teste de fato indicam o construto de interesse.”</a:t>
            </a:r>
          </a:p>
          <a:p>
            <a:pPr marL="0" indent="0">
              <a:buNone/>
            </a:pPr>
            <a:endParaRPr lang="pt-BR" sz="2400" dirty="0"/>
          </a:p>
          <a:p>
            <a:pPr marL="0" indent="0">
              <a:buNone/>
            </a:pPr>
            <a:r>
              <a:rPr lang="pt-BR" sz="2400" dirty="0"/>
              <a:t>Nas Padrões de Testagem (1985) foram distinguidos três aspectos de validade. Esta visão passou a ser conhecida como a visão tripartite da validade (o sistema de 3 </a:t>
            </a:r>
            <a:r>
              <a:rPr lang="pt-BR" sz="2400" dirty="0" err="1"/>
              <a:t>C’s</a:t>
            </a:r>
            <a:r>
              <a:rPr lang="pt-BR" sz="2400" dirty="0"/>
              <a:t>). Os três aspectos de validade são:</a:t>
            </a:r>
          </a:p>
          <a:p>
            <a:pPr marL="0" indent="0">
              <a:buNone/>
            </a:pPr>
            <a:r>
              <a:rPr lang="pt-BR" sz="2400" dirty="0"/>
              <a:t>• validade de Conteúdo,</a:t>
            </a:r>
          </a:p>
          <a:p>
            <a:pPr marL="0" indent="0">
              <a:buNone/>
            </a:pPr>
            <a:r>
              <a:rPr lang="pt-BR" sz="2400" dirty="0"/>
              <a:t>• validade de Construto,</a:t>
            </a:r>
          </a:p>
          <a:p>
            <a:pPr marL="0" indent="0">
              <a:buNone/>
            </a:pPr>
            <a:r>
              <a:rPr lang="pt-BR" sz="2400" dirty="0"/>
              <a:t>• validade de Critério.</a:t>
            </a:r>
          </a:p>
        </p:txBody>
      </p:sp>
    </p:spTree>
    <p:extLst>
      <p:ext uri="{BB962C8B-B14F-4D97-AF65-F5344CB8AC3E}">
        <p14:creationId xmlns:p14="http://schemas.microsoft.com/office/powerpoint/2010/main" val="3694848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Tipos de validade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Validade de Conteúdo</a:t>
            </a:r>
          </a:p>
          <a:p>
            <a:pPr marL="0" indent="0">
              <a:buNone/>
            </a:pPr>
            <a:r>
              <a:rPr lang="pt-BR" sz="2400" dirty="0"/>
              <a:t>Este aspecto de validade é principalmente importante para os testes usados no contexto educacional e ocupacional. Para poder avaliar a validade de conteúdo precisa-se um domínio de conteúdo bem definido. A avaliação da validade de conteúdo é realizada por especialistas que julgam a relevância e a representatividade do conteúdo do teste. </a:t>
            </a:r>
          </a:p>
          <a:p>
            <a:pPr marL="0" indent="0">
              <a:buNone/>
            </a:pPr>
            <a:endParaRPr lang="pt-BR" sz="1400" dirty="0"/>
          </a:p>
          <a:p>
            <a:pPr marL="0" indent="0">
              <a:buNone/>
            </a:pPr>
            <a:r>
              <a:rPr lang="pt-BR" sz="2400" dirty="0"/>
              <a:t>Os procedimentos de avaliação da validade de conteúdo são mais simples que os procedimentos para avaliar os demais aspectos da validade.</a:t>
            </a:r>
          </a:p>
          <a:p>
            <a:pPr marL="0" indent="0">
              <a:buNone/>
            </a:pPr>
            <a:endParaRPr lang="pt-BR" sz="900" dirty="0"/>
          </a:p>
          <a:p>
            <a:pPr marL="0" indent="0">
              <a:buNone/>
            </a:pPr>
            <a:r>
              <a:rPr lang="pt-BR" sz="2400" dirty="0"/>
              <a:t>A avaliação da validade de conteúdo é feita em base de argumentos lógicos e relações demonstráveis entre o conteúdo do teste e o construto que este pretende medir.</a:t>
            </a:r>
          </a:p>
        </p:txBody>
      </p:sp>
    </p:spTree>
    <p:extLst>
      <p:ext uri="{BB962C8B-B14F-4D97-AF65-F5344CB8AC3E}">
        <p14:creationId xmlns:p14="http://schemas.microsoft.com/office/powerpoint/2010/main" val="1752382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Tipos de validade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Validade de Critério</a:t>
            </a:r>
          </a:p>
          <a:p>
            <a:pPr marL="0" indent="0">
              <a:buNone/>
            </a:pPr>
            <a:r>
              <a:rPr lang="pt-BR" sz="2400" dirty="0"/>
              <a:t>O aspecto essencial da validade de critério é estabelecer a relação entre o desempenho no teste e algum outro critério considerado um indicador importante do construto de interesse.</a:t>
            </a:r>
          </a:p>
          <a:p>
            <a:pPr marL="0" indent="0">
              <a:buNone/>
            </a:pPr>
            <a:r>
              <a:rPr lang="pt-BR" sz="2400" dirty="0"/>
              <a:t>Existem três aplicações comuns de validade de critério e dois contextos gerais para essas aplicações. As três aplicações são:</a:t>
            </a:r>
          </a:p>
          <a:p>
            <a:pPr marL="342900" indent="-342900">
              <a:buAutoNum type="arabicParenBoth"/>
            </a:pPr>
            <a:r>
              <a:rPr lang="pt-BR" sz="2400" dirty="0"/>
              <a:t>usar um critério externo e realista que defina o construto de interesse; </a:t>
            </a:r>
          </a:p>
          <a:p>
            <a:pPr marL="342900" indent="-342900">
              <a:buAutoNum type="arabicParenBoth"/>
            </a:pPr>
            <a:r>
              <a:rPr lang="pt-BR" sz="2400" dirty="0"/>
              <a:t>contrastes de grupo e </a:t>
            </a:r>
          </a:p>
          <a:p>
            <a:pPr marL="342900" indent="-342900">
              <a:buAutoNum type="arabicParenBoth"/>
            </a:pPr>
            <a:r>
              <a:rPr lang="pt-BR" sz="2400" dirty="0"/>
              <a:t>verificar a relação com um outro teste.</a:t>
            </a:r>
          </a:p>
        </p:txBody>
      </p:sp>
    </p:spTree>
    <p:extLst>
      <p:ext uri="{BB962C8B-B14F-4D97-AF65-F5344CB8AC3E}">
        <p14:creationId xmlns:p14="http://schemas.microsoft.com/office/powerpoint/2010/main" val="2549950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Tipos de validade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Validade de Critério</a:t>
            </a:r>
          </a:p>
          <a:p>
            <a:pPr marL="0" indent="0">
              <a:buNone/>
            </a:pPr>
            <a:r>
              <a:rPr lang="pt-BR" sz="2400" dirty="0"/>
              <a:t>A validade de critério diz respeito às evidencias do poder preditivo de um teste de um determinado comportamento.</a:t>
            </a:r>
          </a:p>
          <a:p>
            <a:pPr marL="0" indent="0">
              <a:buNone/>
            </a:pPr>
            <a:r>
              <a:rPr lang="pt-BR" sz="2400" dirty="0"/>
              <a:t>Costuma-se diferenciar dois tipos de validade de critério: validade preditiva e validade concorrente. </a:t>
            </a:r>
          </a:p>
          <a:p>
            <a:r>
              <a:rPr lang="pt-BR" sz="2400" dirty="0"/>
              <a:t>Quando a informação do critério é obtido simultaneamente trate-se de validade concorrente.  </a:t>
            </a:r>
          </a:p>
          <a:p>
            <a:r>
              <a:rPr lang="pt-BR" sz="2400" dirty="0"/>
              <a:t>Quando a informação só pode ser coletada posteriormente falamos de validade preditiva.</a:t>
            </a:r>
          </a:p>
          <a:p>
            <a:pPr marL="0" indent="0">
              <a:buNone/>
            </a:pPr>
            <a:r>
              <a:rPr lang="pt-BR" sz="2400" dirty="0"/>
              <a:t>No processo de obter evidencias sobre a validade de critério existem dois passos essenciais: (1) definir um critério adequado e (2) medir este critério independentemente do próprio teste.</a:t>
            </a:r>
          </a:p>
        </p:txBody>
      </p:sp>
    </p:spTree>
    <p:extLst>
      <p:ext uri="{BB962C8B-B14F-4D97-AF65-F5344CB8AC3E}">
        <p14:creationId xmlns:p14="http://schemas.microsoft.com/office/powerpoint/2010/main" val="188579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581040" y="1500062"/>
            <a:ext cx="11217670" cy="5033473"/>
          </a:xfrm>
          <a:prstGeom prst="rect">
            <a:avLst/>
          </a:prstGeom>
          <a:noFill/>
          <a:ln>
            <a:noFill/>
          </a:ln>
        </p:spPr>
        <p:txBody>
          <a:bodyPr anchor="ctr">
            <a:noAutofit/>
          </a:bodyPr>
          <a:lstStyle>
            <a:defPPr>
              <a:defRPr lang="pt-BR"/>
            </a:defPPr>
            <a:lvl1pPr marL="457200" lvl="0" indent="-457200">
              <a:lnSpc>
                <a:spcPct val="150000"/>
              </a:lnSpc>
              <a:buFont typeface="+mj-lt"/>
              <a:buAutoNum type="arabicPeriod"/>
              <a:defRPr sz="2400">
                <a:solidFill>
                  <a:schemeClr val="tx1">
                    <a:lumMod val="75000"/>
                    <a:lumOff val="25000"/>
                  </a:schemeClr>
                </a:solidFill>
                <a:latin typeface="Gill Sans MT" panose="020B0502020104020203" pitchFamily="34" charset="0"/>
              </a:defRPr>
            </a:lvl1pPr>
            <a:lvl2pPr marL="800100" lvl="1" indent="-342900">
              <a:lnSpc>
                <a:spcPct val="150000"/>
              </a:lnSpc>
              <a:buFont typeface="Arial" panose="020B0604020202020204" pitchFamily="34" charset="0"/>
              <a:buChar char="•"/>
              <a:defRPr sz="2400">
                <a:solidFill>
                  <a:schemeClr val="tx1">
                    <a:lumMod val="75000"/>
                    <a:lumOff val="25000"/>
                  </a:schemeClr>
                </a:solidFill>
                <a:latin typeface="Gill Sans MT" panose="020B0502020104020203" pitchFamily="34" charset="0"/>
              </a:defRPr>
            </a:lvl2pPr>
          </a:lstStyle>
          <a:p>
            <a:r>
              <a:rPr lang="pt-BR" dirty="0"/>
              <a:t>Johnson, R.A.; </a:t>
            </a:r>
            <a:r>
              <a:rPr lang="pt-BR" dirty="0" err="1"/>
              <a:t>Wichern</a:t>
            </a:r>
            <a:r>
              <a:rPr lang="pt-BR" dirty="0"/>
              <a:t>, D.W. (2002). </a:t>
            </a:r>
            <a:r>
              <a:rPr lang="pt-BR" b="1" dirty="0"/>
              <a:t>Applied </a:t>
            </a:r>
            <a:r>
              <a:rPr lang="pt-BR" b="1" dirty="0" err="1"/>
              <a:t>multivariate</a:t>
            </a:r>
            <a:r>
              <a:rPr lang="pt-BR" b="1" dirty="0"/>
              <a:t> </a:t>
            </a:r>
            <a:r>
              <a:rPr lang="pt-BR" b="1" dirty="0" err="1"/>
              <a:t>statistical</a:t>
            </a:r>
            <a:r>
              <a:rPr lang="pt-BR" b="1" dirty="0"/>
              <a:t> </a:t>
            </a:r>
            <a:r>
              <a:rPr lang="pt-BR" b="1" dirty="0" err="1"/>
              <a:t>analysis</a:t>
            </a:r>
            <a:r>
              <a:rPr lang="pt-BR" dirty="0"/>
              <a:t>, 5th </a:t>
            </a:r>
            <a:r>
              <a:rPr lang="pt-BR" dirty="0" err="1"/>
              <a:t>edn</a:t>
            </a:r>
            <a:r>
              <a:rPr lang="pt-BR" dirty="0"/>
              <a:t>., Prentice Hall, Upper </a:t>
            </a:r>
            <a:r>
              <a:rPr lang="pt-BR" dirty="0" err="1"/>
              <a:t>Saddle</a:t>
            </a:r>
            <a:r>
              <a:rPr lang="pt-BR" dirty="0"/>
              <a:t> River, New Jersey.</a:t>
            </a:r>
          </a:p>
          <a:p>
            <a:r>
              <a:rPr lang="pt-BR" dirty="0"/>
              <a:t>Brown T. (2014). </a:t>
            </a:r>
            <a:r>
              <a:rPr lang="pt-BR" b="1" dirty="0" err="1"/>
              <a:t>Confirmatory</a:t>
            </a:r>
            <a:r>
              <a:rPr lang="pt-BR" b="1" dirty="0"/>
              <a:t> Factor </a:t>
            </a:r>
            <a:r>
              <a:rPr lang="pt-BR" b="1" dirty="0" err="1"/>
              <a:t>Analysis</a:t>
            </a:r>
            <a:r>
              <a:rPr lang="pt-BR" b="1" dirty="0"/>
              <a:t> for Applied </a:t>
            </a:r>
            <a:r>
              <a:rPr lang="pt-BR" b="1" dirty="0" err="1"/>
              <a:t>Research</a:t>
            </a:r>
            <a:r>
              <a:rPr lang="pt-BR" dirty="0"/>
              <a:t>. New York, NY.</a:t>
            </a:r>
          </a:p>
          <a:p>
            <a:r>
              <a:rPr lang="pt-BR" dirty="0" err="1"/>
              <a:t>Guildford</a:t>
            </a:r>
            <a:r>
              <a:rPr lang="pt-BR" dirty="0"/>
              <a:t> Press.</a:t>
            </a:r>
          </a:p>
          <a:p>
            <a:r>
              <a:rPr lang="pt-BR" dirty="0"/>
              <a:t>Byrne, B. M. (2012). </a:t>
            </a:r>
            <a:r>
              <a:rPr lang="pt-BR" b="1" dirty="0" err="1"/>
              <a:t>Structural</a:t>
            </a:r>
            <a:r>
              <a:rPr lang="pt-BR" b="1" dirty="0"/>
              <a:t> </a:t>
            </a:r>
            <a:r>
              <a:rPr lang="pt-BR" b="1" dirty="0" err="1"/>
              <a:t>Equation</a:t>
            </a:r>
            <a:r>
              <a:rPr lang="pt-BR" b="1" dirty="0"/>
              <a:t> </a:t>
            </a:r>
            <a:r>
              <a:rPr lang="pt-BR" b="1" dirty="0" err="1"/>
              <a:t>Modeling</a:t>
            </a:r>
            <a:r>
              <a:rPr lang="pt-BR" b="1" dirty="0"/>
              <a:t> </a:t>
            </a:r>
            <a:r>
              <a:rPr lang="pt-BR" b="1" dirty="0" err="1"/>
              <a:t>with</a:t>
            </a:r>
            <a:r>
              <a:rPr lang="pt-BR" b="1" dirty="0"/>
              <a:t> </a:t>
            </a:r>
            <a:r>
              <a:rPr lang="pt-BR" b="1" dirty="0" err="1"/>
              <a:t>Mplus</a:t>
            </a:r>
            <a:r>
              <a:rPr lang="pt-BR" b="1" dirty="0"/>
              <a:t>: Basic </a:t>
            </a:r>
            <a:r>
              <a:rPr lang="pt-BR" b="1" dirty="0" err="1"/>
              <a:t>Concepts</a:t>
            </a:r>
            <a:r>
              <a:rPr lang="pt-BR" b="1" dirty="0"/>
              <a:t>, </a:t>
            </a:r>
            <a:r>
              <a:rPr lang="pt-BR" b="1" dirty="0" err="1"/>
              <a:t>Applications</a:t>
            </a:r>
            <a:r>
              <a:rPr lang="pt-BR" b="1" dirty="0"/>
              <a:t>, </a:t>
            </a:r>
            <a:r>
              <a:rPr lang="pt-BR" b="1" dirty="0" err="1"/>
              <a:t>and</a:t>
            </a:r>
            <a:r>
              <a:rPr lang="pt-BR" b="1" dirty="0"/>
              <a:t> </a:t>
            </a:r>
            <a:r>
              <a:rPr lang="pt-BR" b="1" dirty="0" err="1"/>
              <a:t>Programming</a:t>
            </a:r>
            <a:r>
              <a:rPr lang="pt-BR" dirty="0"/>
              <a:t> (2nd ed.). New York: </a:t>
            </a:r>
            <a:r>
              <a:rPr lang="pt-BR" dirty="0" err="1"/>
              <a:t>Routledge</a:t>
            </a:r>
            <a:r>
              <a:rPr lang="pt-BR" dirty="0"/>
              <a:t>.</a:t>
            </a:r>
          </a:p>
          <a:p>
            <a:r>
              <a:rPr lang="pt-BR" dirty="0"/>
              <a:t>Artigos relacionados para leitura</a:t>
            </a:r>
          </a:p>
        </p:txBody>
      </p:sp>
      <p:sp>
        <p:nvSpPr>
          <p:cNvPr id="156" name="TextShape 2"/>
          <p:cNvSpPr txBox="1"/>
          <p:nvPr/>
        </p:nvSpPr>
        <p:spPr>
          <a:xfrm>
            <a:off x="581040" y="908478"/>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BIBLIOGRAFIA</a:t>
            </a:r>
          </a:p>
          <a:p>
            <a:pPr>
              <a:lnSpc>
                <a:spcPct val="100000"/>
              </a:lnSpc>
            </a:pPr>
            <a:endParaRPr lang="pt-BR" sz="2800" b="0" strike="noStrike" cap="all" spc="-1" dirty="0">
              <a:solidFill>
                <a:srgbClr val="404040"/>
              </a:solidFill>
              <a:latin typeface="Gill Sans MT"/>
            </a:endParaRPr>
          </a:p>
          <a:p>
            <a:pPr>
              <a:lnSpc>
                <a:spcPct val="100000"/>
              </a:lnSpc>
            </a:pPr>
            <a:endParaRPr lang="pt-BR" sz="2800" b="0" strike="noStrike" spc="-1" dirty="0">
              <a:solidFill>
                <a:srgbClr val="000000"/>
              </a:solidFill>
              <a:latin typeface="Gill Sans MT"/>
            </a:endParaRPr>
          </a:p>
        </p:txBody>
      </p:sp>
    </p:spTree>
    <p:extLst>
      <p:ext uri="{BB962C8B-B14F-4D97-AF65-F5344CB8AC3E}">
        <p14:creationId xmlns:p14="http://schemas.microsoft.com/office/powerpoint/2010/main" val="332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Tipos de validade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buNone/>
            </a:pPr>
            <a:r>
              <a:rPr lang="pt-BR" sz="2400" b="1" dirty="0"/>
              <a:t>Validade de Constructo</a:t>
            </a:r>
          </a:p>
          <a:p>
            <a:pPr marL="0" indent="0">
              <a:buNone/>
            </a:pPr>
            <a:r>
              <a:rPr lang="pt-BR" sz="2400" dirty="0"/>
              <a:t>Este aspecto de validade é importante para todos os testes psicológicos. Dentro do conceito de validade de construto existem dois tipos: a validade convergente e a validade divergente (validade discriminante). </a:t>
            </a:r>
          </a:p>
          <a:p>
            <a:pPr>
              <a:buFontTx/>
              <a:buChar char="-"/>
            </a:pPr>
            <a:r>
              <a:rPr lang="pt-BR" sz="2400" dirty="0"/>
              <a:t>A primeira fonte de validade de construto é fornecida através de correlações consistentemente altas entre medidas delineadas para avaliar um determinado construto (validade convergente). Correlações consistentemente baixas entre medidas delineadas para avaliar construtos diferentes são evidências de validade divergente.</a:t>
            </a:r>
          </a:p>
        </p:txBody>
      </p:sp>
    </p:spTree>
    <p:extLst>
      <p:ext uri="{BB962C8B-B14F-4D97-AF65-F5344CB8AC3E}">
        <p14:creationId xmlns:p14="http://schemas.microsoft.com/office/powerpoint/2010/main" val="488593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Tipos de validade</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800" y="1762404"/>
            <a:ext cx="10409583" cy="4681993"/>
          </a:xfrm>
        </p:spPr>
        <p:txBody>
          <a:bodyPr>
            <a:noAutofit/>
          </a:bodyPr>
          <a:lstStyle/>
          <a:p>
            <a:pPr marL="0" indent="0">
              <a:buNone/>
            </a:pPr>
            <a:r>
              <a:rPr lang="pt-BR" sz="2400" b="1" dirty="0"/>
              <a:t>Validade de Constructo</a:t>
            </a:r>
          </a:p>
          <a:p>
            <a:pPr marL="0" indent="0">
              <a:buNone/>
            </a:pPr>
            <a:r>
              <a:rPr lang="pt-BR" sz="2400" dirty="0"/>
              <a:t>Técnicas estatísticas podem ser utilizadas para avalição de validade de constructo como Análise Fatorial. Esta fonte é talvez a fonte mais importante, tão essencial que um outro nome para a validade de construto é a validade fatorial.</a:t>
            </a:r>
          </a:p>
          <a:p>
            <a:pPr>
              <a:buFontTx/>
              <a:buChar char="-"/>
            </a:pPr>
            <a:r>
              <a:rPr lang="pt-BR" sz="2400" dirty="0"/>
              <a:t>Existem dois tipos de análise fatorial: análise fatorial exploratória (AFE) e análise fatorial confirmatória (AFC). </a:t>
            </a:r>
          </a:p>
          <a:p>
            <a:r>
              <a:rPr lang="pt-BR" sz="2400" dirty="0"/>
              <a:t>	A AFE é usado quando ainda não existe uma teoria sobre o número de fatores.</a:t>
            </a:r>
          </a:p>
          <a:p>
            <a:r>
              <a:rPr lang="pt-BR" sz="2400" dirty="0"/>
              <a:t>	A AFC tem como objetivo testar hipóteses ou confirmar teorias a respeito de fatores presumidamente existentes.</a:t>
            </a:r>
          </a:p>
        </p:txBody>
      </p:sp>
    </p:spTree>
    <p:extLst>
      <p:ext uri="{BB962C8B-B14F-4D97-AF65-F5344CB8AC3E}">
        <p14:creationId xmlns:p14="http://schemas.microsoft.com/office/powerpoint/2010/main" val="3948520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2743200"/>
            <a:ext cx="10058400" cy="1371600"/>
          </a:xfrm>
        </p:spPr>
        <p:txBody>
          <a:bodyPr/>
          <a:lstStyle/>
          <a:p>
            <a:pPr algn="ctr"/>
            <a:r>
              <a:rPr lang="pt-BR" dirty="0"/>
              <a:t>exemplo</a:t>
            </a:r>
            <a:br>
              <a:rPr lang="pt-BR" dirty="0"/>
            </a:br>
            <a:endParaRPr lang="pt-BR" dirty="0"/>
          </a:p>
        </p:txBody>
      </p:sp>
    </p:spTree>
    <p:extLst>
      <p:ext uri="{BB962C8B-B14F-4D97-AF65-F5344CB8AC3E}">
        <p14:creationId xmlns:p14="http://schemas.microsoft.com/office/powerpoint/2010/main" val="378018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563240"/>
            <a:ext cx="11029950" cy="3633787"/>
          </a:xfrm>
        </p:spPr>
        <p:txBody>
          <a:bodyPr>
            <a:noAutofit/>
          </a:bodyPr>
          <a:lstStyle/>
          <a:p>
            <a:pPr>
              <a:lnSpc>
                <a:spcPct val="150000"/>
              </a:lnSpc>
            </a:pPr>
            <a:r>
              <a:rPr lang="pt-BR" sz="2400" dirty="0"/>
              <a:t>Avaliação de um programa (uma intervenção) na área de prevenção a saúde.</a:t>
            </a:r>
          </a:p>
          <a:p>
            <a:pPr>
              <a:lnSpc>
                <a:spcPct val="150000"/>
              </a:lnSpc>
            </a:pPr>
            <a:r>
              <a:rPr lang="pt-BR" sz="2400" dirty="0"/>
              <a:t>O objetivo é avaliar o impacto da intervenção em desfechos relacionados a vida escolar, padrão de consumo de álcool e outras drogas, conduta antissocial, práticas parentais, </a:t>
            </a:r>
            <a:r>
              <a:rPr lang="pt-BR" sz="2400" b="1" dirty="0" err="1"/>
              <a:t>autoeficácia</a:t>
            </a:r>
            <a:r>
              <a:rPr lang="pt-BR" sz="2400" dirty="0"/>
              <a:t> e autocontrole. </a:t>
            </a:r>
          </a:p>
          <a:p>
            <a:pPr>
              <a:lnSpc>
                <a:spcPct val="150000"/>
              </a:lnSpc>
            </a:pPr>
            <a:r>
              <a:rPr lang="pt-BR" sz="2400" dirty="0"/>
              <a:t>Em uma etapa inicial foram adaptadas escalas já existentes para o contexto do estudo (crianças de 10 a 14 anos em situação de vulnerabilidade)</a:t>
            </a:r>
          </a:p>
          <a:p>
            <a:pPr>
              <a:lnSpc>
                <a:spcPct val="150000"/>
              </a:lnSpc>
            </a:pPr>
            <a:r>
              <a:rPr lang="pt-BR" sz="2400" dirty="0"/>
              <a:t>A escala de autoeficácia tomada como base foi a Escala de Autoeficácia para Crianças CSES-Br (</a:t>
            </a:r>
            <a:r>
              <a:rPr lang="pt-BR" sz="2400" i="1" dirty="0" err="1"/>
              <a:t>Children’s</a:t>
            </a:r>
            <a:r>
              <a:rPr lang="pt-BR" sz="2400" i="1" dirty="0"/>
              <a:t> Self-</a:t>
            </a:r>
            <a:r>
              <a:rPr lang="pt-BR" sz="2400" i="1" dirty="0" err="1"/>
              <a:t>Efficacy</a:t>
            </a:r>
            <a:r>
              <a:rPr lang="pt-BR" sz="2400" i="1" dirty="0"/>
              <a:t> </a:t>
            </a:r>
            <a:r>
              <a:rPr lang="pt-BR" sz="2400" i="1" dirty="0" err="1"/>
              <a:t>Scale</a:t>
            </a:r>
            <a:r>
              <a:rPr lang="pt-BR" sz="2400" dirty="0"/>
              <a:t>, de autoria de </a:t>
            </a:r>
            <a:r>
              <a:rPr lang="pt-BR" sz="2400" dirty="0" err="1"/>
              <a:t>Bandura</a:t>
            </a:r>
            <a:r>
              <a:rPr lang="pt-BR" sz="2400" dirty="0"/>
              <a:t>)  </a:t>
            </a:r>
          </a:p>
          <a:p>
            <a:pPr marL="0" indent="0">
              <a:lnSpc>
                <a:spcPct val="150000"/>
              </a:lnSpc>
              <a:buNone/>
            </a:pPr>
            <a:endParaRPr lang="pt-BR" sz="2400" dirty="0"/>
          </a:p>
        </p:txBody>
      </p:sp>
    </p:spTree>
    <p:extLst>
      <p:ext uri="{BB962C8B-B14F-4D97-AF65-F5344CB8AC3E}">
        <p14:creationId xmlns:p14="http://schemas.microsoft.com/office/powerpoint/2010/main" val="103600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152400" y="1837980"/>
            <a:ext cx="11720945" cy="3633787"/>
          </a:xfrm>
        </p:spPr>
        <p:txBody>
          <a:bodyPr>
            <a:noAutofit/>
          </a:bodyPr>
          <a:lstStyle/>
          <a:p>
            <a:pPr>
              <a:lnSpc>
                <a:spcPct val="150000"/>
              </a:lnSpc>
            </a:pPr>
            <a:r>
              <a:rPr lang="pt-BR" sz="2400" dirty="0"/>
              <a:t>Nessa versão adaptada de Freitas (2011) foram extraídos itens relativos aos fatores: </a:t>
            </a:r>
          </a:p>
          <a:p>
            <a:pPr lvl="1">
              <a:lnSpc>
                <a:spcPct val="150000"/>
              </a:lnSpc>
            </a:pPr>
            <a:r>
              <a:rPr lang="pt-BR" sz="2400" b="1" dirty="0"/>
              <a:t>Aprendizagem autorregulada </a:t>
            </a:r>
            <a:r>
              <a:rPr lang="pt-BR" sz="2400" dirty="0"/>
              <a:t>(alfa de </a:t>
            </a:r>
            <a:r>
              <a:rPr lang="pt-BR" sz="2400" dirty="0" err="1"/>
              <a:t>Cronbach</a:t>
            </a:r>
            <a:r>
              <a:rPr lang="pt-BR" sz="2400" dirty="0"/>
              <a:t> 0,87 - 10 itens)</a:t>
            </a:r>
          </a:p>
          <a:p>
            <a:pPr lvl="1">
              <a:lnSpc>
                <a:spcPct val="150000"/>
              </a:lnSpc>
            </a:pPr>
            <a:r>
              <a:rPr lang="pt-BR" sz="2400" b="1" dirty="0"/>
              <a:t>Eficácia </a:t>
            </a:r>
            <a:r>
              <a:rPr lang="pt-BR" sz="2400" b="1" dirty="0" err="1"/>
              <a:t>autoassertiva</a:t>
            </a:r>
            <a:r>
              <a:rPr lang="pt-BR" sz="2400" b="1" dirty="0"/>
              <a:t> </a:t>
            </a:r>
            <a:r>
              <a:rPr lang="pt-BR" sz="2400" dirty="0"/>
              <a:t>(alfa de </a:t>
            </a:r>
            <a:r>
              <a:rPr lang="pt-BR" sz="2400" dirty="0" err="1"/>
              <a:t>Cronbach</a:t>
            </a:r>
            <a:r>
              <a:rPr lang="pt-BR" sz="2400" dirty="0"/>
              <a:t> 0,68 - 4 itens)</a:t>
            </a:r>
          </a:p>
          <a:p>
            <a:pPr lvl="1">
              <a:lnSpc>
                <a:spcPct val="150000"/>
              </a:lnSpc>
            </a:pPr>
            <a:r>
              <a:rPr lang="pt-BR" sz="2400" dirty="0"/>
              <a:t>Eficácia para </a:t>
            </a:r>
            <a:r>
              <a:rPr lang="pt-BR" sz="2400" b="1" dirty="0"/>
              <a:t>suporte parental </a:t>
            </a:r>
            <a:r>
              <a:rPr lang="pt-BR" sz="2400" dirty="0"/>
              <a:t>e comunitário e familiar (alfa de </a:t>
            </a:r>
            <a:r>
              <a:rPr lang="pt-BR" sz="2400" dirty="0" err="1"/>
              <a:t>Cronbach</a:t>
            </a:r>
            <a:r>
              <a:rPr lang="pt-BR" sz="2400" dirty="0"/>
              <a:t> 0,74 - 4 itens)</a:t>
            </a:r>
          </a:p>
          <a:p>
            <a:pPr lvl="1">
              <a:lnSpc>
                <a:spcPct val="150000"/>
              </a:lnSpc>
            </a:pPr>
            <a:r>
              <a:rPr lang="pt-BR" sz="2400" dirty="0"/>
              <a:t>Eficácia </a:t>
            </a:r>
            <a:r>
              <a:rPr lang="pt-BR" sz="2400" b="1" dirty="0" err="1"/>
              <a:t>autorregulatória</a:t>
            </a:r>
            <a:r>
              <a:rPr lang="pt-BR" sz="2400" dirty="0"/>
              <a:t> (alfa de </a:t>
            </a:r>
            <a:r>
              <a:rPr lang="pt-BR" sz="2400" dirty="0" err="1"/>
              <a:t>Cronbach</a:t>
            </a:r>
            <a:r>
              <a:rPr lang="pt-BR" sz="2400" dirty="0"/>
              <a:t> 0,84 - 7 itens)</a:t>
            </a:r>
          </a:p>
        </p:txBody>
      </p:sp>
    </p:spTree>
    <p:extLst>
      <p:ext uri="{BB962C8B-B14F-4D97-AF65-F5344CB8AC3E}">
        <p14:creationId xmlns:p14="http://schemas.microsoft.com/office/powerpoint/2010/main" val="70555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602973" y="325237"/>
            <a:ext cx="5585791" cy="1371600"/>
          </a:xfrm>
        </p:spPr>
        <p:txBody>
          <a:bodyPr>
            <a:normAutofit/>
          </a:bodyPr>
          <a:lstStyle/>
          <a:p>
            <a:r>
              <a:rPr lang="pt-BR" sz="2400" dirty="0"/>
              <a:t>Análise fatorial exploratória</a:t>
            </a:r>
            <a:br>
              <a:rPr lang="pt-BR" sz="2400" dirty="0"/>
            </a:br>
            <a:endParaRPr lang="pt-BR" sz="2400" dirty="0"/>
          </a:p>
        </p:txBody>
      </p:sp>
      <p:sp>
        <p:nvSpPr>
          <p:cNvPr id="7" name="Elipse 6">
            <a:extLst>
              <a:ext uri="{FF2B5EF4-FFF2-40B4-BE49-F238E27FC236}">
                <a16:creationId xmlns:a16="http://schemas.microsoft.com/office/drawing/2014/main" id="{80229F07-10FE-4A2F-8BAE-45050BF0A025}"/>
              </a:ext>
            </a:extLst>
          </p:cNvPr>
          <p:cNvSpPr/>
          <p:nvPr/>
        </p:nvSpPr>
        <p:spPr>
          <a:xfrm>
            <a:off x="4810538" y="2752409"/>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8" name="Elipse 7">
            <a:extLst>
              <a:ext uri="{FF2B5EF4-FFF2-40B4-BE49-F238E27FC236}">
                <a16:creationId xmlns:a16="http://schemas.microsoft.com/office/drawing/2014/main" id="{BC091FE2-F153-44A2-A2EB-E8E366146BA7}"/>
              </a:ext>
            </a:extLst>
          </p:cNvPr>
          <p:cNvSpPr/>
          <p:nvPr/>
        </p:nvSpPr>
        <p:spPr>
          <a:xfrm>
            <a:off x="4846570" y="4544692"/>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9" name="CaixaDeTexto 8">
            <a:extLst>
              <a:ext uri="{FF2B5EF4-FFF2-40B4-BE49-F238E27FC236}">
                <a16:creationId xmlns:a16="http://schemas.microsoft.com/office/drawing/2014/main" id="{7757CA3C-56BF-4C77-93D4-5BD1E7500617}"/>
              </a:ext>
            </a:extLst>
          </p:cNvPr>
          <p:cNvSpPr txBox="1"/>
          <p:nvPr/>
        </p:nvSpPr>
        <p:spPr>
          <a:xfrm>
            <a:off x="1722783" y="1489593"/>
            <a:ext cx="596347" cy="369332"/>
          </a:xfrm>
          <a:prstGeom prst="rect">
            <a:avLst/>
          </a:prstGeom>
          <a:solidFill>
            <a:schemeClr val="bg1"/>
          </a:solidFill>
          <a:ln>
            <a:solidFill>
              <a:schemeClr val="tx1"/>
            </a:solidFill>
          </a:ln>
        </p:spPr>
        <p:txBody>
          <a:bodyPr wrap="square" rtlCol="0">
            <a:spAutoFit/>
          </a:bodyPr>
          <a:lstStyle/>
          <a:p>
            <a:pPr algn="ctr"/>
            <a:r>
              <a:rPr lang="pt-BR" dirty="0"/>
              <a:t>X1</a:t>
            </a:r>
          </a:p>
        </p:txBody>
      </p:sp>
      <p:sp>
        <p:nvSpPr>
          <p:cNvPr id="10" name="CaixaDeTexto 9">
            <a:extLst>
              <a:ext uri="{FF2B5EF4-FFF2-40B4-BE49-F238E27FC236}">
                <a16:creationId xmlns:a16="http://schemas.microsoft.com/office/drawing/2014/main" id="{201DFE46-22AF-46E2-A5FD-E7BBE74535DE}"/>
              </a:ext>
            </a:extLst>
          </p:cNvPr>
          <p:cNvSpPr txBox="1"/>
          <p:nvPr/>
        </p:nvSpPr>
        <p:spPr>
          <a:xfrm>
            <a:off x="1722783" y="2040617"/>
            <a:ext cx="596347" cy="369332"/>
          </a:xfrm>
          <a:prstGeom prst="rect">
            <a:avLst/>
          </a:prstGeom>
          <a:solidFill>
            <a:schemeClr val="bg1"/>
          </a:solidFill>
          <a:ln>
            <a:solidFill>
              <a:schemeClr val="tx1"/>
            </a:solidFill>
          </a:ln>
        </p:spPr>
        <p:txBody>
          <a:bodyPr wrap="square" rtlCol="0">
            <a:spAutoFit/>
          </a:bodyPr>
          <a:lstStyle/>
          <a:p>
            <a:pPr algn="ctr"/>
            <a:r>
              <a:rPr lang="pt-BR" dirty="0"/>
              <a:t>X2</a:t>
            </a:r>
          </a:p>
        </p:txBody>
      </p:sp>
      <p:sp>
        <p:nvSpPr>
          <p:cNvPr id="11" name="CaixaDeTexto 10">
            <a:extLst>
              <a:ext uri="{FF2B5EF4-FFF2-40B4-BE49-F238E27FC236}">
                <a16:creationId xmlns:a16="http://schemas.microsoft.com/office/drawing/2014/main" id="{863078AA-D806-4BCD-8EA8-C26D429B39B7}"/>
              </a:ext>
            </a:extLst>
          </p:cNvPr>
          <p:cNvSpPr txBox="1"/>
          <p:nvPr/>
        </p:nvSpPr>
        <p:spPr>
          <a:xfrm>
            <a:off x="1722782" y="2591641"/>
            <a:ext cx="596347" cy="369332"/>
          </a:xfrm>
          <a:prstGeom prst="rect">
            <a:avLst/>
          </a:prstGeom>
          <a:solidFill>
            <a:schemeClr val="bg1"/>
          </a:solidFill>
          <a:ln>
            <a:solidFill>
              <a:schemeClr val="tx1"/>
            </a:solidFill>
          </a:ln>
        </p:spPr>
        <p:txBody>
          <a:bodyPr wrap="square" rtlCol="0">
            <a:spAutoFit/>
          </a:bodyPr>
          <a:lstStyle/>
          <a:p>
            <a:pPr algn="ctr"/>
            <a:r>
              <a:rPr lang="pt-BR" dirty="0"/>
              <a:t>X3</a:t>
            </a:r>
          </a:p>
        </p:txBody>
      </p:sp>
      <p:sp>
        <p:nvSpPr>
          <p:cNvPr id="12" name="CaixaDeTexto 11">
            <a:extLst>
              <a:ext uri="{FF2B5EF4-FFF2-40B4-BE49-F238E27FC236}">
                <a16:creationId xmlns:a16="http://schemas.microsoft.com/office/drawing/2014/main" id="{D2256DBA-EBBB-4A9D-98AD-CB567A2394F4}"/>
              </a:ext>
            </a:extLst>
          </p:cNvPr>
          <p:cNvSpPr txBox="1"/>
          <p:nvPr/>
        </p:nvSpPr>
        <p:spPr>
          <a:xfrm>
            <a:off x="1729411" y="3142665"/>
            <a:ext cx="596347" cy="369332"/>
          </a:xfrm>
          <a:prstGeom prst="rect">
            <a:avLst/>
          </a:prstGeom>
          <a:solidFill>
            <a:schemeClr val="bg1"/>
          </a:solidFill>
          <a:ln>
            <a:solidFill>
              <a:schemeClr val="tx1"/>
            </a:solidFill>
          </a:ln>
        </p:spPr>
        <p:txBody>
          <a:bodyPr wrap="square" rtlCol="0">
            <a:spAutoFit/>
          </a:bodyPr>
          <a:lstStyle/>
          <a:p>
            <a:pPr algn="ctr"/>
            <a:r>
              <a:rPr lang="pt-BR" dirty="0"/>
              <a:t>X4</a:t>
            </a:r>
          </a:p>
        </p:txBody>
      </p:sp>
      <p:sp>
        <p:nvSpPr>
          <p:cNvPr id="13" name="CaixaDeTexto 12">
            <a:extLst>
              <a:ext uri="{FF2B5EF4-FFF2-40B4-BE49-F238E27FC236}">
                <a16:creationId xmlns:a16="http://schemas.microsoft.com/office/drawing/2014/main" id="{C3A83041-85AA-42E1-963B-888D932F9F7D}"/>
              </a:ext>
            </a:extLst>
          </p:cNvPr>
          <p:cNvSpPr txBox="1"/>
          <p:nvPr/>
        </p:nvSpPr>
        <p:spPr>
          <a:xfrm>
            <a:off x="1729411" y="3693689"/>
            <a:ext cx="596347" cy="369332"/>
          </a:xfrm>
          <a:prstGeom prst="rect">
            <a:avLst/>
          </a:prstGeom>
          <a:solidFill>
            <a:schemeClr val="bg1"/>
          </a:solidFill>
          <a:ln>
            <a:solidFill>
              <a:schemeClr val="tx1"/>
            </a:solidFill>
          </a:ln>
        </p:spPr>
        <p:txBody>
          <a:bodyPr wrap="square" rtlCol="0">
            <a:spAutoFit/>
          </a:bodyPr>
          <a:lstStyle/>
          <a:p>
            <a:pPr algn="ctr"/>
            <a:r>
              <a:rPr lang="pt-BR" dirty="0"/>
              <a:t>X5</a:t>
            </a:r>
          </a:p>
        </p:txBody>
      </p:sp>
      <p:sp>
        <p:nvSpPr>
          <p:cNvPr id="14" name="CaixaDeTexto 13">
            <a:extLst>
              <a:ext uri="{FF2B5EF4-FFF2-40B4-BE49-F238E27FC236}">
                <a16:creationId xmlns:a16="http://schemas.microsoft.com/office/drawing/2014/main" id="{F746D090-96D8-47EC-97ED-5F9AC914FEB5}"/>
              </a:ext>
            </a:extLst>
          </p:cNvPr>
          <p:cNvSpPr txBox="1"/>
          <p:nvPr/>
        </p:nvSpPr>
        <p:spPr>
          <a:xfrm>
            <a:off x="1729410" y="4244713"/>
            <a:ext cx="596347" cy="369332"/>
          </a:xfrm>
          <a:prstGeom prst="rect">
            <a:avLst/>
          </a:prstGeom>
          <a:solidFill>
            <a:schemeClr val="bg1"/>
          </a:solidFill>
          <a:ln>
            <a:solidFill>
              <a:schemeClr val="tx1"/>
            </a:solidFill>
          </a:ln>
        </p:spPr>
        <p:txBody>
          <a:bodyPr wrap="square" rtlCol="0">
            <a:spAutoFit/>
          </a:bodyPr>
          <a:lstStyle/>
          <a:p>
            <a:pPr algn="ctr"/>
            <a:r>
              <a:rPr lang="pt-BR" dirty="0"/>
              <a:t>X6</a:t>
            </a:r>
          </a:p>
        </p:txBody>
      </p:sp>
      <p:sp>
        <p:nvSpPr>
          <p:cNvPr id="15" name="CaixaDeTexto 14">
            <a:extLst>
              <a:ext uri="{FF2B5EF4-FFF2-40B4-BE49-F238E27FC236}">
                <a16:creationId xmlns:a16="http://schemas.microsoft.com/office/drawing/2014/main" id="{C314E98D-8C32-4A47-9642-983E44BBE1C6}"/>
              </a:ext>
            </a:extLst>
          </p:cNvPr>
          <p:cNvSpPr txBox="1"/>
          <p:nvPr/>
        </p:nvSpPr>
        <p:spPr>
          <a:xfrm>
            <a:off x="1729410" y="4795737"/>
            <a:ext cx="596347" cy="369332"/>
          </a:xfrm>
          <a:prstGeom prst="rect">
            <a:avLst/>
          </a:prstGeom>
          <a:solidFill>
            <a:schemeClr val="bg1"/>
          </a:solidFill>
          <a:ln>
            <a:solidFill>
              <a:schemeClr val="tx1"/>
            </a:solidFill>
          </a:ln>
        </p:spPr>
        <p:txBody>
          <a:bodyPr wrap="square" rtlCol="0">
            <a:spAutoFit/>
          </a:bodyPr>
          <a:lstStyle/>
          <a:p>
            <a:pPr algn="ctr"/>
            <a:r>
              <a:rPr lang="pt-BR" dirty="0"/>
              <a:t>X7</a:t>
            </a:r>
          </a:p>
        </p:txBody>
      </p:sp>
      <p:sp>
        <p:nvSpPr>
          <p:cNvPr id="16" name="CaixaDeTexto 15">
            <a:extLst>
              <a:ext uri="{FF2B5EF4-FFF2-40B4-BE49-F238E27FC236}">
                <a16:creationId xmlns:a16="http://schemas.microsoft.com/office/drawing/2014/main" id="{5DDF3268-2870-4268-9343-D688A45AEE82}"/>
              </a:ext>
            </a:extLst>
          </p:cNvPr>
          <p:cNvSpPr txBox="1"/>
          <p:nvPr/>
        </p:nvSpPr>
        <p:spPr>
          <a:xfrm>
            <a:off x="1729410" y="5346761"/>
            <a:ext cx="596347" cy="369332"/>
          </a:xfrm>
          <a:prstGeom prst="rect">
            <a:avLst/>
          </a:prstGeom>
          <a:solidFill>
            <a:schemeClr val="bg1"/>
          </a:solidFill>
          <a:ln>
            <a:solidFill>
              <a:schemeClr val="tx1"/>
            </a:solidFill>
          </a:ln>
        </p:spPr>
        <p:txBody>
          <a:bodyPr wrap="square" rtlCol="0">
            <a:spAutoFit/>
          </a:bodyPr>
          <a:lstStyle/>
          <a:p>
            <a:pPr algn="ctr"/>
            <a:r>
              <a:rPr lang="pt-BR" dirty="0"/>
              <a:t>X8</a:t>
            </a:r>
          </a:p>
        </p:txBody>
      </p:sp>
      <p:sp>
        <p:nvSpPr>
          <p:cNvPr id="17" name="CaixaDeTexto 16">
            <a:extLst>
              <a:ext uri="{FF2B5EF4-FFF2-40B4-BE49-F238E27FC236}">
                <a16:creationId xmlns:a16="http://schemas.microsoft.com/office/drawing/2014/main" id="{76F1909C-8E66-4251-9838-FD64CC7144E2}"/>
              </a:ext>
            </a:extLst>
          </p:cNvPr>
          <p:cNvSpPr txBox="1"/>
          <p:nvPr/>
        </p:nvSpPr>
        <p:spPr>
          <a:xfrm>
            <a:off x="1729409" y="5897785"/>
            <a:ext cx="596347" cy="369332"/>
          </a:xfrm>
          <a:prstGeom prst="rect">
            <a:avLst/>
          </a:prstGeom>
          <a:solidFill>
            <a:schemeClr val="bg1"/>
          </a:solidFill>
          <a:ln>
            <a:solidFill>
              <a:schemeClr val="tx1"/>
            </a:solidFill>
          </a:ln>
        </p:spPr>
        <p:txBody>
          <a:bodyPr wrap="square" rtlCol="0">
            <a:spAutoFit/>
          </a:bodyPr>
          <a:lstStyle/>
          <a:p>
            <a:pPr algn="ctr"/>
            <a:r>
              <a:rPr lang="pt-BR" dirty="0"/>
              <a:t>X9</a:t>
            </a:r>
          </a:p>
        </p:txBody>
      </p:sp>
      <p:sp>
        <p:nvSpPr>
          <p:cNvPr id="18" name="CaixaDeTexto 17">
            <a:extLst>
              <a:ext uri="{FF2B5EF4-FFF2-40B4-BE49-F238E27FC236}">
                <a16:creationId xmlns:a16="http://schemas.microsoft.com/office/drawing/2014/main" id="{FD2322BB-393E-4D6C-81DF-7CFCDE98C07F}"/>
              </a:ext>
            </a:extLst>
          </p:cNvPr>
          <p:cNvSpPr txBox="1"/>
          <p:nvPr/>
        </p:nvSpPr>
        <p:spPr>
          <a:xfrm>
            <a:off x="1736037" y="6448805"/>
            <a:ext cx="596347" cy="369332"/>
          </a:xfrm>
          <a:prstGeom prst="rect">
            <a:avLst/>
          </a:prstGeom>
          <a:solidFill>
            <a:schemeClr val="bg1"/>
          </a:solidFill>
          <a:ln>
            <a:solidFill>
              <a:schemeClr val="tx1"/>
            </a:solidFill>
          </a:ln>
        </p:spPr>
        <p:txBody>
          <a:bodyPr wrap="square" rtlCol="0">
            <a:spAutoFit/>
          </a:bodyPr>
          <a:lstStyle/>
          <a:p>
            <a:pPr algn="ctr"/>
            <a:r>
              <a:rPr lang="pt-BR" dirty="0"/>
              <a:t>X10</a:t>
            </a:r>
          </a:p>
        </p:txBody>
      </p:sp>
      <p:cxnSp>
        <p:nvCxnSpPr>
          <p:cNvPr id="22" name="Conector de Seta Reta 21">
            <a:extLst>
              <a:ext uri="{FF2B5EF4-FFF2-40B4-BE49-F238E27FC236}">
                <a16:creationId xmlns:a16="http://schemas.microsoft.com/office/drawing/2014/main" id="{D823B953-C15C-4F8E-B690-23B113614038}"/>
              </a:ext>
            </a:extLst>
          </p:cNvPr>
          <p:cNvCxnSpPr>
            <a:cxnSpLocks/>
            <a:stCxn id="9" idx="3"/>
            <a:endCxn id="7" idx="1"/>
          </p:cNvCxnSpPr>
          <p:nvPr/>
        </p:nvCxnSpPr>
        <p:spPr>
          <a:xfrm>
            <a:off x="2319130" y="1674259"/>
            <a:ext cx="2621437" cy="118295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50DA326-9F00-4AD6-9F7F-7AD81F985BA2}"/>
              </a:ext>
            </a:extLst>
          </p:cNvPr>
          <p:cNvCxnSpPr>
            <a:cxnSpLocks/>
            <a:stCxn id="10" idx="3"/>
          </p:cNvCxnSpPr>
          <p:nvPr/>
        </p:nvCxnSpPr>
        <p:spPr>
          <a:xfrm>
            <a:off x="2319130" y="2225283"/>
            <a:ext cx="2538832" cy="7552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CC00DF42-4CA0-4069-BCF0-611449783403}"/>
              </a:ext>
            </a:extLst>
          </p:cNvPr>
          <p:cNvCxnSpPr>
            <a:cxnSpLocks/>
            <a:stCxn id="11" idx="3"/>
            <a:endCxn id="7" idx="2"/>
          </p:cNvCxnSpPr>
          <p:nvPr/>
        </p:nvCxnSpPr>
        <p:spPr>
          <a:xfrm>
            <a:off x="2319129" y="2776307"/>
            <a:ext cx="2491409" cy="33391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E7403A7A-36C5-466B-B6A7-CB05912D127A}"/>
              </a:ext>
            </a:extLst>
          </p:cNvPr>
          <p:cNvCxnSpPr>
            <a:cxnSpLocks/>
            <a:stCxn id="12" idx="3"/>
            <a:endCxn id="7" idx="2"/>
          </p:cNvCxnSpPr>
          <p:nvPr/>
        </p:nvCxnSpPr>
        <p:spPr>
          <a:xfrm flipV="1">
            <a:off x="2325758" y="3110218"/>
            <a:ext cx="2484780" cy="21711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213096E4-6465-4502-A727-A1D7F8E625F8}"/>
              </a:ext>
            </a:extLst>
          </p:cNvPr>
          <p:cNvCxnSpPr>
            <a:cxnSpLocks/>
            <a:stCxn id="13" idx="3"/>
            <a:endCxn id="7" idx="2"/>
          </p:cNvCxnSpPr>
          <p:nvPr/>
        </p:nvCxnSpPr>
        <p:spPr>
          <a:xfrm flipV="1">
            <a:off x="2325758" y="3110218"/>
            <a:ext cx="2484780" cy="76813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8C77AD49-15ED-4DBB-8CFE-E0B88CF64D69}"/>
              </a:ext>
            </a:extLst>
          </p:cNvPr>
          <p:cNvCxnSpPr>
            <a:cxnSpLocks/>
            <a:stCxn id="14" idx="3"/>
          </p:cNvCxnSpPr>
          <p:nvPr/>
        </p:nvCxnSpPr>
        <p:spPr>
          <a:xfrm flipV="1">
            <a:off x="2325757" y="3256463"/>
            <a:ext cx="2527439" cy="1172916"/>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1AE495BA-E065-4E1D-BF90-1DEE92CDF1F9}"/>
              </a:ext>
            </a:extLst>
          </p:cNvPr>
          <p:cNvCxnSpPr>
            <a:cxnSpLocks/>
            <a:stCxn id="15" idx="3"/>
            <a:endCxn id="8" idx="2"/>
          </p:cNvCxnSpPr>
          <p:nvPr/>
        </p:nvCxnSpPr>
        <p:spPr>
          <a:xfrm flipV="1">
            <a:off x="2325757" y="4902501"/>
            <a:ext cx="2520813" cy="7790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BDD0048-F24B-4F56-8138-9B50857ABC9E}"/>
              </a:ext>
            </a:extLst>
          </p:cNvPr>
          <p:cNvCxnSpPr>
            <a:cxnSpLocks/>
            <a:stCxn id="16" idx="3"/>
          </p:cNvCxnSpPr>
          <p:nvPr/>
        </p:nvCxnSpPr>
        <p:spPr>
          <a:xfrm flipV="1">
            <a:off x="2325757" y="5064663"/>
            <a:ext cx="2581783" cy="4667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E7DBACDA-C334-4B6C-AC6A-4FB8C973875C}"/>
              </a:ext>
            </a:extLst>
          </p:cNvPr>
          <p:cNvCxnSpPr>
            <a:cxnSpLocks/>
            <a:stCxn id="17" idx="3"/>
            <a:endCxn id="8" idx="3"/>
          </p:cNvCxnSpPr>
          <p:nvPr/>
        </p:nvCxnSpPr>
        <p:spPr>
          <a:xfrm flipV="1">
            <a:off x="2325756" y="5155509"/>
            <a:ext cx="2650843" cy="92694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21325474-42C5-4072-9ED0-292A9DB3012F}"/>
              </a:ext>
            </a:extLst>
          </p:cNvPr>
          <p:cNvCxnSpPr>
            <a:cxnSpLocks/>
            <a:stCxn id="18" idx="3"/>
            <a:endCxn id="8" idx="3"/>
          </p:cNvCxnSpPr>
          <p:nvPr/>
        </p:nvCxnSpPr>
        <p:spPr>
          <a:xfrm flipV="1">
            <a:off x="2332384" y="5155509"/>
            <a:ext cx="2644215" cy="147796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ítulo 1">
            <a:extLst>
              <a:ext uri="{FF2B5EF4-FFF2-40B4-BE49-F238E27FC236}">
                <a16:creationId xmlns:a16="http://schemas.microsoft.com/office/drawing/2014/main" id="{D40158E2-5F72-4123-9651-4CA4D2132AA0}"/>
              </a:ext>
            </a:extLst>
          </p:cNvPr>
          <p:cNvSpPr txBox="1">
            <a:spLocks/>
          </p:cNvSpPr>
          <p:nvPr/>
        </p:nvSpPr>
        <p:spPr>
          <a:xfrm>
            <a:off x="6427303" y="302659"/>
            <a:ext cx="5493026"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dirty="0"/>
              <a:t>Análise fatorial confirmatória</a:t>
            </a:r>
          </a:p>
          <a:p>
            <a:endParaRPr lang="pt-BR" sz="2400" dirty="0"/>
          </a:p>
        </p:txBody>
      </p:sp>
      <p:sp>
        <p:nvSpPr>
          <p:cNvPr id="66" name="Elipse 65">
            <a:extLst>
              <a:ext uri="{FF2B5EF4-FFF2-40B4-BE49-F238E27FC236}">
                <a16:creationId xmlns:a16="http://schemas.microsoft.com/office/drawing/2014/main" id="{354D9F48-E98D-431A-8634-EC37DCE88C5B}"/>
              </a:ext>
            </a:extLst>
          </p:cNvPr>
          <p:cNvSpPr/>
          <p:nvPr/>
        </p:nvSpPr>
        <p:spPr>
          <a:xfrm>
            <a:off x="10780640" y="2960973"/>
            <a:ext cx="887896" cy="715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10793894" y="5610671"/>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7692885" y="148612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7692885" y="2037147"/>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7692884" y="258817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7699513" y="313919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7699513" y="3690219"/>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7699512" y="424124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7699512" y="4792267"/>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7699512" y="5343291"/>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7699511" y="589431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7706139" y="644533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2"/>
          </p:cNvCxnSpPr>
          <p:nvPr/>
        </p:nvCxnSpPr>
        <p:spPr>
          <a:xfrm>
            <a:off x="8289232" y="1670789"/>
            <a:ext cx="2491408" cy="16479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2"/>
          </p:cNvCxnSpPr>
          <p:nvPr/>
        </p:nvCxnSpPr>
        <p:spPr>
          <a:xfrm>
            <a:off x="8289232" y="2221813"/>
            <a:ext cx="2491408" cy="109696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2"/>
          </p:cNvCxnSpPr>
          <p:nvPr/>
        </p:nvCxnSpPr>
        <p:spPr>
          <a:xfrm>
            <a:off x="8289231" y="2772837"/>
            <a:ext cx="2491409" cy="5459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flipV="1">
            <a:off x="8295860" y="3318782"/>
            <a:ext cx="2484780" cy="507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stCxn id="72" idx="3"/>
            <a:endCxn id="66" idx="2"/>
          </p:cNvCxnSpPr>
          <p:nvPr/>
        </p:nvCxnSpPr>
        <p:spPr>
          <a:xfrm flipV="1">
            <a:off x="8295860" y="3318782"/>
            <a:ext cx="2484780" cy="55610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stCxn id="73" idx="3"/>
            <a:endCxn id="66" idx="2"/>
          </p:cNvCxnSpPr>
          <p:nvPr/>
        </p:nvCxnSpPr>
        <p:spPr>
          <a:xfrm flipV="1">
            <a:off x="8295859" y="3318782"/>
            <a:ext cx="2484781" cy="110712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3"/>
            <a:endCxn id="67" idx="2"/>
          </p:cNvCxnSpPr>
          <p:nvPr/>
        </p:nvCxnSpPr>
        <p:spPr>
          <a:xfrm>
            <a:off x="8295859" y="4976933"/>
            <a:ext cx="2498035" cy="991547"/>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3"/>
            <a:endCxn id="67" idx="2"/>
          </p:cNvCxnSpPr>
          <p:nvPr/>
        </p:nvCxnSpPr>
        <p:spPr>
          <a:xfrm>
            <a:off x="8295859" y="5527957"/>
            <a:ext cx="2498035" cy="440523"/>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3"/>
            <a:endCxn id="67" idx="2"/>
          </p:cNvCxnSpPr>
          <p:nvPr/>
        </p:nvCxnSpPr>
        <p:spPr>
          <a:xfrm flipV="1">
            <a:off x="8295858" y="5968480"/>
            <a:ext cx="2498036" cy="11050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77" idx="3"/>
            <a:endCxn id="67" idx="2"/>
          </p:cNvCxnSpPr>
          <p:nvPr/>
        </p:nvCxnSpPr>
        <p:spPr>
          <a:xfrm flipV="1">
            <a:off x="8302486" y="5968480"/>
            <a:ext cx="2491408" cy="66152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de Seta Reta 87">
            <a:extLst>
              <a:ext uri="{FF2B5EF4-FFF2-40B4-BE49-F238E27FC236}">
                <a16:creationId xmlns:a16="http://schemas.microsoft.com/office/drawing/2014/main" id="{A40438AF-0E4D-45FC-B2A3-A3E9CFF7F7F8}"/>
              </a:ext>
            </a:extLst>
          </p:cNvPr>
          <p:cNvCxnSpPr>
            <a:cxnSpLocks/>
            <a:stCxn id="9" idx="3"/>
            <a:endCxn id="8" idx="1"/>
          </p:cNvCxnSpPr>
          <p:nvPr/>
        </p:nvCxnSpPr>
        <p:spPr>
          <a:xfrm>
            <a:off x="2319130" y="1674259"/>
            <a:ext cx="2657469" cy="297523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5D0D469A-0AC9-4D79-8E7B-C6BBF157EECE}"/>
              </a:ext>
            </a:extLst>
          </p:cNvPr>
          <p:cNvCxnSpPr>
            <a:cxnSpLocks/>
            <a:stCxn id="10" idx="3"/>
            <a:endCxn id="8" idx="1"/>
          </p:cNvCxnSpPr>
          <p:nvPr/>
        </p:nvCxnSpPr>
        <p:spPr>
          <a:xfrm>
            <a:off x="2319130" y="2225283"/>
            <a:ext cx="2657469" cy="242420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de Seta Reta 93">
            <a:extLst>
              <a:ext uri="{FF2B5EF4-FFF2-40B4-BE49-F238E27FC236}">
                <a16:creationId xmlns:a16="http://schemas.microsoft.com/office/drawing/2014/main" id="{08BBB035-B65E-4F80-9B5F-F606550DEAF0}"/>
              </a:ext>
            </a:extLst>
          </p:cNvPr>
          <p:cNvCxnSpPr>
            <a:cxnSpLocks/>
            <a:stCxn id="11" idx="3"/>
          </p:cNvCxnSpPr>
          <p:nvPr/>
        </p:nvCxnSpPr>
        <p:spPr>
          <a:xfrm>
            <a:off x="2319129" y="2776307"/>
            <a:ext cx="2568240" cy="197545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Conector de Seta Reta 95">
            <a:extLst>
              <a:ext uri="{FF2B5EF4-FFF2-40B4-BE49-F238E27FC236}">
                <a16:creationId xmlns:a16="http://schemas.microsoft.com/office/drawing/2014/main" id="{01F6280F-8669-41AC-8031-AD350BADC43A}"/>
              </a:ext>
            </a:extLst>
          </p:cNvPr>
          <p:cNvCxnSpPr>
            <a:cxnSpLocks/>
            <a:stCxn id="12" idx="3"/>
            <a:endCxn id="8" idx="2"/>
          </p:cNvCxnSpPr>
          <p:nvPr/>
        </p:nvCxnSpPr>
        <p:spPr>
          <a:xfrm>
            <a:off x="2325758" y="3327331"/>
            <a:ext cx="2520812" cy="157517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Conector de Seta Reta 99">
            <a:extLst>
              <a:ext uri="{FF2B5EF4-FFF2-40B4-BE49-F238E27FC236}">
                <a16:creationId xmlns:a16="http://schemas.microsoft.com/office/drawing/2014/main" id="{CD071A85-C96C-4DA1-B255-84E0937587D4}"/>
              </a:ext>
            </a:extLst>
          </p:cNvPr>
          <p:cNvCxnSpPr>
            <a:cxnSpLocks/>
            <a:stCxn id="14" idx="3"/>
            <a:endCxn id="8" idx="2"/>
          </p:cNvCxnSpPr>
          <p:nvPr/>
        </p:nvCxnSpPr>
        <p:spPr>
          <a:xfrm>
            <a:off x="2325757" y="4429379"/>
            <a:ext cx="2520813" cy="47312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Conector de Seta Reta 109">
            <a:extLst>
              <a:ext uri="{FF2B5EF4-FFF2-40B4-BE49-F238E27FC236}">
                <a16:creationId xmlns:a16="http://schemas.microsoft.com/office/drawing/2014/main" id="{3981E605-B002-4A4D-B521-6FD30E6FA8C7}"/>
              </a:ext>
            </a:extLst>
          </p:cNvPr>
          <p:cNvCxnSpPr>
            <a:cxnSpLocks/>
            <a:stCxn id="18" idx="3"/>
          </p:cNvCxnSpPr>
          <p:nvPr/>
        </p:nvCxnSpPr>
        <p:spPr>
          <a:xfrm flipV="1">
            <a:off x="2332384" y="3468026"/>
            <a:ext cx="2782339" cy="316544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Conector de Seta Reta 112">
            <a:extLst>
              <a:ext uri="{FF2B5EF4-FFF2-40B4-BE49-F238E27FC236}">
                <a16:creationId xmlns:a16="http://schemas.microsoft.com/office/drawing/2014/main" id="{FBC1B2E2-0CD3-4E5A-A49F-A3C1FB6A6ACE}"/>
              </a:ext>
            </a:extLst>
          </p:cNvPr>
          <p:cNvCxnSpPr>
            <a:cxnSpLocks/>
            <a:stCxn id="17" idx="3"/>
          </p:cNvCxnSpPr>
          <p:nvPr/>
        </p:nvCxnSpPr>
        <p:spPr>
          <a:xfrm flipV="1">
            <a:off x="2325756" y="3456972"/>
            <a:ext cx="2762258" cy="262547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de Seta Reta 115">
            <a:extLst>
              <a:ext uri="{FF2B5EF4-FFF2-40B4-BE49-F238E27FC236}">
                <a16:creationId xmlns:a16="http://schemas.microsoft.com/office/drawing/2014/main" id="{56CAF5AA-9103-42F1-8840-1B1AC51C05BD}"/>
              </a:ext>
            </a:extLst>
          </p:cNvPr>
          <p:cNvCxnSpPr>
            <a:cxnSpLocks/>
            <a:stCxn id="16" idx="3"/>
          </p:cNvCxnSpPr>
          <p:nvPr/>
        </p:nvCxnSpPr>
        <p:spPr>
          <a:xfrm flipV="1">
            <a:off x="2325757" y="3429000"/>
            <a:ext cx="2701579" cy="210242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Conector de Seta Reta 118">
            <a:extLst>
              <a:ext uri="{FF2B5EF4-FFF2-40B4-BE49-F238E27FC236}">
                <a16:creationId xmlns:a16="http://schemas.microsoft.com/office/drawing/2014/main" id="{BC206B5E-C259-418C-8625-23CF93C322CD}"/>
              </a:ext>
            </a:extLst>
          </p:cNvPr>
          <p:cNvCxnSpPr>
            <a:cxnSpLocks/>
            <a:stCxn id="15" idx="3"/>
            <a:endCxn id="7" idx="3"/>
          </p:cNvCxnSpPr>
          <p:nvPr/>
        </p:nvCxnSpPr>
        <p:spPr>
          <a:xfrm flipV="1">
            <a:off x="2325757" y="3363226"/>
            <a:ext cx="2614810" cy="161717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16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Validade de constructo</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endParaRPr lang="pt-BR" sz="2000" dirty="0"/>
          </a:p>
          <a:p>
            <a:pPr marL="0" indent="0">
              <a:lnSpc>
                <a:spcPct val="150000"/>
              </a:lnSpc>
              <a:buNone/>
            </a:pPr>
            <a:r>
              <a:rPr lang="pt-BR" sz="2000" dirty="0"/>
              <a:t>A </a:t>
            </a:r>
            <a:r>
              <a:rPr lang="pt-BR" sz="2000" b="1" dirty="0"/>
              <a:t>Análise Fatorial (AF)</a:t>
            </a:r>
            <a:r>
              <a:rPr lang="pt-BR" sz="2000" dirty="0"/>
              <a:t> é um dos métodos psicométricos mais usados para auxílio na construção, revisão e avaliação de instrumentos psicológicos, assim como na elaboração de teorias psicológicas (</a:t>
            </a:r>
            <a:r>
              <a:rPr lang="pt-BR" sz="2000" dirty="0" err="1"/>
              <a:t>Laros</a:t>
            </a:r>
            <a:r>
              <a:rPr lang="pt-BR" sz="2000" dirty="0"/>
              <a:t>, 2005). </a:t>
            </a:r>
          </a:p>
          <a:p>
            <a:pPr marL="0" indent="0">
              <a:lnSpc>
                <a:spcPct val="150000"/>
              </a:lnSpc>
              <a:buNone/>
            </a:pPr>
            <a:r>
              <a:rPr lang="pt-BR" sz="2000" dirty="0"/>
              <a:t>Para utilização dessa análise, em geral, é preciso primeiro se estabelecer a </a:t>
            </a:r>
            <a:r>
              <a:rPr lang="pt-BR" sz="2000" b="1" dirty="0"/>
              <a:t>matriz de correlações</a:t>
            </a:r>
            <a:r>
              <a:rPr lang="pt-BR" sz="2000" dirty="0"/>
              <a:t>: uma tabela que mostra todas as correlações entre os itens (variáveis observáveis) de um teste (</a:t>
            </a:r>
            <a:r>
              <a:rPr lang="pt-BR" sz="2000" dirty="0" err="1"/>
              <a:t>Hair</a:t>
            </a:r>
            <a:r>
              <a:rPr lang="pt-BR" sz="2000" dirty="0"/>
              <a:t> Jr. et al., 2009). Em seguida, se extrai um </a:t>
            </a:r>
            <a:r>
              <a:rPr lang="pt-BR" sz="2000" b="1" dirty="0"/>
              <a:t>número adequado de fatores </a:t>
            </a:r>
            <a:r>
              <a:rPr lang="pt-BR" sz="2000" dirty="0"/>
              <a:t>e se faz um tipo de rotação para a interpretação dos fatores. Tais fatores representam </a:t>
            </a:r>
            <a:r>
              <a:rPr lang="pt-BR" sz="2000" b="1" dirty="0"/>
              <a:t>construtos latentes </a:t>
            </a:r>
            <a:r>
              <a:rPr lang="pt-BR" sz="2000" dirty="0"/>
              <a:t>que podem ser inferidos a partir dos padrões de correlação entre os itens.</a:t>
            </a:r>
          </a:p>
        </p:txBody>
      </p:sp>
    </p:spTree>
    <p:extLst>
      <p:ext uri="{BB962C8B-B14F-4D97-AF65-F5344CB8AC3E}">
        <p14:creationId xmlns:p14="http://schemas.microsoft.com/office/powerpoint/2010/main" val="993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endParaRPr lang="pt-BR" sz="2000" dirty="0"/>
          </a:p>
          <a:p>
            <a:pPr marL="0" indent="0">
              <a:lnSpc>
                <a:spcPct val="150000"/>
              </a:lnSpc>
              <a:buNone/>
            </a:pPr>
            <a:r>
              <a:rPr lang="pt-BR" sz="2000" dirty="0"/>
              <a:t>Com o uso dessa técnica, o investigador discerne os aspectos isolados da </a:t>
            </a:r>
            <a:r>
              <a:rPr lang="pt-BR" sz="2000" b="1" dirty="0"/>
              <a:t>estrutura latente </a:t>
            </a:r>
            <a:r>
              <a:rPr lang="pt-BR" sz="2000" dirty="0"/>
              <a:t>em uma matriz de dados e, logo depois, indica o quanto que cada variável é explicada por cada dimensão;</a:t>
            </a:r>
          </a:p>
          <a:p>
            <a:pPr marL="0" indent="0">
              <a:lnSpc>
                <a:spcPct val="150000"/>
              </a:lnSpc>
              <a:buNone/>
            </a:pPr>
            <a:r>
              <a:rPr lang="pt-BR" sz="2000" dirty="0"/>
              <a:t>É capaz de descrever as correlações entre muitas variáveis observáveis em termos de um </a:t>
            </a:r>
            <a:r>
              <a:rPr lang="pt-BR" sz="2000" b="1" dirty="0"/>
              <a:t>número menor de variáveis não observáveis</a:t>
            </a:r>
            <a:r>
              <a:rPr lang="pt-BR" sz="2000" dirty="0"/>
              <a:t> (linearmente relacionadas com as variáveis originais observadas) denominadas dimensões ou variáveis latentes</a:t>
            </a:r>
          </a:p>
          <a:p>
            <a:pPr marL="0" indent="0">
              <a:lnSpc>
                <a:spcPct val="150000"/>
              </a:lnSpc>
              <a:buNone/>
            </a:pPr>
            <a:r>
              <a:rPr lang="pt-BR" sz="2000" dirty="0"/>
              <a:t>Dessa forma, com a matriz de correlações o modelo fatorial permite identificar </a:t>
            </a:r>
            <a:r>
              <a:rPr lang="pt-BR" sz="2000" b="1" dirty="0"/>
              <a:t>subconjuntos de variáveis</a:t>
            </a:r>
            <a:r>
              <a:rPr lang="pt-BR" sz="2000" dirty="0"/>
              <a:t> que estão altamente correlacionadas entre si no interior de cada subconjunto, mas fracamente correlacionadas a variáveis de outros subconjuntos. </a:t>
            </a:r>
          </a:p>
        </p:txBody>
      </p:sp>
    </p:spTree>
    <p:extLst>
      <p:ext uri="{BB962C8B-B14F-4D97-AF65-F5344CB8AC3E}">
        <p14:creationId xmlns:p14="http://schemas.microsoft.com/office/powerpoint/2010/main" val="3614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799" y="2438400"/>
            <a:ext cx="10058400" cy="1371600"/>
          </a:xfrm>
        </p:spPr>
        <p:txBody>
          <a:bodyPr/>
          <a:lstStyle/>
          <a:p>
            <a:pPr algn="ctr"/>
            <a:r>
              <a:rPr lang="pt-BR" dirty="0"/>
              <a:t>Análise fatorial exploratória</a:t>
            </a:r>
          </a:p>
        </p:txBody>
      </p:sp>
    </p:spTree>
    <p:extLst>
      <p:ext uri="{BB962C8B-B14F-4D97-AF65-F5344CB8AC3E}">
        <p14:creationId xmlns:p14="http://schemas.microsoft.com/office/powerpoint/2010/main" val="2433010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3624469" y="245724"/>
            <a:ext cx="5585791" cy="1371600"/>
          </a:xfrm>
        </p:spPr>
        <p:txBody>
          <a:bodyPr>
            <a:normAutofit/>
          </a:bodyPr>
          <a:lstStyle/>
          <a:p>
            <a:r>
              <a:rPr lang="pt-BR" sz="2400" dirty="0"/>
              <a:t>Análise fatorial exploratória</a:t>
            </a:r>
            <a:br>
              <a:rPr lang="pt-BR" sz="2400" dirty="0"/>
            </a:br>
            <a:endParaRPr lang="pt-BR" sz="2400" dirty="0"/>
          </a:p>
        </p:txBody>
      </p:sp>
      <p:sp>
        <p:nvSpPr>
          <p:cNvPr id="7" name="Elipse 6">
            <a:extLst>
              <a:ext uri="{FF2B5EF4-FFF2-40B4-BE49-F238E27FC236}">
                <a16:creationId xmlns:a16="http://schemas.microsoft.com/office/drawing/2014/main" id="{80229F07-10FE-4A2F-8BAE-45050BF0A025}"/>
              </a:ext>
            </a:extLst>
          </p:cNvPr>
          <p:cNvSpPr/>
          <p:nvPr/>
        </p:nvSpPr>
        <p:spPr>
          <a:xfrm>
            <a:off x="7832034" y="2672896"/>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8" name="Elipse 7">
            <a:extLst>
              <a:ext uri="{FF2B5EF4-FFF2-40B4-BE49-F238E27FC236}">
                <a16:creationId xmlns:a16="http://schemas.microsoft.com/office/drawing/2014/main" id="{BC091FE2-F153-44A2-A2EB-E8E366146BA7}"/>
              </a:ext>
            </a:extLst>
          </p:cNvPr>
          <p:cNvSpPr/>
          <p:nvPr/>
        </p:nvSpPr>
        <p:spPr>
          <a:xfrm>
            <a:off x="7868066" y="4465179"/>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9" name="CaixaDeTexto 8">
            <a:extLst>
              <a:ext uri="{FF2B5EF4-FFF2-40B4-BE49-F238E27FC236}">
                <a16:creationId xmlns:a16="http://schemas.microsoft.com/office/drawing/2014/main" id="{7757CA3C-56BF-4C77-93D4-5BD1E7500617}"/>
              </a:ext>
            </a:extLst>
          </p:cNvPr>
          <p:cNvSpPr txBox="1"/>
          <p:nvPr/>
        </p:nvSpPr>
        <p:spPr>
          <a:xfrm>
            <a:off x="4744279" y="1410080"/>
            <a:ext cx="596347" cy="369332"/>
          </a:xfrm>
          <a:prstGeom prst="rect">
            <a:avLst/>
          </a:prstGeom>
          <a:solidFill>
            <a:schemeClr val="bg1"/>
          </a:solidFill>
          <a:ln>
            <a:solidFill>
              <a:schemeClr val="tx1"/>
            </a:solidFill>
          </a:ln>
        </p:spPr>
        <p:txBody>
          <a:bodyPr wrap="square" rtlCol="0">
            <a:spAutoFit/>
          </a:bodyPr>
          <a:lstStyle/>
          <a:p>
            <a:pPr algn="ctr"/>
            <a:r>
              <a:rPr lang="pt-BR" dirty="0"/>
              <a:t>X1</a:t>
            </a:r>
          </a:p>
        </p:txBody>
      </p:sp>
      <p:sp>
        <p:nvSpPr>
          <p:cNvPr id="10" name="CaixaDeTexto 9">
            <a:extLst>
              <a:ext uri="{FF2B5EF4-FFF2-40B4-BE49-F238E27FC236}">
                <a16:creationId xmlns:a16="http://schemas.microsoft.com/office/drawing/2014/main" id="{201DFE46-22AF-46E2-A5FD-E7BBE74535DE}"/>
              </a:ext>
            </a:extLst>
          </p:cNvPr>
          <p:cNvSpPr txBox="1"/>
          <p:nvPr/>
        </p:nvSpPr>
        <p:spPr>
          <a:xfrm>
            <a:off x="4744279" y="1961104"/>
            <a:ext cx="596347" cy="369332"/>
          </a:xfrm>
          <a:prstGeom prst="rect">
            <a:avLst/>
          </a:prstGeom>
          <a:solidFill>
            <a:schemeClr val="bg1"/>
          </a:solidFill>
          <a:ln>
            <a:solidFill>
              <a:schemeClr val="tx1"/>
            </a:solidFill>
          </a:ln>
        </p:spPr>
        <p:txBody>
          <a:bodyPr wrap="square" rtlCol="0">
            <a:spAutoFit/>
          </a:bodyPr>
          <a:lstStyle/>
          <a:p>
            <a:pPr algn="ctr"/>
            <a:r>
              <a:rPr lang="pt-BR" dirty="0"/>
              <a:t>X2</a:t>
            </a:r>
          </a:p>
        </p:txBody>
      </p:sp>
      <p:sp>
        <p:nvSpPr>
          <p:cNvPr id="11" name="CaixaDeTexto 10">
            <a:extLst>
              <a:ext uri="{FF2B5EF4-FFF2-40B4-BE49-F238E27FC236}">
                <a16:creationId xmlns:a16="http://schemas.microsoft.com/office/drawing/2014/main" id="{863078AA-D806-4BCD-8EA8-C26D429B39B7}"/>
              </a:ext>
            </a:extLst>
          </p:cNvPr>
          <p:cNvSpPr txBox="1"/>
          <p:nvPr/>
        </p:nvSpPr>
        <p:spPr>
          <a:xfrm>
            <a:off x="4744278" y="2512128"/>
            <a:ext cx="596347" cy="369332"/>
          </a:xfrm>
          <a:prstGeom prst="rect">
            <a:avLst/>
          </a:prstGeom>
          <a:solidFill>
            <a:schemeClr val="bg1"/>
          </a:solidFill>
          <a:ln>
            <a:solidFill>
              <a:schemeClr val="tx1"/>
            </a:solidFill>
          </a:ln>
        </p:spPr>
        <p:txBody>
          <a:bodyPr wrap="square" rtlCol="0">
            <a:spAutoFit/>
          </a:bodyPr>
          <a:lstStyle/>
          <a:p>
            <a:pPr algn="ctr"/>
            <a:r>
              <a:rPr lang="pt-BR" dirty="0"/>
              <a:t>X3</a:t>
            </a:r>
          </a:p>
        </p:txBody>
      </p:sp>
      <p:sp>
        <p:nvSpPr>
          <p:cNvPr id="12" name="CaixaDeTexto 11">
            <a:extLst>
              <a:ext uri="{FF2B5EF4-FFF2-40B4-BE49-F238E27FC236}">
                <a16:creationId xmlns:a16="http://schemas.microsoft.com/office/drawing/2014/main" id="{D2256DBA-EBBB-4A9D-98AD-CB567A2394F4}"/>
              </a:ext>
            </a:extLst>
          </p:cNvPr>
          <p:cNvSpPr txBox="1"/>
          <p:nvPr/>
        </p:nvSpPr>
        <p:spPr>
          <a:xfrm>
            <a:off x="4750907" y="3063152"/>
            <a:ext cx="596347" cy="369332"/>
          </a:xfrm>
          <a:prstGeom prst="rect">
            <a:avLst/>
          </a:prstGeom>
          <a:solidFill>
            <a:schemeClr val="bg1"/>
          </a:solidFill>
          <a:ln>
            <a:solidFill>
              <a:schemeClr val="tx1"/>
            </a:solidFill>
          </a:ln>
        </p:spPr>
        <p:txBody>
          <a:bodyPr wrap="square" rtlCol="0">
            <a:spAutoFit/>
          </a:bodyPr>
          <a:lstStyle/>
          <a:p>
            <a:pPr algn="ctr"/>
            <a:r>
              <a:rPr lang="pt-BR" dirty="0"/>
              <a:t>X4</a:t>
            </a:r>
          </a:p>
        </p:txBody>
      </p:sp>
      <p:sp>
        <p:nvSpPr>
          <p:cNvPr id="13" name="CaixaDeTexto 12">
            <a:extLst>
              <a:ext uri="{FF2B5EF4-FFF2-40B4-BE49-F238E27FC236}">
                <a16:creationId xmlns:a16="http://schemas.microsoft.com/office/drawing/2014/main" id="{C3A83041-85AA-42E1-963B-888D932F9F7D}"/>
              </a:ext>
            </a:extLst>
          </p:cNvPr>
          <p:cNvSpPr txBox="1"/>
          <p:nvPr/>
        </p:nvSpPr>
        <p:spPr>
          <a:xfrm>
            <a:off x="4750907" y="3614176"/>
            <a:ext cx="596347" cy="369332"/>
          </a:xfrm>
          <a:prstGeom prst="rect">
            <a:avLst/>
          </a:prstGeom>
          <a:solidFill>
            <a:schemeClr val="bg1"/>
          </a:solidFill>
          <a:ln>
            <a:solidFill>
              <a:schemeClr val="tx1"/>
            </a:solidFill>
          </a:ln>
        </p:spPr>
        <p:txBody>
          <a:bodyPr wrap="square" rtlCol="0">
            <a:spAutoFit/>
          </a:bodyPr>
          <a:lstStyle/>
          <a:p>
            <a:pPr algn="ctr"/>
            <a:r>
              <a:rPr lang="pt-BR" dirty="0"/>
              <a:t>X5</a:t>
            </a:r>
          </a:p>
        </p:txBody>
      </p:sp>
      <p:sp>
        <p:nvSpPr>
          <p:cNvPr id="14" name="CaixaDeTexto 13">
            <a:extLst>
              <a:ext uri="{FF2B5EF4-FFF2-40B4-BE49-F238E27FC236}">
                <a16:creationId xmlns:a16="http://schemas.microsoft.com/office/drawing/2014/main" id="{F746D090-96D8-47EC-97ED-5F9AC914FEB5}"/>
              </a:ext>
            </a:extLst>
          </p:cNvPr>
          <p:cNvSpPr txBox="1"/>
          <p:nvPr/>
        </p:nvSpPr>
        <p:spPr>
          <a:xfrm>
            <a:off x="4750906" y="4165200"/>
            <a:ext cx="596347" cy="369332"/>
          </a:xfrm>
          <a:prstGeom prst="rect">
            <a:avLst/>
          </a:prstGeom>
          <a:solidFill>
            <a:schemeClr val="bg1"/>
          </a:solidFill>
          <a:ln>
            <a:solidFill>
              <a:schemeClr val="tx1"/>
            </a:solidFill>
          </a:ln>
        </p:spPr>
        <p:txBody>
          <a:bodyPr wrap="square" rtlCol="0">
            <a:spAutoFit/>
          </a:bodyPr>
          <a:lstStyle/>
          <a:p>
            <a:pPr algn="ctr"/>
            <a:r>
              <a:rPr lang="pt-BR" dirty="0"/>
              <a:t>X6</a:t>
            </a:r>
          </a:p>
        </p:txBody>
      </p:sp>
      <p:sp>
        <p:nvSpPr>
          <p:cNvPr id="15" name="CaixaDeTexto 14">
            <a:extLst>
              <a:ext uri="{FF2B5EF4-FFF2-40B4-BE49-F238E27FC236}">
                <a16:creationId xmlns:a16="http://schemas.microsoft.com/office/drawing/2014/main" id="{C314E98D-8C32-4A47-9642-983E44BBE1C6}"/>
              </a:ext>
            </a:extLst>
          </p:cNvPr>
          <p:cNvSpPr txBox="1"/>
          <p:nvPr/>
        </p:nvSpPr>
        <p:spPr>
          <a:xfrm>
            <a:off x="4750906" y="4716224"/>
            <a:ext cx="596347" cy="369332"/>
          </a:xfrm>
          <a:prstGeom prst="rect">
            <a:avLst/>
          </a:prstGeom>
          <a:solidFill>
            <a:schemeClr val="bg1"/>
          </a:solidFill>
          <a:ln>
            <a:solidFill>
              <a:schemeClr val="tx1"/>
            </a:solidFill>
          </a:ln>
        </p:spPr>
        <p:txBody>
          <a:bodyPr wrap="square" rtlCol="0">
            <a:spAutoFit/>
          </a:bodyPr>
          <a:lstStyle/>
          <a:p>
            <a:pPr algn="ctr"/>
            <a:r>
              <a:rPr lang="pt-BR" dirty="0"/>
              <a:t>X7</a:t>
            </a:r>
          </a:p>
        </p:txBody>
      </p:sp>
      <p:sp>
        <p:nvSpPr>
          <p:cNvPr id="16" name="CaixaDeTexto 15">
            <a:extLst>
              <a:ext uri="{FF2B5EF4-FFF2-40B4-BE49-F238E27FC236}">
                <a16:creationId xmlns:a16="http://schemas.microsoft.com/office/drawing/2014/main" id="{5DDF3268-2870-4268-9343-D688A45AEE82}"/>
              </a:ext>
            </a:extLst>
          </p:cNvPr>
          <p:cNvSpPr txBox="1"/>
          <p:nvPr/>
        </p:nvSpPr>
        <p:spPr>
          <a:xfrm>
            <a:off x="4750906" y="5267248"/>
            <a:ext cx="596347" cy="369332"/>
          </a:xfrm>
          <a:prstGeom prst="rect">
            <a:avLst/>
          </a:prstGeom>
          <a:solidFill>
            <a:schemeClr val="bg1"/>
          </a:solidFill>
          <a:ln>
            <a:solidFill>
              <a:schemeClr val="tx1"/>
            </a:solidFill>
          </a:ln>
        </p:spPr>
        <p:txBody>
          <a:bodyPr wrap="square" rtlCol="0">
            <a:spAutoFit/>
          </a:bodyPr>
          <a:lstStyle/>
          <a:p>
            <a:pPr algn="ctr"/>
            <a:r>
              <a:rPr lang="pt-BR" dirty="0"/>
              <a:t>X8</a:t>
            </a:r>
          </a:p>
        </p:txBody>
      </p:sp>
      <p:sp>
        <p:nvSpPr>
          <p:cNvPr id="17" name="CaixaDeTexto 16">
            <a:extLst>
              <a:ext uri="{FF2B5EF4-FFF2-40B4-BE49-F238E27FC236}">
                <a16:creationId xmlns:a16="http://schemas.microsoft.com/office/drawing/2014/main" id="{76F1909C-8E66-4251-9838-FD64CC7144E2}"/>
              </a:ext>
            </a:extLst>
          </p:cNvPr>
          <p:cNvSpPr txBox="1"/>
          <p:nvPr/>
        </p:nvSpPr>
        <p:spPr>
          <a:xfrm>
            <a:off x="4750905" y="5818272"/>
            <a:ext cx="596347" cy="369332"/>
          </a:xfrm>
          <a:prstGeom prst="rect">
            <a:avLst/>
          </a:prstGeom>
          <a:solidFill>
            <a:schemeClr val="bg1"/>
          </a:solidFill>
          <a:ln>
            <a:solidFill>
              <a:schemeClr val="tx1"/>
            </a:solidFill>
          </a:ln>
        </p:spPr>
        <p:txBody>
          <a:bodyPr wrap="square" rtlCol="0">
            <a:spAutoFit/>
          </a:bodyPr>
          <a:lstStyle/>
          <a:p>
            <a:pPr algn="ctr"/>
            <a:r>
              <a:rPr lang="pt-BR" dirty="0"/>
              <a:t>X9</a:t>
            </a:r>
          </a:p>
        </p:txBody>
      </p:sp>
      <p:sp>
        <p:nvSpPr>
          <p:cNvPr id="18" name="CaixaDeTexto 17">
            <a:extLst>
              <a:ext uri="{FF2B5EF4-FFF2-40B4-BE49-F238E27FC236}">
                <a16:creationId xmlns:a16="http://schemas.microsoft.com/office/drawing/2014/main" id="{FD2322BB-393E-4D6C-81DF-7CFCDE98C07F}"/>
              </a:ext>
            </a:extLst>
          </p:cNvPr>
          <p:cNvSpPr txBox="1"/>
          <p:nvPr/>
        </p:nvSpPr>
        <p:spPr>
          <a:xfrm>
            <a:off x="4757533" y="6369292"/>
            <a:ext cx="596347" cy="369332"/>
          </a:xfrm>
          <a:prstGeom prst="rect">
            <a:avLst/>
          </a:prstGeom>
          <a:solidFill>
            <a:schemeClr val="bg1"/>
          </a:solidFill>
          <a:ln>
            <a:solidFill>
              <a:schemeClr val="tx1"/>
            </a:solidFill>
          </a:ln>
        </p:spPr>
        <p:txBody>
          <a:bodyPr wrap="square" rtlCol="0">
            <a:spAutoFit/>
          </a:bodyPr>
          <a:lstStyle/>
          <a:p>
            <a:pPr algn="ctr"/>
            <a:r>
              <a:rPr lang="pt-BR" dirty="0"/>
              <a:t>X10</a:t>
            </a:r>
          </a:p>
        </p:txBody>
      </p:sp>
      <p:cxnSp>
        <p:nvCxnSpPr>
          <p:cNvPr id="22" name="Conector de Seta Reta 21">
            <a:extLst>
              <a:ext uri="{FF2B5EF4-FFF2-40B4-BE49-F238E27FC236}">
                <a16:creationId xmlns:a16="http://schemas.microsoft.com/office/drawing/2014/main" id="{D823B953-C15C-4F8E-B690-23B113614038}"/>
              </a:ext>
            </a:extLst>
          </p:cNvPr>
          <p:cNvCxnSpPr>
            <a:cxnSpLocks/>
            <a:stCxn id="9" idx="3"/>
            <a:endCxn id="7" idx="1"/>
          </p:cNvCxnSpPr>
          <p:nvPr/>
        </p:nvCxnSpPr>
        <p:spPr>
          <a:xfrm>
            <a:off x="5340626" y="1594746"/>
            <a:ext cx="2621437" cy="118295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50DA326-9F00-4AD6-9F7F-7AD81F985BA2}"/>
              </a:ext>
            </a:extLst>
          </p:cNvPr>
          <p:cNvCxnSpPr>
            <a:cxnSpLocks/>
            <a:stCxn id="10" idx="3"/>
          </p:cNvCxnSpPr>
          <p:nvPr/>
        </p:nvCxnSpPr>
        <p:spPr>
          <a:xfrm>
            <a:off x="5340626" y="2145770"/>
            <a:ext cx="2538832" cy="7552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CC00DF42-4CA0-4069-BCF0-611449783403}"/>
              </a:ext>
            </a:extLst>
          </p:cNvPr>
          <p:cNvCxnSpPr>
            <a:cxnSpLocks/>
            <a:stCxn id="11" idx="3"/>
            <a:endCxn id="7" idx="2"/>
          </p:cNvCxnSpPr>
          <p:nvPr/>
        </p:nvCxnSpPr>
        <p:spPr>
          <a:xfrm>
            <a:off x="5340625" y="2696794"/>
            <a:ext cx="2491409" cy="33391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E7403A7A-36C5-466B-B6A7-CB05912D127A}"/>
              </a:ext>
            </a:extLst>
          </p:cNvPr>
          <p:cNvCxnSpPr>
            <a:cxnSpLocks/>
            <a:stCxn id="12" idx="3"/>
            <a:endCxn id="7" idx="2"/>
          </p:cNvCxnSpPr>
          <p:nvPr/>
        </p:nvCxnSpPr>
        <p:spPr>
          <a:xfrm flipV="1">
            <a:off x="5347254" y="3030705"/>
            <a:ext cx="2484780" cy="21711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213096E4-6465-4502-A727-A1D7F8E625F8}"/>
              </a:ext>
            </a:extLst>
          </p:cNvPr>
          <p:cNvCxnSpPr>
            <a:cxnSpLocks/>
            <a:stCxn id="13" idx="3"/>
            <a:endCxn id="7" idx="2"/>
          </p:cNvCxnSpPr>
          <p:nvPr/>
        </p:nvCxnSpPr>
        <p:spPr>
          <a:xfrm flipV="1">
            <a:off x="5347254" y="3030705"/>
            <a:ext cx="2484780" cy="76813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8C77AD49-15ED-4DBB-8CFE-E0B88CF64D69}"/>
              </a:ext>
            </a:extLst>
          </p:cNvPr>
          <p:cNvCxnSpPr>
            <a:cxnSpLocks/>
            <a:stCxn id="14" idx="3"/>
          </p:cNvCxnSpPr>
          <p:nvPr/>
        </p:nvCxnSpPr>
        <p:spPr>
          <a:xfrm flipV="1">
            <a:off x="5347253" y="3176950"/>
            <a:ext cx="2527439" cy="1172916"/>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1AE495BA-E065-4E1D-BF90-1DEE92CDF1F9}"/>
              </a:ext>
            </a:extLst>
          </p:cNvPr>
          <p:cNvCxnSpPr>
            <a:cxnSpLocks/>
            <a:stCxn id="15" idx="3"/>
            <a:endCxn id="8" idx="2"/>
          </p:cNvCxnSpPr>
          <p:nvPr/>
        </p:nvCxnSpPr>
        <p:spPr>
          <a:xfrm flipV="1">
            <a:off x="5347253" y="4822988"/>
            <a:ext cx="2520813" cy="7790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BDD0048-F24B-4F56-8138-9B50857ABC9E}"/>
              </a:ext>
            </a:extLst>
          </p:cNvPr>
          <p:cNvCxnSpPr>
            <a:cxnSpLocks/>
            <a:stCxn id="16" idx="3"/>
          </p:cNvCxnSpPr>
          <p:nvPr/>
        </p:nvCxnSpPr>
        <p:spPr>
          <a:xfrm flipV="1">
            <a:off x="5347253" y="4985150"/>
            <a:ext cx="2581783" cy="4667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E7DBACDA-C334-4B6C-AC6A-4FB8C973875C}"/>
              </a:ext>
            </a:extLst>
          </p:cNvPr>
          <p:cNvCxnSpPr>
            <a:cxnSpLocks/>
            <a:stCxn id="17" idx="3"/>
            <a:endCxn id="8" idx="3"/>
          </p:cNvCxnSpPr>
          <p:nvPr/>
        </p:nvCxnSpPr>
        <p:spPr>
          <a:xfrm flipV="1">
            <a:off x="5347252" y="5075996"/>
            <a:ext cx="2650843" cy="92694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21325474-42C5-4072-9ED0-292A9DB3012F}"/>
              </a:ext>
            </a:extLst>
          </p:cNvPr>
          <p:cNvCxnSpPr>
            <a:cxnSpLocks/>
            <a:stCxn id="18" idx="3"/>
            <a:endCxn id="8" idx="3"/>
          </p:cNvCxnSpPr>
          <p:nvPr/>
        </p:nvCxnSpPr>
        <p:spPr>
          <a:xfrm flipV="1">
            <a:off x="5353880" y="5075996"/>
            <a:ext cx="2644215" cy="147796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de Seta Reta 87">
            <a:extLst>
              <a:ext uri="{FF2B5EF4-FFF2-40B4-BE49-F238E27FC236}">
                <a16:creationId xmlns:a16="http://schemas.microsoft.com/office/drawing/2014/main" id="{A40438AF-0E4D-45FC-B2A3-A3E9CFF7F7F8}"/>
              </a:ext>
            </a:extLst>
          </p:cNvPr>
          <p:cNvCxnSpPr>
            <a:cxnSpLocks/>
            <a:stCxn id="9" idx="3"/>
            <a:endCxn id="8" idx="1"/>
          </p:cNvCxnSpPr>
          <p:nvPr/>
        </p:nvCxnSpPr>
        <p:spPr>
          <a:xfrm>
            <a:off x="5340626" y="1594746"/>
            <a:ext cx="2657469" cy="297523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5D0D469A-0AC9-4D79-8E7B-C6BBF157EECE}"/>
              </a:ext>
            </a:extLst>
          </p:cNvPr>
          <p:cNvCxnSpPr>
            <a:cxnSpLocks/>
            <a:stCxn id="10" idx="3"/>
            <a:endCxn id="8" idx="1"/>
          </p:cNvCxnSpPr>
          <p:nvPr/>
        </p:nvCxnSpPr>
        <p:spPr>
          <a:xfrm>
            <a:off x="5340626" y="2145770"/>
            <a:ext cx="2657469" cy="242420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de Seta Reta 93">
            <a:extLst>
              <a:ext uri="{FF2B5EF4-FFF2-40B4-BE49-F238E27FC236}">
                <a16:creationId xmlns:a16="http://schemas.microsoft.com/office/drawing/2014/main" id="{08BBB035-B65E-4F80-9B5F-F606550DEAF0}"/>
              </a:ext>
            </a:extLst>
          </p:cNvPr>
          <p:cNvCxnSpPr>
            <a:cxnSpLocks/>
            <a:stCxn id="11" idx="3"/>
          </p:cNvCxnSpPr>
          <p:nvPr/>
        </p:nvCxnSpPr>
        <p:spPr>
          <a:xfrm>
            <a:off x="5340625" y="2696794"/>
            <a:ext cx="2568240" cy="197545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Conector de Seta Reta 95">
            <a:extLst>
              <a:ext uri="{FF2B5EF4-FFF2-40B4-BE49-F238E27FC236}">
                <a16:creationId xmlns:a16="http://schemas.microsoft.com/office/drawing/2014/main" id="{01F6280F-8669-41AC-8031-AD350BADC43A}"/>
              </a:ext>
            </a:extLst>
          </p:cNvPr>
          <p:cNvCxnSpPr>
            <a:cxnSpLocks/>
            <a:stCxn id="12" idx="3"/>
            <a:endCxn id="8" idx="2"/>
          </p:cNvCxnSpPr>
          <p:nvPr/>
        </p:nvCxnSpPr>
        <p:spPr>
          <a:xfrm>
            <a:off x="5347254" y="3247818"/>
            <a:ext cx="2520812" cy="157517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Conector de Seta Reta 99">
            <a:extLst>
              <a:ext uri="{FF2B5EF4-FFF2-40B4-BE49-F238E27FC236}">
                <a16:creationId xmlns:a16="http://schemas.microsoft.com/office/drawing/2014/main" id="{CD071A85-C96C-4DA1-B255-84E0937587D4}"/>
              </a:ext>
            </a:extLst>
          </p:cNvPr>
          <p:cNvCxnSpPr>
            <a:cxnSpLocks/>
            <a:stCxn id="14" idx="3"/>
            <a:endCxn id="8" idx="2"/>
          </p:cNvCxnSpPr>
          <p:nvPr/>
        </p:nvCxnSpPr>
        <p:spPr>
          <a:xfrm>
            <a:off x="5347253" y="4349866"/>
            <a:ext cx="2520813" cy="47312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Conector de Seta Reta 109">
            <a:extLst>
              <a:ext uri="{FF2B5EF4-FFF2-40B4-BE49-F238E27FC236}">
                <a16:creationId xmlns:a16="http://schemas.microsoft.com/office/drawing/2014/main" id="{3981E605-B002-4A4D-B521-6FD30E6FA8C7}"/>
              </a:ext>
            </a:extLst>
          </p:cNvPr>
          <p:cNvCxnSpPr>
            <a:cxnSpLocks/>
            <a:stCxn id="18" idx="3"/>
          </p:cNvCxnSpPr>
          <p:nvPr/>
        </p:nvCxnSpPr>
        <p:spPr>
          <a:xfrm flipV="1">
            <a:off x="5353880" y="3388513"/>
            <a:ext cx="2782339" cy="316544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Conector de Seta Reta 112">
            <a:extLst>
              <a:ext uri="{FF2B5EF4-FFF2-40B4-BE49-F238E27FC236}">
                <a16:creationId xmlns:a16="http://schemas.microsoft.com/office/drawing/2014/main" id="{FBC1B2E2-0CD3-4E5A-A49F-A3C1FB6A6ACE}"/>
              </a:ext>
            </a:extLst>
          </p:cNvPr>
          <p:cNvCxnSpPr>
            <a:cxnSpLocks/>
            <a:stCxn id="17" idx="3"/>
          </p:cNvCxnSpPr>
          <p:nvPr/>
        </p:nvCxnSpPr>
        <p:spPr>
          <a:xfrm flipV="1">
            <a:off x="5347252" y="3377459"/>
            <a:ext cx="2762258" cy="262547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de Seta Reta 115">
            <a:extLst>
              <a:ext uri="{FF2B5EF4-FFF2-40B4-BE49-F238E27FC236}">
                <a16:creationId xmlns:a16="http://schemas.microsoft.com/office/drawing/2014/main" id="{56CAF5AA-9103-42F1-8840-1B1AC51C05BD}"/>
              </a:ext>
            </a:extLst>
          </p:cNvPr>
          <p:cNvCxnSpPr>
            <a:cxnSpLocks/>
            <a:stCxn id="16" idx="3"/>
          </p:cNvCxnSpPr>
          <p:nvPr/>
        </p:nvCxnSpPr>
        <p:spPr>
          <a:xfrm flipV="1">
            <a:off x="5347253" y="3349487"/>
            <a:ext cx="2701579" cy="210242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Conector de Seta Reta 118">
            <a:extLst>
              <a:ext uri="{FF2B5EF4-FFF2-40B4-BE49-F238E27FC236}">
                <a16:creationId xmlns:a16="http://schemas.microsoft.com/office/drawing/2014/main" id="{BC206B5E-C259-418C-8625-23CF93C322CD}"/>
              </a:ext>
            </a:extLst>
          </p:cNvPr>
          <p:cNvCxnSpPr>
            <a:cxnSpLocks/>
            <a:stCxn id="15" idx="3"/>
            <a:endCxn id="7" idx="3"/>
          </p:cNvCxnSpPr>
          <p:nvPr/>
        </p:nvCxnSpPr>
        <p:spPr>
          <a:xfrm flipV="1">
            <a:off x="5347253" y="3283713"/>
            <a:ext cx="2614810" cy="161717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09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2"/>
          <p:cNvSpPr txBox="1"/>
          <p:nvPr/>
        </p:nvSpPr>
        <p:spPr>
          <a:xfrm>
            <a:off x="581040" y="2683200"/>
            <a:ext cx="11029320" cy="1188360"/>
          </a:xfrm>
          <a:prstGeom prst="rect">
            <a:avLst/>
          </a:prstGeom>
          <a:noFill/>
          <a:ln>
            <a:noFill/>
          </a:ln>
        </p:spPr>
        <p:txBody>
          <a:bodyPr anchor="b">
            <a:noAutofit/>
          </a:bodyPr>
          <a:lstStyle/>
          <a:p>
            <a:pPr algn="ctr">
              <a:lnSpc>
                <a:spcPct val="100000"/>
              </a:lnSpc>
            </a:pPr>
            <a:r>
              <a:rPr lang="pt-BR" sz="2800" b="0" strike="noStrike" cap="all" spc="-1" dirty="0">
                <a:solidFill>
                  <a:srgbClr val="404040"/>
                </a:solidFill>
                <a:latin typeface="Gill Sans MT"/>
              </a:rPr>
              <a:t>Tipos de Variáveis</a:t>
            </a:r>
          </a:p>
          <a:p>
            <a:pPr algn="ctr">
              <a:lnSpc>
                <a:spcPct val="100000"/>
              </a:lnSpc>
            </a:pPr>
            <a:endParaRPr lang="pt-BR" sz="2800" b="0" strike="noStrike" spc="-1" dirty="0">
              <a:solidFill>
                <a:srgbClr val="000000"/>
              </a:solidFill>
              <a:latin typeface="Gill Sans MT"/>
            </a:endParaRPr>
          </a:p>
        </p:txBody>
      </p:sp>
    </p:spTree>
    <p:extLst>
      <p:ext uri="{BB962C8B-B14F-4D97-AF65-F5344CB8AC3E}">
        <p14:creationId xmlns:p14="http://schemas.microsoft.com/office/powerpoint/2010/main" val="42383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endParaRPr lang="pt-BR" sz="2000" dirty="0"/>
          </a:p>
          <a:p>
            <a:pPr marL="0" indent="0">
              <a:lnSpc>
                <a:spcPct val="150000"/>
              </a:lnSpc>
              <a:buNone/>
            </a:pPr>
            <a:r>
              <a:rPr lang="pt-BR" sz="2000" dirty="0"/>
              <a:t>No modelo da AF Exploratória AF exploratória, as variáveis observadas são modeladas como combinação linear dos fatores comuns mais um erro aleatório:</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02E5118-F95F-44CC-9721-0130278072A7}"/>
                  </a:ext>
                </a:extLst>
              </p:cNvPr>
              <p:cNvSpPr txBox="1"/>
              <p:nvPr/>
            </p:nvSpPr>
            <p:spPr>
              <a:xfrm>
                <a:off x="3691432" y="3499574"/>
                <a:ext cx="4711931" cy="369332"/>
              </a:xfrm>
              <a:prstGeom prst="rect">
                <a:avLst/>
              </a:prstGeom>
              <a:noFill/>
            </p:spPr>
            <p:txBody>
              <a:bodyPr wrap="none" lIns="0" tIns="0" rIns="0" bIns="0" rtlCol="0">
                <a:spAutoFit/>
              </a:bodyPr>
              <a:lstStyle/>
              <a:p>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1</m:t>
                        </m:r>
                      </m:sub>
                    </m:sSub>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𝑙</m:t>
                        </m:r>
                      </m:e>
                      <m:sub>
                        <m:r>
                          <a:rPr lang="pt-BR" sz="2400" b="0" i="1" smtClean="0">
                            <a:latin typeface="Cambria Math" panose="02040503050406030204" pitchFamily="18" charset="0"/>
                          </a:rPr>
                          <m:t>11</m:t>
                        </m:r>
                      </m:sub>
                    </m:sSub>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𝐹</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i="1">
                            <a:latin typeface="Cambria Math" panose="02040503050406030204" pitchFamily="18" charset="0"/>
                          </a:rPr>
                          <m:t>1</m:t>
                        </m:r>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2</m:t>
                        </m:r>
                      </m:sub>
                    </m:sSub>
                    <m:r>
                      <a:rPr lang="pt-BR" sz="2400" i="1">
                        <a:latin typeface="Cambria Math" panose="02040503050406030204" pitchFamily="18" charset="0"/>
                      </a:rPr>
                      <m:t>+</m:t>
                    </m:r>
                  </m:oMath>
                </a14:m>
                <a:r>
                  <a:rPr lang="pt-BR" sz="2400" dirty="0"/>
                  <a:t>... </a:t>
                </a:r>
                <a14:m>
                  <m:oMath xmlns:m="http://schemas.openxmlformats.org/officeDocument/2006/math">
                    <m:r>
                      <a:rPr lang="pt-BR" sz="2400" b="0" i="0" smtClean="0">
                        <a:latin typeface="Cambria Math" panose="02040503050406030204" pitchFamily="18" charset="0"/>
                      </a:rPr>
                      <m:t>+ </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i="1">
                            <a:latin typeface="Cambria Math" panose="02040503050406030204" pitchFamily="18" charset="0"/>
                          </a:rPr>
                          <m:t>1</m:t>
                        </m:r>
                        <m:r>
                          <a:rPr lang="pt-BR" sz="2400" b="0" i="1" smtClean="0">
                            <a:latin typeface="Cambria Math" panose="02040503050406030204" pitchFamily="18" charset="0"/>
                          </a:rPr>
                          <m:t>𝑚</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𝑚</m:t>
                        </m:r>
                      </m:sub>
                    </m:sSub>
                    <m:r>
                      <a:rPr lang="pt-BR" sz="2400" i="1">
                        <a:latin typeface="Cambria Math" panose="02040503050406030204" pitchFamily="18" charset="0"/>
                      </a:rPr>
                      <m:t>+</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𝑒</m:t>
                        </m:r>
                      </m:e>
                      <m:sub>
                        <m:r>
                          <a:rPr lang="pt-BR" sz="2400" i="1">
                            <a:latin typeface="Cambria Math" panose="02040503050406030204" pitchFamily="18" charset="0"/>
                          </a:rPr>
                          <m:t>1</m:t>
                        </m:r>
                      </m:sub>
                    </m:sSub>
                  </m:oMath>
                </a14:m>
                <a:endParaRPr lang="pt-BR" sz="2400" dirty="0"/>
              </a:p>
            </p:txBody>
          </p:sp>
        </mc:Choice>
        <mc:Fallback xmlns="">
          <p:sp>
            <p:nvSpPr>
              <p:cNvPr id="5" name="CaixaDeTexto 4">
                <a:extLst>
                  <a:ext uri="{FF2B5EF4-FFF2-40B4-BE49-F238E27FC236}">
                    <a16:creationId xmlns:a16="http://schemas.microsoft.com/office/drawing/2014/main" id="{A02E5118-F95F-44CC-9721-0130278072A7}"/>
                  </a:ext>
                </a:extLst>
              </p:cNvPr>
              <p:cNvSpPr txBox="1">
                <a:spLocks noRot="1" noChangeAspect="1" noMove="1" noResize="1" noEditPoints="1" noAdjustHandles="1" noChangeArrowheads="1" noChangeShapeType="1" noTextEdit="1"/>
              </p:cNvSpPr>
              <p:nvPr/>
            </p:nvSpPr>
            <p:spPr>
              <a:xfrm>
                <a:off x="3691432" y="3499574"/>
                <a:ext cx="4711931" cy="369332"/>
              </a:xfrm>
              <a:prstGeom prst="rect">
                <a:avLst/>
              </a:prstGeom>
              <a:blipFill>
                <a:blip r:embed="rId2"/>
                <a:stretch>
                  <a:fillRect l="-2329" t="-24590" r="-388" b="-4918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408F0087-753F-4D5A-85F3-4F0BC0F8BDA0}"/>
                  </a:ext>
                </a:extLst>
              </p:cNvPr>
              <p:cNvSpPr txBox="1"/>
              <p:nvPr/>
            </p:nvSpPr>
            <p:spPr>
              <a:xfrm>
                <a:off x="3691431" y="4040924"/>
                <a:ext cx="4747518" cy="369332"/>
              </a:xfrm>
              <a:prstGeom prst="rect">
                <a:avLst/>
              </a:prstGeom>
              <a:noFill/>
            </p:spPr>
            <p:txBody>
              <a:bodyPr wrap="none" lIns="0" tIns="0" rIns="0" bIns="0" rtlCol="0">
                <a:spAutoFit/>
              </a:bodyPr>
              <a:lstStyle/>
              <a:p>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2</m:t>
                        </m:r>
                      </m:sub>
                    </m:sSub>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𝑙</m:t>
                        </m:r>
                      </m:e>
                      <m:sub>
                        <m:r>
                          <a:rPr lang="pt-BR" sz="2400" b="0" i="1" smtClean="0">
                            <a:latin typeface="Cambria Math" panose="02040503050406030204" pitchFamily="18" charset="0"/>
                          </a:rPr>
                          <m:t>21</m:t>
                        </m:r>
                      </m:sub>
                    </m:sSub>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𝐹</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22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2</m:t>
                        </m:r>
                      </m:sub>
                    </m:sSub>
                    <m:r>
                      <a:rPr lang="pt-BR" sz="2400" i="1">
                        <a:latin typeface="Cambria Math" panose="02040503050406030204" pitchFamily="18" charset="0"/>
                      </a:rPr>
                      <m:t>+</m:t>
                    </m:r>
                  </m:oMath>
                </a14:m>
                <a:r>
                  <a:rPr lang="pt-BR" sz="2400" dirty="0"/>
                  <a:t>... </a:t>
                </a:r>
                <a14:m>
                  <m:oMath xmlns:m="http://schemas.openxmlformats.org/officeDocument/2006/math">
                    <m:r>
                      <a:rPr lang="pt-BR" sz="2400" b="0" i="0" smtClean="0">
                        <a:latin typeface="Cambria Math" panose="02040503050406030204" pitchFamily="18" charset="0"/>
                      </a:rPr>
                      <m:t>+ </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2</m:t>
                        </m:r>
                        <m:r>
                          <a:rPr lang="pt-BR" sz="2400" b="0" i="1" smtClean="0">
                            <a:latin typeface="Cambria Math" panose="02040503050406030204" pitchFamily="18" charset="0"/>
                          </a:rPr>
                          <m:t>𝑚</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𝑚</m:t>
                        </m:r>
                      </m:sub>
                    </m:sSub>
                    <m:r>
                      <a:rPr lang="pt-BR" sz="2400" i="1">
                        <a:latin typeface="Cambria Math" panose="02040503050406030204" pitchFamily="18" charset="0"/>
                      </a:rPr>
                      <m:t>+</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𝑒</m:t>
                        </m:r>
                      </m:e>
                      <m:sub>
                        <m:r>
                          <a:rPr lang="pt-BR" sz="2400" b="0" i="1" smtClean="0">
                            <a:latin typeface="Cambria Math" panose="02040503050406030204" pitchFamily="18" charset="0"/>
                          </a:rPr>
                          <m:t>2</m:t>
                        </m:r>
                      </m:sub>
                    </m:sSub>
                  </m:oMath>
                </a14:m>
                <a:endParaRPr lang="pt-BR" sz="2400" dirty="0"/>
              </a:p>
            </p:txBody>
          </p:sp>
        </mc:Choice>
        <mc:Fallback xmlns="">
          <p:sp>
            <p:nvSpPr>
              <p:cNvPr id="6" name="CaixaDeTexto 5">
                <a:extLst>
                  <a:ext uri="{FF2B5EF4-FFF2-40B4-BE49-F238E27FC236}">
                    <a16:creationId xmlns:a16="http://schemas.microsoft.com/office/drawing/2014/main" id="{408F0087-753F-4D5A-85F3-4F0BC0F8BDA0}"/>
                  </a:ext>
                </a:extLst>
              </p:cNvPr>
              <p:cNvSpPr txBox="1">
                <a:spLocks noRot="1" noChangeAspect="1" noMove="1" noResize="1" noEditPoints="1" noAdjustHandles="1" noChangeArrowheads="1" noChangeShapeType="1" noTextEdit="1"/>
              </p:cNvSpPr>
              <p:nvPr/>
            </p:nvSpPr>
            <p:spPr>
              <a:xfrm>
                <a:off x="3691431" y="4040924"/>
                <a:ext cx="4747518" cy="369332"/>
              </a:xfrm>
              <a:prstGeom prst="rect">
                <a:avLst/>
              </a:prstGeom>
              <a:blipFill>
                <a:blip r:embed="rId3"/>
                <a:stretch>
                  <a:fillRect l="-2314" t="-26667" r="-514" b="-50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8D2A4D91-E15B-471A-8C74-FF6F59112DF2}"/>
                  </a:ext>
                </a:extLst>
              </p:cNvPr>
              <p:cNvSpPr txBox="1"/>
              <p:nvPr/>
            </p:nvSpPr>
            <p:spPr>
              <a:xfrm>
                <a:off x="3691431" y="5095597"/>
                <a:ext cx="4809137" cy="397866"/>
              </a:xfrm>
              <a:prstGeom prst="rect">
                <a:avLst/>
              </a:prstGeom>
              <a:noFill/>
            </p:spPr>
            <p:txBody>
              <a:bodyPr wrap="none" lIns="0" tIns="0" rIns="0" bIns="0" rtlCol="0">
                <a:spAutoFit/>
              </a:bodyPr>
              <a:lstStyle/>
              <a:p>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𝑝</m:t>
                        </m:r>
                      </m:sub>
                    </m:sSub>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𝑙</m:t>
                        </m:r>
                      </m:e>
                      <m:sub>
                        <m:r>
                          <a:rPr lang="pt-BR" sz="2400" b="0" i="1" smtClean="0">
                            <a:latin typeface="Cambria Math" panose="02040503050406030204" pitchFamily="18" charset="0"/>
                          </a:rPr>
                          <m:t>𝑝</m:t>
                        </m:r>
                        <m:r>
                          <a:rPr lang="pt-BR" sz="2400" b="0" i="1" smtClean="0">
                            <a:latin typeface="Cambria Math" panose="02040503050406030204" pitchFamily="18" charset="0"/>
                          </a:rPr>
                          <m:t>1</m:t>
                        </m:r>
                      </m:sub>
                    </m:sSub>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𝐹</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𝑝</m:t>
                        </m:r>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2</m:t>
                        </m:r>
                      </m:sub>
                    </m:sSub>
                    <m:r>
                      <a:rPr lang="pt-BR" sz="2400" i="1">
                        <a:latin typeface="Cambria Math" panose="02040503050406030204" pitchFamily="18" charset="0"/>
                      </a:rPr>
                      <m:t>+</m:t>
                    </m:r>
                  </m:oMath>
                </a14:m>
                <a:r>
                  <a:rPr lang="pt-BR" sz="2400" dirty="0"/>
                  <a:t>... </a:t>
                </a:r>
                <a14:m>
                  <m:oMath xmlns:m="http://schemas.openxmlformats.org/officeDocument/2006/math">
                    <m:r>
                      <a:rPr lang="pt-BR" sz="2400" b="0" i="0" smtClean="0">
                        <a:latin typeface="Cambria Math" panose="02040503050406030204" pitchFamily="18" charset="0"/>
                      </a:rPr>
                      <m:t>+ </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𝑝𝑚</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𝑚</m:t>
                        </m:r>
                      </m:sub>
                    </m:sSub>
                    <m:r>
                      <a:rPr lang="pt-BR" sz="2400" i="1">
                        <a:latin typeface="Cambria Math" panose="02040503050406030204" pitchFamily="18" charset="0"/>
                      </a:rPr>
                      <m:t>+</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𝑒</m:t>
                        </m:r>
                      </m:e>
                      <m:sub>
                        <m:r>
                          <a:rPr lang="pt-BR" sz="2400" b="0" i="1" smtClean="0">
                            <a:latin typeface="Cambria Math" panose="02040503050406030204" pitchFamily="18" charset="0"/>
                          </a:rPr>
                          <m:t>𝑝</m:t>
                        </m:r>
                      </m:sub>
                    </m:sSub>
                  </m:oMath>
                </a14:m>
                <a:endParaRPr lang="pt-BR" sz="2400" dirty="0"/>
              </a:p>
            </p:txBody>
          </p:sp>
        </mc:Choice>
        <mc:Fallback xmlns="">
          <p:sp>
            <p:nvSpPr>
              <p:cNvPr id="7" name="CaixaDeTexto 6">
                <a:extLst>
                  <a:ext uri="{FF2B5EF4-FFF2-40B4-BE49-F238E27FC236}">
                    <a16:creationId xmlns:a16="http://schemas.microsoft.com/office/drawing/2014/main" id="{8D2A4D91-E15B-471A-8C74-FF6F59112DF2}"/>
                  </a:ext>
                </a:extLst>
              </p:cNvPr>
              <p:cNvSpPr txBox="1">
                <a:spLocks noRot="1" noChangeAspect="1" noMove="1" noResize="1" noEditPoints="1" noAdjustHandles="1" noChangeArrowheads="1" noChangeShapeType="1" noTextEdit="1"/>
              </p:cNvSpPr>
              <p:nvPr/>
            </p:nvSpPr>
            <p:spPr>
              <a:xfrm>
                <a:off x="3691431" y="5095597"/>
                <a:ext cx="4809137" cy="397866"/>
              </a:xfrm>
              <a:prstGeom prst="rect">
                <a:avLst/>
              </a:prstGeom>
              <a:blipFill>
                <a:blip r:embed="rId4"/>
                <a:stretch>
                  <a:fillRect l="-2284" t="-24615" r="-508" b="-3846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5B43B0A5-5A74-41E6-AA7D-D8462B9E7A9C}"/>
                  </a:ext>
                </a:extLst>
              </p:cNvPr>
              <p:cNvSpPr txBox="1"/>
              <p:nvPr/>
            </p:nvSpPr>
            <p:spPr>
              <a:xfrm>
                <a:off x="5572138" y="4518367"/>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smtClean="0">
                          <a:latin typeface="Cambria Math" panose="02040503050406030204" pitchFamily="18" charset="0"/>
                        </a:rPr>
                        <m:t>…</m:t>
                      </m:r>
                    </m:oMath>
                  </m:oMathPara>
                </a14:m>
                <a:endParaRPr lang="pt-BR" sz="2400" dirty="0"/>
              </a:p>
            </p:txBody>
          </p:sp>
        </mc:Choice>
        <mc:Fallback xmlns="">
          <p:sp>
            <p:nvSpPr>
              <p:cNvPr id="8" name="CaixaDeTexto 7">
                <a:extLst>
                  <a:ext uri="{FF2B5EF4-FFF2-40B4-BE49-F238E27FC236}">
                    <a16:creationId xmlns:a16="http://schemas.microsoft.com/office/drawing/2014/main" id="{5B43B0A5-5A74-41E6-AA7D-D8462B9E7A9C}"/>
                  </a:ext>
                </a:extLst>
              </p:cNvPr>
              <p:cNvSpPr txBox="1">
                <a:spLocks noRot="1" noChangeAspect="1" noMove="1" noResize="1" noEditPoints="1" noAdjustHandles="1" noChangeArrowheads="1" noChangeShapeType="1" noTextEdit="1"/>
              </p:cNvSpPr>
              <p:nvPr/>
            </p:nvSpPr>
            <p:spPr>
              <a:xfrm>
                <a:off x="5572138" y="4518367"/>
                <a:ext cx="315792" cy="369332"/>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42154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904335"/>
            <a:ext cx="10409583" cy="4681993"/>
          </a:xfrm>
        </p:spPr>
        <p:txBody>
          <a:bodyPr>
            <a:noAutofit/>
          </a:bodyPr>
          <a:lstStyle/>
          <a:p>
            <a:pPr marL="0" indent="0">
              <a:buNone/>
            </a:pPr>
            <a:endParaRPr lang="pt-BR" sz="2000" dirty="0"/>
          </a:p>
          <a:p>
            <a:pPr marL="0" indent="0">
              <a:buNone/>
            </a:pPr>
            <a:endParaRPr lang="pt-BR" sz="2000" dirty="0"/>
          </a:p>
          <a:p>
            <a:pPr marL="0" indent="0">
              <a:buNone/>
            </a:pPr>
            <a:endParaRPr lang="pt-BR" sz="2000" b="1" dirty="0"/>
          </a:p>
          <a:p>
            <a:pPr marL="0" indent="0">
              <a:buNone/>
            </a:pPr>
            <a:r>
              <a:rPr lang="pt-BR" sz="2000" b="1" dirty="0"/>
              <a:t>Alguns pontos importantes na AFE:</a:t>
            </a:r>
          </a:p>
          <a:p>
            <a:r>
              <a:rPr lang="pt-BR" sz="2000" dirty="0"/>
              <a:t>Porcentagem da variabilidade explicada</a:t>
            </a:r>
          </a:p>
          <a:p>
            <a:r>
              <a:rPr lang="pt-BR" sz="2000" dirty="0"/>
              <a:t>Número de fatores</a:t>
            </a:r>
          </a:p>
          <a:p>
            <a:r>
              <a:rPr lang="pt-BR" sz="2000" dirty="0"/>
              <a:t>Rotação de fatores</a:t>
            </a:r>
          </a:p>
          <a:p>
            <a:r>
              <a:rPr lang="pt-BR" sz="2000" dirty="0"/>
              <a:t>Cargas fatoriais - Interpretação dos fatores</a:t>
            </a:r>
          </a:p>
          <a:p>
            <a:r>
              <a:rPr lang="pt-BR" sz="2000" dirty="0" err="1"/>
              <a:t>Comunalidades</a:t>
            </a:r>
            <a:r>
              <a:rPr lang="pt-BR" sz="2000" dirty="0"/>
              <a:t> e </a:t>
            </a:r>
            <a:r>
              <a:rPr lang="pt-BR" sz="2000" dirty="0" err="1"/>
              <a:t>especifidade</a:t>
            </a:r>
            <a:endParaRPr lang="pt-BR" sz="2000" dirty="0"/>
          </a:p>
          <a:p>
            <a:r>
              <a:rPr lang="pt-BR" sz="2000" dirty="0"/>
              <a:t>Geração de escores</a:t>
            </a:r>
          </a:p>
          <a:p>
            <a:endParaRPr lang="pt-BR" sz="2000" dirty="0"/>
          </a:p>
          <a:p>
            <a:endParaRPr lang="pt-BR" sz="2000" dirty="0"/>
          </a:p>
          <a:p>
            <a:pPr marL="0" indent="0">
              <a:buNone/>
            </a:pPr>
            <a:endParaRPr lang="pt-BR" sz="2000" dirty="0"/>
          </a:p>
          <a:p>
            <a:pPr marL="0" indent="0">
              <a:buNone/>
            </a:pPr>
            <a:endParaRPr lang="pt-BR" sz="2000" dirty="0"/>
          </a:p>
        </p:txBody>
      </p:sp>
    </p:spTree>
    <p:extLst>
      <p:ext uri="{BB962C8B-B14F-4D97-AF65-F5344CB8AC3E}">
        <p14:creationId xmlns:p14="http://schemas.microsoft.com/office/powerpoint/2010/main" val="73902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1278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A </a:t>
            </a:r>
            <a:r>
              <a:rPr lang="pt-BR" sz="2000" b="1" dirty="0"/>
              <a:t>porcentagem da variabilidade explicada </a:t>
            </a:r>
            <a:r>
              <a:rPr lang="pt-BR" sz="2000" dirty="0"/>
              <a:t>pelo modelo deve ser avaliada na AFE. </a:t>
            </a:r>
          </a:p>
          <a:p>
            <a:pPr marL="0" indent="0">
              <a:lnSpc>
                <a:spcPct val="150000"/>
              </a:lnSpc>
              <a:buNone/>
            </a:pPr>
            <a:r>
              <a:rPr lang="pt-BR" sz="2000" dirty="0"/>
              <a:t>Como um dos objetivos é reduzir o número de variáveis por meio das correlações entre muitas variáveis observáveis em termos de um </a:t>
            </a:r>
            <a:r>
              <a:rPr lang="pt-BR" sz="2000" b="1" dirty="0"/>
              <a:t>número menor de variáveis não observáveis,</a:t>
            </a:r>
            <a:r>
              <a:rPr lang="pt-BR" sz="2000" dirty="0"/>
              <a:t> parte dessa informação é perdida.</a:t>
            </a:r>
          </a:p>
          <a:p>
            <a:pPr marL="0" indent="0">
              <a:lnSpc>
                <a:spcPct val="150000"/>
              </a:lnSpc>
              <a:buNone/>
            </a:pPr>
            <a:r>
              <a:rPr lang="pt-BR" sz="2000" dirty="0"/>
              <a:t>Um bom modelo de AFE deve reduzir a dimensão dos dados e, ao mesmo tempo, explicar parte considerável da variabilidade.</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spTree>
    <p:extLst>
      <p:ext uri="{BB962C8B-B14F-4D97-AF65-F5344CB8AC3E}">
        <p14:creationId xmlns:p14="http://schemas.microsoft.com/office/powerpoint/2010/main" val="18262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1278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A </a:t>
            </a:r>
            <a:r>
              <a:rPr lang="pt-BR" sz="2000" b="1" dirty="0"/>
              <a:t>porcentagem da variabilidade explicada </a:t>
            </a:r>
            <a:r>
              <a:rPr lang="pt-BR" sz="2000" dirty="0"/>
              <a:t>pelo modelo deve ser avaliada na AFE. </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sp>
        <p:nvSpPr>
          <p:cNvPr id="4" name="Retângulo 3">
            <a:extLst>
              <a:ext uri="{FF2B5EF4-FFF2-40B4-BE49-F238E27FC236}">
                <a16:creationId xmlns:a16="http://schemas.microsoft.com/office/drawing/2014/main" id="{184DC25F-9B29-489A-9C03-71B285ADC874}"/>
              </a:ext>
            </a:extLst>
          </p:cNvPr>
          <p:cNvSpPr/>
          <p:nvPr/>
        </p:nvSpPr>
        <p:spPr>
          <a:xfrm>
            <a:off x="3578087" y="1966569"/>
            <a:ext cx="6096000" cy="4801314"/>
          </a:xfrm>
          <a:prstGeom prst="rect">
            <a:avLst/>
          </a:prstGeom>
        </p:spPr>
        <p:txBody>
          <a:bodyPr>
            <a:spAutoFit/>
          </a:bodyPr>
          <a:lstStyle/>
          <a:p>
            <a:r>
              <a:rPr lang="pt-BR" dirty="0">
                <a:solidFill>
                  <a:schemeClr val="bg2">
                    <a:lumMod val="25000"/>
                  </a:schemeClr>
                </a:solidFill>
              </a:rPr>
              <a:t>       </a:t>
            </a:r>
            <a:r>
              <a:rPr lang="pt-BR" b="1" dirty="0">
                <a:solidFill>
                  <a:schemeClr val="bg2">
                    <a:lumMod val="25000"/>
                  </a:schemeClr>
                </a:solidFill>
              </a:rPr>
              <a:t>auto   </a:t>
            </a:r>
            <a:r>
              <a:rPr lang="pt-BR" b="1" dirty="0" err="1">
                <a:solidFill>
                  <a:schemeClr val="bg2">
                    <a:lumMod val="25000"/>
                  </a:schemeClr>
                </a:solidFill>
              </a:rPr>
              <a:t>var_explicada</a:t>
            </a:r>
            <a:r>
              <a:rPr lang="pt-BR" b="1" dirty="0">
                <a:solidFill>
                  <a:schemeClr val="bg2">
                    <a:lumMod val="25000"/>
                  </a:schemeClr>
                </a:solidFill>
              </a:rPr>
              <a:t>   </a:t>
            </a:r>
            <a:r>
              <a:rPr lang="pt-BR" b="1" dirty="0" err="1">
                <a:solidFill>
                  <a:schemeClr val="bg2">
                    <a:lumMod val="25000"/>
                  </a:schemeClr>
                </a:solidFill>
              </a:rPr>
              <a:t>var_explicada_a</a:t>
            </a:r>
            <a:endParaRPr lang="pt-BR" b="1" dirty="0">
              <a:solidFill>
                <a:schemeClr val="bg2">
                  <a:lumMod val="25000"/>
                </a:schemeClr>
              </a:solidFill>
            </a:endParaRPr>
          </a:p>
          <a:p>
            <a:r>
              <a:rPr lang="pt-BR" dirty="0">
                <a:solidFill>
                  <a:schemeClr val="bg2">
                    <a:lumMod val="25000"/>
                  </a:schemeClr>
                </a:solidFill>
              </a:rPr>
              <a:t> [1,] 4.796        0.2997           0.300</a:t>
            </a:r>
          </a:p>
          <a:p>
            <a:r>
              <a:rPr lang="pt-BR" dirty="0">
                <a:solidFill>
                  <a:schemeClr val="bg2">
                    <a:lumMod val="25000"/>
                  </a:schemeClr>
                </a:solidFill>
              </a:rPr>
              <a:t> [2,] 1.612        0.1007           0.400</a:t>
            </a:r>
          </a:p>
          <a:p>
            <a:r>
              <a:rPr lang="pt-BR" dirty="0">
                <a:solidFill>
                  <a:schemeClr val="bg2">
                    <a:lumMod val="25000"/>
                  </a:schemeClr>
                </a:solidFill>
              </a:rPr>
              <a:t> [3,] 1.298        0.0811           0.482</a:t>
            </a:r>
          </a:p>
          <a:p>
            <a:r>
              <a:rPr lang="pt-BR" dirty="0">
                <a:solidFill>
                  <a:schemeClr val="bg2">
                    <a:lumMod val="25000"/>
                  </a:schemeClr>
                </a:solidFill>
              </a:rPr>
              <a:t> [4,] 0.884        0.0553           0.537</a:t>
            </a:r>
          </a:p>
          <a:p>
            <a:r>
              <a:rPr lang="pt-BR" dirty="0">
                <a:solidFill>
                  <a:schemeClr val="bg2">
                    <a:lumMod val="25000"/>
                  </a:schemeClr>
                </a:solidFill>
              </a:rPr>
              <a:t> [5,] 0.864        0.0540           0.591</a:t>
            </a:r>
          </a:p>
          <a:p>
            <a:r>
              <a:rPr lang="pt-BR" dirty="0">
                <a:solidFill>
                  <a:schemeClr val="bg2">
                    <a:lumMod val="25000"/>
                  </a:schemeClr>
                </a:solidFill>
              </a:rPr>
              <a:t> [6,] 0.776        0.0485           0.639</a:t>
            </a:r>
          </a:p>
          <a:p>
            <a:r>
              <a:rPr lang="pt-BR" dirty="0">
                <a:solidFill>
                  <a:schemeClr val="bg2">
                    <a:lumMod val="25000"/>
                  </a:schemeClr>
                </a:solidFill>
              </a:rPr>
              <a:t> [7,] 0.746        0.0466           0.686</a:t>
            </a:r>
          </a:p>
          <a:p>
            <a:r>
              <a:rPr lang="pt-BR" dirty="0">
                <a:solidFill>
                  <a:schemeClr val="bg2">
                    <a:lumMod val="25000"/>
                  </a:schemeClr>
                </a:solidFill>
              </a:rPr>
              <a:t> [8,] 0.694        0.0433           0.729</a:t>
            </a:r>
          </a:p>
          <a:p>
            <a:r>
              <a:rPr lang="pt-BR" dirty="0">
                <a:solidFill>
                  <a:schemeClr val="bg2">
                    <a:lumMod val="25000"/>
                  </a:schemeClr>
                </a:solidFill>
              </a:rPr>
              <a:t> [9,] 0.667        0.0417           0.771</a:t>
            </a:r>
          </a:p>
          <a:p>
            <a:r>
              <a:rPr lang="pt-BR" dirty="0">
                <a:solidFill>
                  <a:schemeClr val="bg2">
                    <a:lumMod val="25000"/>
                  </a:schemeClr>
                </a:solidFill>
              </a:rPr>
              <a:t>[10,] 0.612        0.0382           0.809</a:t>
            </a:r>
          </a:p>
          <a:p>
            <a:r>
              <a:rPr lang="pt-BR" dirty="0">
                <a:solidFill>
                  <a:schemeClr val="bg2">
                    <a:lumMod val="25000"/>
                  </a:schemeClr>
                </a:solidFill>
              </a:rPr>
              <a:t>[11,] 0.599        0.0375           0.847</a:t>
            </a:r>
          </a:p>
          <a:p>
            <a:r>
              <a:rPr lang="pt-BR" dirty="0">
                <a:solidFill>
                  <a:schemeClr val="bg2">
                    <a:lumMod val="25000"/>
                  </a:schemeClr>
                </a:solidFill>
              </a:rPr>
              <a:t>[12,] 0.571        0.0357           0.882</a:t>
            </a:r>
          </a:p>
          <a:p>
            <a:r>
              <a:rPr lang="pt-BR" dirty="0">
                <a:solidFill>
                  <a:schemeClr val="bg2">
                    <a:lumMod val="25000"/>
                  </a:schemeClr>
                </a:solidFill>
              </a:rPr>
              <a:t>[13,] 0.550        0.0344           0.917</a:t>
            </a:r>
          </a:p>
          <a:p>
            <a:r>
              <a:rPr lang="pt-BR" dirty="0">
                <a:solidFill>
                  <a:schemeClr val="bg2">
                    <a:lumMod val="25000"/>
                  </a:schemeClr>
                </a:solidFill>
              </a:rPr>
              <a:t>[14,] 0.486        0.0304           0.947</a:t>
            </a:r>
          </a:p>
          <a:p>
            <a:r>
              <a:rPr lang="pt-BR" dirty="0">
                <a:solidFill>
                  <a:schemeClr val="bg2">
                    <a:lumMod val="25000"/>
                  </a:schemeClr>
                </a:solidFill>
              </a:rPr>
              <a:t>[15,] 0.439        0.0274           0.975</a:t>
            </a:r>
          </a:p>
          <a:p>
            <a:r>
              <a:rPr lang="pt-BR" dirty="0">
                <a:solidFill>
                  <a:schemeClr val="bg2">
                    <a:lumMod val="25000"/>
                  </a:schemeClr>
                </a:solidFill>
              </a:rPr>
              <a:t>[16,] 0.408        0.0255           1.000</a:t>
            </a:r>
          </a:p>
        </p:txBody>
      </p:sp>
    </p:spTree>
    <p:extLst>
      <p:ext uri="{BB962C8B-B14F-4D97-AF65-F5344CB8AC3E}">
        <p14:creationId xmlns:p14="http://schemas.microsoft.com/office/powerpoint/2010/main" val="3764187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904335"/>
            <a:ext cx="10409583" cy="4681993"/>
          </a:xfrm>
        </p:spPr>
        <p:txBody>
          <a:bodyPr>
            <a:noAutofit/>
          </a:bodyPr>
          <a:lstStyle/>
          <a:p>
            <a:pPr marL="0" indent="0">
              <a:buNone/>
            </a:pPr>
            <a:endParaRPr lang="pt-BR" sz="2000" dirty="0"/>
          </a:p>
          <a:p>
            <a:pPr marL="0" indent="0">
              <a:buNone/>
            </a:pPr>
            <a:endParaRPr lang="pt-BR" sz="2000" dirty="0"/>
          </a:p>
          <a:p>
            <a:pPr marL="0" indent="0">
              <a:buNone/>
            </a:pPr>
            <a:r>
              <a:rPr lang="pt-BR" sz="2000" b="1" dirty="0"/>
              <a:t>Número de fatores</a:t>
            </a:r>
          </a:p>
          <a:p>
            <a:pPr marL="0" indent="0">
              <a:buNone/>
            </a:pPr>
            <a:r>
              <a:rPr lang="pt-BR" sz="2000" dirty="0"/>
              <a:t>A escolha correta da quantidade de componentes para retenção na análise fatorial é um fator fundamental na construção de instrumentos psicométricos e no desenvolvimento de teorias psicológicas. </a:t>
            </a:r>
          </a:p>
          <a:p>
            <a:pPr marL="0" indent="0">
              <a:buNone/>
            </a:pPr>
            <a:r>
              <a:rPr lang="pt-BR" sz="2000" dirty="0"/>
              <a:t>Critérios para se determinar a quantidade correta de fatores:</a:t>
            </a:r>
          </a:p>
          <a:p>
            <a:pPr>
              <a:buFontTx/>
              <a:buChar char="-"/>
            </a:pPr>
            <a:r>
              <a:rPr lang="pt-BR" sz="2000" dirty="0"/>
              <a:t>Porcentagem da variabilidade explicada (o percentual é definido a priori);</a:t>
            </a:r>
          </a:p>
          <a:p>
            <a:pPr>
              <a:buFontTx/>
              <a:buChar char="-"/>
            </a:pPr>
            <a:r>
              <a:rPr lang="pt-BR" sz="2000" dirty="0"/>
              <a:t>Critério de Kaiser (número de autovalores maiores que 1)</a:t>
            </a:r>
          </a:p>
          <a:p>
            <a:pPr>
              <a:buFontTx/>
              <a:buChar char="-"/>
            </a:pPr>
            <a:r>
              <a:rPr lang="pt-BR" sz="2000" dirty="0" err="1"/>
              <a:t>Scree-plot</a:t>
            </a:r>
            <a:endParaRPr lang="pt-BR" sz="2000" dirty="0"/>
          </a:p>
          <a:p>
            <a:pPr>
              <a:buFontTx/>
              <a:buChar char="-"/>
            </a:pPr>
            <a:r>
              <a:rPr lang="pt-BR" sz="2000" dirty="0"/>
              <a:t>Análise paralela</a:t>
            </a:r>
          </a:p>
          <a:p>
            <a:pPr>
              <a:buFontTx/>
              <a:buChar char="-"/>
            </a:pPr>
            <a:endParaRPr lang="pt-BR" sz="2000" dirty="0"/>
          </a:p>
          <a:p>
            <a:pPr>
              <a:buFontTx/>
              <a:buChar char="-"/>
            </a:pPr>
            <a:endParaRPr lang="pt-BR" sz="2000" dirty="0"/>
          </a:p>
          <a:p>
            <a:pPr>
              <a:buFontTx/>
              <a:buChar char="-"/>
            </a:pPr>
            <a:endParaRPr lang="pt-BR" sz="2000" dirty="0"/>
          </a:p>
        </p:txBody>
      </p:sp>
    </p:spTree>
    <p:extLst>
      <p:ext uri="{BB962C8B-B14F-4D97-AF65-F5344CB8AC3E}">
        <p14:creationId xmlns:p14="http://schemas.microsoft.com/office/powerpoint/2010/main" val="398891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377686" y="1714642"/>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Escolha do número de fatores:</a:t>
            </a:r>
          </a:p>
          <a:p>
            <a:pPr marL="0" indent="0">
              <a:lnSpc>
                <a:spcPct val="150000"/>
              </a:lnSpc>
              <a:buNone/>
            </a:pPr>
            <a:r>
              <a:rPr lang="pt-BR" sz="2000" b="1" dirty="0"/>
              <a:t>- porcentagem da variabilidade explicada </a:t>
            </a:r>
          </a:p>
          <a:p>
            <a:pPr marL="0" indent="0">
              <a:lnSpc>
                <a:spcPct val="150000"/>
              </a:lnSpc>
              <a:buNone/>
            </a:pPr>
            <a:r>
              <a:rPr lang="pt-BR" sz="2000" dirty="0"/>
              <a:t>- </a:t>
            </a:r>
            <a:r>
              <a:rPr lang="pt-BR" sz="2000" b="1" dirty="0"/>
              <a:t>Critério de Kaiser</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sp>
        <p:nvSpPr>
          <p:cNvPr id="5" name="Retângulo 4">
            <a:extLst>
              <a:ext uri="{FF2B5EF4-FFF2-40B4-BE49-F238E27FC236}">
                <a16:creationId xmlns:a16="http://schemas.microsoft.com/office/drawing/2014/main" id="{D8F2EF0F-A429-449F-962E-EE0139DCEDF6}"/>
              </a:ext>
            </a:extLst>
          </p:cNvPr>
          <p:cNvSpPr/>
          <p:nvPr/>
        </p:nvSpPr>
        <p:spPr>
          <a:xfrm>
            <a:off x="6970644" y="1654981"/>
            <a:ext cx="4651513" cy="4801314"/>
          </a:xfrm>
          <a:prstGeom prst="rect">
            <a:avLst/>
          </a:prstGeom>
        </p:spPr>
        <p:txBody>
          <a:bodyPr wrap="square">
            <a:spAutoFit/>
          </a:bodyPr>
          <a:lstStyle/>
          <a:p>
            <a:r>
              <a:rPr lang="pt-BR" dirty="0">
                <a:solidFill>
                  <a:schemeClr val="bg2">
                    <a:lumMod val="25000"/>
                  </a:schemeClr>
                </a:solidFill>
              </a:rPr>
              <a:t>       </a:t>
            </a:r>
            <a:r>
              <a:rPr lang="pt-BR" b="1" dirty="0">
                <a:solidFill>
                  <a:schemeClr val="bg2">
                    <a:lumMod val="25000"/>
                  </a:schemeClr>
                </a:solidFill>
              </a:rPr>
              <a:t>auto   </a:t>
            </a:r>
            <a:r>
              <a:rPr lang="pt-BR" b="1" dirty="0" err="1">
                <a:solidFill>
                  <a:schemeClr val="bg2">
                    <a:lumMod val="25000"/>
                  </a:schemeClr>
                </a:solidFill>
              </a:rPr>
              <a:t>var_explicada</a:t>
            </a:r>
            <a:r>
              <a:rPr lang="pt-BR" b="1" dirty="0">
                <a:solidFill>
                  <a:schemeClr val="bg2">
                    <a:lumMod val="25000"/>
                  </a:schemeClr>
                </a:solidFill>
              </a:rPr>
              <a:t>   </a:t>
            </a:r>
            <a:r>
              <a:rPr lang="pt-BR" b="1" dirty="0" err="1">
                <a:solidFill>
                  <a:schemeClr val="bg2">
                    <a:lumMod val="25000"/>
                  </a:schemeClr>
                </a:solidFill>
              </a:rPr>
              <a:t>var_explicada_a</a:t>
            </a:r>
            <a:endParaRPr lang="pt-BR" b="1" dirty="0">
              <a:solidFill>
                <a:schemeClr val="bg2">
                  <a:lumMod val="25000"/>
                </a:schemeClr>
              </a:solidFill>
            </a:endParaRPr>
          </a:p>
          <a:p>
            <a:r>
              <a:rPr lang="pt-BR" dirty="0">
                <a:solidFill>
                  <a:schemeClr val="bg2">
                    <a:lumMod val="25000"/>
                  </a:schemeClr>
                </a:solidFill>
              </a:rPr>
              <a:t> [1,] 4.796        0.2997           0.300</a:t>
            </a:r>
          </a:p>
          <a:p>
            <a:r>
              <a:rPr lang="pt-BR" dirty="0">
                <a:solidFill>
                  <a:schemeClr val="bg2">
                    <a:lumMod val="25000"/>
                  </a:schemeClr>
                </a:solidFill>
              </a:rPr>
              <a:t> [2,] 1.612        0.1007           0.400</a:t>
            </a:r>
          </a:p>
          <a:p>
            <a:r>
              <a:rPr lang="pt-BR" dirty="0">
                <a:solidFill>
                  <a:schemeClr val="bg2">
                    <a:lumMod val="25000"/>
                  </a:schemeClr>
                </a:solidFill>
              </a:rPr>
              <a:t> [3,] 1.298        0.0811           0.482</a:t>
            </a:r>
          </a:p>
          <a:p>
            <a:r>
              <a:rPr lang="pt-BR" dirty="0">
                <a:solidFill>
                  <a:schemeClr val="bg2">
                    <a:lumMod val="25000"/>
                  </a:schemeClr>
                </a:solidFill>
              </a:rPr>
              <a:t> [4,] 0.884        0.0553           0.537</a:t>
            </a:r>
          </a:p>
          <a:p>
            <a:r>
              <a:rPr lang="pt-BR" dirty="0">
                <a:solidFill>
                  <a:schemeClr val="bg2">
                    <a:lumMod val="25000"/>
                  </a:schemeClr>
                </a:solidFill>
              </a:rPr>
              <a:t> [5,] 0.864        0.0540           0.591</a:t>
            </a:r>
          </a:p>
          <a:p>
            <a:r>
              <a:rPr lang="pt-BR" dirty="0">
                <a:solidFill>
                  <a:schemeClr val="bg2">
                    <a:lumMod val="25000"/>
                  </a:schemeClr>
                </a:solidFill>
              </a:rPr>
              <a:t> [6,] 0.776        0.0485           0.639</a:t>
            </a:r>
          </a:p>
          <a:p>
            <a:r>
              <a:rPr lang="pt-BR" dirty="0">
                <a:solidFill>
                  <a:schemeClr val="bg2">
                    <a:lumMod val="25000"/>
                  </a:schemeClr>
                </a:solidFill>
              </a:rPr>
              <a:t> [7,] 0.746        0.0466           0.686</a:t>
            </a:r>
          </a:p>
          <a:p>
            <a:r>
              <a:rPr lang="pt-BR" dirty="0">
                <a:solidFill>
                  <a:schemeClr val="bg2">
                    <a:lumMod val="25000"/>
                  </a:schemeClr>
                </a:solidFill>
              </a:rPr>
              <a:t> [8,] 0.694        0.0433           0.729</a:t>
            </a:r>
          </a:p>
          <a:p>
            <a:r>
              <a:rPr lang="pt-BR" dirty="0">
                <a:solidFill>
                  <a:schemeClr val="bg2">
                    <a:lumMod val="25000"/>
                  </a:schemeClr>
                </a:solidFill>
              </a:rPr>
              <a:t> [9,] 0.667        0.0417           0.771</a:t>
            </a:r>
          </a:p>
          <a:p>
            <a:r>
              <a:rPr lang="pt-BR" dirty="0">
                <a:solidFill>
                  <a:schemeClr val="bg2">
                    <a:lumMod val="25000"/>
                  </a:schemeClr>
                </a:solidFill>
              </a:rPr>
              <a:t>[10,] 0.612        0.0382           0.809</a:t>
            </a:r>
          </a:p>
          <a:p>
            <a:r>
              <a:rPr lang="pt-BR" dirty="0">
                <a:solidFill>
                  <a:schemeClr val="bg2">
                    <a:lumMod val="25000"/>
                  </a:schemeClr>
                </a:solidFill>
              </a:rPr>
              <a:t>[11,] 0.599        0.0375           0.847</a:t>
            </a:r>
          </a:p>
          <a:p>
            <a:r>
              <a:rPr lang="pt-BR" dirty="0">
                <a:solidFill>
                  <a:schemeClr val="bg2">
                    <a:lumMod val="25000"/>
                  </a:schemeClr>
                </a:solidFill>
              </a:rPr>
              <a:t>[12,] 0.571        0.0357           0.882</a:t>
            </a:r>
          </a:p>
          <a:p>
            <a:r>
              <a:rPr lang="pt-BR" dirty="0">
                <a:solidFill>
                  <a:schemeClr val="bg2">
                    <a:lumMod val="25000"/>
                  </a:schemeClr>
                </a:solidFill>
              </a:rPr>
              <a:t>[13,] 0.550        0.0344           0.917</a:t>
            </a:r>
          </a:p>
          <a:p>
            <a:r>
              <a:rPr lang="pt-BR" dirty="0">
                <a:solidFill>
                  <a:schemeClr val="bg2">
                    <a:lumMod val="25000"/>
                  </a:schemeClr>
                </a:solidFill>
              </a:rPr>
              <a:t>[14,] 0.486        0.0304           0.947</a:t>
            </a:r>
          </a:p>
          <a:p>
            <a:r>
              <a:rPr lang="pt-BR" dirty="0">
                <a:solidFill>
                  <a:schemeClr val="bg2">
                    <a:lumMod val="25000"/>
                  </a:schemeClr>
                </a:solidFill>
              </a:rPr>
              <a:t>[15,] 0.439        0.0274           0.975</a:t>
            </a:r>
          </a:p>
          <a:p>
            <a:r>
              <a:rPr lang="pt-BR" dirty="0">
                <a:solidFill>
                  <a:schemeClr val="bg2">
                    <a:lumMod val="25000"/>
                  </a:schemeClr>
                </a:solidFill>
              </a:rPr>
              <a:t>[16,] 0.408        0.0255           1.000</a:t>
            </a:r>
          </a:p>
        </p:txBody>
      </p:sp>
    </p:spTree>
    <p:extLst>
      <p:ext uri="{BB962C8B-B14F-4D97-AF65-F5344CB8AC3E}">
        <p14:creationId xmlns:p14="http://schemas.microsoft.com/office/powerpoint/2010/main" val="3247280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496955" y="1904335"/>
            <a:ext cx="10409583" cy="4681993"/>
          </a:xfrm>
        </p:spPr>
        <p:txBody>
          <a:bodyPr>
            <a:noAutofit/>
          </a:bodyPr>
          <a:lstStyle/>
          <a:p>
            <a:pPr marL="0" indent="0">
              <a:buNone/>
            </a:pPr>
            <a:endParaRPr lang="pt-BR" sz="2000" dirty="0"/>
          </a:p>
          <a:p>
            <a:pPr marL="0" indent="0">
              <a:buNone/>
            </a:pPr>
            <a:r>
              <a:rPr lang="pt-BR" sz="2000" b="1" dirty="0" err="1"/>
              <a:t>Scree-plot</a:t>
            </a:r>
            <a:endParaRPr lang="pt-BR" sz="2000" b="1" dirty="0"/>
          </a:p>
          <a:p>
            <a:pPr>
              <a:buFontTx/>
              <a:buChar char="-"/>
            </a:pPr>
            <a:r>
              <a:rPr lang="pt-BR" sz="2000" dirty="0"/>
              <a:t>Gráfico que apresenta os autovalores</a:t>
            </a:r>
            <a:br>
              <a:rPr lang="pt-BR" sz="2000" dirty="0"/>
            </a:br>
            <a:r>
              <a:rPr lang="pt-BR" sz="2000" dirty="0"/>
              <a:t> (correspondente à porcentagem explicada)</a:t>
            </a:r>
            <a:br>
              <a:rPr lang="pt-BR" sz="2000" dirty="0"/>
            </a:br>
            <a:r>
              <a:rPr lang="pt-BR" sz="2000" dirty="0"/>
              <a:t> pelos fatores</a:t>
            </a:r>
          </a:p>
          <a:p>
            <a:pPr>
              <a:buFontTx/>
              <a:buChar char="-"/>
            </a:pPr>
            <a:r>
              <a:rPr lang="pt-BR" sz="2000" dirty="0"/>
              <a:t>Identificação da estabilização</a:t>
            </a:r>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p:txBody>
      </p:sp>
      <p:pic>
        <p:nvPicPr>
          <p:cNvPr id="8" name="Imagem 7">
            <a:extLst>
              <a:ext uri="{FF2B5EF4-FFF2-40B4-BE49-F238E27FC236}">
                <a16:creationId xmlns:a16="http://schemas.microsoft.com/office/drawing/2014/main" id="{45E338DB-56A7-477B-AF2F-15AECB242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746" y="2441878"/>
            <a:ext cx="6096851" cy="3915321"/>
          </a:xfrm>
          <a:prstGeom prst="rect">
            <a:avLst/>
          </a:prstGeom>
        </p:spPr>
      </p:pic>
    </p:spTree>
    <p:extLst>
      <p:ext uri="{BB962C8B-B14F-4D97-AF65-F5344CB8AC3E}">
        <p14:creationId xmlns:p14="http://schemas.microsoft.com/office/powerpoint/2010/main" val="3914832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904335"/>
            <a:ext cx="10409583" cy="4681993"/>
          </a:xfrm>
        </p:spPr>
        <p:txBody>
          <a:bodyPr>
            <a:noAutofit/>
          </a:bodyPr>
          <a:lstStyle/>
          <a:p>
            <a:pPr marL="0" indent="0">
              <a:buNone/>
            </a:pPr>
            <a:endParaRPr lang="pt-BR" sz="2000" dirty="0"/>
          </a:p>
          <a:p>
            <a:pPr marL="0" indent="0">
              <a:buNone/>
            </a:pPr>
            <a:r>
              <a:rPr lang="pt-BR" sz="2000" b="1" dirty="0"/>
              <a:t>Análise paralela</a:t>
            </a:r>
          </a:p>
          <a:p>
            <a:pPr>
              <a:buFontTx/>
              <a:buChar char="-"/>
            </a:pPr>
            <a:r>
              <a:rPr lang="pt-BR" sz="2000" dirty="0"/>
              <a:t>Essa técnica baseia-se em um procedimento estatístico de simulação Monte-Carlo, que consiste na criação aleatória de um conjunto hipotético de matrizes de correlação entre variáveis, pressupondo a mesma dimensionalidade (mesmo número de itens e mesmo número de respondentes) dos dados reais </a:t>
            </a:r>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p:txBody>
      </p:sp>
      <p:pic>
        <p:nvPicPr>
          <p:cNvPr id="6" name="Imagem 5">
            <a:extLst>
              <a:ext uri="{FF2B5EF4-FFF2-40B4-BE49-F238E27FC236}">
                <a16:creationId xmlns:a16="http://schemas.microsoft.com/office/drawing/2014/main" id="{9B845802-827C-494A-83C9-36473EB69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78" y="3616803"/>
            <a:ext cx="6686843" cy="3064803"/>
          </a:xfrm>
          <a:prstGeom prst="rect">
            <a:avLst/>
          </a:prstGeom>
        </p:spPr>
      </p:pic>
      <p:sp>
        <p:nvSpPr>
          <p:cNvPr id="7" name="Espaço Reservado para Conteúdo 2">
            <a:extLst>
              <a:ext uri="{FF2B5EF4-FFF2-40B4-BE49-F238E27FC236}">
                <a16:creationId xmlns:a16="http://schemas.microsoft.com/office/drawing/2014/main" id="{FE761200-6AA1-497C-A2AB-D7DB2C180F59}"/>
              </a:ext>
            </a:extLst>
          </p:cNvPr>
          <p:cNvSpPr txBox="1">
            <a:spLocks/>
          </p:cNvSpPr>
          <p:nvPr/>
        </p:nvSpPr>
        <p:spPr>
          <a:xfrm>
            <a:off x="9606145" y="4245331"/>
            <a:ext cx="1252329" cy="5155095"/>
          </a:xfrm>
          <a:prstGeom prst="rect">
            <a:avLst/>
          </a:prstGeom>
        </p:spPr>
        <p:txBody>
          <a:bodyPr vert="horz" lIns="91440" tIns="45720" rIns="91440" bIns="45720" rtlCol="0" anchor="ctr">
            <a:no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pt-BR" sz="1200" dirty="0"/>
          </a:p>
          <a:p>
            <a:pPr marL="0" indent="0">
              <a:buFont typeface="Wingdings 2" panose="05020102010507070707" pitchFamily="18" charset="2"/>
              <a:buNone/>
            </a:pPr>
            <a:r>
              <a:rPr lang="pt-BR" sz="1200" dirty="0"/>
              <a:t> [1,] 4.796 1.268</a:t>
            </a:r>
          </a:p>
          <a:p>
            <a:pPr marL="0" indent="0">
              <a:buFont typeface="Wingdings 2" panose="05020102010507070707" pitchFamily="18" charset="2"/>
              <a:buNone/>
            </a:pPr>
            <a:r>
              <a:rPr lang="pt-BR" sz="1200" dirty="0"/>
              <a:t> [2,] 1.612 1.214</a:t>
            </a:r>
          </a:p>
          <a:p>
            <a:pPr marL="0" indent="0">
              <a:buFont typeface="Wingdings 2" panose="05020102010507070707" pitchFamily="18" charset="2"/>
              <a:buNone/>
            </a:pPr>
            <a:r>
              <a:rPr lang="pt-BR" sz="1200" dirty="0"/>
              <a:t> </a:t>
            </a:r>
            <a:r>
              <a:rPr lang="pt-BR" sz="1200" dirty="0">
                <a:solidFill>
                  <a:schemeClr val="tx1"/>
                </a:solidFill>
              </a:rPr>
              <a:t>[3,] 1.298 1.169</a:t>
            </a:r>
          </a:p>
          <a:p>
            <a:pPr marL="0" indent="0">
              <a:buFont typeface="Wingdings 2" panose="05020102010507070707" pitchFamily="18" charset="2"/>
              <a:buNone/>
            </a:pPr>
            <a:r>
              <a:rPr lang="pt-BR" sz="1200" dirty="0">
                <a:solidFill>
                  <a:schemeClr val="tx1"/>
                </a:solidFill>
              </a:rPr>
              <a:t> [4,] 0.884 1.130</a:t>
            </a:r>
          </a:p>
          <a:p>
            <a:pPr marL="0" indent="0">
              <a:buFont typeface="Wingdings 2" panose="05020102010507070707" pitchFamily="18" charset="2"/>
              <a:buNone/>
            </a:pPr>
            <a:r>
              <a:rPr lang="pt-BR" sz="1200" dirty="0"/>
              <a:t> [5,] 0.864 1.103</a:t>
            </a:r>
          </a:p>
          <a:p>
            <a:pPr marL="0" indent="0">
              <a:buFont typeface="Wingdings 2" panose="05020102010507070707" pitchFamily="18" charset="2"/>
              <a:buNone/>
            </a:pPr>
            <a:r>
              <a:rPr lang="pt-BR" sz="1200" dirty="0"/>
              <a:t> [6,] 0.776 1.066</a:t>
            </a:r>
          </a:p>
          <a:p>
            <a:pPr marL="0" indent="0">
              <a:buFont typeface="Wingdings 2" panose="05020102010507070707" pitchFamily="18" charset="2"/>
              <a:buNone/>
            </a:pPr>
            <a:r>
              <a:rPr lang="pt-BR" sz="1200" dirty="0"/>
              <a:t> [7,] 0.746 1.036</a:t>
            </a:r>
          </a:p>
          <a:p>
            <a:pPr marL="0" indent="0">
              <a:buFont typeface="Wingdings 2" panose="05020102010507070707" pitchFamily="18" charset="2"/>
              <a:buNone/>
            </a:pPr>
            <a:r>
              <a:rPr lang="pt-BR" sz="1200" dirty="0"/>
              <a:t> [8,] 0.694 1.006</a:t>
            </a:r>
          </a:p>
          <a:p>
            <a:pPr marL="0" indent="0">
              <a:buFont typeface="Wingdings 2" panose="05020102010507070707" pitchFamily="18" charset="2"/>
              <a:buNone/>
            </a:pPr>
            <a:r>
              <a:rPr lang="pt-BR" sz="1200" dirty="0"/>
              <a:t> [9,] 0.667 0.977</a:t>
            </a:r>
          </a:p>
          <a:p>
            <a:pPr marL="0" indent="0">
              <a:buFont typeface="Wingdings 2" panose="05020102010507070707" pitchFamily="18" charset="2"/>
              <a:buNone/>
            </a:pPr>
            <a:r>
              <a:rPr lang="pt-BR" sz="1200" dirty="0"/>
              <a:t>[10,] 0.612 0.951</a:t>
            </a:r>
          </a:p>
          <a:p>
            <a:pPr marL="0" indent="0">
              <a:buFont typeface="Wingdings 2" panose="05020102010507070707" pitchFamily="18" charset="2"/>
              <a:buNone/>
            </a:pPr>
            <a:r>
              <a:rPr lang="pt-BR" sz="1200" dirty="0"/>
              <a:t>[11,] 0.599 0.924</a:t>
            </a:r>
          </a:p>
          <a:p>
            <a:pPr marL="0" indent="0">
              <a:buFont typeface="Wingdings 2" panose="05020102010507070707" pitchFamily="18" charset="2"/>
              <a:buNone/>
            </a:pPr>
            <a:r>
              <a:rPr lang="pt-BR" sz="1200" dirty="0"/>
              <a:t>[12,] 0.571 0.896</a:t>
            </a:r>
          </a:p>
          <a:p>
            <a:pPr marL="0" indent="0">
              <a:buFont typeface="Wingdings 2" panose="05020102010507070707" pitchFamily="18" charset="2"/>
              <a:buNone/>
            </a:pPr>
            <a:r>
              <a:rPr lang="pt-BR" sz="1200" dirty="0"/>
              <a:t>[13,] 0.550 0.866</a:t>
            </a:r>
          </a:p>
          <a:p>
            <a:pPr marL="0" indent="0">
              <a:buFont typeface="Wingdings 2" panose="05020102010507070707" pitchFamily="18" charset="2"/>
              <a:buNone/>
            </a:pPr>
            <a:r>
              <a:rPr lang="pt-BR" sz="1200" dirty="0"/>
              <a:t>[14,] 0.486 0.834</a:t>
            </a:r>
          </a:p>
          <a:p>
            <a:pPr marL="0" indent="0">
              <a:buFont typeface="Wingdings 2" panose="05020102010507070707" pitchFamily="18" charset="2"/>
              <a:buNone/>
            </a:pPr>
            <a:r>
              <a:rPr lang="pt-BR" sz="1200" dirty="0"/>
              <a:t>[15,] 0.439 0.801</a:t>
            </a:r>
          </a:p>
          <a:p>
            <a:pPr marL="0" indent="0">
              <a:buFont typeface="Wingdings 2" panose="05020102010507070707" pitchFamily="18" charset="2"/>
              <a:buNone/>
            </a:pPr>
            <a:r>
              <a:rPr lang="pt-BR" sz="1200" dirty="0"/>
              <a:t>[16,] 0.408 0.758</a:t>
            </a:r>
          </a:p>
          <a:p>
            <a:pPr marL="0" indent="0">
              <a:buFont typeface="Wingdings 2" panose="05020102010507070707" pitchFamily="18" charset="2"/>
              <a:buNone/>
            </a:pPr>
            <a:endParaRPr lang="pt-BR" sz="1200" dirty="0"/>
          </a:p>
          <a:p>
            <a:pPr marL="0" indent="0">
              <a:buFont typeface="Wingdings 2" panose="05020102010507070707" pitchFamily="18" charset="2"/>
              <a:buNone/>
            </a:pPr>
            <a:endParaRPr lang="pt-BR" sz="1200" dirty="0"/>
          </a:p>
          <a:p>
            <a:pPr marL="0" indent="0">
              <a:buFont typeface="Wingdings 2" panose="05020102010507070707" pitchFamily="18" charset="2"/>
              <a:buNone/>
            </a:pPr>
            <a:endParaRPr lang="pt-BR" sz="1200" dirty="0" err="1"/>
          </a:p>
        </p:txBody>
      </p:sp>
    </p:spTree>
    <p:extLst>
      <p:ext uri="{BB962C8B-B14F-4D97-AF65-F5344CB8AC3E}">
        <p14:creationId xmlns:p14="http://schemas.microsoft.com/office/powerpoint/2010/main" val="354963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48026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b="1" dirty="0"/>
              <a:t>Rotação de fatores</a:t>
            </a:r>
          </a:p>
          <a:p>
            <a:pPr marL="0" indent="0">
              <a:lnSpc>
                <a:spcPct val="150000"/>
              </a:lnSpc>
              <a:buNone/>
            </a:pPr>
            <a:r>
              <a:rPr lang="pt-BR" sz="2000" dirty="0"/>
              <a:t>Uma vez que o resultado da AFE indica mais de um fator é interessante avaliar diferentes soluções por meio da </a:t>
            </a:r>
            <a:r>
              <a:rPr lang="pt-BR" sz="2000" b="1" dirty="0"/>
              <a:t>rotação de fatores</a:t>
            </a:r>
            <a:r>
              <a:rPr lang="pt-BR" sz="2000" dirty="0"/>
              <a:t>.  Em geral as cargas fatoriais geradas, inicialmente, não fornece interpretações interessantes dos fatores. Nesses casos a rotação dos eixos coordenados é um procedimento aconselhável.</a:t>
            </a:r>
          </a:p>
          <a:p>
            <a:pPr marL="0" indent="0">
              <a:lnSpc>
                <a:spcPct val="150000"/>
              </a:lnSpc>
              <a:buNone/>
            </a:pPr>
            <a:r>
              <a:rPr lang="pt-BR" sz="2000" dirty="0"/>
              <a:t>Há muitos métodos de rotação fatorial, métodos ortogonais e não ortogonais</a:t>
            </a:r>
          </a:p>
          <a:p>
            <a:pPr>
              <a:lnSpc>
                <a:spcPct val="150000"/>
              </a:lnSpc>
            </a:pPr>
            <a:r>
              <a:rPr lang="pt-BR" sz="2000" dirty="0"/>
              <a:t>Os métodos ortogonais são utilizados quando não existe evidência de correlação entre os fatores. O mais conhecido e utilizado é o </a:t>
            </a:r>
            <a:r>
              <a:rPr lang="pt-BR" sz="2000" b="1" dirty="0" err="1"/>
              <a:t>Varimax</a:t>
            </a:r>
            <a:r>
              <a:rPr lang="pt-BR" sz="2000" b="1" dirty="0"/>
              <a:t>.</a:t>
            </a:r>
          </a:p>
          <a:p>
            <a:pPr>
              <a:lnSpc>
                <a:spcPct val="150000"/>
              </a:lnSpc>
            </a:pPr>
            <a:r>
              <a:rPr lang="pt-BR" sz="2000" dirty="0"/>
              <a:t>Os métodos ortogonais são mais aconselháveis quando os fatores são correlacionados. Por exemplo, o método </a:t>
            </a:r>
            <a:r>
              <a:rPr lang="pt-BR" sz="2000" b="1" dirty="0" err="1"/>
              <a:t>Promax</a:t>
            </a:r>
            <a:r>
              <a:rPr lang="pt-BR" sz="2000" b="1" dirty="0"/>
              <a:t>.</a:t>
            </a:r>
            <a:r>
              <a:rPr lang="pt-BR" sz="2000" dirty="0"/>
              <a:t> </a:t>
            </a:r>
          </a:p>
          <a:p>
            <a:pPr marL="0" indent="0">
              <a:lnSpc>
                <a:spcPct val="150000"/>
              </a:lnSpc>
              <a:buNone/>
            </a:pPr>
            <a:endParaRPr lang="pt-BR" sz="2000" dirty="0"/>
          </a:p>
        </p:txBody>
      </p:sp>
    </p:spTree>
    <p:extLst>
      <p:ext uri="{BB962C8B-B14F-4D97-AF65-F5344CB8AC3E}">
        <p14:creationId xmlns:p14="http://schemas.microsoft.com/office/powerpoint/2010/main" val="303962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1278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As </a:t>
            </a:r>
            <a:r>
              <a:rPr lang="pt-BR" sz="2000" b="1" dirty="0"/>
              <a:t>cargas fatoriais </a:t>
            </a:r>
            <a:r>
              <a:rPr lang="pt-BR" sz="2000" dirty="0"/>
              <a:t>representam as correlações de cada variável (item) com um fator específico, quanto maior a carga fatorial maior será a correlação com determinado fator. </a:t>
            </a:r>
          </a:p>
          <a:p>
            <a:pPr marL="0" indent="0">
              <a:lnSpc>
                <a:spcPct val="150000"/>
              </a:lnSpc>
              <a:buNone/>
            </a:pPr>
            <a:r>
              <a:rPr lang="pt-BR" sz="2000" dirty="0"/>
              <a:t>As cargas com valores mais altos serão responsáveis pela denominação que o fator receberá.</a:t>
            </a:r>
          </a:p>
          <a:p>
            <a:pPr marL="0" indent="0">
              <a:lnSpc>
                <a:spcPct val="150000"/>
              </a:lnSpc>
              <a:buNone/>
            </a:pPr>
            <a:endParaRPr lang="pt-BR" sz="900" dirty="0"/>
          </a:p>
          <a:p>
            <a:pPr marL="0" indent="0">
              <a:lnSpc>
                <a:spcPct val="150000"/>
              </a:lnSpc>
              <a:buNone/>
            </a:pPr>
            <a:r>
              <a:rPr lang="pt-BR" sz="2000" dirty="0"/>
              <a:t>A </a:t>
            </a:r>
            <a:r>
              <a:rPr lang="pt-BR" sz="2000" b="1" dirty="0" err="1"/>
              <a:t>comunalidade</a:t>
            </a:r>
            <a:r>
              <a:rPr lang="pt-BR" sz="2000" dirty="0"/>
              <a:t> é a proporção da variância de cada variável explicada pelos fatores comuns. Desta forma, sabendo-se que seus valores variam entre 0 e 1, quanto mais alto forem esses indicadores, melhor será o indício do adequado ajuste do modelo fatorial.</a:t>
            </a:r>
          </a:p>
          <a:p>
            <a:pPr marL="0" indent="0">
              <a:lnSpc>
                <a:spcPct val="150000"/>
              </a:lnSpc>
              <a:buNone/>
            </a:pPr>
            <a:endParaRPr lang="pt-BR" sz="700" dirty="0"/>
          </a:p>
          <a:p>
            <a:pPr marL="0" indent="0">
              <a:lnSpc>
                <a:spcPct val="150000"/>
              </a:lnSpc>
              <a:buNone/>
            </a:pPr>
            <a:r>
              <a:rPr lang="pt-BR" sz="2000" dirty="0"/>
              <a:t>A </a:t>
            </a:r>
            <a:r>
              <a:rPr lang="pt-BR" sz="2000" b="1" dirty="0"/>
              <a:t>especificidade</a:t>
            </a:r>
            <a:r>
              <a:rPr lang="pt-BR" sz="2000" dirty="0"/>
              <a:t> representa a parte da variância não relacionada com o fator. É a proporção única da variável não compartilhada com as outras variáveis. </a:t>
            </a:r>
          </a:p>
          <a:p>
            <a:pPr marL="0" indent="0">
              <a:lnSpc>
                <a:spcPct val="150000"/>
              </a:lnSpc>
              <a:buNone/>
            </a:pPr>
            <a:endParaRPr lang="pt-BR" sz="2000" dirty="0"/>
          </a:p>
          <a:p>
            <a:pPr marL="0" indent="0">
              <a:lnSpc>
                <a:spcPct val="150000"/>
              </a:lnSpc>
              <a:buNone/>
            </a:pPr>
            <a:endParaRPr lang="pt-BR" sz="2000" dirty="0"/>
          </a:p>
        </p:txBody>
      </p:sp>
    </p:spTree>
    <p:extLst>
      <p:ext uri="{BB962C8B-B14F-4D97-AF65-F5344CB8AC3E}">
        <p14:creationId xmlns:p14="http://schemas.microsoft.com/office/powerpoint/2010/main" val="23223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Pesquisas Quantitativas e qualitativas</a:t>
            </a:r>
          </a:p>
          <a:p>
            <a:pPr>
              <a:lnSpc>
                <a:spcPct val="100000"/>
              </a:lnSpc>
            </a:pPr>
            <a:endParaRPr lang="pt-BR" sz="2800" b="0" strike="noStrike" spc="-1" dirty="0">
              <a:solidFill>
                <a:srgbClr val="000000"/>
              </a:solidFill>
              <a:latin typeface="Gill Sans MT"/>
            </a:endParaRPr>
          </a:p>
        </p:txBody>
      </p:sp>
      <p:sp>
        <p:nvSpPr>
          <p:cNvPr id="183" name="TextShape 2"/>
          <p:cNvSpPr txBox="1"/>
          <p:nvPr/>
        </p:nvSpPr>
        <p:spPr>
          <a:xfrm>
            <a:off x="581040" y="2340720"/>
            <a:ext cx="11029320" cy="3634200"/>
          </a:xfrm>
          <a:prstGeom prst="rect">
            <a:avLst/>
          </a:prstGeom>
          <a:noFill/>
          <a:ln>
            <a:noFill/>
          </a:ln>
        </p:spPr>
        <p:txBody>
          <a:bodyPr anchor="ctr">
            <a:noAutofit/>
          </a:bodyPr>
          <a:lstStyle/>
          <a:p>
            <a:pPr marL="306000" indent="-305640">
              <a:lnSpc>
                <a:spcPct val="150000"/>
              </a:lnSpc>
              <a:spcBef>
                <a:spcPts val="400"/>
              </a:spcBef>
              <a:spcAft>
                <a:spcPts val="601"/>
              </a:spcAft>
              <a:buClr>
                <a:srgbClr val="74AF45"/>
              </a:buClr>
              <a:buSzPct val="92000"/>
              <a:buFont typeface="Wingdings 2" charset="2"/>
              <a:buChar char=""/>
            </a:pPr>
            <a:r>
              <a:rPr lang="pt-BR" sz="2800" b="1" strike="noStrike" spc="-1" dirty="0">
                <a:solidFill>
                  <a:srgbClr val="404040"/>
                </a:solidFill>
                <a:latin typeface="Gill Sans MT"/>
              </a:rPr>
              <a:t>Pesquisa Quantitativa: </a:t>
            </a:r>
            <a:r>
              <a:rPr lang="pt-BR" sz="2800" b="0" strike="noStrike" spc="-1" dirty="0">
                <a:solidFill>
                  <a:srgbClr val="404040"/>
                </a:solidFill>
                <a:latin typeface="Gill Sans MT"/>
              </a:rPr>
              <a:t>considera que tudo pode ser quantificável, o que significa traduzir em números opiniões e informações para classificá-los e analisá-los. </a:t>
            </a:r>
          </a:p>
          <a:p>
            <a:pPr>
              <a:lnSpc>
                <a:spcPct val="150000"/>
              </a:lnSpc>
              <a:spcBef>
                <a:spcPts val="400"/>
              </a:spcBef>
              <a:spcAft>
                <a:spcPts val="601"/>
              </a:spcAft>
            </a:pPr>
            <a:endParaRPr lang="pt-BR" sz="1600" b="0" strike="noStrike" spc="-1" dirty="0">
              <a:solidFill>
                <a:srgbClr val="404040"/>
              </a:solidFill>
              <a:latin typeface="Gill Sans MT"/>
            </a:endParaRPr>
          </a:p>
          <a:p>
            <a:pPr marL="306000" indent="-305640">
              <a:lnSpc>
                <a:spcPct val="150000"/>
              </a:lnSpc>
              <a:spcBef>
                <a:spcPts val="400"/>
              </a:spcBef>
              <a:spcAft>
                <a:spcPts val="601"/>
              </a:spcAft>
              <a:buClr>
                <a:srgbClr val="74AF45"/>
              </a:buClr>
              <a:buSzPct val="92000"/>
              <a:buFont typeface="Wingdings 2" charset="2"/>
              <a:buChar char=""/>
            </a:pPr>
            <a:r>
              <a:rPr lang="pt-BR" sz="2800" b="1" strike="noStrike" spc="-1" dirty="0">
                <a:solidFill>
                  <a:srgbClr val="404040"/>
                </a:solidFill>
                <a:latin typeface="Gill Sans MT"/>
              </a:rPr>
              <a:t>Pesquisa Qualitativa: </a:t>
            </a:r>
            <a:r>
              <a:rPr lang="pt-BR" sz="2800" b="0" strike="noStrike" spc="-1" dirty="0">
                <a:solidFill>
                  <a:srgbClr val="404040"/>
                </a:solidFill>
                <a:latin typeface="Gill Sans MT"/>
              </a:rPr>
              <a:t>considera que características e relações que não podem ser traduzidas em números. A interpretação dos fenômenos e a atribuição de significados são básicos no processo de pesquisa qualitativa. </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de análise fatorial exploratória</a:t>
            </a:r>
          </a:p>
        </p:txBody>
      </p:sp>
      <p:sp>
        <p:nvSpPr>
          <p:cNvPr id="5" name="Espaço Reservado para Conteúdo 4">
            <a:extLst>
              <a:ext uri="{FF2B5EF4-FFF2-40B4-BE49-F238E27FC236}">
                <a16:creationId xmlns:a16="http://schemas.microsoft.com/office/drawing/2014/main" id="{B6361BDF-76E9-4106-99A9-7933E2836780}"/>
              </a:ext>
            </a:extLst>
          </p:cNvPr>
          <p:cNvSpPr>
            <a:spLocks noGrp="1"/>
          </p:cNvSpPr>
          <p:nvPr>
            <p:ph idx="1"/>
          </p:nvPr>
        </p:nvSpPr>
        <p:spPr/>
        <p:txBody>
          <a:bodyPr>
            <a:normAutofit/>
          </a:bodyPr>
          <a:lstStyle/>
          <a:p>
            <a:pPr marL="0" indent="0">
              <a:lnSpc>
                <a:spcPct val="150000"/>
              </a:lnSpc>
              <a:buNone/>
            </a:pPr>
            <a:r>
              <a:rPr lang="pt-BR" sz="2000" dirty="0"/>
              <a:t>Um questionário buscando avaliar as percepções de </a:t>
            </a:r>
            <a:r>
              <a:rPr lang="pt-BR" sz="2000" dirty="0" err="1"/>
              <a:t>autoeficácia</a:t>
            </a:r>
            <a:r>
              <a:rPr lang="pt-BR" sz="2000" dirty="0"/>
              <a:t> entre jovens para a verificação da efetividade do Programa Famílias Fortes foi desenvolvido. Quanto ao desenvolvimento do instrumento, levou-se em consideração a Escala de </a:t>
            </a:r>
            <a:r>
              <a:rPr lang="pt-BR" sz="2000" dirty="0" err="1"/>
              <a:t>Autoeficácia</a:t>
            </a:r>
            <a:r>
              <a:rPr lang="pt-BR" sz="2000" dirty="0"/>
              <a:t> para Crianças CSES-</a:t>
            </a:r>
            <a:r>
              <a:rPr lang="pt-BR" sz="2000" dirty="0" err="1"/>
              <a:t>Br</a:t>
            </a:r>
            <a:r>
              <a:rPr lang="pt-BR" sz="2000" dirty="0"/>
              <a:t>, versão adaptada para o </a:t>
            </a:r>
            <a:r>
              <a:rPr lang="pt-BR" sz="2000" dirty="0" err="1"/>
              <a:t>Brasill</a:t>
            </a:r>
            <a:r>
              <a:rPr lang="pt-BR" sz="2000" dirty="0"/>
              <a:t> da </a:t>
            </a:r>
            <a:r>
              <a:rPr lang="pt-BR" sz="2000" dirty="0" err="1"/>
              <a:t>Children’s</a:t>
            </a:r>
            <a:r>
              <a:rPr lang="pt-BR" sz="2000" dirty="0"/>
              <a:t> Self-</a:t>
            </a:r>
            <a:r>
              <a:rPr lang="pt-BR" sz="2000" dirty="0" err="1"/>
              <a:t>Efficacy</a:t>
            </a:r>
            <a:r>
              <a:rPr lang="pt-BR" sz="2000" dirty="0"/>
              <a:t> </a:t>
            </a:r>
            <a:r>
              <a:rPr lang="pt-BR" sz="2000" dirty="0" err="1"/>
              <a:t>Scale</a:t>
            </a:r>
            <a:r>
              <a:rPr lang="pt-BR" sz="2000" dirty="0"/>
              <a:t>, de autoria de </a:t>
            </a:r>
            <a:r>
              <a:rPr lang="pt-BR" sz="2000" dirty="0" err="1"/>
              <a:t>Bandura</a:t>
            </a:r>
            <a:r>
              <a:rPr lang="pt-BR" sz="2000" dirty="0"/>
              <a:t> e a versão brasileira adaptada por Freitas (2011).</a:t>
            </a:r>
          </a:p>
          <a:p>
            <a:pPr marL="0" indent="0">
              <a:lnSpc>
                <a:spcPct val="150000"/>
              </a:lnSpc>
              <a:buNone/>
            </a:pPr>
            <a:endParaRPr lang="pt-BR" sz="2000" dirty="0"/>
          </a:p>
          <a:p>
            <a:pPr marL="0" indent="0">
              <a:lnSpc>
                <a:spcPct val="150000"/>
              </a:lnSpc>
              <a:buNone/>
            </a:pPr>
            <a:r>
              <a:rPr lang="pt-BR" sz="2000" dirty="0"/>
              <a:t> </a:t>
            </a:r>
          </a:p>
        </p:txBody>
      </p:sp>
    </p:spTree>
    <p:extLst>
      <p:ext uri="{BB962C8B-B14F-4D97-AF65-F5344CB8AC3E}">
        <p14:creationId xmlns:p14="http://schemas.microsoft.com/office/powerpoint/2010/main" val="3671386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642595"/>
            <a:ext cx="10058400" cy="1371600"/>
          </a:xfrm>
        </p:spPr>
        <p:txBody>
          <a:bodyPr/>
          <a:lstStyle/>
          <a:p>
            <a:r>
              <a:rPr lang="pt-BR" dirty="0"/>
              <a:t>Exemplo de análise fatorial exploratória</a:t>
            </a:r>
            <a:br>
              <a:rPr lang="pt-BR" dirty="0"/>
            </a:br>
            <a:br>
              <a:rPr lang="pt-BR" dirty="0"/>
            </a:br>
            <a:endParaRPr lang="pt-BR" dirty="0"/>
          </a:p>
        </p:txBody>
      </p:sp>
      <p:graphicFrame>
        <p:nvGraphicFramePr>
          <p:cNvPr id="6" name="Tabela 5">
            <a:extLst>
              <a:ext uri="{FF2B5EF4-FFF2-40B4-BE49-F238E27FC236}">
                <a16:creationId xmlns:a16="http://schemas.microsoft.com/office/drawing/2014/main" id="{8E2F3D89-8934-4C41-BA3A-461524FCF34A}"/>
              </a:ext>
            </a:extLst>
          </p:cNvPr>
          <p:cNvGraphicFramePr>
            <a:graphicFrameLocks noGrp="1"/>
          </p:cNvGraphicFramePr>
          <p:nvPr/>
        </p:nvGraphicFramePr>
        <p:xfrm>
          <a:off x="1245704" y="1328395"/>
          <a:ext cx="10363200" cy="6061511"/>
        </p:xfrm>
        <a:graphic>
          <a:graphicData uri="http://schemas.openxmlformats.org/drawingml/2006/table">
            <a:tbl>
              <a:tblPr firstRow="1" firstCol="1" bandRow="1">
                <a:tableStyleId>{5C22544A-7EE6-4342-B048-85BDC9FD1C3A}</a:tableStyleId>
              </a:tblPr>
              <a:tblGrid>
                <a:gridCol w="10363200">
                  <a:extLst>
                    <a:ext uri="{9D8B030D-6E8A-4147-A177-3AD203B41FA5}">
                      <a16:colId xmlns:a16="http://schemas.microsoft.com/office/drawing/2014/main" val="2039918726"/>
                    </a:ext>
                  </a:extLst>
                </a:gridCol>
              </a:tblGrid>
              <a:tr h="299894">
                <a:tc>
                  <a:txBody>
                    <a:bodyPr/>
                    <a:lstStyle/>
                    <a:p>
                      <a:pPr>
                        <a:lnSpc>
                          <a:spcPct val="107000"/>
                        </a:lnSpc>
                        <a:spcAft>
                          <a:spcPts val="0"/>
                        </a:spcAft>
                      </a:pPr>
                      <a:r>
                        <a:rPr lang="pt-BR" sz="2000" b="0" dirty="0">
                          <a:solidFill>
                            <a:schemeClr val="tx1"/>
                          </a:solidFill>
                          <a:effectLst/>
                        </a:rPr>
                        <a:t>X1 Terminar meu dever de casa (tarefa ou lição) no dia marcado</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41678437"/>
                  </a:ext>
                </a:extLst>
              </a:tr>
              <a:tr h="299894">
                <a:tc>
                  <a:txBody>
                    <a:bodyPr/>
                    <a:lstStyle/>
                    <a:p>
                      <a:pPr>
                        <a:lnSpc>
                          <a:spcPct val="107000"/>
                        </a:lnSpc>
                        <a:spcAft>
                          <a:spcPts val="0"/>
                        </a:spcAft>
                      </a:pPr>
                      <a:r>
                        <a:rPr lang="pt-BR" sz="2000" b="0" dirty="0">
                          <a:solidFill>
                            <a:schemeClr val="tx1"/>
                          </a:solidFill>
                          <a:effectLst/>
                        </a:rPr>
                        <a:t>X2 Estudar quando tem outras coisas interessantes para fazer</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718105832"/>
                  </a:ext>
                </a:extLst>
              </a:tr>
              <a:tr h="299894">
                <a:tc>
                  <a:txBody>
                    <a:bodyPr/>
                    <a:lstStyle/>
                    <a:p>
                      <a:pPr>
                        <a:lnSpc>
                          <a:spcPct val="107000"/>
                        </a:lnSpc>
                        <a:spcAft>
                          <a:spcPts val="0"/>
                        </a:spcAft>
                      </a:pPr>
                      <a:r>
                        <a:rPr lang="pt-BR" sz="2000" b="0" dirty="0">
                          <a:solidFill>
                            <a:schemeClr val="tx1"/>
                          </a:solidFill>
                          <a:effectLst/>
                        </a:rPr>
                        <a:t>X3 Sempre me concentrar no que está sendo ensinado durante as aulas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853223390"/>
                  </a:ext>
                </a:extLst>
              </a:tr>
              <a:tr h="299894">
                <a:tc>
                  <a:txBody>
                    <a:bodyPr/>
                    <a:lstStyle/>
                    <a:p>
                      <a:pPr>
                        <a:lnSpc>
                          <a:spcPct val="107000"/>
                        </a:lnSpc>
                        <a:spcAft>
                          <a:spcPts val="0"/>
                        </a:spcAft>
                      </a:pPr>
                      <a:r>
                        <a:rPr lang="pt-BR" sz="2000" b="0" dirty="0">
                          <a:solidFill>
                            <a:schemeClr val="tx1"/>
                          </a:solidFill>
                          <a:effectLst/>
                        </a:rPr>
                        <a:t>X4 Fazer anotações durante as aulas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42064831"/>
                  </a:ext>
                </a:extLst>
              </a:tr>
              <a:tr h="299894">
                <a:tc>
                  <a:txBody>
                    <a:bodyPr/>
                    <a:lstStyle/>
                    <a:p>
                      <a:pPr>
                        <a:lnSpc>
                          <a:spcPct val="107000"/>
                        </a:lnSpc>
                        <a:spcAft>
                          <a:spcPts val="0"/>
                        </a:spcAft>
                      </a:pPr>
                      <a:r>
                        <a:rPr lang="pt-BR" sz="2000" b="0" dirty="0">
                          <a:solidFill>
                            <a:schemeClr val="tx1"/>
                          </a:solidFill>
                          <a:effectLst/>
                        </a:rPr>
                        <a:t>X5 Utilizar várias fontes de informação (internet, biblioteca) para realizar trabalhos escolares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163290914"/>
                  </a:ext>
                </a:extLst>
              </a:tr>
              <a:tr h="299894">
                <a:tc>
                  <a:txBody>
                    <a:bodyPr/>
                    <a:lstStyle/>
                    <a:p>
                      <a:pPr>
                        <a:lnSpc>
                          <a:spcPct val="107000"/>
                        </a:lnSpc>
                        <a:spcAft>
                          <a:spcPts val="0"/>
                        </a:spcAft>
                      </a:pPr>
                      <a:r>
                        <a:rPr lang="pt-BR" sz="2000" b="0" dirty="0">
                          <a:solidFill>
                            <a:schemeClr val="tx1"/>
                          </a:solidFill>
                          <a:effectLst/>
                        </a:rPr>
                        <a:t>X6 Planejar o meu dia para fazer as atividades escolares (por exemplo: trabalhos, tarefas)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80826349"/>
                  </a:ext>
                </a:extLst>
              </a:tr>
              <a:tr h="299894">
                <a:tc>
                  <a:txBody>
                    <a:bodyPr/>
                    <a:lstStyle/>
                    <a:p>
                      <a:pPr>
                        <a:lnSpc>
                          <a:spcPct val="107000"/>
                        </a:lnSpc>
                        <a:spcAft>
                          <a:spcPts val="0"/>
                        </a:spcAft>
                      </a:pPr>
                      <a:r>
                        <a:rPr lang="pt-BR" sz="2000" b="0" dirty="0">
                          <a:solidFill>
                            <a:schemeClr val="tx1"/>
                          </a:solidFill>
                          <a:effectLst/>
                        </a:rPr>
                        <a:t>X7 Lembrar das informações apresentadas em aula e em livros da escola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64161393"/>
                  </a:ext>
                </a:extLst>
              </a:tr>
              <a:tr h="442269">
                <a:tc>
                  <a:txBody>
                    <a:bodyPr/>
                    <a:lstStyle/>
                    <a:p>
                      <a:pPr>
                        <a:lnSpc>
                          <a:spcPct val="107000"/>
                        </a:lnSpc>
                        <a:spcAft>
                          <a:spcPts val="0"/>
                        </a:spcAft>
                      </a:pPr>
                      <a:r>
                        <a:rPr lang="pt-BR" sz="2000" b="0" dirty="0">
                          <a:solidFill>
                            <a:schemeClr val="tx1"/>
                          </a:solidFill>
                          <a:effectLst/>
                        </a:rPr>
                        <a:t>X8 Fazer eu mesmo as atividades escolares (por exemplo: trabalhos, tarefas)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18368203"/>
                  </a:ext>
                </a:extLst>
              </a:tr>
              <a:tr h="299894">
                <a:tc>
                  <a:txBody>
                    <a:bodyPr/>
                    <a:lstStyle/>
                    <a:p>
                      <a:pPr>
                        <a:lnSpc>
                          <a:spcPct val="107000"/>
                        </a:lnSpc>
                        <a:spcAft>
                          <a:spcPts val="0"/>
                        </a:spcAft>
                      </a:pPr>
                      <a:r>
                        <a:rPr lang="pt-BR" sz="2000" b="0" dirty="0">
                          <a:solidFill>
                            <a:schemeClr val="tx1"/>
                          </a:solidFill>
                          <a:effectLst/>
                        </a:rPr>
                        <a:t>X9 Controlar minha vontade de faltar à escola mesmo quando estou chateado ou triste</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510787343"/>
                  </a:ext>
                </a:extLst>
              </a:tr>
              <a:tr h="299894">
                <a:tc>
                  <a:txBody>
                    <a:bodyPr/>
                    <a:lstStyle/>
                    <a:p>
                      <a:pPr>
                        <a:lnSpc>
                          <a:spcPct val="107000"/>
                        </a:lnSpc>
                        <a:spcAft>
                          <a:spcPts val="0"/>
                        </a:spcAft>
                      </a:pPr>
                      <a:r>
                        <a:rPr lang="pt-BR" sz="2000" b="0" dirty="0">
                          <a:solidFill>
                            <a:schemeClr val="tx1"/>
                          </a:solidFill>
                          <a:effectLst/>
                        </a:rPr>
                        <a:t>X10 Expressar minhas opiniões quando outros colegas de classe discordam de mim</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537851029"/>
                  </a:ext>
                </a:extLst>
              </a:tr>
              <a:tr h="299894">
                <a:tc>
                  <a:txBody>
                    <a:bodyPr/>
                    <a:lstStyle/>
                    <a:p>
                      <a:pPr>
                        <a:lnSpc>
                          <a:spcPct val="107000"/>
                        </a:lnSpc>
                        <a:spcAft>
                          <a:spcPts val="0"/>
                        </a:spcAft>
                      </a:pPr>
                      <a:r>
                        <a:rPr lang="pt-BR" sz="2000" b="0" dirty="0">
                          <a:solidFill>
                            <a:schemeClr val="tx1"/>
                          </a:solidFill>
                          <a:effectLst/>
                        </a:rPr>
                        <a:t>X11 Me defender quando sinto que estou sendo tratado injustamente</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648966855"/>
                  </a:ext>
                </a:extLst>
              </a:tr>
              <a:tr h="299894">
                <a:tc>
                  <a:txBody>
                    <a:bodyPr/>
                    <a:lstStyle/>
                    <a:p>
                      <a:pPr>
                        <a:lnSpc>
                          <a:spcPct val="107000"/>
                        </a:lnSpc>
                        <a:spcAft>
                          <a:spcPts val="0"/>
                        </a:spcAft>
                      </a:pPr>
                      <a:r>
                        <a:rPr lang="pt-BR" sz="2000" b="0" dirty="0">
                          <a:solidFill>
                            <a:schemeClr val="tx1"/>
                          </a:solidFill>
                          <a:effectLst/>
                        </a:rPr>
                        <a:t>X12 Fazer com que os outros parem de me aborrecer ou ferir meus sentimentos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4130365377"/>
                  </a:ext>
                </a:extLst>
              </a:tr>
              <a:tr h="299894">
                <a:tc>
                  <a:txBody>
                    <a:bodyPr/>
                    <a:lstStyle/>
                    <a:p>
                      <a:pPr>
                        <a:lnSpc>
                          <a:spcPct val="107000"/>
                        </a:lnSpc>
                        <a:spcAft>
                          <a:spcPts val="0"/>
                        </a:spcAft>
                      </a:pPr>
                      <a:r>
                        <a:rPr lang="pt-BR" sz="2000" b="0" dirty="0">
                          <a:solidFill>
                            <a:schemeClr val="tx1"/>
                          </a:solidFill>
                          <a:effectLst/>
                        </a:rPr>
                        <a:t>X13 Manter-me firme com alguém que está pedindo para que eu faça alguma coisa errada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39040352"/>
                  </a:ext>
                </a:extLst>
              </a:tr>
              <a:tr h="299894">
                <a:tc>
                  <a:txBody>
                    <a:bodyPr/>
                    <a:lstStyle/>
                    <a:p>
                      <a:pPr>
                        <a:lnSpc>
                          <a:spcPct val="107000"/>
                        </a:lnSpc>
                        <a:spcAft>
                          <a:spcPts val="0"/>
                        </a:spcAft>
                      </a:pPr>
                      <a:r>
                        <a:rPr lang="pt-BR" sz="2000" b="0" dirty="0">
                          <a:solidFill>
                            <a:schemeClr val="tx1"/>
                          </a:solidFill>
                          <a:effectLst/>
                        </a:rPr>
                        <a:t>X14 Pedir aos meus pais (ou responsáveis) que me ajudem com um problema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297055073"/>
                  </a:ext>
                </a:extLst>
              </a:tr>
              <a:tr h="299894">
                <a:tc>
                  <a:txBody>
                    <a:bodyPr/>
                    <a:lstStyle/>
                    <a:p>
                      <a:pPr>
                        <a:lnSpc>
                          <a:spcPct val="107000"/>
                        </a:lnSpc>
                        <a:spcAft>
                          <a:spcPts val="0"/>
                        </a:spcAft>
                      </a:pPr>
                      <a:r>
                        <a:rPr lang="pt-BR" sz="2000" b="0" dirty="0">
                          <a:solidFill>
                            <a:schemeClr val="tx1"/>
                          </a:solidFill>
                          <a:effectLst/>
                        </a:rPr>
                        <a:t>X15 Pedir aos meus irmãos e/ou irmãs para me ajudarem com um problema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79095446"/>
                  </a:ext>
                </a:extLst>
              </a:tr>
              <a:tr h="615131">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pt-BR" sz="2000" b="0" dirty="0">
                          <a:solidFill>
                            <a:schemeClr val="tx1"/>
                          </a:solidFill>
                          <a:effectLst/>
                        </a:rPr>
                        <a:t>X16 Pedir aos meus pais para participarem das minhas atividades escolares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pt-BR" sz="2000" b="0" dirty="0">
                        <a:solidFill>
                          <a:schemeClr val="tx1"/>
                        </a:solidFill>
                        <a:effectLst/>
                      </a:endParaRPr>
                    </a:p>
                    <a:p>
                      <a:pPr>
                        <a:lnSpc>
                          <a:spcPct val="107000"/>
                        </a:lnSpc>
                        <a:spcAft>
                          <a:spcPts val="0"/>
                        </a:spcAft>
                      </a:pP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030209003"/>
                  </a:ext>
                </a:extLst>
              </a:tr>
              <a:tr h="301197">
                <a:tc>
                  <a:txBody>
                    <a:bodyPr/>
                    <a:lstStyle/>
                    <a:p>
                      <a:pPr>
                        <a:lnSpc>
                          <a:spcPct val="107000"/>
                        </a:lnSpc>
                        <a:spcAft>
                          <a:spcPts val="0"/>
                        </a:spcAft>
                      </a:pP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76117822"/>
                  </a:ext>
                </a:extLst>
              </a:tr>
            </a:tbl>
          </a:graphicData>
        </a:graphic>
      </p:graphicFrame>
    </p:spTree>
    <p:extLst>
      <p:ext uri="{BB962C8B-B14F-4D97-AF65-F5344CB8AC3E}">
        <p14:creationId xmlns:p14="http://schemas.microsoft.com/office/powerpoint/2010/main" val="641820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Resultados</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329820" y="1228674"/>
            <a:ext cx="10409583" cy="4681993"/>
          </a:xfrm>
        </p:spPr>
        <p:txBody>
          <a:bodyPr>
            <a:noAutofit/>
          </a:bodyPr>
          <a:lstStyle/>
          <a:p>
            <a:pPr marL="0" indent="0">
              <a:buNone/>
            </a:pPr>
            <a:r>
              <a:rPr lang="pt-BR" sz="1800" dirty="0"/>
              <a:t>Correlações:</a:t>
            </a:r>
          </a:p>
          <a:p>
            <a:pPr marL="0" indent="0">
              <a:buNone/>
            </a:pPr>
            <a:endParaRPr lang="pt-BR" dirty="0"/>
          </a:p>
          <a:p>
            <a:pPr marL="0" indent="0">
              <a:buNone/>
            </a:pPr>
            <a:endParaRPr lang="pt-BR" sz="1800" dirty="0"/>
          </a:p>
          <a:p>
            <a:pPr marL="0" indent="0">
              <a:buNone/>
            </a:pPr>
            <a:endParaRPr lang="pt-BR" dirty="0"/>
          </a:p>
          <a:p>
            <a:pPr marL="0" indent="0">
              <a:buNone/>
            </a:pPr>
            <a:endParaRPr lang="pt-BR" sz="1800" dirty="0"/>
          </a:p>
          <a:p>
            <a:pPr marL="0" indent="0">
              <a:buNone/>
            </a:pPr>
            <a:endParaRPr lang="pt-BR" dirty="0"/>
          </a:p>
          <a:p>
            <a:pPr marL="0" indent="0">
              <a:buNone/>
            </a:pPr>
            <a:endParaRPr lang="pt-BR" sz="1800" dirty="0"/>
          </a:p>
          <a:p>
            <a:pPr marL="0" indent="0">
              <a:buNone/>
            </a:pPr>
            <a:endParaRPr lang="pt-BR" dirty="0"/>
          </a:p>
          <a:p>
            <a:pPr marL="0" indent="0">
              <a:buNone/>
            </a:pPr>
            <a:endParaRPr lang="pt-BR" sz="1800" dirty="0"/>
          </a:p>
          <a:p>
            <a:pPr marL="0" indent="0">
              <a:buNone/>
            </a:pPr>
            <a:endParaRPr lang="pt-BR" sz="1800" dirty="0"/>
          </a:p>
        </p:txBody>
      </p:sp>
      <p:pic>
        <p:nvPicPr>
          <p:cNvPr id="7" name="Imagem 6">
            <a:extLst>
              <a:ext uri="{FF2B5EF4-FFF2-40B4-BE49-F238E27FC236}">
                <a16:creationId xmlns:a16="http://schemas.microsoft.com/office/drawing/2014/main" id="{EEAFFEFB-1CA9-4D1A-A1A7-4EE75E368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143" y="1319256"/>
            <a:ext cx="9902340" cy="5147940"/>
          </a:xfrm>
          <a:prstGeom prst="rect">
            <a:avLst/>
          </a:prstGeom>
        </p:spPr>
      </p:pic>
    </p:spTree>
    <p:extLst>
      <p:ext uri="{BB962C8B-B14F-4D97-AF65-F5344CB8AC3E}">
        <p14:creationId xmlns:p14="http://schemas.microsoft.com/office/powerpoint/2010/main" val="2880635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278297" y="1205948"/>
            <a:ext cx="11198086" cy="5155095"/>
          </a:xfrm>
        </p:spPr>
        <p:txBody>
          <a:bodyPr>
            <a:noAutofit/>
          </a:bodyPr>
          <a:lstStyle/>
          <a:p>
            <a:pPr marL="0" indent="0">
              <a:buNone/>
            </a:pPr>
            <a:r>
              <a:rPr lang="pt-BR" dirty="0"/>
              <a:t>Extração de fatores via componentes principais:</a:t>
            </a:r>
          </a:p>
          <a:p>
            <a:pPr marL="0" indent="0">
              <a:buNone/>
            </a:pPr>
            <a:r>
              <a:rPr lang="pt-BR" dirty="0" err="1"/>
              <a:t>Importance</a:t>
            </a:r>
            <a:r>
              <a:rPr lang="pt-BR" dirty="0"/>
              <a:t> </a:t>
            </a:r>
            <a:r>
              <a:rPr lang="pt-BR" dirty="0" err="1"/>
              <a:t>of</a:t>
            </a:r>
            <a:r>
              <a:rPr lang="pt-BR" dirty="0"/>
              <a:t> </a:t>
            </a:r>
            <a:r>
              <a:rPr lang="pt-BR" dirty="0" err="1"/>
              <a:t>components</a:t>
            </a:r>
            <a:r>
              <a:rPr lang="pt-BR" dirty="0"/>
              <a:t>:</a:t>
            </a:r>
          </a:p>
          <a:p>
            <a:pPr marL="0" indent="0">
              <a:buNone/>
            </a:pPr>
            <a:r>
              <a:rPr lang="pt-BR" dirty="0"/>
              <a:t>                       		Comp.1 Comp.2 Comp.3 Comp.4 Comp.5 Comp.6 Comp.7 Comp.8 Comp.9 Comp.10</a:t>
            </a:r>
          </a:p>
          <a:p>
            <a:pPr marL="0" indent="0">
              <a:buNone/>
            </a:pPr>
            <a:r>
              <a:rPr lang="pt-BR" dirty="0"/>
              <a:t>Standard </a:t>
            </a:r>
            <a:r>
              <a:rPr lang="pt-BR" dirty="0" err="1"/>
              <a:t>deviation</a:t>
            </a:r>
            <a:r>
              <a:rPr lang="pt-BR" dirty="0"/>
              <a:t>       	2.190      1.270     1.1394    0.9404   0.929   0.8808    0.8634   0.8328   0.8165   0.7821</a:t>
            </a:r>
          </a:p>
          <a:p>
            <a:pPr marL="0" indent="0">
              <a:buNone/>
            </a:pPr>
            <a:r>
              <a:rPr lang="pt-BR" dirty="0" err="1"/>
              <a:t>Proportion</a:t>
            </a:r>
            <a:r>
              <a:rPr lang="pt-BR" dirty="0"/>
              <a:t> </a:t>
            </a:r>
            <a:r>
              <a:rPr lang="pt-BR" dirty="0" err="1"/>
              <a:t>of</a:t>
            </a:r>
            <a:r>
              <a:rPr lang="pt-BR" dirty="0"/>
              <a:t> </a:t>
            </a:r>
            <a:r>
              <a:rPr lang="pt-BR" dirty="0" err="1"/>
              <a:t>Variance</a:t>
            </a:r>
            <a:r>
              <a:rPr lang="pt-BR" dirty="0"/>
              <a:t>   	0.300       0.101     0.0811   0.0553   0.054   0.0485    0.0466   0.0433   0.0417   0.0382</a:t>
            </a:r>
          </a:p>
          <a:p>
            <a:pPr marL="0" indent="0">
              <a:buNone/>
            </a:pPr>
            <a:r>
              <a:rPr lang="pt-BR" dirty="0" err="1"/>
              <a:t>Cumulative</a:t>
            </a:r>
            <a:r>
              <a:rPr lang="pt-BR" dirty="0"/>
              <a:t> </a:t>
            </a:r>
            <a:r>
              <a:rPr lang="pt-BR" dirty="0" err="1"/>
              <a:t>Proportion</a:t>
            </a:r>
            <a:r>
              <a:rPr lang="pt-BR" dirty="0"/>
              <a:t>  	 0.300     0.400     0.4816   0.5369   0.591   0.6394    0.6860   0.7293   0.7710   0.8092</a:t>
            </a:r>
          </a:p>
          <a:p>
            <a:pPr marL="0" indent="0">
              <a:buNone/>
            </a:pPr>
            <a:r>
              <a:rPr lang="pt-BR" dirty="0"/>
              <a:t>                                   Comp.11 Comp.12 Comp.13 Comp.14 Comp.15 Comp.16</a:t>
            </a:r>
          </a:p>
          <a:p>
            <a:pPr marL="0" indent="0">
              <a:buNone/>
            </a:pPr>
            <a:r>
              <a:rPr lang="pt-BR" dirty="0"/>
              <a:t>Standard </a:t>
            </a:r>
            <a:r>
              <a:rPr lang="pt-BR" dirty="0" err="1"/>
              <a:t>deviation</a:t>
            </a:r>
            <a:r>
              <a:rPr lang="pt-BR" dirty="0"/>
              <a:t>           0.7743    0.7554    0.7417     0.6970    0.6624    0.6387</a:t>
            </a:r>
          </a:p>
          <a:p>
            <a:pPr marL="0" indent="0">
              <a:buNone/>
            </a:pPr>
            <a:r>
              <a:rPr lang="pt-BR" dirty="0" err="1"/>
              <a:t>Proportion</a:t>
            </a:r>
            <a:r>
              <a:rPr lang="pt-BR" dirty="0"/>
              <a:t> </a:t>
            </a:r>
            <a:r>
              <a:rPr lang="pt-BR" dirty="0" err="1"/>
              <a:t>of</a:t>
            </a:r>
            <a:r>
              <a:rPr lang="pt-BR" dirty="0"/>
              <a:t> </a:t>
            </a:r>
            <a:r>
              <a:rPr lang="pt-BR" dirty="0" err="1"/>
              <a:t>Variance</a:t>
            </a:r>
            <a:r>
              <a:rPr lang="pt-BR" dirty="0"/>
              <a:t>     0.0375    0.0357    0.0344     0.0304    0.0274    0.0255</a:t>
            </a:r>
          </a:p>
          <a:p>
            <a:pPr marL="0" indent="0">
              <a:buNone/>
            </a:pPr>
            <a:r>
              <a:rPr lang="pt-BR" dirty="0" err="1"/>
              <a:t>Cumulative</a:t>
            </a:r>
            <a:r>
              <a:rPr lang="pt-BR" dirty="0"/>
              <a:t> </a:t>
            </a:r>
            <a:r>
              <a:rPr lang="pt-BR" dirty="0" err="1"/>
              <a:t>Proportion</a:t>
            </a:r>
            <a:r>
              <a:rPr lang="pt-BR" dirty="0"/>
              <a:t>     0.8467    0.8823    0.9167     0.9471    0.9745   1.0000</a:t>
            </a:r>
          </a:p>
        </p:txBody>
      </p:sp>
    </p:spTree>
    <p:extLst>
      <p:ext uri="{BB962C8B-B14F-4D97-AF65-F5344CB8AC3E}">
        <p14:creationId xmlns:p14="http://schemas.microsoft.com/office/powerpoint/2010/main" val="1141908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278297" y="1205948"/>
            <a:ext cx="11198086" cy="5155095"/>
          </a:xfrm>
        </p:spPr>
        <p:txBody>
          <a:bodyPr>
            <a:noAutofit/>
          </a:bodyPr>
          <a:lstStyle/>
          <a:p>
            <a:pPr marL="0" indent="0">
              <a:buNone/>
            </a:pPr>
            <a:r>
              <a:rPr lang="pt-BR" dirty="0" err="1"/>
              <a:t>Screeplot</a:t>
            </a:r>
            <a:r>
              <a:rPr lang="pt-BR" dirty="0"/>
              <a:t>:</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err="1"/>
          </a:p>
        </p:txBody>
      </p:sp>
      <p:pic>
        <p:nvPicPr>
          <p:cNvPr id="6" name="Imagem 5">
            <a:extLst>
              <a:ext uri="{FF2B5EF4-FFF2-40B4-BE49-F238E27FC236}">
                <a16:creationId xmlns:a16="http://schemas.microsoft.com/office/drawing/2014/main" id="{A4A617C0-73EE-41F8-A4F2-A15995E6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653" y="1826921"/>
            <a:ext cx="8224022" cy="4306697"/>
          </a:xfrm>
          <a:prstGeom prst="rect">
            <a:avLst/>
          </a:prstGeom>
        </p:spPr>
      </p:pic>
    </p:spTree>
    <p:extLst>
      <p:ext uri="{BB962C8B-B14F-4D97-AF65-F5344CB8AC3E}">
        <p14:creationId xmlns:p14="http://schemas.microsoft.com/office/powerpoint/2010/main" val="3775182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278297" y="1205948"/>
            <a:ext cx="11198086" cy="5155095"/>
          </a:xfrm>
        </p:spPr>
        <p:txBody>
          <a:bodyPr>
            <a:noAutofit/>
          </a:bodyPr>
          <a:lstStyle/>
          <a:p>
            <a:pPr marL="0" indent="0">
              <a:buNone/>
            </a:pPr>
            <a:r>
              <a:rPr lang="pt-BR" dirty="0"/>
              <a:t>Análise Paralela:</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err="1"/>
          </a:p>
        </p:txBody>
      </p:sp>
      <p:sp>
        <p:nvSpPr>
          <p:cNvPr id="8" name="Retângulo 7">
            <a:extLst>
              <a:ext uri="{FF2B5EF4-FFF2-40B4-BE49-F238E27FC236}">
                <a16:creationId xmlns:a16="http://schemas.microsoft.com/office/drawing/2014/main" id="{008A0324-A0D9-40BC-A351-496A44BE5AD6}"/>
              </a:ext>
            </a:extLst>
          </p:cNvPr>
          <p:cNvSpPr/>
          <p:nvPr/>
        </p:nvSpPr>
        <p:spPr>
          <a:xfrm>
            <a:off x="8881202" y="1998131"/>
            <a:ext cx="3525078" cy="4431983"/>
          </a:xfrm>
          <a:prstGeom prst="rect">
            <a:avLst/>
          </a:prstGeom>
        </p:spPr>
        <p:txBody>
          <a:bodyPr wrap="square">
            <a:spAutoFit/>
          </a:bodyPr>
          <a:lstStyle/>
          <a:p>
            <a:r>
              <a:rPr lang="pt-BR" sz="1600" dirty="0"/>
              <a:t>       x observado </a:t>
            </a:r>
            <a:r>
              <a:rPr lang="pt-BR" sz="1600" dirty="0" err="1"/>
              <a:t>reamostrado</a:t>
            </a:r>
            <a:r>
              <a:rPr lang="pt-BR" sz="1600" dirty="0"/>
              <a:t> simulado</a:t>
            </a:r>
          </a:p>
          <a:p>
            <a:r>
              <a:rPr lang="pt-BR" sz="1600" dirty="0"/>
              <a:t> [1,]  1     4.796       1.274    1.269</a:t>
            </a:r>
          </a:p>
          <a:p>
            <a:r>
              <a:rPr lang="pt-BR" sz="1600" dirty="0"/>
              <a:t> [2,]  2     1.612       1.209    1.217</a:t>
            </a:r>
          </a:p>
          <a:p>
            <a:r>
              <a:rPr lang="pt-BR" sz="1600" dirty="0"/>
              <a:t> [3,]  3     1.298       1.170    1.164</a:t>
            </a:r>
          </a:p>
          <a:p>
            <a:r>
              <a:rPr lang="pt-BR" sz="1600" dirty="0"/>
              <a:t> [4,]  4     0.884       1.134    1.137</a:t>
            </a:r>
          </a:p>
          <a:p>
            <a:r>
              <a:rPr lang="pt-BR" sz="1600" dirty="0"/>
              <a:t> [5,]  5     0.864       1.099    1.099</a:t>
            </a:r>
          </a:p>
          <a:p>
            <a:r>
              <a:rPr lang="pt-BR" sz="1600" dirty="0"/>
              <a:t> [6,]  6     0.776       1.071    1.068</a:t>
            </a:r>
          </a:p>
          <a:p>
            <a:r>
              <a:rPr lang="pt-BR" sz="1600" dirty="0"/>
              <a:t> [7,]  7     0.746       1.036    1.031</a:t>
            </a:r>
          </a:p>
          <a:p>
            <a:r>
              <a:rPr lang="pt-BR" sz="1600" dirty="0"/>
              <a:t> [8,]  8     0.694       1.007    1.010</a:t>
            </a:r>
          </a:p>
          <a:p>
            <a:r>
              <a:rPr lang="pt-BR" sz="1600" dirty="0"/>
              <a:t> [9,]  9     0.667       0.978    0.978</a:t>
            </a:r>
          </a:p>
          <a:p>
            <a:r>
              <a:rPr lang="pt-BR" sz="1600" dirty="0"/>
              <a:t>[10,] 10     0.612       0.953    0.952</a:t>
            </a:r>
          </a:p>
          <a:p>
            <a:r>
              <a:rPr lang="pt-BR" sz="1600" dirty="0"/>
              <a:t>[11,] 11     0.599       0.922    0.922</a:t>
            </a:r>
          </a:p>
          <a:p>
            <a:r>
              <a:rPr lang="pt-BR" sz="1600" dirty="0"/>
              <a:t>[12,] 12     0.571       0.893    0.898</a:t>
            </a:r>
          </a:p>
          <a:p>
            <a:r>
              <a:rPr lang="pt-BR" sz="1600" dirty="0"/>
              <a:t>[13,] 13     0.550       0.863    0.866</a:t>
            </a:r>
          </a:p>
          <a:p>
            <a:r>
              <a:rPr lang="pt-BR" sz="1600" dirty="0"/>
              <a:t>[14,] 14     0.486       0.835    0.834</a:t>
            </a:r>
          </a:p>
          <a:p>
            <a:r>
              <a:rPr lang="pt-BR" sz="1600" dirty="0"/>
              <a:t>[15,] 15     0.439       0.799    0.798</a:t>
            </a:r>
          </a:p>
          <a:p>
            <a:r>
              <a:rPr lang="pt-BR" sz="1600" dirty="0"/>
              <a:t>[16,] 16     0.408       0.759    0.758</a:t>
            </a:r>
          </a:p>
        </p:txBody>
      </p:sp>
      <p:pic>
        <p:nvPicPr>
          <p:cNvPr id="10" name="Imagem 9">
            <a:extLst>
              <a:ext uri="{FF2B5EF4-FFF2-40B4-BE49-F238E27FC236}">
                <a16:creationId xmlns:a16="http://schemas.microsoft.com/office/drawing/2014/main" id="{2629855C-AD38-4E0D-AD5C-C0D2491E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8" y="2275515"/>
            <a:ext cx="8459381" cy="3877216"/>
          </a:xfrm>
          <a:prstGeom prst="rect">
            <a:avLst/>
          </a:prstGeom>
        </p:spPr>
      </p:pic>
    </p:spTree>
    <p:extLst>
      <p:ext uri="{BB962C8B-B14F-4D97-AF65-F5344CB8AC3E}">
        <p14:creationId xmlns:p14="http://schemas.microsoft.com/office/powerpoint/2010/main" val="1764762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4" name="Rectangle 1">
            <a:extLst>
              <a:ext uri="{FF2B5EF4-FFF2-40B4-BE49-F238E27FC236}">
                <a16:creationId xmlns:a16="http://schemas.microsoft.com/office/drawing/2014/main" id="{E0581566-ECFD-4017-80AB-B2FE0D31AF9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pt-BR"/>
          </a:p>
        </p:txBody>
      </p:sp>
      <p:sp>
        <p:nvSpPr>
          <p:cNvPr id="8" name="Retângulo 7">
            <a:extLst>
              <a:ext uri="{FF2B5EF4-FFF2-40B4-BE49-F238E27FC236}">
                <a16:creationId xmlns:a16="http://schemas.microsoft.com/office/drawing/2014/main" id="{F54350F0-21BD-4E05-905D-5F9639609CBF}"/>
              </a:ext>
            </a:extLst>
          </p:cNvPr>
          <p:cNvSpPr/>
          <p:nvPr/>
        </p:nvSpPr>
        <p:spPr>
          <a:xfrm>
            <a:off x="1179443" y="1225689"/>
            <a:ext cx="9382539" cy="5632311"/>
          </a:xfrm>
          <a:prstGeom prst="rect">
            <a:avLst/>
          </a:prstGeom>
        </p:spPr>
        <p:txBody>
          <a:bodyPr wrap="square">
            <a:spAutoFit/>
          </a:bodyPr>
          <a:lstStyle/>
          <a:p>
            <a:r>
              <a:rPr lang="pt-BR" dirty="0">
                <a:solidFill>
                  <a:srgbClr val="0070C0"/>
                </a:solidFill>
              </a:rPr>
              <a:t>&gt; AF1 &lt;- </a:t>
            </a:r>
            <a:r>
              <a:rPr lang="pt-BR" dirty="0" err="1">
                <a:solidFill>
                  <a:srgbClr val="0070C0"/>
                </a:solidFill>
              </a:rPr>
              <a:t>fa</a:t>
            </a:r>
            <a:r>
              <a:rPr lang="pt-BR" dirty="0">
                <a:solidFill>
                  <a:srgbClr val="0070C0"/>
                </a:solidFill>
              </a:rPr>
              <a:t>(dados, </a:t>
            </a:r>
            <a:r>
              <a:rPr lang="pt-BR" dirty="0" err="1">
                <a:solidFill>
                  <a:srgbClr val="0070C0"/>
                </a:solidFill>
              </a:rPr>
              <a:t>nfactors</a:t>
            </a:r>
            <a:r>
              <a:rPr lang="pt-BR" dirty="0">
                <a:solidFill>
                  <a:srgbClr val="0070C0"/>
                </a:solidFill>
              </a:rPr>
              <a:t>=3)</a:t>
            </a:r>
          </a:p>
          <a:p>
            <a:r>
              <a:rPr lang="pt-BR" dirty="0">
                <a:solidFill>
                  <a:srgbClr val="0070C0"/>
                </a:solidFill>
              </a:rPr>
              <a:t>&gt; </a:t>
            </a:r>
            <a:r>
              <a:rPr lang="pt-BR" dirty="0" err="1">
                <a:solidFill>
                  <a:srgbClr val="0070C0"/>
                </a:solidFill>
              </a:rPr>
              <a:t>summary</a:t>
            </a:r>
            <a:r>
              <a:rPr lang="pt-BR" dirty="0">
                <a:solidFill>
                  <a:srgbClr val="0070C0"/>
                </a:solidFill>
              </a:rPr>
              <a:t>(AF1)</a:t>
            </a:r>
          </a:p>
          <a:p>
            <a:endParaRPr lang="pt-BR" dirty="0"/>
          </a:p>
          <a:p>
            <a:r>
              <a:rPr lang="pt-BR" dirty="0">
                <a:solidFill>
                  <a:schemeClr val="bg2">
                    <a:lumMod val="25000"/>
                  </a:schemeClr>
                </a:solidFill>
              </a:rPr>
              <a:t>Factor </a:t>
            </a:r>
            <a:r>
              <a:rPr lang="pt-BR" dirty="0" err="1">
                <a:solidFill>
                  <a:schemeClr val="bg2">
                    <a:lumMod val="25000"/>
                  </a:schemeClr>
                </a:solidFill>
              </a:rPr>
              <a:t>analysis</a:t>
            </a:r>
            <a:r>
              <a:rPr lang="pt-BR" dirty="0">
                <a:solidFill>
                  <a:schemeClr val="bg2">
                    <a:lumMod val="25000"/>
                  </a:schemeClr>
                </a:solidFill>
              </a:rPr>
              <a:t> </a:t>
            </a:r>
            <a:r>
              <a:rPr lang="pt-BR" dirty="0" err="1">
                <a:solidFill>
                  <a:schemeClr val="bg2">
                    <a:lumMod val="25000"/>
                  </a:schemeClr>
                </a:solidFill>
              </a:rPr>
              <a:t>with</a:t>
            </a:r>
            <a:r>
              <a:rPr lang="pt-BR" dirty="0">
                <a:solidFill>
                  <a:schemeClr val="bg2">
                    <a:lumMod val="25000"/>
                  </a:schemeClr>
                </a:solidFill>
              </a:rPr>
              <a:t> </a:t>
            </a:r>
            <a:r>
              <a:rPr lang="pt-BR" dirty="0" err="1">
                <a:solidFill>
                  <a:schemeClr val="bg2">
                    <a:lumMod val="25000"/>
                  </a:schemeClr>
                </a:solidFill>
              </a:rPr>
              <a:t>Call</a:t>
            </a:r>
            <a:r>
              <a:rPr lang="pt-BR" dirty="0">
                <a:solidFill>
                  <a:schemeClr val="bg2">
                    <a:lumMod val="25000"/>
                  </a:schemeClr>
                </a:solidFill>
              </a:rPr>
              <a:t>: </a:t>
            </a:r>
            <a:r>
              <a:rPr lang="pt-BR" dirty="0" err="1">
                <a:solidFill>
                  <a:schemeClr val="bg2">
                    <a:lumMod val="25000"/>
                  </a:schemeClr>
                </a:solidFill>
              </a:rPr>
              <a:t>fa</a:t>
            </a:r>
            <a:r>
              <a:rPr lang="pt-BR" dirty="0">
                <a:solidFill>
                  <a:schemeClr val="bg2">
                    <a:lumMod val="25000"/>
                  </a:schemeClr>
                </a:solidFill>
              </a:rPr>
              <a:t>(r = dados, </a:t>
            </a:r>
            <a:r>
              <a:rPr lang="pt-BR" dirty="0" err="1">
                <a:solidFill>
                  <a:schemeClr val="bg2">
                    <a:lumMod val="25000"/>
                  </a:schemeClr>
                </a:solidFill>
              </a:rPr>
              <a:t>nfactors</a:t>
            </a:r>
            <a:r>
              <a:rPr lang="pt-BR" dirty="0">
                <a:solidFill>
                  <a:schemeClr val="bg2">
                    <a:lumMod val="25000"/>
                  </a:schemeClr>
                </a:solidFill>
              </a:rPr>
              <a:t> = 3)</a:t>
            </a:r>
          </a:p>
          <a:p>
            <a:endParaRPr lang="pt-BR" dirty="0">
              <a:solidFill>
                <a:schemeClr val="bg2">
                  <a:lumMod val="25000"/>
                </a:schemeClr>
              </a:solidFill>
            </a:endParaRPr>
          </a:p>
          <a:p>
            <a:r>
              <a:rPr lang="pt-BR" dirty="0">
                <a:solidFill>
                  <a:schemeClr val="bg2">
                    <a:lumMod val="25000"/>
                  </a:schemeClr>
                </a:solidFill>
              </a:rPr>
              <a:t>Test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hypothesis</a:t>
            </a:r>
            <a:r>
              <a:rPr lang="pt-BR" dirty="0">
                <a:solidFill>
                  <a:schemeClr val="bg2">
                    <a:lumMod val="25000"/>
                  </a:schemeClr>
                </a:solidFill>
              </a:rPr>
              <a:t> </a:t>
            </a:r>
            <a:r>
              <a:rPr lang="pt-BR" dirty="0" err="1">
                <a:solidFill>
                  <a:schemeClr val="bg2">
                    <a:lumMod val="25000"/>
                  </a:schemeClr>
                </a:solidFill>
              </a:rPr>
              <a:t>that</a:t>
            </a:r>
            <a:r>
              <a:rPr lang="pt-BR" dirty="0">
                <a:solidFill>
                  <a:schemeClr val="bg2">
                    <a:lumMod val="25000"/>
                  </a:schemeClr>
                </a:solidFill>
              </a:rPr>
              <a:t> 3 </a:t>
            </a:r>
            <a:r>
              <a:rPr lang="pt-BR" dirty="0" err="1">
                <a:solidFill>
                  <a:schemeClr val="bg2">
                    <a:lumMod val="25000"/>
                  </a:schemeClr>
                </a:solidFill>
              </a:rPr>
              <a:t>factors</a:t>
            </a:r>
            <a:r>
              <a:rPr lang="pt-BR" dirty="0">
                <a:solidFill>
                  <a:schemeClr val="bg2">
                    <a:lumMod val="25000"/>
                  </a:schemeClr>
                </a:solidFill>
              </a:rPr>
              <a:t> are </a:t>
            </a:r>
            <a:r>
              <a:rPr lang="pt-BR" dirty="0" err="1">
                <a:solidFill>
                  <a:schemeClr val="bg2">
                    <a:lumMod val="25000"/>
                  </a:schemeClr>
                </a:solidFill>
              </a:rPr>
              <a:t>sufficient</a:t>
            </a:r>
            <a:r>
              <a:rPr lang="pt-BR" dirty="0">
                <a:solidFill>
                  <a:schemeClr val="bg2">
                    <a:lumMod val="25000"/>
                  </a:schemeClr>
                </a:solidFill>
              </a:rPr>
              <a:t>.</a:t>
            </a:r>
          </a:p>
          <a:p>
            <a:r>
              <a:rPr lang="pt-BR" dirty="0">
                <a:solidFill>
                  <a:schemeClr val="bg2">
                    <a:lumMod val="25000"/>
                  </a:schemeClr>
                </a:solidFill>
              </a:rPr>
              <a:t>The </a:t>
            </a:r>
            <a:r>
              <a:rPr lang="pt-BR" dirty="0" err="1">
                <a:solidFill>
                  <a:schemeClr val="bg2">
                    <a:lumMod val="25000"/>
                  </a:schemeClr>
                </a:solidFill>
              </a:rPr>
              <a:t>degrees</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freedom</a:t>
            </a:r>
            <a:r>
              <a:rPr lang="pt-BR" dirty="0">
                <a:solidFill>
                  <a:schemeClr val="bg2">
                    <a:lumMod val="25000"/>
                  </a:schemeClr>
                </a:solidFill>
              </a:rPr>
              <a:t> for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model</a:t>
            </a:r>
            <a:r>
              <a:rPr lang="pt-BR" dirty="0">
                <a:solidFill>
                  <a:schemeClr val="bg2">
                    <a:lumMod val="25000"/>
                  </a:schemeClr>
                </a:solidFill>
              </a:rPr>
              <a:t> </a:t>
            </a:r>
            <a:r>
              <a:rPr lang="pt-BR" dirty="0" err="1">
                <a:solidFill>
                  <a:schemeClr val="bg2">
                    <a:lumMod val="25000"/>
                  </a:schemeClr>
                </a:solidFill>
              </a:rPr>
              <a:t>is</a:t>
            </a:r>
            <a:r>
              <a:rPr lang="pt-BR" dirty="0">
                <a:solidFill>
                  <a:schemeClr val="bg2">
                    <a:lumMod val="25000"/>
                  </a:schemeClr>
                </a:solidFill>
              </a:rPr>
              <a:t> 75  </a:t>
            </a:r>
            <a:r>
              <a:rPr lang="pt-BR" dirty="0" err="1">
                <a:solidFill>
                  <a:schemeClr val="bg2">
                    <a:lumMod val="25000"/>
                  </a:schemeClr>
                </a:solidFill>
              </a:rPr>
              <a:t>and</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objective</a:t>
            </a:r>
            <a:r>
              <a:rPr lang="pt-BR" dirty="0">
                <a:solidFill>
                  <a:schemeClr val="bg2">
                    <a:lumMod val="25000"/>
                  </a:schemeClr>
                </a:solidFill>
              </a:rPr>
              <a:t> </a:t>
            </a:r>
            <a:r>
              <a:rPr lang="pt-BR" dirty="0" err="1">
                <a:solidFill>
                  <a:schemeClr val="bg2">
                    <a:lumMod val="25000"/>
                  </a:schemeClr>
                </a:solidFill>
              </a:rPr>
              <a:t>function</a:t>
            </a:r>
            <a:r>
              <a:rPr lang="pt-BR" dirty="0">
                <a:solidFill>
                  <a:schemeClr val="bg2">
                    <a:lumMod val="25000"/>
                  </a:schemeClr>
                </a:solidFill>
              </a:rPr>
              <a:t> </a:t>
            </a:r>
            <a:r>
              <a:rPr lang="pt-BR" dirty="0" err="1">
                <a:solidFill>
                  <a:schemeClr val="bg2">
                    <a:lumMod val="25000"/>
                  </a:schemeClr>
                </a:solidFill>
              </a:rPr>
              <a:t>was</a:t>
            </a:r>
            <a:r>
              <a:rPr lang="pt-BR" dirty="0">
                <a:solidFill>
                  <a:schemeClr val="bg2">
                    <a:lumMod val="25000"/>
                  </a:schemeClr>
                </a:solidFill>
              </a:rPr>
              <a:t>  0.22 </a:t>
            </a:r>
          </a:p>
          <a:p>
            <a:r>
              <a:rPr lang="pt-BR" dirty="0">
                <a:solidFill>
                  <a:schemeClr val="bg2">
                    <a:lumMod val="25000"/>
                  </a:schemeClr>
                </a:solidFill>
              </a:rPr>
              <a:t>The </a:t>
            </a:r>
            <a:r>
              <a:rPr lang="pt-BR" dirty="0" err="1">
                <a:solidFill>
                  <a:schemeClr val="bg2">
                    <a:lumMod val="25000"/>
                  </a:schemeClr>
                </a:solidFill>
              </a:rPr>
              <a:t>number</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observations</a:t>
            </a:r>
            <a:r>
              <a:rPr lang="pt-BR" dirty="0">
                <a:solidFill>
                  <a:schemeClr val="bg2">
                    <a:lumMod val="25000"/>
                  </a:schemeClr>
                </a:solidFill>
              </a:rPr>
              <a:t> </a:t>
            </a:r>
            <a:r>
              <a:rPr lang="pt-BR" dirty="0" err="1">
                <a:solidFill>
                  <a:schemeClr val="bg2">
                    <a:lumMod val="25000"/>
                  </a:schemeClr>
                </a:solidFill>
              </a:rPr>
              <a:t>was</a:t>
            </a:r>
            <a:r>
              <a:rPr lang="pt-BR" dirty="0">
                <a:solidFill>
                  <a:schemeClr val="bg2">
                    <a:lumMod val="25000"/>
                  </a:schemeClr>
                </a:solidFill>
              </a:rPr>
              <a:t>  700  </a:t>
            </a:r>
            <a:r>
              <a:rPr lang="pt-BR" dirty="0" err="1">
                <a:solidFill>
                  <a:schemeClr val="bg2">
                    <a:lumMod val="25000"/>
                  </a:schemeClr>
                </a:solidFill>
              </a:rPr>
              <a:t>with</a:t>
            </a:r>
            <a:r>
              <a:rPr lang="pt-BR" dirty="0">
                <a:solidFill>
                  <a:schemeClr val="bg2">
                    <a:lumMod val="25000"/>
                  </a:schemeClr>
                </a:solidFill>
              </a:rPr>
              <a:t> Chi Square =  155  </a:t>
            </a:r>
            <a:r>
              <a:rPr lang="pt-BR" dirty="0" err="1">
                <a:solidFill>
                  <a:schemeClr val="bg2">
                    <a:lumMod val="25000"/>
                  </a:schemeClr>
                </a:solidFill>
              </a:rPr>
              <a:t>with</a:t>
            </a:r>
            <a:r>
              <a:rPr lang="pt-BR" dirty="0">
                <a:solidFill>
                  <a:schemeClr val="bg2">
                    <a:lumMod val="25000"/>
                  </a:schemeClr>
                </a:solidFill>
              </a:rPr>
              <a:t> </a:t>
            </a:r>
            <a:r>
              <a:rPr lang="pt-BR" dirty="0" err="1">
                <a:solidFill>
                  <a:schemeClr val="bg2">
                    <a:lumMod val="25000"/>
                  </a:schemeClr>
                </a:solidFill>
              </a:rPr>
              <a:t>prob</a:t>
            </a:r>
            <a:r>
              <a:rPr lang="pt-BR" dirty="0">
                <a:solidFill>
                  <a:schemeClr val="bg2">
                    <a:lumMod val="25000"/>
                  </a:schemeClr>
                </a:solidFill>
              </a:rPr>
              <a:t> &lt;  1.5e-07 </a:t>
            </a:r>
          </a:p>
          <a:p>
            <a:endParaRPr lang="pt-BR" dirty="0">
              <a:solidFill>
                <a:schemeClr val="bg2">
                  <a:lumMod val="25000"/>
                </a:schemeClr>
              </a:solidFill>
            </a:endParaRPr>
          </a:p>
          <a:p>
            <a:r>
              <a:rPr lang="pt-BR" dirty="0">
                <a:solidFill>
                  <a:schemeClr val="bg2">
                    <a:lumMod val="25000"/>
                  </a:schemeClr>
                </a:solidFill>
              </a:rPr>
              <a:t>The root </a:t>
            </a:r>
            <a:r>
              <a:rPr lang="pt-BR" dirty="0" err="1">
                <a:solidFill>
                  <a:schemeClr val="bg2">
                    <a:lumMod val="25000"/>
                  </a:schemeClr>
                </a:solidFill>
              </a:rPr>
              <a:t>mean</a:t>
            </a:r>
            <a:r>
              <a:rPr lang="pt-BR" dirty="0">
                <a:solidFill>
                  <a:schemeClr val="bg2">
                    <a:lumMod val="25000"/>
                  </a:schemeClr>
                </a:solidFill>
              </a:rPr>
              <a:t> </a:t>
            </a:r>
            <a:r>
              <a:rPr lang="pt-BR" dirty="0" err="1">
                <a:solidFill>
                  <a:schemeClr val="bg2">
                    <a:lumMod val="25000"/>
                  </a:schemeClr>
                </a:solidFill>
              </a:rPr>
              <a:t>square</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residuals</a:t>
            </a:r>
            <a:r>
              <a:rPr lang="pt-BR" dirty="0">
                <a:solidFill>
                  <a:schemeClr val="bg2">
                    <a:lumMod val="25000"/>
                  </a:schemeClr>
                </a:solidFill>
              </a:rPr>
              <a:t> (RMSA) </a:t>
            </a:r>
            <a:r>
              <a:rPr lang="pt-BR" dirty="0" err="1">
                <a:solidFill>
                  <a:schemeClr val="bg2">
                    <a:lumMod val="25000"/>
                  </a:schemeClr>
                </a:solidFill>
              </a:rPr>
              <a:t>is</a:t>
            </a:r>
            <a:r>
              <a:rPr lang="pt-BR" dirty="0">
                <a:solidFill>
                  <a:schemeClr val="bg2">
                    <a:lumMod val="25000"/>
                  </a:schemeClr>
                </a:solidFill>
              </a:rPr>
              <a:t>  0.03 </a:t>
            </a:r>
          </a:p>
          <a:p>
            <a:r>
              <a:rPr lang="pt-BR" dirty="0">
                <a:solidFill>
                  <a:schemeClr val="bg2">
                    <a:lumMod val="25000"/>
                  </a:schemeClr>
                </a:solidFill>
              </a:rPr>
              <a:t>The </a:t>
            </a:r>
            <a:r>
              <a:rPr lang="pt-BR" dirty="0" err="1">
                <a:solidFill>
                  <a:schemeClr val="bg2">
                    <a:lumMod val="25000"/>
                  </a:schemeClr>
                </a:solidFill>
              </a:rPr>
              <a:t>df</a:t>
            </a:r>
            <a:r>
              <a:rPr lang="pt-BR" dirty="0">
                <a:solidFill>
                  <a:schemeClr val="bg2">
                    <a:lumMod val="25000"/>
                  </a:schemeClr>
                </a:solidFill>
              </a:rPr>
              <a:t> </a:t>
            </a:r>
            <a:r>
              <a:rPr lang="pt-BR" dirty="0" err="1">
                <a:solidFill>
                  <a:schemeClr val="bg2">
                    <a:lumMod val="25000"/>
                  </a:schemeClr>
                </a:solidFill>
              </a:rPr>
              <a:t>corrected</a:t>
            </a:r>
            <a:r>
              <a:rPr lang="pt-BR" dirty="0">
                <a:solidFill>
                  <a:schemeClr val="bg2">
                    <a:lumMod val="25000"/>
                  </a:schemeClr>
                </a:solidFill>
              </a:rPr>
              <a:t> root </a:t>
            </a:r>
            <a:r>
              <a:rPr lang="pt-BR" dirty="0" err="1">
                <a:solidFill>
                  <a:schemeClr val="bg2">
                    <a:lumMod val="25000"/>
                  </a:schemeClr>
                </a:solidFill>
              </a:rPr>
              <a:t>mean</a:t>
            </a:r>
            <a:r>
              <a:rPr lang="pt-BR" dirty="0">
                <a:solidFill>
                  <a:schemeClr val="bg2">
                    <a:lumMod val="25000"/>
                  </a:schemeClr>
                </a:solidFill>
              </a:rPr>
              <a:t> </a:t>
            </a:r>
            <a:r>
              <a:rPr lang="pt-BR" dirty="0" err="1">
                <a:solidFill>
                  <a:schemeClr val="bg2">
                    <a:lumMod val="25000"/>
                  </a:schemeClr>
                </a:solidFill>
              </a:rPr>
              <a:t>square</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residuals</a:t>
            </a:r>
            <a:r>
              <a:rPr lang="pt-BR" dirty="0">
                <a:solidFill>
                  <a:schemeClr val="bg2">
                    <a:lumMod val="25000"/>
                  </a:schemeClr>
                </a:solidFill>
              </a:rPr>
              <a:t> </a:t>
            </a:r>
            <a:r>
              <a:rPr lang="pt-BR" dirty="0" err="1">
                <a:solidFill>
                  <a:schemeClr val="bg2">
                    <a:lumMod val="25000"/>
                  </a:schemeClr>
                </a:solidFill>
              </a:rPr>
              <a:t>is</a:t>
            </a:r>
            <a:r>
              <a:rPr lang="pt-BR" dirty="0">
                <a:solidFill>
                  <a:schemeClr val="bg2">
                    <a:lumMod val="25000"/>
                  </a:schemeClr>
                </a:solidFill>
              </a:rPr>
              <a:t>  0.03 </a:t>
            </a:r>
          </a:p>
          <a:p>
            <a:endParaRPr lang="pt-BR" dirty="0">
              <a:solidFill>
                <a:schemeClr val="bg2">
                  <a:lumMod val="25000"/>
                </a:schemeClr>
              </a:solidFill>
            </a:endParaRPr>
          </a:p>
          <a:p>
            <a:r>
              <a:rPr lang="pt-BR" dirty="0">
                <a:solidFill>
                  <a:schemeClr val="bg2">
                    <a:lumMod val="25000"/>
                  </a:schemeClr>
                </a:solidFill>
              </a:rPr>
              <a:t>Tucker Lewis Index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factoring</a:t>
            </a:r>
            <a:r>
              <a:rPr lang="pt-BR" dirty="0">
                <a:solidFill>
                  <a:schemeClr val="bg2">
                    <a:lumMod val="25000"/>
                  </a:schemeClr>
                </a:solidFill>
              </a:rPr>
              <a:t> </a:t>
            </a:r>
            <a:r>
              <a:rPr lang="pt-BR" dirty="0" err="1">
                <a:solidFill>
                  <a:schemeClr val="bg2">
                    <a:lumMod val="25000"/>
                  </a:schemeClr>
                </a:solidFill>
              </a:rPr>
              <a:t>reliability</a:t>
            </a:r>
            <a:r>
              <a:rPr lang="pt-BR" dirty="0">
                <a:solidFill>
                  <a:schemeClr val="bg2">
                    <a:lumMod val="25000"/>
                  </a:schemeClr>
                </a:solidFill>
              </a:rPr>
              <a:t> =  0.95</a:t>
            </a:r>
          </a:p>
          <a:p>
            <a:r>
              <a:rPr lang="pt-BR" dirty="0">
                <a:solidFill>
                  <a:schemeClr val="bg2">
                    <a:lumMod val="25000"/>
                  </a:schemeClr>
                </a:solidFill>
              </a:rPr>
              <a:t>RMSEA index =  0.039  </a:t>
            </a:r>
            <a:r>
              <a:rPr lang="pt-BR" dirty="0" err="1">
                <a:solidFill>
                  <a:schemeClr val="bg2">
                    <a:lumMod val="25000"/>
                  </a:schemeClr>
                </a:solidFill>
              </a:rPr>
              <a:t>and</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10 % </a:t>
            </a:r>
            <a:r>
              <a:rPr lang="pt-BR" dirty="0" err="1">
                <a:solidFill>
                  <a:schemeClr val="bg2">
                    <a:lumMod val="25000"/>
                  </a:schemeClr>
                </a:solidFill>
              </a:rPr>
              <a:t>confidence</a:t>
            </a:r>
            <a:r>
              <a:rPr lang="pt-BR" dirty="0">
                <a:solidFill>
                  <a:schemeClr val="bg2">
                    <a:lumMod val="25000"/>
                  </a:schemeClr>
                </a:solidFill>
              </a:rPr>
              <a:t> </a:t>
            </a:r>
            <a:r>
              <a:rPr lang="pt-BR" dirty="0" err="1">
                <a:solidFill>
                  <a:schemeClr val="bg2">
                    <a:lumMod val="25000"/>
                  </a:schemeClr>
                </a:solidFill>
              </a:rPr>
              <a:t>intervals</a:t>
            </a:r>
            <a:r>
              <a:rPr lang="pt-BR" dirty="0">
                <a:solidFill>
                  <a:schemeClr val="bg2">
                    <a:lumMod val="25000"/>
                  </a:schemeClr>
                </a:solidFill>
              </a:rPr>
              <a:t> are  0.03 0.048</a:t>
            </a:r>
          </a:p>
          <a:p>
            <a:r>
              <a:rPr lang="pt-BR" dirty="0">
                <a:solidFill>
                  <a:schemeClr val="bg2">
                    <a:lumMod val="25000"/>
                  </a:schemeClr>
                </a:solidFill>
              </a:rPr>
              <a:t>BIC =  -336</a:t>
            </a:r>
          </a:p>
          <a:p>
            <a:r>
              <a:rPr lang="pt-BR" dirty="0">
                <a:solidFill>
                  <a:schemeClr val="bg2">
                    <a:lumMod val="25000"/>
                  </a:schemeClr>
                </a:solidFill>
              </a:rPr>
              <a:t> </a:t>
            </a:r>
            <a:r>
              <a:rPr lang="pt-BR" dirty="0" err="1">
                <a:solidFill>
                  <a:schemeClr val="bg2">
                    <a:lumMod val="25000"/>
                  </a:schemeClr>
                </a:solidFill>
              </a:rPr>
              <a:t>With</a:t>
            </a:r>
            <a:r>
              <a:rPr lang="pt-BR" dirty="0">
                <a:solidFill>
                  <a:schemeClr val="bg2">
                    <a:lumMod val="25000"/>
                  </a:schemeClr>
                </a:solidFill>
              </a:rPr>
              <a:t> </a:t>
            </a:r>
            <a:r>
              <a:rPr lang="pt-BR" dirty="0" err="1">
                <a:solidFill>
                  <a:schemeClr val="bg2">
                    <a:lumMod val="25000"/>
                  </a:schemeClr>
                </a:solidFill>
              </a:rPr>
              <a:t>factor</a:t>
            </a:r>
            <a:r>
              <a:rPr lang="pt-BR" dirty="0">
                <a:solidFill>
                  <a:schemeClr val="bg2">
                    <a:lumMod val="25000"/>
                  </a:schemeClr>
                </a:solidFill>
              </a:rPr>
              <a:t> </a:t>
            </a:r>
            <a:r>
              <a:rPr lang="pt-BR" dirty="0" err="1">
                <a:solidFill>
                  <a:schemeClr val="bg2">
                    <a:lumMod val="25000"/>
                  </a:schemeClr>
                </a:solidFill>
              </a:rPr>
              <a:t>correlations</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p>
          <a:p>
            <a:r>
              <a:rPr lang="pt-BR" dirty="0">
                <a:solidFill>
                  <a:schemeClr val="bg2">
                    <a:lumMod val="25000"/>
                  </a:schemeClr>
                </a:solidFill>
              </a:rPr>
              <a:t>     MR1 MR3  MR2</a:t>
            </a:r>
          </a:p>
          <a:p>
            <a:r>
              <a:rPr lang="pt-BR" dirty="0">
                <a:solidFill>
                  <a:schemeClr val="bg2">
                    <a:lumMod val="25000"/>
                  </a:schemeClr>
                </a:solidFill>
              </a:rPr>
              <a:t>MR1 1.00 0.5 0.34</a:t>
            </a:r>
          </a:p>
          <a:p>
            <a:r>
              <a:rPr lang="pt-BR" dirty="0">
                <a:solidFill>
                  <a:schemeClr val="bg2">
                    <a:lumMod val="25000"/>
                  </a:schemeClr>
                </a:solidFill>
              </a:rPr>
              <a:t>MR3 0.50 1.0 0.20</a:t>
            </a:r>
          </a:p>
          <a:p>
            <a:r>
              <a:rPr lang="pt-BR" dirty="0">
                <a:solidFill>
                  <a:schemeClr val="bg2">
                    <a:lumMod val="25000"/>
                  </a:schemeClr>
                </a:solidFill>
              </a:rPr>
              <a:t>MR2 0.34 0.2 1.00</a:t>
            </a:r>
          </a:p>
        </p:txBody>
      </p:sp>
      <p:sp>
        <p:nvSpPr>
          <p:cNvPr id="10" name="CaixaDeTexto 9">
            <a:extLst>
              <a:ext uri="{FF2B5EF4-FFF2-40B4-BE49-F238E27FC236}">
                <a16:creationId xmlns:a16="http://schemas.microsoft.com/office/drawing/2014/main" id="{CB5D1AB2-F564-46C4-9E8E-AB7B37E977E8}"/>
              </a:ext>
            </a:extLst>
          </p:cNvPr>
          <p:cNvSpPr txBox="1"/>
          <p:nvPr/>
        </p:nvSpPr>
        <p:spPr>
          <a:xfrm>
            <a:off x="4108175" y="6070495"/>
            <a:ext cx="3034747" cy="369332"/>
          </a:xfrm>
          <a:prstGeom prst="rect">
            <a:avLst/>
          </a:prstGeom>
          <a:solidFill>
            <a:schemeClr val="accent1">
              <a:lumMod val="75000"/>
            </a:schemeClr>
          </a:solidFill>
        </p:spPr>
        <p:txBody>
          <a:bodyPr wrap="square" rtlCol="0">
            <a:spAutoFit/>
          </a:bodyPr>
          <a:lstStyle/>
          <a:p>
            <a:pPr algn="ctr"/>
            <a:r>
              <a:rPr lang="pt-BR" dirty="0"/>
              <a:t>Correlação entre os fatores!</a:t>
            </a:r>
          </a:p>
        </p:txBody>
      </p:sp>
    </p:spTree>
    <p:extLst>
      <p:ext uri="{BB962C8B-B14F-4D97-AF65-F5344CB8AC3E}">
        <p14:creationId xmlns:p14="http://schemas.microsoft.com/office/powerpoint/2010/main" val="357140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Retângulo 2">
            <a:extLst>
              <a:ext uri="{FF2B5EF4-FFF2-40B4-BE49-F238E27FC236}">
                <a16:creationId xmlns:a16="http://schemas.microsoft.com/office/drawing/2014/main" id="{88A99B3A-2A9A-48CC-BA5D-6C34C1A50B2D}"/>
              </a:ext>
            </a:extLst>
          </p:cNvPr>
          <p:cNvSpPr/>
          <p:nvPr/>
        </p:nvSpPr>
        <p:spPr>
          <a:xfrm>
            <a:off x="1066799" y="1288639"/>
            <a:ext cx="6096000" cy="5355312"/>
          </a:xfrm>
          <a:prstGeom prst="rect">
            <a:avLst/>
          </a:prstGeom>
        </p:spPr>
        <p:txBody>
          <a:bodyPr>
            <a:spAutoFit/>
          </a:bodyPr>
          <a:lstStyle/>
          <a:p>
            <a:r>
              <a:rPr lang="pt-BR" dirty="0" err="1"/>
              <a:t>Loadings</a:t>
            </a:r>
            <a:r>
              <a:rPr lang="pt-BR" dirty="0"/>
              <a:t> (</a:t>
            </a:r>
            <a:r>
              <a:rPr lang="pt-BR" dirty="0" err="1"/>
              <a:t>Pattern</a:t>
            </a:r>
            <a:r>
              <a:rPr lang="pt-BR" dirty="0"/>
              <a:t> Matrix): Rotação </a:t>
            </a:r>
            <a:r>
              <a:rPr lang="pt-BR" dirty="0" err="1"/>
              <a:t>Promax</a:t>
            </a:r>
            <a:endParaRPr lang="pt-BR" dirty="0"/>
          </a:p>
          <a:p>
            <a:endParaRPr lang="pt-BR" dirty="0"/>
          </a:p>
          <a:p>
            <a:r>
              <a:rPr lang="pt-BR" dirty="0"/>
              <a:t>    	MR1        MR2       MR3   </a:t>
            </a:r>
          </a:p>
          <a:p>
            <a:r>
              <a:rPr lang="pt-BR" dirty="0"/>
              <a:t>X1   	</a:t>
            </a:r>
            <a:r>
              <a:rPr lang="pt-BR" b="1" dirty="0"/>
              <a:t>0.585</a:t>
            </a:r>
            <a:r>
              <a:rPr lang="pt-BR" dirty="0"/>
              <a:t>              </a:t>
            </a:r>
          </a:p>
          <a:p>
            <a:r>
              <a:rPr lang="pt-BR" dirty="0"/>
              <a:t>X2   	</a:t>
            </a:r>
            <a:r>
              <a:rPr lang="pt-BR" b="1" dirty="0"/>
              <a:t>0.571</a:t>
            </a:r>
            <a:r>
              <a:rPr lang="pt-BR" dirty="0"/>
              <a:t>              </a:t>
            </a:r>
          </a:p>
          <a:p>
            <a:r>
              <a:rPr lang="pt-BR" dirty="0"/>
              <a:t>X3   	</a:t>
            </a:r>
            <a:r>
              <a:rPr lang="pt-BR" b="1" dirty="0"/>
              <a:t>0.595</a:t>
            </a:r>
            <a:r>
              <a:rPr lang="pt-BR" dirty="0"/>
              <a:t> 	-0.117  	0.130</a:t>
            </a:r>
          </a:p>
          <a:p>
            <a:r>
              <a:rPr lang="pt-BR" dirty="0"/>
              <a:t>X4   	</a:t>
            </a:r>
            <a:r>
              <a:rPr lang="pt-BR" b="1" dirty="0"/>
              <a:t>0.586</a:t>
            </a:r>
            <a:r>
              <a:rPr lang="pt-BR" dirty="0"/>
              <a:t> 	-0.108       </a:t>
            </a:r>
          </a:p>
          <a:p>
            <a:r>
              <a:rPr lang="pt-BR" dirty="0"/>
              <a:t>X5   	</a:t>
            </a:r>
            <a:r>
              <a:rPr lang="pt-BR" b="1" dirty="0"/>
              <a:t>0.604</a:t>
            </a:r>
            <a:r>
              <a:rPr lang="pt-BR" dirty="0"/>
              <a:t>        	-0.126</a:t>
            </a:r>
          </a:p>
          <a:p>
            <a:r>
              <a:rPr lang="pt-BR" dirty="0"/>
              <a:t>X6   	</a:t>
            </a:r>
            <a:r>
              <a:rPr lang="pt-BR" b="1" dirty="0"/>
              <a:t>0.699</a:t>
            </a:r>
            <a:r>
              <a:rPr lang="pt-BR" dirty="0"/>
              <a:t> 	-0.137       </a:t>
            </a:r>
          </a:p>
          <a:p>
            <a:r>
              <a:rPr lang="pt-BR" dirty="0"/>
              <a:t>X7   	</a:t>
            </a:r>
            <a:r>
              <a:rPr lang="pt-BR" b="1" dirty="0"/>
              <a:t>0.609 </a:t>
            </a:r>
            <a:r>
              <a:rPr lang="pt-BR" dirty="0"/>
              <a:t>             </a:t>
            </a:r>
          </a:p>
          <a:p>
            <a:r>
              <a:rPr lang="pt-BR" dirty="0"/>
              <a:t>X8   	</a:t>
            </a:r>
            <a:r>
              <a:rPr lang="pt-BR" b="1" dirty="0"/>
              <a:t>0.641</a:t>
            </a:r>
            <a:r>
              <a:rPr lang="pt-BR" dirty="0"/>
              <a:t>  	0.128 	-0.131</a:t>
            </a:r>
          </a:p>
          <a:p>
            <a:r>
              <a:rPr lang="pt-BR" dirty="0"/>
              <a:t>X9   	</a:t>
            </a:r>
            <a:r>
              <a:rPr lang="pt-BR" b="1" dirty="0"/>
              <a:t>0.327</a:t>
            </a:r>
            <a:r>
              <a:rPr lang="pt-BR" dirty="0"/>
              <a:t>  	0.166       </a:t>
            </a:r>
          </a:p>
          <a:p>
            <a:r>
              <a:rPr lang="pt-BR" dirty="0"/>
              <a:t>X10  	0.161  	</a:t>
            </a:r>
            <a:r>
              <a:rPr lang="pt-BR" b="1" dirty="0"/>
              <a:t>0.450  </a:t>
            </a:r>
            <a:r>
              <a:rPr lang="pt-BR" dirty="0"/>
              <a:t>     </a:t>
            </a:r>
          </a:p>
          <a:p>
            <a:r>
              <a:rPr lang="pt-BR" dirty="0"/>
              <a:t>X11        	         	</a:t>
            </a:r>
            <a:r>
              <a:rPr lang="pt-BR" b="1" dirty="0"/>
              <a:t>0.759 </a:t>
            </a:r>
            <a:r>
              <a:rPr lang="pt-BR" dirty="0"/>
              <a:t>      </a:t>
            </a:r>
          </a:p>
          <a:p>
            <a:r>
              <a:rPr lang="pt-BR" dirty="0"/>
              <a:t>X12 	-0.141  	</a:t>
            </a:r>
            <a:r>
              <a:rPr lang="pt-BR" b="1" dirty="0"/>
              <a:t>0.652 </a:t>
            </a:r>
            <a:r>
              <a:rPr lang="pt-BR" dirty="0"/>
              <a:t>      </a:t>
            </a:r>
          </a:p>
          <a:p>
            <a:r>
              <a:rPr lang="pt-BR" dirty="0"/>
              <a:t>X13  	0.213  	</a:t>
            </a:r>
            <a:r>
              <a:rPr lang="pt-BR" b="1" dirty="0"/>
              <a:t>0.319  </a:t>
            </a:r>
            <a:r>
              <a:rPr lang="pt-BR" dirty="0"/>
              <a:t>     </a:t>
            </a:r>
          </a:p>
          <a:p>
            <a:r>
              <a:rPr lang="pt-BR" dirty="0"/>
              <a:t>X14                		</a:t>
            </a:r>
            <a:r>
              <a:rPr lang="pt-BR" b="1" dirty="0"/>
              <a:t>0.837</a:t>
            </a:r>
          </a:p>
          <a:p>
            <a:r>
              <a:rPr lang="pt-BR" dirty="0"/>
              <a:t>X15                		</a:t>
            </a:r>
            <a:r>
              <a:rPr lang="pt-BR" b="1" dirty="0"/>
              <a:t>0.576</a:t>
            </a:r>
          </a:p>
          <a:p>
            <a:r>
              <a:rPr lang="pt-BR" dirty="0"/>
              <a:t>X16  	0.208         	</a:t>
            </a:r>
            <a:r>
              <a:rPr lang="pt-BR" b="1" dirty="0"/>
              <a:t>0.483</a:t>
            </a:r>
          </a:p>
        </p:txBody>
      </p:sp>
    </p:spTree>
    <p:extLst>
      <p:ext uri="{BB962C8B-B14F-4D97-AF65-F5344CB8AC3E}">
        <p14:creationId xmlns:p14="http://schemas.microsoft.com/office/powerpoint/2010/main" val="797890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Retângulo 2">
            <a:extLst>
              <a:ext uri="{FF2B5EF4-FFF2-40B4-BE49-F238E27FC236}">
                <a16:creationId xmlns:a16="http://schemas.microsoft.com/office/drawing/2014/main" id="{D2C55B66-99EB-41CC-B68C-617C746C1362}"/>
              </a:ext>
            </a:extLst>
          </p:cNvPr>
          <p:cNvSpPr/>
          <p:nvPr/>
        </p:nvSpPr>
        <p:spPr>
          <a:xfrm>
            <a:off x="4412974" y="1453847"/>
            <a:ext cx="6096000" cy="4801314"/>
          </a:xfrm>
          <a:prstGeom prst="rect">
            <a:avLst/>
          </a:prstGeom>
        </p:spPr>
        <p:txBody>
          <a:bodyPr>
            <a:spAutoFit/>
          </a:bodyPr>
          <a:lstStyle/>
          <a:p>
            <a:r>
              <a:rPr lang="pt-BR" dirty="0"/>
              <a:t> </a:t>
            </a:r>
            <a:r>
              <a:rPr lang="pt-BR" dirty="0" err="1"/>
              <a:t>comunalidade</a:t>
            </a:r>
            <a:r>
              <a:rPr lang="pt-BR" dirty="0"/>
              <a:t> especificidade</a:t>
            </a:r>
          </a:p>
          <a:p>
            <a:r>
              <a:rPr lang="pt-BR" dirty="0"/>
              <a:t>X1         0.375          0.625</a:t>
            </a:r>
          </a:p>
          <a:p>
            <a:r>
              <a:rPr lang="pt-BR" dirty="0"/>
              <a:t>X2         0.327          0.673</a:t>
            </a:r>
          </a:p>
          <a:p>
            <a:r>
              <a:rPr lang="pt-BR" dirty="0"/>
              <a:t>X3         0.394          0.606</a:t>
            </a:r>
          </a:p>
          <a:p>
            <a:r>
              <a:rPr lang="pt-BR" dirty="0"/>
              <a:t>X4         0.310          0.690</a:t>
            </a:r>
          </a:p>
          <a:p>
            <a:r>
              <a:rPr lang="pt-BR" dirty="0"/>
              <a:t>X5         0.331          0.669</a:t>
            </a:r>
          </a:p>
          <a:p>
            <a:r>
              <a:rPr lang="pt-BR" dirty="0"/>
              <a:t>X6         0.419          0.581</a:t>
            </a:r>
          </a:p>
          <a:p>
            <a:r>
              <a:rPr lang="pt-BR" dirty="0"/>
              <a:t>X7         0.390          0.610</a:t>
            </a:r>
          </a:p>
          <a:p>
            <a:r>
              <a:rPr lang="pt-BR" dirty="0"/>
              <a:t>X8         0.424          0.576</a:t>
            </a:r>
          </a:p>
          <a:p>
            <a:r>
              <a:rPr lang="pt-BR" dirty="0"/>
              <a:t>X9         0.203          0.797</a:t>
            </a:r>
          </a:p>
          <a:p>
            <a:r>
              <a:rPr lang="pt-BR" dirty="0"/>
              <a:t>X10        0.297          0.703</a:t>
            </a:r>
          </a:p>
          <a:p>
            <a:r>
              <a:rPr lang="pt-BR" dirty="0"/>
              <a:t>X11        0.528          0.472</a:t>
            </a:r>
          </a:p>
          <a:p>
            <a:r>
              <a:rPr lang="pt-BR" dirty="0"/>
              <a:t>X12        0.375          0.625</a:t>
            </a:r>
          </a:p>
          <a:p>
            <a:r>
              <a:rPr lang="pt-BR" dirty="0"/>
              <a:t>X13        0.205          0.795</a:t>
            </a:r>
          </a:p>
          <a:p>
            <a:r>
              <a:rPr lang="pt-BR" dirty="0"/>
              <a:t>X14        0.692          0.308</a:t>
            </a:r>
          </a:p>
          <a:p>
            <a:r>
              <a:rPr lang="pt-BR" dirty="0"/>
              <a:t>X15        0.331          0.669</a:t>
            </a:r>
          </a:p>
          <a:p>
            <a:r>
              <a:rPr lang="pt-BR" dirty="0"/>
              <a:t>X16        0.365          0.635</a:t>
            </a:r>
          </a:p>
        </p:txBody>
      </p:sp>
    </p:spTree>
    <p:extLst>
      <p:ext uri="{BB962C8B-B14F-4D97-AF65-F5344CB8AC3E}">
        <p14:creationId xmlns:p14="http://schemas.microsoft.com/office/powerpoint/2010/main" val="3556577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graphicFrame>
        <p:nvGraphicFramePr>
          <p:cNvPr id="6" name="Tabela 5">
            <a:extLst>
              <a:ext uri="{FF2B5EF4-FFF2-40B4-BE49-F238E27FC236}">
                <a16:creationId xmlns:a16="http://schemas.microsoft.com/office/drawing/2014/main" id="{0829F453-A4D0-4D87-99E3-A46456F1D162}"/>
              </a:ext>
            </a:extLst>
          </p:cNvPr>
          <p:cNvGraphicFramePr>
            <a:graphicFrameLocks noGrp="1"/>
          </p:cNvGraphicFramePr>
          <p:nvPr/>
        </p:nvGraphicFramePr>
        <p:xfrm>
          <a:off x="1391478" y="1473166"/>
          <a:ext cx="9515061" cy="5809456"/>
        </p:xfrm>
        <a:graphic>
          <a:graphicData uri="http://schemas.openxmlformats.org/drawingml/2006/table">
            <a:tbl>
              <a:tblPr firstRow="1" firstCol="1" bandRow="1">
                <a:tableStyleId>{5C22544A-7EE6-4342-B048-85BDC9FD1C3A}</a:tableStyleId>
              </a:tblPr>
              <a:tblGrid>
                <a:gridCol w="9515061">
                  <a:extLst>
                    <a:ext uri="{9D8B030D-6E8A-4147-A177-3AD203B41FA5}">
                      <a16:colId xmlns:a16="http://schemas.microsoft.com/office/drawing/2014/main" val="2039918726"/>
                    </a:ext>
                  </a:extLst>
                </a:gridCol>
              </a:tblGrid>
              <a:tr h="299894">
                <a:tc>
                  <a:txBody>
                    <a:bodyPr/>
                    <a:lstStyle/>
                    <a:p>
                      <a:pPr>
                        <a:lnSpc>
                          <a:spcPct val="107000"/>
                        </a:lnSpc>
                        <a:spcAft>
                          <a:spcPts val="0"/>
                        </a:spcAft>
                      </a:pPr>
                      <a:r>
                        <a:rPr lang="pt-BR" sz="1800" b="0" dirty="0">
                          <a:solidFill>
                            <a:schemeClr val="tx1"/>
                          </a:solidFill>
                          <a:effectLst/>
                        </a:rPr>
                        <a:t>X1 Terminar meu dever de casa (tarefa ou lição) no dia marcado</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41678437"/>
                  </a:ext>
                </a:extLst>
              </a:tr>
              <a:tr h="299894">
                <a:tc>
                  <a:txBody>
                    <a:bodyPr/>
                    <a:lstStyle/>
                    <a:p>
                      <a:pPr>
                        <a:lnSpc>
                          <a:spcPct val="107000"/>
                        </a:lnSpc>
                        <a:spcAft>
                          <a:spcPts val="0"/>
                        </a:spcAft>
                      </a:pPr>
                      <a:r>
                        <a:rPr lang="pt-BR" sz="1800" b="0" dirty="0">
                          <a:solidFill>
                            <a:schemeClr val="tx1"/>
                          </a:solidFill>
                          <a:effectLst/>
                        </a:rPr>
                        <a:t>X2 Estudar quando tem outras coisas interessantes para fazer</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718105832"/>
                  </a:ext>
                </a:extLst>
              </a:tr>
              <a:tr h="299894">
                <a:tc>
                  <a:txBody>
                    <a:bodyPr/>
                    <a:lstStyle/>
                    <a:p>
                      <a:pPr>
                        <a:lnSpc>
                          <a:spcPct val="107000"/>
                        </a:lnSpc>
                        <a:spcAft>
                          <a:spcPts val="0"/>
                        </a:spcAft>
                      </a:pPr>
                      <a:r>
                        <a:rPr lang="pt-BR" sz="1800" b="0" dirty="0">
                          <a:solidFill>
                            <a:schemeClr val="tx1"/>
                          </a:solidFill>
                          <a:effectLst/>
                        </a:rPr>
                        <a:t>X3 Sempre me concentrar no que está sendo ensinado durante as aulas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853223390"/>
                  </a:ext>
                </a:extLst>
              </a:tr>
              <a:tr h="299894">
                <a:tc>
                  <a:txBody>
                    <a:bodyPr/>
                    <a:lstStyle/>
                    <a:p>
                      <a:pPr>
                        <a:lnSpc>
                          <a:spcPct val="107000"/>
                        </a:lnSpc>
                        <a:spcAft>
                          <a:spcPts val="0"/>
                        </a:spcAft>
                      </a:pPr>
                      <a:r>
                        <a:rPr lang="pt-BR" sz="1800" b="0" dirty="0">
                          <a:solidFill>
                            <a:schemeClr val="tx1"/>
                          </a:solidFill>
                          <a:effectLst/>
                        </a:rPr>
                        <a:t>X4 Fazer anotações durante as aulas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42064831"/>
                  </a:ext>
                </a:extLst>
              </a:tr>
              <a:tr h="299894">
                <a:tc>
                  <a:txBody>
                    <a:bodyPr/>
                    <a:lstStyle/>
                    <a:p>
                      <a:pPr>
                        <a:lnSpc>
                          <a:spcPct val="107000"/>
                        </a:lnSpc>
                        <a:spcAft>
                          <a:spcPts val="0"/>
                        </a:spcAft>
                      </a:pPr>
                      <a:r>
                        <a:rPr lang="pt-BR" sz="1800" b="0" dirty="0">
                          <a:solidFill>
                            <a:schemeClr val="tx1"/>
                          </a:solidFill>
                          <a:effectLst/>
                        </a:rPr>
                        <a:t>X5 Utilizar várias fontes de informação (internet, biblioteca) para realizar trabalhos escolares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163290914"/>
                  </a:ext>
                </a:extLst>
              </a:tr>
              <a:tr h="299894">
                <a:tc>
                  <a:txBody>
                    <a:bodyPr/>
                    <a:lstStyle/>
                    <a:p>
                      <a:pPr>
                        <a:lnSpc>
                          <a:spcPct val="107000"/>
                        </a:lnSpc>
                        <a:spcAft>
                          <a:spcPts val="0"/>
                        </a:spcAft>
                      </a:pPr>
                      <a:r>
                        <a:rPr lang="pt-BR" sz="1800" b="0" dirty="0">
                          <a:solidFill>
                            <a:schemeClr val="tx1"/>
                          </a:solidFill>
                          <a:effectLst/>
                        </a:rPr>
                        <a:t>X6 Planejar o meu dia para fazer as atividades escolares (por exemplo: trabalhos, tarefas)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80826349"/>
                  </a:ext>
                </a:extLst>
              </a:tr>
              <a:tr h="299894">
                <a:tc>
                  <a:txBody>
                    <a:bodyPr/>
                    <a:lstStyle/>
                    <a:p>
                      <a:pPr>
                        <a:lnSpc>
                          <a:spcPct val="107000"/>
                        </a:lnSpc>
                        <a:spcAft>
                          <a:spcPts val="0"/>
                        </a:spcAft>
                      </a:pPr>
                      <a:r>
                        <a:rPr lang="pt-BR" sz="1800" b="0" dirty="0">
                          <a:solidFill>
                            <a:schemeClr val="tx1"/>
                          </a:solidFill>
                          <a:effectLst/>
                        </a:rPr>
                        <a:t>X7 Lembrar das informações apresentadas em aula e em livros da escola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64161393"/>
                  </a:ext>
                </a:extLst>
              </a:tr>
              <a:tr h="442269">
                <a:tc>
                  <a:txBody>
                    <a:bodyPr/>
                    <a:lstStyle/>
                    <a:p>
                      <a:pPr>
                        <a:lnSpc>
                          <a:spcPct val="107000"/>
                        </a:lnSpc>
                        <a:spcAft>
                          <a:spcPts val="0"/>
                        </a:spcAft>
                      </a:pPr>
                      <a:r>
                        <a:rPr lang="pt-BR" sz="1800" b="0" dirty="0">
                          <a:solidFill>
                            <a:schemeClr val="tx1"/>
                          </a:solidFill>
                          <a:effectLst/>
                        </a:rPr>
                        <a:t>X8 Fazer eu mesmo as atividades escolares (por exemplo: trabalhos, tarefas)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18368203"/>
                  </a:ext>
                </a:extLst>
              </a:tr>
              <a:tr h="299894">
                <a:tc>
                  <a:txBody>
                    <a:bodyPr/>
                    <a:lstStyle/>
                    <a:p>
                      <a:pPr>
                        <a:lnSpc>
                          <a:spcPct val="107000"/>
                        </a:lnSpc>
                        <a:spcAft>
                          <a:spcPts val="0"/>
                        </a:spcAft>
                      </a:pPr>
                      <a:r>
                        <a:rPr lang="pt-BR" sz="1800" b="0" dirty="0">
                          <a:solidFill>
                            <a:schemeClr val="tx1"/>
                          </a:solidFill>
                          <a:effectLst/>
                        </a:rPr>
                        <a:t>X9 Controlar minha vontade de faltar à escola mesmo quando estou chateado ou triste</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510787343"/>
                  </a:ext>
                </a:extLst>
              </a:tr>
              <a:tr h="299894">
                <a:tc>
                  <a:txBody>
                    <a:bodyPr/>
                    <a:lstStyle/>
                    <a:p>
                      <a:pPr>
                        <a:lnSpc>
                          <a:spcPct val="107000"/>
                        </a:lnSpc>
                        <a:spcAft>
                          <a:spcPts val="0"/>
                        </a:spcAft>
                      </a:pPr>
                      <a:r>
                        <a:rPr lang="pt-BR" sz="1800" b="0">
                          <a:solidFill>
                            <a:schemeClr val="tx1"/>
                          </a:solidFill>
                          <a:effectLst/>
                        </a:rPr>
                        <a:t>X10 Expressar minhas opiniões quando outros colegas de classe discordam de mim</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537851029"/>
                  </a:ext>
                </a:extLst>
              </a:tr>
              <a:tr h="299894">
                <a:tc>
                  <a:txBody>
                    <a:bodyPr/>
                    <a:lstStyle/>
                    <a:p>
                      <a:pPr>
                        <a:lnSpc>
                          <a:spcPct val="107000"/>
                        </a:lnSpc>
                        <a:spcAft>
                          <a:spcPts val="0"/>
                        </a:spcAft>
                      </a:pPr>
                      <a:r>
                        <a:rPr lang="pt-BR" sz="1800" b="0">
                          <a:solidFill>
                            <a:schemeClr val="tx1"/>
                          </a:solidFill>
                          <a:effectLst/>
                        </a:rPr>
                        <a:t>X11 Me defender quando sinto que estou sendo tratado injustamente</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648966855"/>
                  </a:ext>
                </a:extLst>
              </a:tr>
              <a:tr h="299894">
                <a:tc>
                  <a:txBody>
                    <a:bodyPr/>
                    <a:lstStyle/>
                    <a:p>
                      <a:pPr>
                        <a:lnSpc>
                          <a:spcPct val="107000"/>
                        </a:lnSpc>
                        <a:spcAft>
                          <a:spcPts val="0"/>
                        </a:spcAft>
                      </a:pPr>
                      <a:r>
                        <a:rPr lang="pt-BR" sz="1800" b="0">
                          <a:solidFill>
                            <a:schemeClr val="tx1"/>
                          </a:solidFill>
                          <a:effectLst/>
                        </a:rPr>
                        <a:t>X12 Fazer com que os outros parem de me aborrecer ou ferir meus sentimentos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4130365377"/>
                  </a:ext>
                </a:extLst>
              </a:tr>
              <a:tr h="299894">
                <a:tc>
                  <a:txBody>
                    <a:bodyPr/>
                    <a:lstStyle/>
                    <a:p>
                      <a:pPr>
                        <a:lnSpc>
                          <a:spcPct val="107000"/>
                        </a:lnSpc>
                        <a:spcAft>
                          <a:spcPts val="0"/>
                        </a:spcAft>
                      </a:pPr>
                      <a:r>
                        <a:rPr lang="pt-BR" sz="1800" b="0">
                          <a:solidFill>
                            <a:schemeClr val="tx1"/>
                          </a:solidFill>
                          <a:effectLst/>
                        </a:rPr>
                        <a:t>X13 Manter-me firme com alguém que está pedindo para que eu faça alguma coisa errada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39040352"/>
                  </a:ext>
                </a:extLst>
              </a:tr>
              <a:tr h="299894">
                <a:tc>
                  <a:txBody>
                    <a:bodyPr/>
                    <a:lstStyle/>
                    <a:p>
                      <a:pPr>
                        <a:lnSpc>
                          <a:spcPct val="107000"/>
                        </a:lnSpc>
                        <a:spcAft>
                          <a:spcPts val="0"/>
                        </a:spcAft>
                      </a:pPr>
                      <a:r>
                        <a:rPr lang="pt-BR" sz="1800" b="0">
                          <a:solidFill>
                            <a:schemeClr val="tx1"/>
                          </a:solidFill>
                          <a:effectLst/>
                        </a:rPr>
                        <a:t>X14 Pedir aos meus pais (ou responsáveis) que me ajudem com um problema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297055073"/>
                  </a:ext>
                </a:extLst>
              </a:tr>
              <a:tr h="299894">
                <a:tc>
                  <a:txBody>
                    <a:bodyPr/>
                    <a:lstStyle/>
                    <a:p>
                      <a:pPr>
                        <a:lnSpc>
                          <a:spcPct val="107000"/>
                        </a:lnSpc>
                        <a:spcAft>
                          <a:spcPts val="0"/>
                        </a:spcAft>
                      </a:pPr>
                      <a:r>
                        <a:rPr lang="pt-BR" sz="1800" b="0">
                          <a:solidFill>
                            <a:schemeClr val="tx1"/>
                          </a:solidFill>
                          <a:effectLst/>
                        </a:rPr>
                        <a:t>X15 Pedir aos meus irmãos e/ou irmãs para me ajudarem com um problema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79095446"/>
                  </a:ext>
                </a:extLst>
              </a:tr>
              <a:tr h="615131">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pt-BR" sz="1800" b="0" dirty="0">
                          <a:solidFill>
                            <a:schemeClr val="tx1"/>
                          </a:solidFill>
                          <a:effectLst/>
                        </a:rPr>
                        <a:t>X16 Pedir aos meus pais para participarem das minhas atividades escolares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pt-BR" sz="1800" b="0" dirty="0">
                        <a:solidFill>
                          <a:schemeClr val="tx1"/>
                        </a:solidFill>
                        <a:effectLst/>
                      </a:endParaRPr>
                    </a:p>
                    <a:p>
                      <a:pPr>
                        <a:lnSpc>
                          <a:spcPct val="107000"/>
                        </a:lnSpc>
                        <a:spcAft>
                          <a:spcPts val="0"/>
                        </a:spcAft>
                      </a:pP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030209003"/>
                  </a:ext>
                </a:extLst>
              </a:tr>
              <a:tr h="301197">
                <a:tc>
                  <a:txBody>
                    <a:bodyPr/>
                    <a:lstStyle/>
                    <a:p>
                      <a:pPr>
                        <a:lnSpc>
                          <a:spcPct val="107000"/>
                        </a:lnSpc>
                        <a:spcAft>
                          <a:spcPts val="0"/>
                        </a:spcAft>
                      </a:pP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76117822"/>
                  </a:ext>
                </a:extLst>
              </a:tr>
            </a:tbl>
          </a:graphicData>
        </a:graphic>
      </p:graphicFrame>
      <p:sp>
        <p:nvSpPr>
          <p:cNvPr id="4" name="CaixaDeTexto 3">
            <a:extLst>
              <a:ext uri="{FF2B5EF4-FFF2-40B4-BE49-F238E27FC236}">
                <a16:creationId xmlns:a16="http://schemas.microsoft.com/office/drawing/2014/main" id="{B9F1C431-256B-4A92-A16B-CE7964329D1B}"/>
              </a:ext>
            </a:extLst>
          </p:cNvPr>
          <p:cNvSpPr txBox="1"/>
          <p:nvPr/>
        </p:nvSpPr>
        <p:spPr>
          <a:xfrm>
            <a:off x="344556" y="2844766"/>
            <a:ext cx="1046922" cy="369332"/>
          </a:xfrm>
          <a:prstGeom prst="rect">
            <a:avLst/>
          </a:prstGeom>
          <a:noFill/>
        </p:spPr>
        <p:txBody>
          <a:bodyPr wrap="square" rtlCol="0">
            <a:spAutoFit/>
          </a:bodyPr>
          <a:lstStyle/>
          <a:p>
            <a:r>
              <a:rPr lang="pt-BR" b="1" dirty="0"/>
              <a:t>Fator1</a:t>
            </a:r>
          </a:p>
        </p:txBody>
      </p:sp>
      <p:sp>
        <p:nvSpPr>
          <p:cNvPr id="9" name="CaixaDeTexto 8">
            <a:extLst>
              <a:ext uri="{FF2B5EF4-FFF2-40B4-BE49-F238E27FC236}">
                <a16:creationId xmlns:a16="http://schemas.microsoft.com/office/drawing/2014/main" id="{754085CB-E430-4905-B383-2758A04513C2}"/>
              </a:ext>
            </a:extLst>
          </p:cNvPr>
          <p:cNvSpPr txBox="1"/>
          <p:nvPr/>
        </p:nvSpPr>
        <p:spPr>
          <a:xfrm>
            <a:off x="344556" y="4744058"/>
            <a:ext cx="1046922" cy="369332"/>
          </a:xfrm>
          <a:prstGeom prst="rect">
            <a:avLst/>
          </a:prstGeom>
          <a:noFill/>
        </p:spPr>
        <p:txBody>
          <a:bodyPr wrap="square" rtlCol="0">
            <a:spAutoFit/>
          </a:bodyPr>
          <a:lstStyle/>
          <a:p>
            <a:r>
              <a:rPr lang="pt-BR" b="1" dirty="0"/>
              <a:t>Fator 2</a:t>
            </a:r>
          </a:p>
        </p:txBody>
      </p:sp>
      <p:sp>
        <p:nvSpPr>
          <p:cNvPr id="11" name="CaixaDeTexto 10">
            <a:extLst>
              <a:ext uri="{FF2B5EF4-FFF2-40B4-BE49-F238E27FC236}">
                <a16:creationId xmlns:a16="http://schemas.microsoft.com/office/drawing/2014/main" id="{3B60F275-5E0A-49C2-A3E2-82D242495158}"/>
              </a:ext>
            </a:extLst>
          </p:cNvPr>
          <p:cNvSpPr txBox="1"/>
          <p:nvPr/>
        </p:nvSpPr>
        <p:spPr>
          <a:xfrm>
            <a:off x="344556" y="5799051"/>
            <a:ext cx="1046922" cy="369332"/>
          </a:xfrm>
          <a:prstGeom prst="rect">
            <a:avLst/>
          </a:prstGeom>
          <a:noFill/>
        </p:spPr>
        <p:txBody>
          <a:bodyPr wrap="square" rtlCol="0">
            <a:spAutoFit/>
          </a:bodyPr>
          <a:lstStyle/>
          <a:p>
            <a:r>
              <a:rPr lang="pt-BR" b="1" dirty="0"/>
              <a:t>Fator 3</a:t>
            </a:r>
          </a:p>
        </p:txBody>
      </p:sp>
      <p:cxnSp>
        <p:nvCxnSpPr>
          <p:cNvPr id="12" name="Conector reto 11">
            <a:extLst>
              <a:ext uri="{FF2B5EF4-FFF2-40B4-BE49-F238E27FC236}">
                <a16:creationId xmlns:a16="http://schemas.microsoft.com/office/drawing/2014/main" id="{5AB1D4C8-50EF-4F8A-8B6B-6A082A68CBF2}"/>
              </a:ext>
            </a:extLst>
          </p:cNvPr>
          <p:cNvCxnSpPr>
            <a:cxnSpLocks/>
          </p:cNvCxnSpPr>
          <p:nvPr/>
        </p:nvCxnSpPr>
        <p:spPr>
          <a:xfrm>
            <a:off x="13252" y="4324886"/>
            <a:ext cx="10893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FF536B98-11A0-44ED-8C4D-4C5DC7BA5B10}"/>
              </a:ext>
            </a:extLst>
          </p:cNvPr>
          <p:cNvCxnSpPr>
            <a:cxnSpLocks/>
          </p:cNvCxnSpPr>
          <p:nvPr/>
        </p:nvCxnSpPr>
        <p:spPr>
          <a:xfrm>
            <a:off x="-6625" y="5524208"/>
            <a:ext cx="108932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2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Pesquisas Quantitativas </a:t>
            </a:r>
            <a:r>
              <a:rPr lang="pt-BR" sz="2800" b="0" strike="noStrike" cap="all" spc="-1" dirty="0">
                <a:solidFill>
                  <a:schemeClr val="bg1">
                    <a:lumMod val="85000"/>
                  </a:schemeClr>
                </a:solidFill>
                <a:latin typeface="Gill Sans MT"/>
              </a:rPr>
              <a:t>e qualitativas</a:t>
            </a:r>
          </a:p>
          <a:p>
            <a:pPr>
              <a:lnSpc>
                <a:spcPct val="100000"/>
              </a:lnSpc>
            </a:pPr>
            <a:endParaRPr lang="pt-BR" sz="2800" b="0" strike="noStrike" spc="-1" dirty="0">
              <a:solidFill>
                <a:srgbClr val="000000"/>
              </a:solidFill>
              <a:latin typeface="Gill Sans MT"/>
            </a:endParaRPr>
          </a:p>
        </p:txBody>
      </p:sp>
      <p:sp>
        <p:nvSpPr>
          <p:cNvPr id="183" name="TextShape 2"/>
          <p:cNvSpPr txBox="1"/>
          <p:nvPr/>
        </p:nvSpPr>
        <p:spPr>
          <a:xfrm>
            <a:off x="581040" y="2340720"/>
            <a:ext cx="11029320" cy="3634200"/>
          </a:xfrm>
          <a:prstGeom prst="rect">
            <a:avLst/>
          </a:prstGeom>
          <a:noFill/>
          <a:ln>
            <a:noFill/>
          </a:ln>
        </p:spPr>
        <p:txBody>
          <a:bodyPr anchor="ctr">
            <a:noAutofit/>
          </a:bodyPr>
          <a:lstStyle/>
          <a:p>
            <a:pPr marL="306000" indent="-305640">
              <a:lnSpc>
                <a:spcPct val="150000"/>
              </a:lnSpc>
              <a:spcBef>
                <a:spcPts val="400"/>
              </a:spcBef>
              <a:spcAft>
                <a:spcPts val="601"/>
              </a:spcAft>
              <a:buClr>
                <a:srgbClr val="74AF45"/>
              </a:buClr>
              <a:buSzPct val="92000"/>
              <a:buFont typeface="Wingdings 2" charset="2"/>
              <a:buChar char=""/>
            </a:pPr>
            <a:r>
              <a:rPr lang="pt-BR" sz="2800" b="1" strike="noStrike" spc="-1" dirty="0">
                <a:solidFill>
                  <a:srgbClr val="404040"/>
                </a:solidFill>
                <a:latin typeface="Gill Sans MT"/>
              </a:rPr>
              <a:t>Pesquisa Quantitativa: </a:t>
            </a:r>
            <a:r>
              <a:rPr lang="pt-BR" sz="2800" b="0" strike="noStrike" spc="-1" dirty="0">
                <a:solidFill>
                  <a:srgbClr val="404040"/>
                </a:solidFill>
                <a:latin typeface="Gill Sans MT"/>
              </a:rPr>
              <a:t>considera que tudo pode ser quantificável, o que significa traduzir em números opiniões e informações para classificá-los e analisá-los. </a:t>
            </a:r>
          </a:p>
          <a:p>
            <a:pPr>
              <a:lnSpc>
                <a:spcPct val="150000"/>
              </a:lnSpc>
              <a:spcBef>
                <a:spcPts val="400"/>
              </a:spcBef>
              <a:spcAft>
                <a:spcPts val="601"/>
              </a:spcAft>
            </a:pPr>
            <a:endParaRPr lang="pt-BR" sz="1600" b="0" strike="noStrike" spc="-1" dirty="0">
              <a:solidFill>
                <a:schemeClr val="bg1">
                  <a:lumMod val="85000"/>
                </a:schemeClr>
              </a:solidFill>
              <a:latin typeface="Gill Sans MT"/>
            </a:endParaRPr>
          </a:p>
          <a:p>
            <a:pPr marL="306000" indent="-305640">
              <a:lnSpc>
                <a:spcPct val="150000"/>
              </a:lnSpc>
              <a:spcBef>
                <a:spcPts val="400"/>
              </a:spcBef>
              <a:spcAft>
                <a:spcPts val="601"/>
              </a:spcAft>
              <a:buClr>
                <a:srgbClr val="74AF45"/>
              </a:buClr>
              <a:buSzPct val="92000"/>
              <a:buFont typeface="Wingdings 2" charset="2"/>
              <a:buChar char=""/>
            </a:pPr>
            <a:r>
              <a:rPr lang="pt-BR" sz="2800" b="1" strike="noStrike" spc="-1" dirty="0">
                <a:solidFill>
                  <a:schemeClr val="bg1">
                    <a:lumMod val="85000"/>
                  </a:schemeClr>
                </a:solidFill>
                <a:latin typeface="Gill Sans MT"/>
              </a:rPr>
              <a:t>Pesquisa Qualitativa: </a:t>
            </a:r>
            <a:r>
              <a:rPr lang="pt-BR" sz="2800" b="0" strike="noStrike" spc="-1" dirty="0">
                <a:solidFill>
                  <a:schemeClr val="bg1">
                    <a:lumMod val="85000"/>
                  </a:schemeClr>
                </a:solidFill>
                <a:latin typeface="Gill Sans MT"/>
              </a:rPr>
              <a:t>considera que características e relações que não podem ser traduzidas em números. A interpretação dos fenômenos e a atribuição de significados são básicos no processo de pesquisa qualitativa. </a:t>
            </a:r>
          </a:p>
        </p:txBody>
      </p:sp>
    </p:spTree>
    <p:extLst>
      <p:ext uri="{BB962C8B-B14F-4D97-AF65-F5344CB8AC3E}">
        <p14:creationId xmlns:p14="http://schemas.microsoft.com/office/powerpoint/2010/main" val="1927555779"/>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4" name="CaixaDeTexto 3">
            <a:extLst>
              <a:ext uri="{FF2B5EF4-FFF2-40B4-BE49-F238E27FC236}">
                <a16:creationId xmlns:a16="http://schemas.microsoft.com/office/drawing/2014/main" id="{B9F1C431-256B-4A92-A16B-CE7964329D1B}"/>
              </a:ext>
            </a:extLst>
          </p:cNvPr>
          <p:cNvSpPr txBox="1"/>
          <p:nvPr/>
        </p:nvSpPr>
        <p:spPr>
          <a:xfrm>
            <a:off x="1212574" y="1956871"/>
            <a:ext cx="1046922" cy="369332"/>
          </a:xfrm>
          <a:prstGeom prst="rect">
            <a:avLst/>
          </a:prstGeom>
          <a:noFill/>
        </p:spPr>
        <p:txBody>
          <a:bodyPr wrap="square" rtlCol="0">
            <a:spAutoFit/>
          </a:bodyPr>
          <a:lstStyle/>
          <a:p>
            <a:r>
              <a:rPr lang="pt-BR" b="1" dirty="0"/>
              <a:t>Fator1</a:t>
            </a:r>
          </a:p>
        </p:txBody>
      </p:sp>
      <p:sp>
        <p:nvSpPr>
          <p:cNvPr id="9" name="CaixaDeTexto 8">
            <a:extLst>
              <a:ext uri="{FF2B5EF4-FFF2-40B4-BE49-F238E27FC236}">
                <a16:creationId xmlns:a16="http://schemas.microsoft.com/office/drawing/2014/main" id="{754085CB-E430-4905-B383-2758A04513C2}"/>
              </a:ext>
            </a:extLst>
          </p:cNvPr>
          <p:cNvSpPr txBox="1"/>
          <p:nvPr/>
        </p:nvSpPr>
        <p:spPr>
          <a:xfrm>
            <a:off x="1212574" y="3856163"/>
            <a:ext cx="1046922" cy="369332"/>
          </a:xfrm>
          <a:prstGeom prst="rect">
            <a:avLst/>
          </a:prstGeom>
          <a:noFill/>
        </p:spPr>
        <p:txBody>
          <a:bodyPr wrap="square" rtlCol="0">
            <a:spAutoFit/>
          </a:bodyPr>
          <a:lstStyle/>
          <a:p>
            <a:r>
              <a:rPr lang="pt-BR" b="1" dirty="0"/>
              <a:t>Fator 2</a:t>
            </a:r>
          </a:p>
        </p:txBody>
      </p:sp>
      <p:sp>
        <p:nvSpPr>
          <p:cNvPr id="11" name="CaixaDeTexto 10">
            <a:extLst>
              <a:ext uri="{FF2B5EF4-FFF2-40B4-BE49-F238E27FC236}">
                <a16:creationId xmlns:a16="http://schemas.microsoft.com/office/drawing/2014/main" id="{3B60F275-5E0A-49C2-A3E2-82D242495158}"/>
              </a:ext>
            </a:extLst>
          </p:cNvPr>
          <p:cNvSpPr txBox="1"/>
          <p:nvPr/>
        </p:nvSpPr>
        <p:spPr>
          <a:xfrm>
            <a:off x="1212574" y="4911156"/>
            <a:ext cx="1046922" cy="369332"/>
          </a:xfrm>
          <a:prstGeom prst="rect">
            <a:avLst/>
          </a:prstGeom>
          <a:noFill/>
        </p:spPr>
        <p:txBody>
          <a:bodyPr wrap="square" rtlCol="0">
            <a:spAutoFit/>
          </a:bodyPr>
          <a:lstStyle/>
          <a:p>
            <a:r>
              <a:rPr lang="pt-BR" b="1" dirty="0"/>
              <a:t>Fator 3</a:t>
            </a:r>
          </a:p>
        </p:txBody>
      </p:sp>
      <p:cxnSp>
        <p:nvCxnSpPr>
          <p:cNvPr id="12" name="Conector reto 11">
            <a:extLst>
              <a:ext uri="{FF2B5EF4-FFF2-40B4-BE49-F238E27FC236}">
                <a16:creationId xmlns:a16="http://schemas.microsoft.com/office/drawing/2014/main" id="{5AB1D4C8-50EF-4F8A-8B6B-6A082A68CBF2}"/>
              </a:ext>
            </a:extLst>
          </p:cNvPr>
          <p:cNvCxnSpPr>
            <a:cxnSpLocks/>
          </p:cNvCxnSpPr>
          <p:nvPr/>
        </p:nvCxnSpPr>
        <p:spPr>
          <a:xfrm>
            <a:off x="881270" y="3436991"/>
            <a:ext cx="10893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FF536B98-11A0-44ED-8C4D-4C5DC7BA5B10}"/>
              </a:ext>
            </a:extLst>
          </p:cNvPr>
          <p:cNvCxnSpPr>
            <a:cxnSpLocks/>
          </p:cNvCxnSpPr>
          <p:nvPr/>
        </p:nvCxnSpPr>
        <p:spPr>
          <a:xfrm>
            <a:off x="861393" y="4636313"/>
            <a:ext cx="10893287"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05B452DF-745D-4B73-A908-5C0D7FBDA1B7}"/>
              </a:ext>
            </a:extLst>
          </p:cNvPr>
          <p:cNvSpPr/>
          <p:nvPr/>
        </p:nvSpPr>
        <p:spPr>
          <a:xfrm>
            <a:off x="2617304" y="1683656"/>
            <a:ext cx="6957391" cy="923330"/>
          </a:xfrm>
          <a:prstGeom prst="rect">
            <a:avLst/>
          </a:prstGeom>
        </p:spPr>
        <p:txBody>
          <a:bodyPr wrap="square">
            <a:spAutoFit/>
          </a:bodyPr>
          <a:lstStyle/>
          <a:p>
            <a:r>
              <a:rPr lang="pt-BR" dirty="0" err="1"/>
              <a:t>Reliability</a:t>
            </a:r>
            <a:r>
              <a:rPr lang="pt-BR" dirty="0"/>
              <a:t> </a:t>
            </a:r>
            <a:r>
              <a:rPr lang="pt-BR" dirty="0" err="1"/>
              <a:t>analysis</a:t>
            </a:r>
            <a:r>
              <a:rPr lang="pt-BR" dirty="0"/>
              <a:t>   </a:t>
            </a:r>
          </a:p>
          <a:p>
            <a:r>
              <a:rPr lang="pt-BR" dirty="0"/>
              <a:t> </a:t>
            </a:r>
            <a:r>
              <a:rPr lang="pt-BR" dirty="0" err="1"/>
              <a:t>raw_alpha</a:t>
            </a:r>
            <a:r>
              <a:rPr lang="pt-BR" dirty="0"/>
              <a:t> </a:t>
            </a:r>
            <a:r>
              <a:rPr lang="pt-BR" dirty="0" err="1"/>
              <a:t>std.alpha</a:t>
            </a:r>
            <a:r>
              <a:rPr lang="pt-BR" dirty="0"/>
              <a:t> G6(</a:t>
            </a:r>
            <a:r>
              <a:rPr lang="pt-BR" dirty="0" err="1"/>
              <a:t>smc</a:t>
            </a:r>
            <a:r>
              <a:rPr lang="pt-BR" dirty="0"/>
              <a:t>) </a:t>
            </a:r>
            <a:r>
              <a:rPr lang="pt-BR" dirty="0" err="1"/>
              <a:t>average_r</a:t>
            </a:r>
            <a:r>
              <a:rPr lang="pt-BR" dirty="0"/>
              <a:t> S/N   ase </a:t>
            </a:r>
            <a:r>
              <a:rPr lang="pt-BR" dirty="0" err="1"/>
              <a:t>mean</a:t>
            </a:r>
            <a:r>
              <a:rPr lang="pt-BR" dirty="0"/>
              <a:t>   </a:t>
            </a:r>
            <a:r>
              <a:rPr lang="pt-BR" dirty="0" err="1"/>
              <a:t>sd</a:t>
            </a:r>
            <a:r>
              <a:rPr lang="pt-BR" dirty="0"/>
              <a:t> </a:t>
            </a:r>
            <a:r>
              <a:rPr lang="pt-BR" dirty="0" err="1"/>
              <a:t>median_r</a:t>
            </a:r>
            <a:endParaRPr lang="pt-BR" dirty="0"/>
          </a:p>
          <a:p>
            <a:r>
              <a:rPr lang="pt-BR" dirty="0"/>
              <a:t>      0.81      0.82    0.81      0.33 4.5 0.011  3.7 0.72     0.34</a:t>
            </a:r>
          </a:p>
        </p:txBody>
      </p:sp>
      <p:sp>
        <p:nvSpPr>
          <p:cNvPr id="5" name="Retângulo 4">
            <a:extLst>
              <a:ext uri="{FF2B5EF4-FFF2-40B4-BE49-F238E27FC236}">
                <a16:creationId xmlns:a16="http://schemas.microsoft.com/office/drawing/2014/main" id="{41B1753F-19F4-46CB-AD61-0EC0771C5AF1}"/>
              </a:ext>
            </a:extLst>
          </p:cNvPr>
          <p:cNvSpPr/>
          <p:nvPr/>
        </p:nvSpPr>
        <p:spPr>
          <a:xfrm>
            <a:off x="2617304" y="3579164"/>
            <a:ext cx="8163339" cy="923330"/>
          </a:xfrm>
          <a:prstGeom prst="rect">
            <a:avLst/>
          </a:prstGeom>
        </p:spPr>
        <p:txBody>
          <a:bodyPr wrap="square">
            <a:spAutoFit/>
          </a:bodyPr>
          <a:lstStyle/>
          <a:p>
            <a:r>
              <a:rPr lang="pt-BR"/>
              <a:t>Reliability analysis   </a:t>
            </a:r>
          </a:p>
          <a:p>
            <a:r>
              <a:rPr lang="pt-BR"/>
              <a:t> raw_alpha std.alpha G6(smc) average_r S/N   ase mean   sd median_r</a:t>
            </a:r>
          </a:p>
          <a:p>
            <a:r>
              <a:rPr lang="pt-BR"/>
              <a:t>      0.64      0.65    0.59      0.31 1.8 0.022  3.9 0.82     0.27</a:t>
            </a:r>
            <a:endParaRPr lang="pt-BR" dirty="0"/>
          </a:p>
        </p:txBody>
      </p:sp>
      <p:sp>
        <p:nvSpPr>
          <p:cNvPr id="7" name="Retângulo 6">
            <a:extLst>
              <a:ext uri="{FF2B5EF4-FFF2-40B4-BE49-F238E27FC236}">
                <a16:creationId xmlns:a16="http://schemas.microsoft.com/office/drawing/2014/main" id="{E616B22F-0D5F-4244-AEF7-B4DBCCC0D611}"/>
              </a:ext>
            </a:extLst>
          </p:cNvPr>
          <p:cNvSpPr/>
          <p:nvPr/>
        </p:nvSpPr>
        <p:spPr>
          <a:xfrm>
            <a:off x="2617304" y="4929655"/>
            <a:ext cx="8693427" cy="923330"/>
          </a:xfrm>
          <a:prstGeom prst="rect">
            <a:avLst/>
          </a:prstGeom>
        </p:spPr>
        <p:txBody>
          <a:bodyPr wrap="square">
            <a:spAutoFit/>
          </a:bodyPr>
          <a:lstStyle/>
          <a:p>
            <a:r>
              <a:rPr lang="pt-BR" dirty="0" err="1"/>
              <a:t>Reliability</a:t>
            </a:r>
            <a:r>
              <a:rPr lang="pt-BR" dirty="0"/>
              <a:t> </a:t>
            </a:r>
            <a:r>
              <a:rPr lang="pt-BR" dirty="0" err="1"/>
              <a:t>analysis</a:t>
            </a:r>
            <a:r>
              <a:rPr lang="pt-BR" dirty="0"/>
              <a:t>   </a:t>
            </a:r>
          </a:p>
          <a:p>
            <a:r>
              <a:rPr lang="pt-BR" dirty="0"/>
              <a:t> </a:t>
            </a:r>
            <a:r>
              <a:rPr lang="pt-BR" dirty="0" err="1"/>
              <a:t>raw_alpha</a:t>
            </a:r>
            <a:r>
              <a:rPr lang="pt-BR" dirty="0"/>
              <a:t> </a:t>
            </a:r>
            <a:r>
              <a:rPr lang="pt-BR" dirty="0" err="1"/>
              <a:t>std.alpha</a:t>
            </a:r>
            <a:r>
              <a:rPr lang="pt-BR" dirty="0"/>
              <a:t> G6(</a:t>
            </a:r>
            <a:r>
              <a:rPr lang="pt-BR" dirty="0" err="1"/>
              <a:t>smc</a:t>
            </a:r>
            <a:r>
              <a:rPr lang="pt-BR" dirty="0"/>
              <a:t>) </a:t>
            </a:r>
            <a:r>
              <a:rPr lang="pt-BR" dirty="0" err="1"/>
              <a:t>average_r</a:t>
            </a:r>
            <a:r>
              <a:rPr lang="pt-BR" dirty="0"/>
              <a:t> S/N  ase </a:t>
            </a:r>
            <a:r>
              <a:rPr lang="pt-BR" dirty="0" err="1"/>
              <a:t>mean</a:t>
            </a:r>
            <a:r>
              <a:rPr lang="pt-BR" dirty="0"/>
              <a:t> </a:t>
            </a:r>
            <a:r>
              <a:rPr lang="pt-BR" dirty="0" err="1"/>
              <a:t>sd</a:t>
            </a:r>
            <a:r>
              <a:rPr lang="pt-BR" dirty="0"/>
              <a:t> </a:t>
            </a:r>
            <a:r>
              <a:rPr lang="pt-BR" dirty="0" err="1"/>
              <a:t>median_r</a:t>
            </a:r>
            <a:endParaRPr lang="pt-BR" dirty="0"/>
          </a:p>
          <a:p>
            <a:r>
              <a:rPr lang="pt-BR" dirty="0"/>
              <a:t>      0.69      0.69    0.61      0.43 2.3 0.02  3.5  1     0.48</a:t>
            </a:r>
          </a:p>
        </p:txBody>
      </p:sp>
    </p:spTree>
    <p:extLst>
      <p:ext uri="{BB962C8B-B14F-4D97-AF65-F5344CB8AC3E}">
        <p14:creationId xmlns:p14="http://schemas.microsoft.com/office/powerpoint/2010/main" val="46691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Imagem 168"/>
          <p:cNvPicPr/>
          <p:nvPr/>
        </p:nvPicPr>
        <p:blipFill>
          <a:blip r:embed="rId2"/>
          <a:srcRect b="11365"/>
          <a:stretch/>
        </p:blipFill>
        <p:spPr>
          <a:xfrm>
            <a:off x="469124" y="1646820"/>
            <a:ext cx="5355316" cy="4813980"/>
          </a:xfrm>
          <a:prstGeom prst="rect">
            <a:avLst/>
          </a:prstGeom>
          <a:ln>
            <a:noFill/>
          </a:ln>
        </p:spPr>
      </p:pic>
      <p:sp>
        <p:nvSpPr>
          <p:cNvPr id="161" name="CustomShape 4"/>
          <p:cNvSpPr/>
          <p:nvPr/>
        </p:nvSpPr>
        <p:spPr>
          <a:xfrm>
            <a:off x="6095999" y="2242080"/>
            <a:ext cx="5763491" cy="390314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pt-BR" sz="2400" b="0" strike="noStrike" spc="-1" dirty="0">
                <a:solidFill>
                  <a:srgbClr val="581D3C"/>
                </a:solidFill>
                <a:latin typeface="Gill Sans MT"/>
              </a:rPr>
              <a:t>Nesse tipo de pesquisa as características pesquisadas podem ser obtidas de diferentes formas:</a:t>
            </a:r>
          </a:p>
          <a:p>
            <a:pPr marL="342900" indent="-342900">
              <a:lnSpc>
                <a:spcPct val="150000"/>
              </a:lnSpc>
              <a:buFontTx/>
              <a:buChar char="-"/>
            </a:pPr>
            <a:r>
              <a:rPr lang="pt-BR" sz="2400" spc="-1" dirty="0">
                <a:solidFill>
                  <a:srgbClr val="581D3C"/>
                </a:solidFill>
                <a:latin typeface="Gill Sans MT"/>
              </a:rPr>
              <a:t>Observação</a:t>
            </a:r>
          </a:p>
          <a:p>
            <a:pPr marL="342900" indent="-342900">
              <a:lnSpc>
                <a:spcPct val="150000"/>
              </a:lnSpc>
              <a:buFontTx/>
              <a:buChar char="-"/>
            </a:pPr>
            <a:r>
              <a:rPr lang="pt-BR" sz="2400" spc="-1" dirty="0">
                <a:solidFill>
                  <a:srgbClr val="581D3C"/>
                </a:solidFill>
                <a:latin typeface="Gill Sans MT"/>
              </a:rPr>
              <a:t>Entrevistas pessoais</a:t>
            </a:r>
          </a:p>
          <a:p>
            <a:pPr marL="342900" indent="-342900">
              <a:lnSpc>
                <a:spcPct val="150000"/>
              </a:lnSpc>
              <a:buFontTx/>
              <a:buChar char="-"/>
            </a:pPr>
            <a:r>
              <a:rPr lang="pt-BR" sz="2400" spc="-1" dirty="0">
                <a:solidFill>
                  <a:srgbClr val="581D3C"/>
                </a:solidFill>
                <a:latin typeface="Gill Sans MT"/>
              </a:rPr>
              <a:t>Questionários </a:t>
            </a:r>
          </a:p>
          <a:p>
            <a:pPr marL="342900" indent="-342900">
              <a:lnSpc>
                <a:spcPct val="150000"/>
              </a:lnSpc>
              <a:buFontTx/>
              <a:buChar char="-"/>
            </a:pPr>
            <a:r>
              <a:rPr lang="pt-BR" sz="2400" spc="-1" dirty="0">
                <a:solidFill>
                  <a:srgbClr val="581D3C"/>
                </a:solidFill>
                <a:latin typeface="Gill Sans MT"/>
              </a:rPr>
              <a:t>Outros registros  </a:t>
            </a:r>
            <a:r>
              <a:rPr lang="pt-BR" sz="2400" b="0" strike="noStrike" spc="-1" dirty="0">
                <a:solidFill>
                  <a:srgbClr val="581D3C"/>
                </a:solidFill>
                <a:latin typeface="Gill Sans MT"/>
              </a:rPr>
              <a:t> </a:t>
            </a:r>
            <a:endParaRPr lang="pt-BR" sz="2400" b="0" strike="noStrike" spc="-1" dirty="0">
              <a:latin typeface="Arial"/>
            </a:endParaRPr>
          </a:p>
        </p:txBody>
      </p:sp>
      <p:sp>
        <p:nvSpPr>
          <p:cNvPr id="2" name="TextShape 1">
            <a:extLst>
              <a:ext uri="{FF2B5EF4-FFF2-40B4-BE49-F238E27FC236}">
                <a16:creationId xmlns:a16="http://schemas.microsoft.com/office/drawing/2014/main" id="{F155FCAF-F56D-3960-C6A0-7BBF96E65EC0}"/>
              </a:ext>
            </a:extLst>
          </p:cNvPr>
          <p:cNvSpPr txBox="1"/>
          <p:nvPr/>
        </p:nvSpPr>
        <p:spPr>
          <a:xfrm>
            <a:off x="581040" y="702000"/>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Pesquisas Quantitativas</a:t>
            </a:r>
          </a:p>
          <a:p>
            <a:pPr>
              <a:lnSpc>
                <a:spcPct val="100000"/>
              </a:lnSpc>
            </a:pPr>
            <a:endParaRPr lang="pt-BR" sz="2800" b="0" strike="noStrike" spc="-1" dirty="0">
              <a:solidFill>
                <a:srgbClr val="000000"/>
              </a:solidFill>
              <a:latin typeface="Gill Sans M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Imagem 168"/>
          <p:cNvPicPr/>
          <p:nvPr/>
        </p:nvPicPr>
        <p:blipFill>
          <a:blip r:embed="rId2"/>
          <a:srcRect b="11365"/>
          <a:stretch/>
        </p:blipFill>
        <p:spPr>
          <a:xfrm>
            <a:off x="3418042" y="1705814"/>
            <a:ext cx="5355316" cy="4813980"/>
          </a:xfrm>
          <a:prstGeom prst="rect">
            <a:avLst/>
          </a:prstGeom>
          <a:ln>
            <a:noFill/>
          </a:ln>
        </p:spPr>
      </p:pic>
      <p:sp>
        <p:nvSpPr>
          <p:cNvPr id="2" name="TextShape 1">
            <a:extLst>
              <a:ext uri="{FF2B5EF4-FFF2-40B4-BE49-F238E27FC236}">
                <a16:creationId xmlns:a16="http://schemas.microsoft.com/office/drawing/2014/main" id="{F155FCAF-F56D-3960-C6A0-7BBF96E65EC0}"/>
              </a:ext>
            </a:extLst>
          </p:cNvPr>
          <p:cNvSpPr txBox="1"/>
          <p:nvPr/>
        </p:nvSpPr>
        <p:spPr>
          <a:xfrm>
            <a:off x="581040" y="702000"/>
            <a:ext cx="11029320" cy="1188360"/>
          </a:xfrm>
          <a:prstGeom prst="rect">
            <a:avLst/>
          </a:prstGeom>
          <a:noFill/>
          <a:ln>
            <a:noFill/>
          </a:ln>
        </p:spPr>
        <p:txBody>
          <a:bodyPr anchor="b">
            <a:noAutofit/>
          </a:bodyPr>
          <a:lstStyle/>
          <a:p>
            <a:pPr>
              <a:lnSpc>
                <a:spcPct val="100000"/>
              </a:lnSpc>
            </a:pPr>
            <a:r>
              <a:rPr lang="pt-BR" sz="2800" b="0" strike="noStrike" cap="all" spc="-1" dirty="0">
                <a:solidFill>
                  <a:srgbClr val="404040"/>
                </a:solidFill>
                <a:latin typeface="Gill Sans MT"/>
              </a:rPr>
              <a:t>Pesquisas Quantitativas</a:t>
            </a:r>
          </a:p>
          <a:p>
            <a:pPr>
              <a:lnSpc>
                <a:spcPct val="100000"/>
              </a:lnSpc>
            </a:pPr>
            <a:endParaRPr lang="pt-BR" sz="2800" b="0" strike="noStrike" spc="-1" dirty="0">
              <a:solidFill>
                <a:srgbClr val="000000"/>
              </a:solidFill>
              <a:latin typeface="Gill Sans MT"/>
            </a:endParaRPr>
          </a:p>
        </p:txBody>
      </p:sp>
    </p:spTree>
    <p:extLst>
      <p:ext uri="{BB962C8B-B14F-4D97-AF65-F5344CB8AC3E}">
        <p14:creationId xmlns:p14="http://schemas.microsoft.com/office/powerpoint/2010/main" val="1773525769"/>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D24"/>
      </a:dk2>
      <a:lt2>
        <a:srgbClr val="E5E2E8"/>
      </a:lt2>
      <a:accent1>
        <a:srgbClr val="74AF45"/>
      </a:accent1>
      <a:accent2>
        <a:srgbClr val="99A938"/>
      </a:accent2>
      <a:accent3>
        <a:srgbClr val="BC9D4A"/>
      </a:accent3>
      <a:accent4>
        <a:srgbClr val="B15F3B"/>
      </a:accent4>
      <a:accent5>
        <a:srgbClr val="C34D5A"/>
      </a:accent5>
      <a:accent6>
        <a:srgbClr val="B13B79"/>
      </a:accent6>
      <a:hlink>
        <a:srgbClr val="C5595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352DCC02ACE1498CC7BEE31E5E2323" ma:contentTypeVersion="3" ma:contentTypeDescription="Crie um novo documento." ma:contentTypeScope="" ma:versionID="d90e20adeecee44c787f601c0721ae9f">
  <xsd:schema xmlns:xsd="http://www.w3.org/2001/XMLSchema" xmlns:xs="http://www.w3.org/2001/XMLSchema" xmlns:p="http://schemas.microsoft.com/office/2006/metadata/properties" xmlns:ns2="97b39bdf-69dd-4c2d-a4d7-17863f52b1db" targetNamespace="http://schemas.microsoft.com/office/2006/metadata/properties" ma:root="true" ma:fieldsID="83a8a9be1069a46cf5a75f19f25f5423" ns2:_="">
    <xsd:import namespace="97b39bdf-69dd-4c2d-a4d7-17863f52b1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b39bdf-69dd-4c2d-a4d7-17863f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C49B80-BF81-4B0C-8EB4-65C6486B328E}"/>
</file>

<file path=customXml/itemProps2.xml><?xml version="1.0" encoding="utf-8"?>
<ds:datastoreItem xmlns:ds="http://schemas.openxmlformats.org/officeDocument/2006/customXml" ds:itemID="{4FDAE420-A0E2-4871-B57E-3A634ADCDAEC}"/>
</file>

<file path=customXml/itemProps3.xml><?xml version="1.0" encoding="utf-8"?>
<ds:datastoreItem xmlns:ds="http://schemas.openxmlformats.org/officeDocument/2006/customXml" ds:itemID="{58D22210-2830-413E-9A14-FBA400D7A04F}"/>
</file>

<file path=docProps/app.xml><?xml version="1.0" encoding="utf-8"?>
<Properties xmlns="http://schemas.openxmlformats.org/officeDocument/2006/extended-properties" xmlns:vt="http://schemas.openxmlformats.org/officeDocument/2006/docPropsVTypes">
  <Template/>
  <TotalTime>17551</TotalTime>
  <Words>5141</Words>
  <Application>Microsoft Office PowerPoint</Application>
  <PresentationFormat>Widescreen</PresentationFormat>
  <Paragraphs>675</Paragraphs>
  <Slides>70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70</vt:i4>
      </vt:variant>
    </vt:vector>
  </HeadingPairs>
  <TitlesOfParts>
    <vt:vector size="76" baseType="lpstr">
      <vt:lpstr>Arial</vt:lpstr>
      <vt:lpstr>Calibri</vt:lpstr>
      <vt:lpstr>Cambria Math</vt:lpstr>
      <vt:lpstr>Gill Sans MT</vt:lpstr>
      <vt:lpstr>Wingdings 2</vt:lpstr>
      <vt:lpstr>DividendVTI</vt:lpstr>
      <vt:lpstr>    Técnicas estatísticas aplicadas à psicometria</vt:lpstr>
      <vt:lpstr>Conteúdo do  MiniCurso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Variáveis e medidas </vt:lpstr>
      <vt:lpstr>Variáveis e medidas </vt:lpstr>
      <vt:lpstr>Mensuração de traços latentes </vt:lpstr>
      <vt:lpstr>Mensuração de traços latentes </vt:lpstr>
      <vt:lpstr>Apresentação do PowerPoint</vt:lpstr>
      <vt:lpstr>Apresentação do PowerPoint</vt:lpstr>
      <vt:lpstr>Apresentação do PowerPoint</vt:lpstr>
      <vt:lpstr>Fidedignidade</vt:lpstr>
      <vt:lpstr>Fidedignidade  </vt:lpstr>
      <vt:lpstr>Fidedignidade  </vt:lpstr>
      <vt:lpstr>Teoria Clássica dos testes (TCT) </vt:lpstr>
      <vt:lpstr>Teoria Clássica dos testes (TCT) </vt:lpstr>
      <vt:lpstr>Teoria Clássica dos testes (TCT) </vt:lpstr>
      <vt:lpstr>Fidedignidade </vt:lpstr>
      <vt:lpstr>Fidedignidade </vt:lpstr>
      <vt:lpstr>Fidedignidade </vt:lpstr>
      <vt:lpstr>Fidedignidade </vt:lpstr>
      <vt:lpstr>Fidedignidade </vt:lpstr>
      <vt:lpstr>Fidedignidade</vt:lpstr>
      <vt:lpstr>Fidedignidade</vt:lpstr>
      <vt:lpstr>Validade</vt:lpstr>
      <vt:lpstr>Validade </vt:lpstr>
      <vt:lpstr>Validade</vt:lpstr>
      <vt:lpstr>Tipos de validade </vt:lpstr>
      <vt:lpstr>Tipos de validade </vt:lpstr>
      <vt:lpstr>Tipos de validade </vt:lpstr>
      <vt:lpstr>Tipos de validade </vt:lpstr>
      <vt:lpstr>Tipos de validade </vt:lpstr>
      <vt:lpstr>exemplo </vt:lpstr>
      <vt:lpstr>Exemplo – Escala de autoeficácia </vt:lpstr>
      <vt:lpstr>Exemplo – Escala de autoeficácia </vt:lpstr>
      <vt:lpstr>Análise fatorial exploratória </vt:lpstr>
      <vt:lpstr>Validade de constructo</vt:lpstr>
      <vt:lpstr>Análise fatorial</vt:lpstr>
      <vt:lpstr>Análise fatorial exploratória</vt:lpstr>
      <vt:lpstr>Análise fatorial exploratória </vt:lpstr>
      <vt:lpstr>Análise fatorial exploratória</vt:lpstr>
      <vt:lpstr>Análise fatorial exploratória</vt:lpstr>
      <vt:lpstr>Análise fatorial exploratória </vt:lpstr>
      <vt:lpstr>Análise fatorial exploratória </vt:lpstr>
      <vt:lpstr>Análise fatorial exploratória</vt:lpstr>
      <vt:lpstr>Análise fatorial exploratória </vt:lpstr>
      <vt:lpstr>Análise fatorial exploratória </vt:lpstr>
      <vt:lpstr>Análise fatorial exploratória </vt:lpstr>
      <vt:lpstr>Análise fatorial exploratória </vt:lpstr>
      <vt:lpstr>Análise fatorial exploratória </vt:lpstr>
      <vt:lpstr>Exemplo de análise fatorial exploratória</vt:lpstr>
      <vt:lpstr>Exemplo de análise fatorial exploratória  </vt:lpstr>
      <vt:lpstr>Resultados </vt:lpstr>
      <vt:lpstr>Resultados  </vt:lpstr>
      <vt:lpstr>Resultados  </vt:lpstr>
      <vt:lpstr>Resultados  </vt:lpstr>
      <vt:lpstr>Resultados  </vt:lpstr>
      <vt:lpstr>Resultados  </vt:lpstr>
      <vt:lpstr>Resultados  </vt:lpstr>
      <vt:lpstr>Resultados  </vt:lpstr>
      <vt:lpstr>Resultados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UnB</dc:creator>
  <cp:lastModifiedBy>ISABEL MELLO DO AMARAL VINHA</cp:lastModifiedBy>
  <cp:revision>381</cp:revision>
  <dcterms:created xsi:type="dcterms:W3CDTF">2019-11-11T15:01:07Z</dcterms:created>
  <dcterms:modified xsi:type="dcterms:W3CDTF">2023-09-25T19:22:07Z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0x01010072352DCC02ACE1498CC7BEE31E5E2323</vt:lpwstr>
  </property>
</Properties>
</file>