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1" r:id="rId1"/>
  </p:sldMasterIdLst>
  <p:sldIdLst>
    <p:sldId id="256" r:id="rId2"/>
    <p:sldId id="366" r:id="rId3"/>
    <p:sldId id="367" r:id="rId4"/>
    <p:sldId id="368" r:id="rId5"/>
    <p:sldId id="369" r:id="rId6"/>
    <p:sldId id="370" r:id="rId7"/>
    <p:sldId id="372" r:id="rId8"/>
    <p:sldId id="375" r:id="rId9"/>
    <p:sldId id="377" r:id="rId10"/>
    <p:sldId id="285" r:id="rId11"/>
    <p:sldId id="348" r:id="rId12"/>
    <p:sldId id="349" r:id="rId13"/>
    <p:sldId id="378" r:id="rId14"/>
    <p:sldId id="376" r:id="rId15"/>
    <p:sldId id="351" r:id="rId16"/>
    <p:sldId id="380" r:id="rId17"/>
    <p:sldId id="381" r:id="rId18"/>
    <p:sldId id="353" r:id="rId19"/>
    <p:sldId id="382" r:id="rId20"/>
    <p:sldId id="352" r:id="rId21"/>
    <p:sldId id="355" r:id="rId22"/>
    <p:sldId id="379" r:id="rId23"/>
    <p:sldId id="383" r:id="rId24"/>
    <p:sldId id="287" r:id="rId25"/>
    <p:sldId id="356" r:id="rId26"/>
    <p:sldId id="286" r:id="rId27"/>
    <p:sldId id="357" r:id="rId28"/>
    <p:sldId id="358" r:id="rId29"/>
    <p:sldId id="359" r:id="rId30"/>
    <p:sldId id="360" r:id="rId31"/>
    <p:sldId id="361" r:id="rId32"/>
    <p:sldId id="362" r:id="rId33"/>
    <p:sldId id="363" r:id="rId34"/>
    <p:sldId id="364" r:id="rId35"/>
    <p:sldId id="384" r:id="rId36"/>
    <p:sldId id="365" r:id="rId37"/>
    <p:sldId id="385" r:id="rId38"/>
    <p:sldId id="387" r:id="rId39"/>
    <p:sldId id="386" r:id="rId40"/>
    <p:sldId id="289" r:id="rId41"/>
    <p:sldId id="388" r:id="rId42"/>
    <p:sldId id="390" r:id="rId43"/>
    <p:sldId id="389" r:id="rId44"/>
    <p:sldId id="391" r:id="rId45"/>
    <p:sldId id="392" r:id="rId46"/>
    <p:sldId id="397" r:id="rId47"/>
    <p:sldId id="398" r:id="rId48"/>
    <p:sldId id="399" r:id="rId49"/>
    <p:sldId id="400" r:id="rId50"/>
    <p:sldId id="401" r:id="rId51"/>
    <p:sldId id="402" r:id="rId52"/>
    <p:sldId id="403" r:id="rId53"/>
    <p:sldId id="404" r:id="rId54"/>
    <p:sldId id="405" r:id="rId55"/>
    <p:sldId id="419" r:id="rId56"/>
    <p:sldId id="407" r:id="rId57"/>
    <p:sldId id="408" r:id="rId58"/>
    <p:sldId id="412" r:id="rId59"/>
    <p:sldId id="414" r:id="rId60"/>
    <p:sldId id="415" r:id="rId61"/>
    <p:sldId id="416" r:id="rId62"/>
    <p:sldId id="417" r:id="rId63"/>
    <p:sldId id="418" r:id="rId6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A98"/>
    <a:srgbClr val="465359"/>
    <a:srgbClr val="AACFF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4270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9333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1556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9315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9741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2501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4548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538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2248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73744" y="636998"/>
            <a:ext cx="2469951"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9190" y="950075"/>
            <a:ext cx="2272309" cy="1722419"/>
          </a:xfrm>
        </p:spPr>
        <p:txBody>
          <a:bodyPr anchor="b">
            <a:normAutofit/>
          </a:bodyPr>
          <a:lstStyle>
            <a:lvl1pPr algn="l">
              <a:defRPr sz="2400" b="0">
                <a:solidFill>
                  <a:srgbClr val="FFFFFF"/>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2651761" y="636998"/>
            <a:ext cx="9466496" cy="5787988"/>
          </a:xfrm>
        </p:spPr>
        <p:txBody>
          <a:bodyPr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9189" y="2811716"/>
            <a:ext cx="2272309" cy="3001392"/>
          </a:xfrm>
        </p:spPr>
        <p:txBody>
          <a:bodyPr anchor="t">
            <a:normAutofit/>
          </a:bodyPr>
          <a:lstStyle>
            <a:lvl1pPr marL="0" indent="0" algn="l">
              <a:buNone/>
              <a:defRPr sz="1600">
                <a:solidFill>
                  <a:srgbClr val="FFFFFF"/>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3391787" cy="365125"/>
          </a:xfrm>
        </p:spPr>
        <p:txBody>
          <a:bodyPr/>
          <a:lstStyle/>
          <a:p>
            <a:fld id="{D82884F1-FFEA-405F-9602-3DCA865EDA4E}" type="datetime1">
              <a:rPr lang="en-US" smtClean="0"/>
              <a:t>9/25/2023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73745" y="6452473"/>
            <a:ext cx="7432648"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1065745" y="6453225"/>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55403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1948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ED291B17-9318-49DB-B28B-6E5994AE9581}" type="datetime1">
              <a:rPr lang="en-US" smtClean="0"/>
              <a:pPr/>
              <a:t>9/25/2023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3A98EE3D-8CD1-4C3F-BD1C-C98C9596463C}" type="slidenum">
              <a:rPr lang="en-US" smtClean="0"/>
              <a:pPr/>
              <a:t>‹nº›</a:t>
            </a:fld>
            <a:endParaRPr lang="en-US" dirty="0"/>
          </a:p>
        </p:txBody>
      </p:sp>
      <p:sp>
        <p:nvSpPr>
          <p:cNvPr id="9" name="Rectangle 8"/>
          <p:cNvSpPr/>
          <p:nvPr/>
        </p:nvSpPr>
        <p:spPr>
          <a:xfrm>
            <a:off x="74817" y="457201"/>
            <a:ext cx="2460566" cy="9499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9277003" y="453642"/>
            <a:ext cx="2840181" cy="98553"/>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635136" y="457200"/>
            <a:ext cx="6500552" cy="949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179992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7" r:id="rId10"/>
    <p:sldLayoutId id="214748372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a:extLst>
              <a:ext uri="{FF2B5EF4-FFF2-40B4-BE49-F238E27FC236}">
                <a16:creationId xmlns:a16="http://schemas.microsoft.com/office/drawing/2014/main" id="{C2CA9B7F-7470-42CD-92BE-4A87033C104B}"/>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2"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F09442F-1098-446F-BE50-9B941A9A8739}"/>
              </a:ext>
            </a:extLst>
          </p:cNvPr>
          <p:cNvSpPr>
            <a:spLocks noGrp="1"/>
          </p:cNvSpPr>
          <p:nvPr>
            <p:ph type="ctrTitle"/>
          </p:nvPr>
        </p:nvSpPr>
        <p:spPr>
          <a:xfrm>
            <a:off x="7884744" y="1917606"/>
            <a:ext cx="3403426" cy="2305741"/>
          </a:xfrm>
        </p:spPr>
        <p:txBody>
          <a:bodyPr>
            <a:noAutofit/>
          </a:bodyPr>
          <a:lstStyle/>
          <a:p>
            <a:r>
              <a:rPr lang="pt-BR" sz="2400" dirty="0"/>
              <a:t>Centro de Pesquisa em Avaliação e Tecnologias Sociais – </a:t>
            </a:r>
            <a:r>
              <a:rPr lang="pt-BR" sz="2400" dirty="0" err="1"/>
              <a:t>Cepats</a:t>
            </a:r>
            <a:br>
              <a:rPr lang="pt-BR" sz="2400" dirty="0"/>
            </a:br>
            <a:br>
              <a:rPr lang="pt-BR" sz="2400" dirty="0"/>
            </a:br>
            <a:r>
              <a:rPr lang="pt-BR" sz="2400" b="1" dirty="0"/>
              <a:t>Curso R</a:t>
            </a:r>
            <a:endParaRPr lang="en-US" sz="1800" b="1" dirty="0">
              <a:solidFill>
                <a:schemeClr val="tx1"/>
              </a:solidFill>
              <a:latin typeface="Calibri" panose="020F0502020204030204" pitchFamily="34" charset="0"/>
              <a:cs typeface="Calibri" panose="020F0502020204030204" pitchFamily="34" charset="0"/>
            </a:endParaRPr>
          </a:p>
        </p:txBody>
      </p:sp>
      <p:sp>
        <p:nvSpPr>
          <p:cNvPr id="3" name="Subtítulo 2">
            <a:extLst>
              <a:ext uri="{FF2B5EF4-FFF2-40B4-BE49-F238E27FC236}">
                <a16:creationId xmlns:a16="http://schemas.microsoft.com/office/drawing/2014/main" id="{6D7FC948-CC6D-4194-B6F4-CE65138C8E9E}"/>
              </a:ext>
            </a:extLst>
          </p:cNvPr>
          <p:cNvSpPr>
            <a:spLocks noGrp="1"/>
          </p:cNvSpPr>
          <p:nvPr>
            <p:ph type="subTitle" idx="1"/>
          </p:nvPr>
        </p:nvSpPr>
        <p:spPr>
          <a:xfrm>
            <a:off x="7884744" y="4518991"/>
            <a:ext cx="3403426" cy="560244"/>
          </a:xfrm>
        </p:spPr>
        <p:txBody>
          <a:bodyPr>
            <a:normAutofit/>
          </a:bodyPr>
          <a:lstStyle/>
          <a:p>
            <a:r>
              <a:rPr lang="en-US" sz="2000" b="1" dirty="0">
                <a:latin typeface="Calibri" panose="020F0502020204030204" pitchFamily="34" charset="0"/>
                <a:cs typeface="Calibri" panose="020F0502020204030204" pitchFamily="34" charset="0"/>
              </a:rPr>
              <a:t>Luís Gustavo </a:t>
            </a:r>
            <a:r>
              <a:rPr lang="en-US" sz="2000" b="1" dirty="0" err="1">
                <a:latin typeface="Calibri" panose="020F0502020204030204" pitchFamily="34" charset="0"/>
                <a:cs typeface="Calibri" panose="020F0502020204030204" pitchFamily="34" charset="0"/>
              </a:rPr>
              <a:t>vinha</a:t>
            </a:r>
            <a:r>
              <a:rPr lang="en-US" sz="2000" b="1" dirty="0">
                <a:latin typeface="Calibri" panose="020F0502020204030204" pitchFamily="34" charset="0"/>
                <a:cs typeface="Calibri" panose="020F0502020204030204" pitchFamily="34" charset="0"/>
              </a:rPr>
              <a:t> - </a:t>
            </a:r>
            <a:r>
              <a:rPr lang="en-US" sz="2000" b="1" cap="none" dirty="0" err="1">
                <a:latin typeface="Calibri" panose="020F0502020204030204" pitchFamily="34" charset="0"/>
                <a:cs typeface="Calibri" panose="020F0502020204030204" pitchFamily="34" charset="0"/>
              </a:rPr>
              <a:t>UnB</a:t>
            </a:r>
            <a:endParaRPr lang="en-US" sz="20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96515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Validade de constructo</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endParaRPr lang="pt-BR" sz="2000" dirty="0"/>
          </a:p>
          <a:p>
            <a:pPr marL="0" indent="0">
              <a:lnSpc>
                <a:spcPct val="150000"/>
              </a:lnSpc>
              <a:buNone/>
            </a:pPr>
            <a:r>
              <a:rPr lang="pt-BR" sz="2000" dirty="0"/>
              <a:t>A </a:t>
            </a:r>
            <a:r>
              <a:rPr lang="pt-BR" sz="2000" b="1" dirty="0"/>
              <a:t>Análise Fatorial (AF)</a:t>
            </a:r>
            <a:r>
              <a:rPr lang="pt-BR" sz="2000" dirty="0"/>
              <a:t> é um dos métodos psicométricos mais usados para auxílio na construção, revisão e avaliação de instrumentos psicológicos, assim como na elaboração de teorias psicológicas (</a:t>
            </a:r>
            <a:r>
              <a:rPr lang="pt-BR" sz="2000" dirty="0" err="1"/>
              <a:t>Laros</a:t>
            </a:r>
            <a:r>
              <a:rPr lang="pt-BR" sz="2000" dirty="0"/>
              <a:t>, 2005). </a:t>
            </a:r>
          </a:p>
          <a:p>
            <a:pPr marL="0" indent="0">
              <a:lnSpc>
                <a:spcPct val="150000"/>
              </a:lnSpc>
              <a:buNone/>
            </a:pPr>
            <a:r>
              <a:rPr lang="pt-BR" sz="2000" dirty="0"/>
              <a:t>Para utilização dessa análise, em geral, é preciso primeiro se estabelecer a </a:t>
            </a:r>
            <a:r>
              <a:rPr lang="pt-BR" sz="2000" b="1" dirty="0"/>
              <a:t>matriz de correlações</a:t>
            </a:r>
            <a:r>
              <a:rPr lang="pt-BR" sz="2000" dirty="0"/>
              <a:t>: uma tabela que mostra todas as correlações entre os itens (variáveis observáveis) de um teste (</a:t>
            </a:r>
            <a:r>
              <a:rPr lang="pt-BR" sz="2000" dirty="0" err="1"/>
              <a:t>Hair</a:t>
            </a:r>
            <a:r>
              <a:rPr lang="pt-BR" sz="2000" dirty="0"/>
              <a:t> Jr. et al., 2009). Em seguida, se extrai um </a:t>
            </a:r>
            <a:r>
              <a:rPr lang="pt-BR" sz="2000" b="1" dirty="0"/>
              <a:t>número adequado de fatores </a:t>
            </a:r>
            <a:r>
              <a:rPr lang="pt-BR" sz="2000" dirty="0"/>
              <a:t>e se faz um tipo de rotação para a interpretação dos fatores. Tais fatores representam </a:t>
            </a:r>
            <a:r>
              <a:rPr lang="pt-BR" sz="2000" b="1" dirty="0"/>
              <a:t>construtos latentes </a:t>
            </a:r>
            <a:r>
              <a:rPr lang="pt-BR" sz="2000" dirty="0"/>
              <a:t>que podem ser inferidos a partir dos padrões de correlação entre os itens.</a:t>
            </a:r>
          </a:p>
        </p:txBody>
      </p:sp>
    </p:spTree>
    <p:extLst>
      <p:ext uri="{BB962C8B-B14F-4D97-AF65-F5344CB8AC3E}">
        <p14:creationId xmlns:p14="http://schemas.microsoft.com/office/powerpoint/2010/main" val="993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endParaRPr lang="pt-BR" sz="2000" dirty="0"/>
          </a:p>
          <a:p>
            <a:pPr marL="0" indent="0">
              <a:lnSpc>
                <a:spcPct val="150000"/>
              </a:lnSpc>
              <a:buNone/>
            </a:pPr>
            <a:r>
              <a:rPr lang="pt-BR" sz="2000" dirty="0"/>
              <a:t>Com o uso dessa técnica, o investigador discerne os aspectos isolados da </a:t>
            </a:r>
            <a:r>
              <a:rPr lang="pt-BR" sz="2000" b="1" dirty="0"/>
              <a:t>estrutura latente </a:t>
            </a:r>
            <a:r>
              <a:rPr lang="pt-BR" sz="2000" dirty="0"/>
              <a:t>em uma matriz de dados e, logo depois, indica o quanto que cada variável é explicada por cada dimensão;</a:t>
            </a:r>
          </a:p>
          <a:p>
            <a:pPr marL="0" indent="0">
              <a:lnSpc>
                <a:spcPct val="150000"/>
              </a:lnSpc>
              <a:buNone/>
            </a:pPr>
            <a:r>
              <a:rPr lang="pt-BR" sz="2000" dirty="0"/>
              <a:t>É capaz de descrever as correlações entre muitas variáveis observáveis em termos de um </a:t>
            </a:r>
            <a:r>
              <a:rPr lang="pt-BR" sz="2000" b="1" dirty="0"/>
              <a:t>número menor de variáveis não observáveis</a:t>
            </a:r>
            <a:r>
              <a:rPr lang="pt-BR" sz="2000" dirty="0"/>
              <a:t> (linearmente relacionadas com as variáveis originais observadas) denominadas dimensões ou variáveis latentes</a:t>
            </a:r>
          </a:p>
          <a:p>
            <a:pPr marL="0" indent="0">
              <a:lnSpc>
                <a:spcPct val="150000"/>
              </a:lnSpc>
              <a:buNone/>
            </a:pPr>
            <a:r>
              <a:rPr lang="pt-BR" sz="2000" dirty="0"/>
              <a:t>Dessa forma, com a matriz de correlações o modelo fatorial permite identificar </a:t>
            </a:r>
            <a:r>
              <a:rPr lang="pt-BR" sz="2000" b="1" dirty="0"/>
              <a:t>subconjuntos de variáveis</a:t>
            </a:r>
            <a:r>
              <a:rPr lang="pt-BR" sz="2000" dirty="0"/>
              <a:t> que estão altamente correlacionadas entre si no interior de cada subconjunto, mas fracamente correlacionadas a variáveis de outros subconjuntos. </a:t>
            </a:r>
          </a:p>
        </p:txBody>
      </p:sp>
    </p:spTree>
    <p:extLst>
      <p:ext uri="{BB962C8B-B14F-4D97-AF65-F5344CB8AC3E}">
        <p14:creationId xmlns:p14="http://schemas.microsoft.com/office/powerpoint/2010/main" val="3614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799" y="2438400"/>
            <a:ext cx="10058400" cy="1371600"/>
          </a:xfrm>
        </p:spPr>
        <p:txBody>
          <a:bodyPr/>
          <a:lstStyle/>
          <a:p>
            <a:pPr algn="ctr"/>
            <a:r>
              <a:rPr lang="pt-BR" dirty="0"/>
              <a:t>Análise fatorial exploratória</a:t>
            </a:r>
          </a:p>
        </p:txBody>
      </p:sp>
    </p:spTree>
    <p:extLst>
      <p:ext uri="{BB962C8B-B14F-4D97-AF65-F5344CB8AC3E}">
        <p14:creationId xmlns:p14="http://schemas.microsoft.com/office/powerpoint/2010/main" val="243301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3624469" y="245724"/>
            <a:ext cx="5585791" cy="1371600"/>
          </a:xfrm>
        </p:spPr>
        <p:txBody>
          <a:bodyPr>
            <a:normAutofit/>
          </a:bodyPr>
          <a:lstStyle/>
          <a:p>
            <a:r>
              <a:rPr lang="pt-BR" sz="2400" dirty="0"/>
              <a:t>Análise fatorial exploratória</a:t>
            </a:r>
            <a:br>
              <a:rPr lang="pt-BR" sz="2400" dirty="0"/>
            </a:br>
            <a:endParaRPr lang="pt-BR" sz="2400" dirty="0"/>
          </a:p>
        </p:txBody>
      </p:sp>
      <p:sp>
        <p:nvSpPr>
          <p:cNvPr id="7" name="Elipse 6">
            <a:extLst>
              <a:ext uri="{FF2B5EF4-FFF2-40B4-BE49-F238E27FC236}">
                <a16:creationId xmlns:a16="http://schemas.microsoft.com/office/drawing/2014/main" id="{80229F07-10FE-4A2F-8BAE-45050BF0A025}"/>
              </a:ext>
            </a:extLst>
          </p:cNvPr>
          <p:cNvSpPr/>
          <p:nvPr/>
        </p:nvSpPr>
        <p:spPr>
          <a:xfrm>
            <a:off x="7832034" y="2672896"/>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8" name="Elipse 7">
            <a:extLst>
              <a:ext uri="{FF2B5EF4-FFF2-40B4-BE49-F238E27FC236}">
                <a16:creationId xmlns:a16="http://schemas.microsoft.com/office/drawing/2014/main" id="{BC091FE2-F153-44A2-A2EB-E8E366146BA7}"/>
              </a:ext>
            </a:extLst>
          </p:cNvPr>
          <p:cNvSpPr/>
          <p:nvPr/>
        </p:nvSpPr>
        <p:spPr>
          <a:xfrm>
            <a:off x="7868066" y="4465179"/>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9" name="CaixaDeTexto 8">
            <a:extLst>
              <a:ext uri="{FF2B5EF4-FFF2-40B4-BE49-F238E27FC236}">
                <a16:creationId xmlns:a16="http://schemas.microsoft.com/office/drawing/2014/main" id="{7757CA3C-56BF-4C77-93D4-5BD1E7500617}"/>
              </a:ext>
            </a:extLst>
          </p:cNvPr>
          <p:cNvSpPr txBox="1"/>
          <p:nvPr/>
        </p:nvSpPr>
        <p:spPr>
          <a:xfrm>
            <a:off x="4744279" y="1410080"/>
            <a:ext cx="596347" cy="369332"/>
          </a:xfrm>
          <a:prstGeom prst="rect">
            <a:avLst/>
          </a:prstGeom>
          <a:solidFill>
            <a:schemeClr val="bg1"/>
          </a:solidFill>
          <a:ln>
            <a:solidFill>
              <a:schemeClr val="tx1"/>
            </a:solidFill>
          </a:ln>
        </p:spPr>
        <p:txBody>
          <a:bodyPr wrap="square" rtlCol="0">
            <a:spAutoFit/>
          </a:bodyPr>
          <a:lstStyle/>
          <a:p>
            <a:pPr algn="ctr"/>
            <a:r>
              <a:rPr lang="pt-BR" dirty="0"/>
              <a:t>X1</a:t>
            </a:r>
          </a:p>
        </p:txBody>
      </p:sp>
      <p:sp>
        <p:nvSpPr>
          <p:cNvPr id="10" name="CaixaDeTexto 9">
            <a:extLst>
              <a:ext uri="{FF2B5EF4-FFF2-40B4-BE49-F238E27FC236}">
                <a16:creationId xmlns:a16="http://schemas.microsoft.com/office/drawing/2014/main" id="{201DFE46-22AF-46E2-A5FD-E7BBE74535DE}"/>
              </a:ext>
            </a:extLst>
          </p:cNvPr>
          <p:cNvSpPr txBox="1"/>
          <p:nvPr/>
        </p:nvSpPr>
        <p:spPr>
          <a:xfrm>
            <a:off x="4744279" y="1961104"/>
            <a:ext cx="596347" cy="369332"/>
          </a:xfrm>
          <a:prstGeom prst="rect">
            <a:avLst/>
          </a:prstGeom>
          <a:solidFill>
            <a:schemeClr val="bg1"/>
          </a:solidFill>
          <a:ln>
            <a:solidFill>
              <a:schemeClr val="tx1"/>
            </a:solidFill>
          </a:ln>
        </p:spPr>
        <p:txBody>
          <a:bodyPr wrap="square" rtlCol="0">
            <a:spAutoFit/>
          </a:bodyPr>
          <a:lstStyle/>
          <a:p>
            <a:pPr algn="ctr"/>
            <a:r>
              <a:rPr lang="pt-BR" dirty="0"/>
              <a:t>X2</a:t>
            </a:r>
          </a:p>
        </p:txBody>
      </p:sp>
      <p:sp>
        <p:nvSpPr>
          <p:cNvPr id="11" name="CaixaDeTexto 10">
            <a:extLst>
              <a:ext uri="{FF2B5EF4-FFF2-40B4-BE49-F238E27FC236}">
                <a16:creationId xmlns:a16="http://schemas.microsoft.com/office/drawing/2014/main" id="{863078AA-D806-4BCD-8EA8-C26D429B39B7}"/>
              </a:ext>
            </a:extLst>
          </p:cNvPr>
          <p:cNvSpPr txBox="1"/>
          <p:nvPr/>
        </p:nvSpPr>
        <p:spPr>
          <a:xfrm>
            <a:off x="4744278" y="2512128"/>
            <a:ext cx="596347" cy="369332"/>
          </a:xfrm>
          <a:prstGeom prst="rect">
            <a:avLst/>
          </a:prstGeom>
          <a:solidFill>
            <a:schemeClr val="bg1"/>
          </a:solidFill>
          <a:ln>
            <a:solidFill>
              <a:schemeClr val="tx1"/>
            </a:solidFill>
          </a:ln>
        </p:spPr>
        <p:txBody>
          <a:bodyPr wrap="square" rtlCol="0">
            <a:spAutoFit/>
          </a:bodyPr>
          <a:lstStyle/>
          <a:p>
            <a:pPr algn="ctr"/>
            <a:r>
              <a:rPr lang="pt-BR" dirty="0"/>
              <a:t>X3</a:t>
            </a:r>
          </a:p>
        </p:txBody>
      </p:sp>
      <p:sp>
        <p:nvSpPr>
          <p:cNvPr id="12" name="CaixaDeTexto 11">
            <a:extLst>
              <a:ext uri="{FF2B5EF4-FFF2-40B4-BE49-F238E27FC236}">
                <a16:creationId xmlns:a16="http://schemas.microsoft.com/office/drawing/2014/main" id="{D2256DBA-EBBB-4A9D-98AD-CB567A2394F4}"/>
              </a:ext>
            </a:extLst>
          </p:cNvPr>
          <p:cNvSpPr txBox="1"/>
          <p:nvPr/>
        </p:nvSpPr>
        <p:spPr>
          <a:xfrm>
            <a:off x="4750907" y="3063152"/>
            <a:ext cx="596347" cy="369332"/>
          </a:xfrm>
          <a:prstGeom prst="rect">
            <a:avLst/>
          </a:prstGeom>
          <a:solidFill>
            <a:schemeClr val="bg1"/>
          </a:solidFill>
          <a:ln>
            <a:solidFill>
              <a:schemeClr val="tx1"/>
            </a:solidFill>
          </a:ln>
        </p:spPr>
        <p:txBody>
          <a:bodyPr wrap="square" rtlCol="0">
            <a:spAutoFit/>
          </a:bodyPr>
          <a:lstStyle/>
          <a:p>
            <a:pPr algn="ctr"/>
            <a:r>
              <a:rPr lang="pt-BR" dirty="0"/>
              <a:t>X4</a:t>
            </a:r>
          </a:p>
        </p:txBody>
      </p:sp>
      <p:sp>
        <p:nvSpPr>
          <p:cNvPr id="13" name="CaixaDeTexto 12">
            <a:extLst>
              <a:ext uri="{FF2B5EF4-FFF2-40B4-BE49-F238E27FC236}">
                <a16:creationId xmlns:a16="http://schemas.microsoft.com/office/drawing/2014/main" id="{C3A83041-85AA-42E1-963B-888D932F9F7D}"/>
              </a:ext>
            </a:extLst>
          </p:cNvPr>
          <p:cNvSpPr txBox="1"/>
          <p:nvPr/>
        </p:nvSpPr>
        <p:spPr>
          <a:xfrm>
            <a:off x="4750907" y="3614176"/>
            <a:ext cx="596347" cy="369332"/>
          </a:xfrm>
          <a:prstGeom prst="rect">
            <a:avLst/>
          </a:prstGeom>
          <a:solidFill>
            <a:schemeClr val="bg1"/>
          </a:solidFill>
          <a:ln>
            <a:solidFill>
              <a:schemeClr val="tx1"/>
            </a:solidFill>
          </a:ln>
        </p:spPr>
        <p:txBody>
          <a:bodyPr wrap="square" rtlCol="0">
            <a:spAutoFit/>
          </a:bodyPr>
          <a:lstStyle/>
          <a:p>
            <a:pPr algn="ctr"/>
            <a:r>
              <a:rPr lang="pt-BR" dirty="0"/>
              <a:t>X5</a:t>
            </a:r>
          </a:p>
        </p:txBody>
      </p:sp>
      <p:sp>
        <p:nvSpPr>
          <p:cNvPr id="14" name="CaixaDeTexto 13">
            <a:extLst>
              <a:ext uri="{FF2B5EF4-FFF2-40B4-BE49-F238E27FC236}">
                <a16:creationId xmlns:a16="http://schemas.microsoft.com/office/drawing/2014/main" id="{F746D090-96D8-47EC-97ED-5F9AC914FEB5}"/>
              </a:ext>
            </a:extLst>
          </p:cNvPr>
          <p:cNvSpPr txBox="1"/>
          <p:nvPr/>
        </p:nvSpPr>
        <p:spPr>
          <a:xfrm>
            <a:off x="4750906" y="4165200"/>
            <a:ext cx="596347" cy="369332"/>
          </a:xfrm>
          <a:prstGeom prst="rect">
            <a:avLst/>
          </a:prstGeom>
          <a:solidFill>
            <a:schemeClr val="bg1"/>
          </a:solidFill>
          <a:ln>
            <a:solidFill>
              <a:schemeClr val="tx1"/>
            </a:solidFill>
          </a:ln>
        </p:spPr>
        <p:txBody>
          <a:bodyPr wrap="square" rtlCol="0">
            <a:spAutoFit/>
          </a:bodyPr>
          <a:lstStyle/>
          <a:p>
            <a:pPr algn="ctr"/>
            <a:r>
              <a:rPr lang="pt-BR" dirty="0"/>
              <a:t>X6</a:t>
            </a:r>
          </a:p>
        </p:txBody>
      </p:sp>
      <p:sp>
        <p:nvSpPr>
          <p:cNvPr id="15" name="CaixaDeTexto 14">
            <a:extLst>
              <a:ext uri="{FF2B5EF4-FFF2-40B4-BE49-F238E27FC236}">
                <a16:creationId xmlns:a16="http://schemas.microsoft.com/office/drawing/2014/main" id="{C314E98D-8C32-4A47-9642-983E44BBE1C6}"/>
              </a:ext>
            </a:extLst>
          </p:cNvPr>
          <p:cNvSpPr txBox="1"/>
          <p:nvPr/>
        </p:nvSpPr>
        <p:spPr>
          <a:xfrm>
            <a:off x="4750906" y="4716224"/>
            <a:ext cx="596347" cy="369332"/>
          </a:xfrm>
          <a:prstGeom prst="rect">
            <a:avLst/>
          </a:prstGeom>
          <a:solidFill>
            <a:schemeClr val="bg1"/>
          </a:solidFill>
          <a:ln>
            <a:solidFill>
              <a:schemeClr val="tx1"/>
            </a:solidFill>
          </a:ln>
        </p:spPr>
        <p:txBody>
          <a:bodyPr wrap="square" rtlCol="0">
            <a:spAutoFit/>
          </a:bodyPr>
          <a:lstStyle/>
          <a:p>
            <a:pPr algn="ctr"/>
            <a:r>
              <a:rPr lang="pt-BR" dirty="0"/>
              <a:t>X7</a:t>
            </a:r>
          </a:p>
        </p:txBody>
      </p:sp>
      <p:sp>
        <p:nvSpPr>
          <p:cNvPr id="16" name="CaixaDeTexto 15">
            <a:extLst>
              <a:ext uri="{FF2B5EF4-FFF2-40B4-BE49-F238E27FC236}">
                <a16:creationId xmlns:a16="http://schemas.microsoft.com/office/drawing/2014/main" id="{5DDF3268-2870-4268-9343-D688A45AEE82}"/>
              </a:ext>
            </a:extLst>
          </p:cNvPr>
          <p:cNvSpPr txBox="1"/>
          <p:nvPr/>
        </p:nvSpPr>
        <p:spPr>
          <a:xfrm>
            <a:off x="4750906" y="5267248"/>
            <a:ext cx="596347" cy="369332"/>
          </a:xfrm>
          <a:prstGeom prst="rect">
            <a:avLst/>
          </a:prstGeom>
          <a:solidFill>
            <a:schemeClr val="bg1"/>
          </a:solidFill>
          <a:ln>
            <a:solidFill>
              <a:schemeClr val="tx1"/>
            </a:solidFill>
          </a:ln>
        </p:spPr>
        <p:txBody>
          <a:bodyPr wrap="square" rtlCol="0">
            <a:spAutoFit/>
          </a:bodyPr>
          <a:lstStyle/>
          <a:p>
            <a:pPr algn="ctr"/>
            <a:r>
              <a:rPr lang="pt-BR" dirty="0"/>
              <a:t>X8</a:t>
            </a:r>
          </a:p>
        </p:txBody>
      </p:sp>
      <p:sp>
        <p:nvSpPr>
          <p:cNvPr id="17" name="CaixaDeTexto 16">
            <a:extLst>
              <a:ext uri="{FF2B5EF4-FFF2-40B4-BE49-F238E27FC236}">
                <a16:creationId xmlns:a16="http://schemas.microsoft.com/office/drawing/2014/main" id="{76F1909C-8E66-4251-9838-FD64CC7144E2}"/>
              </a:ext>
            </a:extLst>
          </p:cNvPr>
          <p:cNvSpPr txBox="1"/>
          <p:nvPr/>
        </p:nvSpPr>
        <p:spPr>
          <a:xfrm>
            <a:off x="4750905" y="5818272"/>
            <a:ext cx="596347" cy="369332"/>
          </a:xfrm>
          <a:prstGeom prst="rect">
            <a:avLst/>
          </a:prstGeom>
          <a:solidFill>
            <a:schemeClr val="bg1"/>
          </a:solidFill>
          <a:ln>
            <a:solidFill>
              <a:schemeClr val="tx1"/>
            </a:solidFill>
          </a:ln>
        </p:spPr>
        <p:txBody>
          <a:bodyPr wrap="square" rtlCol="0">
            <a:spAutoFit/>
          </a:bodyPr>
          <a:lstStyle/>
          <a:p>
            <a:pPr algn="ctr"/>
            <a:r>
              <a:rPr lang="pt-BR" dirty="0"/>
              <a:t>X9</a:t>
            </a:r>
          </a:p>
        </p:txBody>
      </p:sp>
      <p:sp>
        <p:nvSpPr>
          <p:cNvPr id="18" name="CaixaDeTexto 17">
            <a:extLst>
              <a:ext uri="{FF2B5EF4-FFF2-40B4-BE49-F238E27FC236}">
                <a16:creationId xmlns:a16="http://schemas.microsoft.com/office/drawing/2014/main" id="{FD2322BB-393E-4D6C-81DF-7CFCDE98C07F}"/>
              </a:ext>
            </a:extLst>
          </p:cNvPr>
          <p:cNvSpPr txBox="1"/>
          <p:nvPr/>
        </p:nvSpPr>
        <p:spPr>
          <a:xfrm>
            <a:off x="4757533" y="6369292"/>
            <a:ext cx="596347" cy="369332"/>
          </a:xfrm>
          <a:prstGeom prst="rect">
            <a:avLst/>
          </a:prstGeom>
          <a:solidFill>
            <a:schemeClr val="bg1"/>
          </a:solidFill>
          <a:ln>
            <a:solidFill>
              <a:schemeClr val="tx1"/>
            </a:solidFill>
          </a:ln>
        </p:spPr>
        <p:txBody>
          <a:bodyPr wrap="square" rtlCol="0">
            <a:spAutoFit/>
          </a:bodyPr>
          <a:lstStyle/>
          <a:p>
            <a:pPr algn="ctr"/>
            <a:r>
              <a:rPr lang="pt-BR" dirty="0"/>
              <a:t>X10</a:t>
            </a:r>
          </a:p>
        </p:txBody>
      </p:sp>
      <p:cxnSp>
        <p:nvCxnSpPr>
          <p:cNvPr id="22" name="Conector de Seta Reta 21">
            <a:extLst>
              <a:ext uri="{FF2B5EF4-FFF2-40B4-BE49-F238E27FC236}">
                <a16:creationId xmlns:a16="http://schemas.microsoft.com/office/drawing/2014/main" id="{D823B953-C15C-4F8E-B690-23B113614038}"/>
              </a:ext>
            </a:extLst>
          </p:cNvPr>
          <p:cNvCxnSpPr>
            <a:cxnSpLocks/>
            <a:stCxn id="9" idx="3"/>
            <a:endCxn id="7" idx="1"/>
          </p:cNvCxnSpPr>
          <p:nvPr/>
        </p:nvCxnSpPr>
        <p:spPr>
          <a:xfrm>
            <a:off x="5340626" y="1594746"/>
            <a:ext cx="2621437" cy="118295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50DA326-9F00-4AD6-9F7F-7AD81F985BA2}"/>
              </a:ext>
            </a:extLst>
          </p:cNvPr>
          <p:cNvCxnSpPr>
            <a:cxnSpLocks/>
            <a:stCxn id="10" idx="3"/>
          </p:cNvCxnSpPr>
          <p:nvPr/>
        </p:nvCxnSpPr>
        <p:spPr>
          <a:xfrm>
            <a:off x="5340626" y="2145770"/>
            <a:ext cx="2538832" cy="7552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CC00DF42-4CA0-4069-BCF0-611449783403}"/>
              </a:ext>
            </a:extLst>
          </p:cNvPr>
          <p:cNvCxnSpPr>
            <a:cxnSpLocks/>
            <a:stCxn id="11" idx="3"/>
            <a:endCxn id="7" idx="2"/>
          </p:cNvCxnSpPr>
          <p:nvPr/>
        </p:nvCxnSpPr>
        <p:spPr>
          <a:xfrm>
            <a:off x="5340625" y="2696794"/>
            <a:ext cx="2491409" cy="33391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E7403A7A-36C5-466B-B6A7-CB05912D127A}"/>
              </a:ext>
            </a:extLst>
          </p:cNvPr>
          <p:cNvCxnSpPr>
            <a:cxnSpLocks/>
            <a:stCxn id="12" idx="3"/>
            <a:endCxn id="7" idx="2"/>
          </p:cNvCxnSpPr>
          <p:nvPr/>
        </p:nvCxnSpPr>
        <p:spPr>
          <a:xfrm flipV="1">
            <a:off x="5347254" y="3030705"/>
            <a:ext cx="2484780" cy="21711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213096E4-6465-4502-A727-A1D7F8E625F8}"/>
              </a:ext>
            </a:extLst>
          </p:cNvPr>
          <p:cNvCxnSpPr>
            <a:cxnSpLocks/>
            <a:stCxn id="13" idx="3"/>
            <a:endCxn id="7" idx="2"/>
          </p:cNvCxnSpPr>
          <p:nvPr/>
        </p:nvCxnSpPr>
        <p:spPr>
          <a:xfrm flipV="1">
            <a:off x="5347254" y="3030705"/>
            <a:ext cx="2484780" cy="76813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8C77AD49-15ED-4DBB-8CFE-E0B88CF64D69}"/>
              </a:ext>
            </a:extLst>
          </p:cNvPr>
          <p:cNvCxnSpPr>
            <a:cxnSpLocks/>
            <a:stCxn id="14" idx="3"/>
          </p:cNvCxnSpPr>
          <p:nvPr/>
        </p:nvCxnSpPr>
        <p:spPr>
          <a:xfrm flipV="1">
            <a:off x="5347253" y="3176950"/>
            <a:ext cx="2527439" cy="1172916"/>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1AE495BA-E065-4E1D-BF90-1DEE92CDF1F9}"/>
              </a:ext>
            </a:extLst>
          </p:cNvPr>
          <p:cNvCxnSpPr>
            <a:cxnSpLocks/>
            <a:stCxn id="15" idx="3"/>
            <a:endCxn id="8" idx="2"/>
          </p:cNvCxnSpPr>
          <p:nvPr/>
        </p:nvCxnSpPr>
        <p:spPr>
          <a:xfrm flipV="1">
            <a:off x="5347253" y="4822988"/>
            <a:ext cx="2520813" cy="7790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5BDD0048-F24B-4F56-8138-9B50857ABC9E}"/>
              </a:ext>
            </a:extLst>
          </p:cNvPr>
          <p:cNvCxnSpPr>
            <a:cxnSpLocks/>
            <a:stCxn id="16" idx="3"/>
          </p:cNvCxnSpPr>
          <p:nvPr/>
        </p:nvCxnSpPr>
        <p:spPr>
          <a:xfrm flipV="1">
            <a:off x="5347253" y="4985150"/>
            <a:ext cx="2581783" cy="4667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E7DBACDA-C334-4B6C-AC6A-4FB8C973875C}"/>
              </a:ext>
            </a:extLst>
          </p:cNvPr>
          <p:cNvCxnSpPr>
            <a:cxnSpLocks/>
            <a:stCxn id="17" idx="3"/>
            <a:endCxn id="8" idx="3"/>
          </p:cNvCxnSpPr>
          <p:nvPr/>
        </p:nvCxnSpPr>
        <p:spPr>
          <a:xfrm flipV="1">
            <a:off x="5347252" y="5075996"/>
            <a:ext cx="2650843" cy="92694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21325474-42C5-4072-9ED0-292A9DB3012F}"/>
              </a:ext>
            </a:extLst>
          </p:cNvPr>
          <p:cNvCxnSpPr>
            <a:cxnSpLocks/>
            <a:stCxn id="18" idx="3"/>
            <a:endCxn id="8" idx="3"/>
          </p:cNvCxnSpPr>
          <p:nvPr/>
        </p:nvCxnSpPr>
        <p:spPr>
          <a:xfrm flipV="1">
            <a:off x="5353880" y="5075996"/>
            <a:ext cx="2644215" cy="147796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Conector de Seta Reta 87">
            <a:extLst>
              <a:ext uri="{FF2B5EF4-FFF2-40B4-BE49-F238E27FC236}">
                <a16:creationId xmlns:a16="http://schemas.microsoft.com/office/drawing/2014/main" id="{A40438AF-0E4D-45FC-B2A3-A3E9CFF7F7F8}"/>
              </a:ext>
            </a:extLst>
          </p:cNvPr>
          <p:cNvCxnSpPr>
            <a:cxnSpLocks/>
            <a:stCxn id="9" idx="3"/>
            <a:endCxn id="8" idx="1"/>
          </p:cNvCxnSpPr>
          <p:nvPr/>
        </p:nvCxnSpPr>
        <p:spPr>
          <a:xfrm>
            <a:off x="5340626" y="1594746"/>
            <a:ext cx="2657469" cy="297523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Conector de Seta Reta 90">
            <a:extLst>
              <a:ext uri="{FF2B5EF4-FFF2-40B4-BE49-F238E27FC236}">
                <a16:creationId xmlns:a16="http://schemas.microsoft.com/office/drawing/2014/main" id="{5D0D469A-0AC9-4D79-8E7B-C6BBF157EECE}"/>
              </a:ext>
            </a:extLst>
          </p:cNvPr>
          <p:cNvCxnSpPr>
            <a:cxnSpLocks/>
            <a:stCxn id="10" idx="3"/>
            <a:endCxn id="8" idx="1"/>
          </p:cNvCxnSpPr>
          <p:nvPr/>
        </p:nvCxnSpPr>
        <p:spPr>
          <a:xfrm>
            <a:off x="5340626" y="2145770"/>
            <a:ext cx="2657469" cy="242420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Conector de Seta Reta 93">
            <a:extLst>
              <a:ext uri="{FF2B5EF4-FFF2-40B4-BE49-F238E27FC236}">
                <a16:creationId xmlns:a16="http://schemas.microsoft.com/office/drawing/2014/main" id="{08BBB035-B65E-4F80-9B5F-F606550DEAF0}"/>
              </a:ext>
            </a:extLst>
          </p:cNvPr>
          <p:cNvCxnSpPr>
            <a:cxnSpLocks/>
            <a:stCxn id="11" idx="3"/>
          </p:cNvCxnSpPr>
          <p:nvPr/>
        </p:nvCxnSpPr>
        <p:spPr>
          <a:xfrm>
            <a:off x="5340625" y="2696794"/>
            <a:ext cx="2568240" cy="197545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Conector de Seta Reta 95">
            <a:extLst>
              <a:ext uri="{FF2B5EF4-FFF2-40B4-BE49-F238E27FC236}">
                <a16:creationId xmlns:a16="http://schemas.microsoft.com/office/drawing/2014/main" id="{01F6280F-8669-41AC-8031-AD350BADC43A}"/>
              </a:ext>
            </a:extLst>
          </p:cNvPr>
          <p:cNvCxnSpPr>
            <a:cxnSpLocks/>
            <a:stCxn id="12" idx="3"/>
            <a:endCxn id="8" idx="2"/>
          </p:cNvCxnSpPr>
          <p:nvPr/>
        </p:nvCxnSpPr>
        <p:spPr>
          <a:xfrm>
            <a:off x="5347254" y="3247818"/>
            <a:ext cx="2520812" cy="157517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Conector de Seta Reta 99">
            <a:extLst>
              <a:ext uri="{FF2B5EF4-FFF2-40B4-BE49-F238E27FC236}">
                <a16:creationId xmlns:a16="http://schemas.microsoft.com/office/drawing/2014/main" id="{CD071A85-C96C-4DA1-B255-84E0937587D4}"/>
              </a:ext>
            </a:extLst>
          </p:cNvPr>
          <p:cNvCxnSpPr>
            <a:cxnSpLocks/>
            <a:stCxn id="14" idx="3"/>
            <a:endCxn id="8" idx="2"/>
          </p:cNvCxnSpPr>
          <p:nvPr/>
        </p:nvCxnSpPr>
        <p:spPr>
          <a:xfrm>
            <a:off x="5347253" y="4349866"/>
            <a:ext cx="2520813" cy="47312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Conector de Seta Reta 109">
            <a:extLst>
              <a:ext uri="{FF2B5EF4-FFF2-40B4-BE49-F238E27FC236}">
                <a16:creationId xmlns:a16="http://schemas.microsoft.com/office/drawing/2014/main" id="{3981E605-B002-4A4D-B521-6FD30E6FA8C7}"/>
              </a:ext>
            </a:extLst>
          </p:cNvPr>
          <p:cNvCxnSpPr>
            <a:cxnSpLocks/>
            <a:stCxn id="18" idx="3"/>
          </p:cNvCxnSpPr>
          <p:nvPr/>
        </p:nvCxnSpPr>
        <p:spPr>
          <a:xfrm flipV="1">
            <a:off x="5353880" y="3388513"/>
            <a:ext cx="2782339" cy="316544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Conector de Seta Reta 112">
            <a:extLst>
              <a:ext uri="{FF2B5EF4-FFF2-40B4-BE49-F238E27FC236}">
                <a16:creationId xmlns:a16="http://schemas.microsoft.com/office/drawing/2014/main" id="{FBC1B2E2-0CD3-4E5A-A49F-A3C1FB6A6ACE}"/>
              </a:ext>
            </a:extLst>
          </p:cNvPr>
          <p:cNvCxnSpPr>
            <a:cxnSpLocks/>
            <a:stCxn id="17" idx="3"/>
          </p:cNvCxnSpPr>
          <p:nvPr/>
        </p:nvCxnSpPr>
        <p:spPr>
          <a:xfrm flipV="1">
            <a:off x="5347252" y="3377459"/>
            <a:ext cx="2762258" cy="262547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ector de Seta Reta 115">
            <a:extLst>
              <a:ext uri="{FF2B5EF4-FFF2-40B4-BE49-F238E27FC236}">
                <a16:creationId xmlns:a16="http://schemas.microsoft.com/office/drawing/2014/main" id="{56CAF5AA-9103-42F1-8840-1B1AC51C05BD}"/>
              </a:ext>
            </a:extLst>
          </p:cNvPr>
          <p:cNvCxnSpPr>
            <a:cxnSpLocks/>
            <a:stCxn id="16" idx="3"/>
          </p:cNvCxnSpPr>
          <p:nvPr/>
        </p:nvCxnSpPr>
        <p:spPr>
          <a:xfrm flipV="1">
            <a:off x="5347253" y="3349487"/>
            <a:ext cx="2701579" cy="210242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Conector de Seta Reta 118">
            <a:extLst>
              <a:ext uri="{FF2B5EF4-FFF2-40B4-BE49-F238E27FC236}">
                <a16:creationId xmlns:a16="http://schemas.microsoft.com/office/drawing/2014/main" id="{BC206B5E-C259-418C-8625-23CF93C322CD}"/>
              </a:ext>
            </a:extLst>
          </p:cNvPr>
          <p:cNvCxnSpPr>
            <a:cxnSpLocks/>
            <a:stCxn id="15" idx="3"/>
            <a:endCxn id="7" idx="3"/>
          </p:cNvCxnSpPr>
          <p:nvPr/>
        </p:nvCxnSpPr>
        <p:spPr>
          <a:xfrm flipV="1">
            <a:off x="5347253" y="3283713"/>
            <a:ext cx="2614810" cy="161717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09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endParaRPr lang="pt-BR" sz="2000" dirty="0"/>
          </a:p>
          <a:p>
            <a:pPr marL="0" indent="0">
              <a:lnSpc>
                <a:spcPct val="150000"/>
              </a:lnSpc>
              <a:buNone/>
            </a:pPr>
            <a:r>
              <a:rPr lang="pt-BR" sz="2000" dirty="0"/>
              <a:t>No modelo da AF Exploratória AF exploratória, as variáveis observadas são modeladas como combinação linear dos fatores comuns mais um erro aleatório:</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A02E5118-F95F-44CC-9721-0130278072A7}"/>
                  </a:ext>
                </a:extLst>
              </p:cNvPr>
              <p:cNvSpPr txBox="1"/>
              <p:nvPr/>
            </p:nvSpPr>
            <p:spPr>
              <a:xfrm>
                <a:off x="3691432" y="3499574"/>
                <a:ext cx="4711931" cy="369332"/>
              </a:xfrm>
              <a:prstGeom prst="rect">
                <a:avLst/>
              </a:prstGeom>
              <a:noFill/>
            </p:spPr>
            <p:txBody>
              <a:bodyPr wrap="none" lIns="0" tIns="0" rIns="0" bIns="0" rtlCol="0">
                <a:spAutoFit/>
              </a:bodyPr>
              <a:lstStyle/>
              <a:p>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𝑋</m:t>
                        </m:r>
                      </m:e>
                      <m:sub>
                        <m:r>
                          <a:rPr lang="pt-BR" sz="2400" b="0" i="1" smtClean="0">
                            <a:latin typeface="Cambria Math" panose="02040503050406030204" pitchFamily="18" charset="0"/>
                          </a:rPr>
                          <m:t>1</m:t>
                        </m:r>
                      </m:sub>
                    </m:sSub>
                    <m:r>
                      <a:rPr lang="pt-BR" sz="2400" i="1" smtClean="0">
                        <a:latin typeface="Cambria Math" panose="02040503050406030204" pitchFamily="18" charset="0"/>
                      </a:rPr>
                      <m:t>=</m:t>
                    </m:r>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𝑙</m:t>
                        </m:r>
                      </m:e>
                      <m:sub>
                        <m:r>
                          <a:rPr lang="pt-BR" sz="2400" b="0" i="1" smtClean="0">
                            <a:latin typeface="Cambria Math" panose="02040503050406030204" pitchFamily="18" charset="0"/>
                          </a:rPr>
                          <m:t>11</m:t>
                        </m:r>
                      </m:sub>
                    </m:sSub>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𝐹</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i="1">
                            <a:latin typeface="Cambria Math" panose="02040503050406030204" pitchFamily="18" charset="0"/>
                          </a:rPr>
                          <m:t>1</m:t>
                        </m:r>
                        <m:r>
                          <a:rPr lang="pt-BR" sz="2400" b="0" i="1" smtClean="0">
                            <a:latin typeface="Cambria Math" panose="02040503050406030204" pitchFamily="18" charset="0"/>
                          </a:rPr>
                          <m:t>2</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2</m:t>
                        </m:r>
                      </m:sub>
                    </m:sSub>
                    <m:r>
                      <a:rPr lang="pt-BR" sz="2400" i="1">
                        <a:latin typeface="Cambria Math" panose="02040503050406030204" pitchFamily="18" charset="0"/>
                      </a:rPr>
                      <m:t>+</m:t>
                    </m:r>
                  </m:oMath>
                </a14:m>
                <a:r>
                  <a:rPr lang="pt-BR" sz="2400" dirty="0"/>
                  <a:t>... </a:t>
                </a:r>
                <a14:m>
                  <m:oMath xmlns:m="http://schemas.openxmlformats.org/officeDocument/2006/math">
                    <m:r>
                      <a:rPr lang="pt-BR" sz="2400" b="0" i="0" smtClean="0">
                        <a:latin typeface="Cambria Math" panose="02040503050406030204" pitchFamily="18" charset="0"/>
                      </a:rPr>
                      <m:t>+ </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i="1">
                            <a:latin typeface="Cambria Math" panose="02040503050406030204" pitchFamily="18" charset="0"/>
                          </a:rPr>
                          <m:t>1</m:t>
                        </m:r>
                        <m:r>
                          <a:rPr lang="pt-BR" sz="2400" b="0" i="1" smtClean="0">
                            <a:latin typeface="Cambria Math" panose="02040503050406030204" pitchFamily="18" charset="0"/>
                          </a:rPr>
                          <m:t>𝑚</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𝑚</m:t>
                        </m:r>
                      </m:sub>
                    </m:sSub>
                    <m:r>
                      <a:rPr lang="pt-BR" sz="2400" i="1">
                        <a:latin typeface="Cambria Math" panose="02040503050406030204" pitchFamily="18" charset="0"/>
                      </a:rPr>
                      <m:t>+</m:t>
                    </m:r>
                  </m:oMath>
                </a14:m>
                <a:r>
                  <a:rPr lang="pt-BR" sz="2400" dirty="0"/>
                  <a:t>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𝑒</m:t>
                        </m:r>
                      </m:e>
                      <m:sub>
                        <m:r>
                          <a:rPr lang="pt-BR" sz="2400" i="1">
                            <a:latin typeface="Cambria Math" panose="02040503050406030204" pitchFamily="18" charset="0"/>
                          </a:rPr>
                          <m:t>1</m:t>
                        </m:r>
                      </m:sub>
                    </m:sSub>
                  </m:oMath>
                </a14:m>
                <a:endParaRPr lang="pt-BR" sz="2400" dirty="0"/>
              </a:p>
            </p:txBody>
          </p:sp>
        </mc:Choice>
        <mc:Fallback xmlns="">
          <p:sp>
            <p:nvSpPr>
              <p:cNvPr id="5" name="CaixaDeTexto 4">
                <a:extLst>
                  <a:ext uri="{FF2B5EF4-FFF2-40B4-BE49-F238E27FC236}">
                    <a16:creationId xmlns:a16="http://schemas.microsoft.com/office/drawing/2014/main" id="{A02E5118-F95F-44CC-9721-0130278072A7}"/>
                  </a:ext>
                </a:extLst>
              </p:cNvPr>
              <p:cNvSpPr txBox="1">
                <a:spLocks noRot="1" noChangeAspect="1" noMove="1" noResize="1" noEditPoints="1" noAdjustHandles="1" noChangeArrowheads="1" noChangeShapeType="1" noTextEdit="1"/>
              </p:cNvSpPr>
              <p:nvPr/>
            </p:nvSpPr>
            <p:spPr>
              <a:xfrm>
                <a:off x="3691432" y="3499574"/>
                <a:ext cx="4711931" cy="369332"/>
              </a:xfrm>
              <a:prstGeom prst="rect">
                <a:avLst/>
              </a:prstGeom>
              <a:blipFill>
                <a:blip r:embed="rId2"/>
                <a:stretch>
                  <a:fillRect l="-2329" t="-24590" r="-388" b="-4918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408F0087-753F-4D5A-85F3-4F0BC0F8BDA0}"/>
                  </a:ext>
                </a:extLst>
              </p:cNvPr>
              <p:cNvSpPr txBox="1"/>
              <p:nvPr/>
            </p:nvSpPr>
            <p:spPr>
              <a:xfrm>
                <a:off x="3691431" y="4040924"/>
                <a:ext cx="4747518" cy="369332"/>
              </a:xfrm>
              <a:prstGeom prst="rect">
                <a:avLst/>
              </a:prstGeom>
              <a:noFill/>
            </p:spPr>
            <p:txBody>
              <a:bodyPr wrap="none" lIns="0" tIns="0" rIns="0" bIns="0" rtlCol="0">
                <a:spAutoFit/>
              </a:bodyPr>
              <a:lstStyle/>
              <a:p>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𝑋</m:t>
                        </m:r>
                      </m:e>
                      <m:sub>
                        <m:r>
                          <a:rPr lang="pt-BR" sz="2400" b="0" i="1" smtClean="0">
                            <a:latin typeface="Cambria Math" panose="02040503050406030204" pitchFamily="18" charset="0"/>
                          </a:rPr>
                          <m:t>2</m:t>
                        </m:r>
                      </m:sub>
                    </m:sSub>
                    <m:r>
                      <a:rPr lang="pt-BR" sz="2400" i="1" smtClean="0">
                        <a:latin typeface="Cambria Math" panose="02040503050406030204" pitchFamily="18" charset="0"/>
                      </a:rPr>
                      <m:t>=</m:t>
                    </m:r>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𝑙</m:t>
                        </m:r>
                      </m:e>
                      <m:sub>
                        <m:r>
                          <a:rPr lang="pt-BR" sz="2400" b="0" i="1" smtClean="0">
                            <a:latin typeface="Cambria Math" panose="02040503050406030204" pitchFamily="18" charset="0"/>
                          </a:rPr>
                          <m:t>21</m:t>
                        </m:r>
                      </m:sub>
                    </m:sSub>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𝐹</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b="0" i="1" smtClean="0">
                            <a:latin typeface="Cambria Math" panose="02040503050406030204" pitchFamily="18" charset="0"/>
                          </a:rPr>
                          <m:t>22</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2</m:t>
                        </m:r>
                      </m:sub>
                    </m:sSub>
                    <m:r>
                      <a:rPr lang="pt-BR" sz="2400" i="1">
                        <a:latin typeface="Cambria Math" panose="02040503050406030204" pitchFamily="18" charset="0"/>
                      </a:rPr>
                      <m:t>+</m:t>
                    </m:r>
                  </m:oMath>
                </a14:m>
                <a:r>
                  <a:rPr lang="pt-BR" sz="2400" dirty="0"/>
                  <a:t>... </a:t>
                </a:r>
                <a14:m>
                  <m:oMath xmlns:m="http://schemas.openxmlformats.org/officeDocument/2006/math">
                    <m:r>
                      <a:rPr lang="pt-BR" sz="2400" b="0" i="0" smtClean="0">
                        <a:latin typeface="Cambria Math" panose="02040503050406030204" pitchFamily="18" charset="0"/>
                      </a:rPr>
                      <m:t>+ </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b="0" i="1" smtClean="0">
                            <a:latin typeface="Cambria Math" panose="02040503050406030204" pitchFamily="18" charset="0"/>
                          </a:rPr>
                          <m:t>2</m:t>
                        </m:r>
                        <m:r>
                          <a:rPr lang="pt-BR" sz="2400" b="0" i="1" smtClean="0">
                            <a:latin typeface="Cambria Math" panose="02040503050406030204" pitchFamily="18" charset="0"/>
                          </a:rPr>
                          <m:t>𝑚</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𝑚</m:t>
                        </m:r>
                      </m:sub>
                    </m:sSub>
                    <m:r>
                      <a:rPr lang="pt-BR" sz="2400" i="1">
                        <a:latin typeface="Cambria Math" panose="02040503050406030204" pitchFamily="18" charset="0"/>
                      </a:rPr>
                      <m:t>+</m:t>
                    </m:r>
                  </m:oMath>
                </a14:m>
                <a:r>
                  <a:rPr lang="pt-BR" sz="2400" dirty="0"/>
                  <a:t>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𝑒</m:t>
                        </m:r>
                      </m:e>
                      <m:sub>
                        <m:r>
                          <a:rPr lang="pt-BR" sz="2400" b="0" i="1" smtClean="0">
                            <a:latin typeface="Cambria Math" panose="02040503050406030204" pitchFamily="18" charset="0"/>
                          </a:rPr>
                          <m:t>2</m:t>
                        </m:r>
                      </m:sub>
                    </m:sSub>
                  </m:oMath>
                </a14:m>
                <a:endParaRPr lang="pt-BR" sz="2400" dirty="0"/>
              </a:p>
            </p:txBody>
          </p:sp>
        </mc:Choice>
        <mc:Fallback xmlns="">
          <p:sp>
            <p:nvSpPr>
              <p:cNvPr id="6" name="CaixaDeTexto 5">
                <a:extLst>
                  <a:ext uri="{FF2B5EF4-FFF2-40B4-BE49-F238E27FC236}">
                    <a16:creationId xmlns:a16="http://schemas.microsoft.com/office/drawing/2014/main" id="{408F0087-753F-4D5A-85F3-4F0BC0F8BDA0}"/>
                  </a:ext>
                </a:extLst>
              </p:cNvPr>
              <p:cNvSpPr txBox="1">
                <a:spLocks noRot="1" noChangeAspect="1" noMove="1" noResize="1" noEditPoints="1" noAdjustHandles="1" noChangeArrowheads="1" noChangeShapeType="1" noTextEdit="1"/>
              </p:cNvSpPr>
              <p:nvPr/>
            </p:nvSpPr>
            <p:spPr>
              <a:xfrm>
                <a:off x="3691431" y="4040924"/>
                <a:ext cx="4747518" cy="369332"/>
              </a:xfrm>
              <a:prstGeom prst="rect">
                <a:avLst/>
              </a:prstGeom>
              <a:blipFill>
                <a:blip r:embed="rId3"/>
                <a:stretch>
                  <a:fillRect l="-2314" t="-26667" r="-514" b="-50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8D2A4D91-E15B-471A-8C74-FF6F59112DF2}"/>
                  </a:ext>
                </a:extLst>
              </p:cNvPr>
              <p:cNvSpPr txBox="1"/>
              <p:nvPr/>
            </p:nvSpPr>
            <p:spPr>
              <a:xfrm>
                <a:off x="3691431" y="5095597"/>
                <a:ext cx="4809137" cy="397866"/>
              </a:xfrm>
              <a:prstGeom prst="rect">
                <a:avLst/>
              </a:prstGeom>
              <a:noFill/>
            </p:spPr>
            <p:txBody>
              <a:bodyPr wrap="none" lIns="0" tIns="0" rIns="0" bIns="0" rtlCol="0">
                <a:spAutoFit/>
              </a:bodyPr>
              <a:lstStyle/>
              <a:p>
                <a14:m>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𝑋</m:t>
                        </m:r>
                      </m:e>
                      <m:sub>
                        <m:r>
                          <a:rPr lang="pt-BR" sz="2400" b="0" i="1" smtClean="0">
                            <a:latin typeface="Cambria Math" panose="02040503050406030204" pitchFamily="18" charset="0"/>
                          </a:rPr>
                          <m:t>𝑝</m:t>
                        </m:r>
                      </m:sub>
                    </m:sSub>
                    <m:r>
                      <a:rPr lang="pt-BR" sz="2400" i="1" smtClean="0">
                        <a:latin typeface="Cambria Math" panose="02040503050406030204" pitchFamily="18" charset="0"/>
                      </a:rPr>
                      <m:t>=</m:t>
                    </m:r>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𝑙</m:t>
                        </m:r>
                      </m:e>
                      <m:sub>
                        <m:r>
                          <a:rPr lang="pt-BR" sz="2400" b="0" i="1" smtClean="0">
                            <a:latin typeface="Cambria Math" panose="02040503050406030204" pitchFamily="18" charset="0"/>
                          </a:rPr>
                          <m:t>𝑝</m:t>
                        </m:r>
                        <m:r>
                          <a:rPr lang="pt-BR" sz="2400" b="0" i="1" smtClean="0">
                            <a:latin typeface="Cambria Math" panose="02040503050406030204" pitchFamily="18" charset="0"/>
                          </a:rPr>
                          <m:t>1</m:t>
                        </m:r>
                      </m:sub>
                    </m:sSub>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𝐹</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b="0" i="1" smtClean="0">
                            <a:latin typeface="Cambria Math" panose="02040503050406030204" pitchFamily="18" charset="0"/>
                          </a:rPr>
                          <m:t>𝑝</m:t>
                        </m:r>
                        <m:r>
                          <a:rPr lang="pt-BR" sz="2400" b="0" i="1" smtClean="0">
                            <a:latin typeface="Cambria Math" panose="02040503050406030204" pitchFamily="18" charset="0"/>
                          </a:rPr>
                          <m:t>2</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2</m:t>
                        </m:r>
                      </m:sub>
                    </m:sSub>
                    <m:r>
                      <a:rPr lang="pt-BR" sz="2400" i="1">
                        <a:latin typeface="Cambria Math" panose="02040503050406030204" pitchFamily="18" charset="0"/>
                      </a:rPr>
                      <m:t>+</m:t>
                    </m:r>
                  </m:oMath>
                </a14:m>
                <a:r>
                  <a:rPr lang="pt-BR" sz="2400" dirty="0"/>
                  <a:t>... </a:t>
                </a:r>
                <a14:m>
                  <m:oMath xmlns:m="http://schemas.openxmlformats.org/officeDocument/2006/math">
                    <m:r>
                      <a:rPr lang="pt-BR" sz="2400" b="0" i="0" smtClean="0">
                        <a:latin typeface="Cambria Math" panose="02040503050406030204" pitchFamily="18" charset="0"/>
                      </a:rPr>
                      <m:t>+ </m:t>
                    </m:r>
                    <m:sSub>
                      <m:sSubPr>
                        <m:ctrlPr>
                          <a:rPr lang="pt-BR" sz="2400" i="1">
                            <a:latin typeface="Cambria Math" panose="02040503050406030204" pitchFamily="18" charset="0"/>
                          </a:rPr>
                        </m:ctrlPr>
                      </m:sSubPr>
                      <m:e>
                        <m:r>
                          <a:rPr lang="pt-BR" sz="2400" i="1">
                            <a:latin typeface="Cambria Math" panose="02040503050406030204" pitchFamily="18" charset="0"/>
                          </a:rPr>
                          <m:t>𝑙</m:t>
                        </m:r>
                      </m:e>
                      <m:sub>
                        <m:r>
                          <a:rPr lang="pt-BR" sz="2400" b="0" i="1" smtClean="0">
                            <a:latin typeface="Cambria Math" panose="02040503050406030204" pitchFamily="18" charset="0"/>
                          </a:rPr>
                          <m:t>𝑝𝑚</m:t>
                        </m:r>
                      </m:sub>
                    </m:sSub>
                    <m:sSub>
                      <m:sSubPr>
                        <m:ctrlPr>
                          <a:rPr lang="pt-BR" sz="2400" i="1">
                            <a:latin typeface="Cambria Math" panose="02040503050406030204" pitchFamily="18" charset="0"/>
                          </a:rPr>
                        </m:ctrlPr>
                      </m:sSubPr>
                      <m:e>
                        <m:r>
                          <a:rPr lang="pt-BR" sz="2400" i="1">
                            <a:latin typeface="Cambria Math" panose="02040503050406030204" pitchFamily="18" charset="0"/>
                          </a:rPr>
                          <m:t>𝐹</m:t>
                        </m:r>
                      </m:e>
                      <m:sub>
                        <m:r>
                          <a:rPr lang="pt-BR" sz="2400" b="0" i="1" smtClean="0">
                            <a:latin typeface="Cambria Math" panose="02040503050406030204" pitchFamily="18" charset="0"/>
                          </a:rPr>
                          <m:t>𝑚</m:t>
                        </m:r>
                      </m:sub>
                    </m:sSub>
                    <m:r>
                      <a:rPr lang="pt-BR" sz="2400" i="1">
                        <a:latin typeface="Cambria Math" panose="02040503050406030204" pitchFamily="18" charset="0"/>
                      </a:rPr>
                      <m:t>+</m:t>
                    </m:r>
                  </m:oMath>
                </a14:m>
                <a:r>
                  <a:rPr lang="pt-BR" sz="2400" dirty="0"/>
                  <a:t> </a:t>
                </a:r>
                <a14:m>
                  <m:oMath xmlns:m="http://schemas.openxmlformats.org/officeDocument/2006/math">
                    <m:sSub>
                      <m:sSubPr>
                        <m:ctrlPr>
                          <a:rPr lang="pt-BR" sz="2400" i="1">
                            <a:latin typeface="Cambria Math" panose="02040503050406030204" pitchFamily="18" charset="0"/>
                          </a:rPr>
                        </m:ctrlPr>
                      </m:sSubPr>
                      <m:e>
                        <m:r>
                          <a:rPr lang="pt-BR" sz="2400" b="0" i="1" smtClean="0">
                            <a:latin typeface="Cambria Math" panose="02040503050406030204" pitchFamily="18" charset="0"/>
                          </a:rPr>
                          <m:t>𝑒</m:t>
                        </m:r>
                      </m:e>
                      <m:sub>
                        <m:r>
                          <a:rPr lang="pt-BR" sz="2400" b="0" i="1" smtClean="0">
                            <a:latin typeface="Cambria Math" panose="02040503050406030204" pitchFamily="18" charset="0"/>
                          </a:rPr>
                          <m:t>𝑝</m:t>
                        </m:r>
                      </m:sub>
                    </m:sSub>
                  </m:oMath>
                </a14:m>
                <a:endParaRPr lang="pt-BR" sz="2400" dirty="0"/>
              </a:p>
            </p:txBody>
          </p:sp>
        </mc:Choice>
        <mc:Fallback xmlns="">
          <p:sp>
            <p:nvSpPr>
              <p:cNvPr id="7" name="CaixaDeTexto 6">
                <a:extLst>
                  <a:ext uri="{FF2B5EF4-FFF2-40B4-BE49-F238E27FC236}">
                    <a16:creationId xmlns:a16="http://schemas.microsoft.com/office/drawing/2014/main" id="{8D2A4D91-E15B-471A-8C74-FF6F59112DF2}"/>
                  </a:ext>
                </a:extLst>
              </p:cNvPr>
              <p:cNvSpPr txBox="1">
                <a:spLocks noRot="1" noChangeAspect="1" noMove="1" noResize="1" noEditPoints="1" noAdjustHandles="1" noChangeArrowheads="1" noChangeShapeType="1" noTextEdit="1"/>
              </p:cNvSpPr>
              <p:nvPr/>
            </p:nvSpPr>
            <p:spPr>
              <a:xfrm>
                <a:off x="3691431" y="5095597"/>
                <a:ext cx="4809137" cy="397866"/>
              </a:xfrm>
              <a:prstGeom prst="rect">
                <a:avLst/>
              </a:prstGeom>
              <a:blipFill>
                <a:blip r:embed="rId4"/>
                <a:stretch>
                  <a:fillRect l="-2284" t="-24615" r="-508" b="-3846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5B43B0A5-5A74-41E6-AA7D-D8462B9E7A9C}"/>
                  </a:ext>
                </a:extLst>
              </p:cNvPr>
              <p:cNvSpPr txBox="1"/>
              <p:nvPr/>
            </p:nvSpPr>
            <p:spPr>
              <a:xfrm>
                <a:off x="5572138" y="4518367"/>
                <a:ext cx="3157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400" i="1" smtClean="0">
                          <a:latin typeface="Cambria Math" panose="02040503050406030204" pitchFamily="18" charset="0"/>
                        </a:rPr>
                        <m:t>…</m:t>
                      </m:r>
                    </m:oMath>
                  </m:oMathPara>
                </a14:m>
                <a:endParaRPr lang="pt-BR" sz="2400" dirty="0"/>
              </a:p>
            </p:txBody>
          </p:sp>
        </mc:Choice>
        <mc:Fallback xmlns="">
          <p:sp>
            <p:nvSpPr>
              <p:cNvPr id="8" name="CaixaDeTexto 7">
                <a:extLst>
                  <a:ext uri="{FF2B5EF4-FFF2-40B4-BE49-F238E27FC236}">
                    <a16:creationId xmlns:a16="http://schemas.microsoft.com/office/drawing/2014/main" id="{5B43B0A5-5A74-41E6-AA7D-D8462B9E7A9C}"/>
                  </a:ext>
                </a:extLst>
              </p:cNvPr>
              <p:cNvSpPr txBox="1">
                <a:spLocks noRot="1" noChangeAspect="1" noMove="1" noResize="1" noEditPoints="1" noAdjustHandles="1" noChangeArrowheads="1" noChangeShapeType="1" noTextEdit="1"/>
              </p:cNvSpPr>
              <p:nvPr/>
            </p:nvSpPr>
            <p:spPr>
              <a:xfrm>
                <a:off x="5572138" y="4518367"/>
                <a:ext cx="315792" cy="369332"/>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34215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904335"/>
            <a:ext cx="10409583" cy="4681993"/>
          </a:xfrm>
        </p:spPr>
        <p:txBody>
          <a:bodyPr>
            <a:noAutofit/>
          </a:bodyPr>
          <a:lstStyle/>
          <a:p>
            <a:pPr marL="0" indent="0">
              <a:buNone/>
            </a:pPr>
            <a:endParaRPr lang="pt-BR" sz="2000" dirty="0"/>
          </a:p>
          <a:p>
            <a:pPr marL="0" indent="0">
              <a:buNone/>
            </a:pPr>
            <a:endParaRPr lang="pt-BR" sz="2000" dirty="0"/>
          </a:p>
          <a:p>
            <a:pPr marL="0" indent="0">
              <a:buNone/>
            </a:pPr>
            <a:endParaRPr lang="pt-BR" sz="2000" b="1" dirty="0"/>
          </a:p>
          <a:p>
            <a:pPr marL="0" indent="0">
              <a:buNone/>
            </a:pPr>
            <a:r>
              <a:rPr lang="pt-BR" sz="2000" b="1" dirty="0"/>
              <a:t>Alguns pontos importantes na AFE:</a:t>
            </a:r>
          </a:p>
          <a:p>
            <a:r>
              <a:rPr lang="pt-BR" sz="2000" dirty="0"/>
              <a:t>Porcentagem da variabilidade explicada</a:t>
            </a:r>
          </a:p>
          <a:p>
            <a:r>
              <a:rPr lang="pt-BR" sz="2000" dirty="0"/>
              <a:t>Número de fatores</a:t>
            </a:r>
          </a:p>
          <a:p>
            <a:r>
              <a:rPr lang="pt-BR" sz="2000" dirty="0"/>
              <a:t>Rotação de fatores</a:t>
            </a:r>
          </a:p>
          <a:p>
            <a:r>
              <a:rPr lang="pt-BR" sz="2000" dirty="0"/>
              <a:t>Cargas fatoriais - Interpretação dos fatores</a:t>
            </a:r>
          </a:p>
          <a:p>
            <a:r>
              <a:rPr lang="pt-BR" sz="2000" dirty="0" err="1"/>
              <a:t>Comunalidades</a:t>
            </a:r>
            <a:r>
              <a:rPr lang="pt-BR" sz="2000" dirty="0"/>
              <a:t> e </a:t>
            </a:r>
            <a:r>
              <a:rPr lang="pt-BR" sz="2000" dirty="0" err="1"/>
              <a:t>especifidade</a:t>
            </a:r>
            <a:endParaRPr lang="pt-BR" sz="2000" dirty="0"/>
          </a:p>
          <a:p>
            <a:r>
              <a:rPr lang="pt-BR" sz="2000" dirty="0"/>
              <a:t>Geração de escores</a:t>
            </a:r>
          </a:p>
          <a:p>
            <a:endParaRPr lang="pt-BR" sz="2000" dirty="0"/>
          </a:p>
          <a:p>
            <a:endParaRPr lang="pt-BR" sz="2000" dirty="0"/>
          </a:p>
          <a:p>
            <a:pPr marL="0" indent="0">
              <a:buNone/>
            </a:pPr>
            <a:endParaRPr lang="pt-BR" sz="2000" dirty="0"/>
          </a:p>
          <a:p>
            <a:pPr marL="0" indent="0">
              <a:buNone/>
            </a:pPr>
            <a:endParaRPr lang="pt-BR" sz="2000" dirty="0"/>
          </a:p>
        </p:txBody>
      </p:sp>
    </p:spTree>
    <p:extLst>
      <p:ext uri="{BB962C8B-B14F-4D97-AF65-F5344CB8AC3E}">
        <p14:creationId xmlns:p14="http://schemas.microsoft.com/office/powerpoint/2010/main" val="73902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12787"/>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dirty="0"/>
              <a:t>A </a:t>
            </a:r>
            <a:r>
              <a:rPr lang="pt-BR" sz="2000" b="1" dirty="0"/>
              <a:t>porcentagem da variabilidade explicada </a:t>
            </a:r>
            <a:r>
              <a:rPr lang="pt-BR" sz="2000" dirty="0"/>
              <a:t>pelo modelo deve ser avaliada na AFE. </a:t>
            </a:r>
          </a:p>
          <a:p>
            <a:pPr marL="0" indent="0">
              <a:lnSpc>
                <a:spcPct val="150000"/>
              </a:lnSpc>
              <a:buNone/>
            </a:pPr>
            <a:r>
              <a:rPr lang="pt-BR" sz="2000" dirty="0"/>
              <a:t>Como um dos objetivos é reduzir o número de variáveis por meio das correlações entre muitas variáveis observáveis em termos de um </a:t>
            </a:r>
            <a:r>
              <a:rPr lang="pt-BR" sz="2000" b="1" dirty="0"/>
              <a:t>número menor de variáveis não observáveis,</a:t>
            </a:r>
            <a:r>
              <a:rPr lang="pt-BR" sz="2000" dirty="0"/>
              <a:t> parte dessa informação é perdida.</a:t>
            </a:r>
          </a:p>
          <a:p>
            <a:pPr marL="0" indent="0">
              <a:lnSpc>
                <a:spcPct val="150000"/>
              </a:lnSpc>
              <a:buNone/>
            </a:pPr>
            <a:r>
              <a:rPr lang="pt-BR" sz="2000" dirty="0"/>
              <a:t>Um bom modelo de AFE deve reduzir a dimensão dos dados e, ao mesmo tempo, explicar parte considerável da variabilidade.</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p:spTree>
    <p:extLst>
      <p:ext uri="{BB962C8B-B14F-4D97-AF65-F5344CB8AC3E}">
        <p14:creationId xmlns:p14="http://schemas.microsoft.com/office/powerpoint/2010/main" val="18262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12787"/>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dirty="0"/>
              <a:t>A </a:t>
            </a:r>
            <a:r>
              <a:rPr lang="pt-BR" sz="2000" b="1" dirty="0"/>
              <a:t>porcentagem da variabilidade explicada </a:t>
            </a:r>
            <a:r>
              <a:rPr lang="pt-BR" sz="2000" dirty="0"/>
              <a:t>pelo modelo deve ser avaliada na AFE. </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p:sp>
        <p:nvSpPr>
          <p:cNvPr id="4" name="Retângulo 3">
            <a:extLst>
              <a:ext uri="{FF2B5EF4-FFF2-40B4-BE49-F238E27FC236}">
                <a16:creationId xmlns:a16="http://schemas.microsoft.com/office/drawing/2014/main" id="{184DC25F-9B29-489A-9C03-71B285ADC874}"/>
              </a:ext>
            </a:extLst>
          </p:cNvPr>
          <p:cNvSpPr/>
          <p:nvPr/>
        </p:nvSpPr>
        <p:spPr>
          <a:xfrm>
            <a:off x="3578087" y="1966569"/>
            <a:ext cx="6096000" cy="4801314"/>
          </a:xfrm>
          <a:prstGeom prst="rect">
            <a:avLst/>
          </a:prstGeom>
        </p:spPr>
        <p:txBody>
          <a:bodyPr>
            <a:spAutoFit/>
          </a:bodyPr>
          <a:lstStyle/>
          <a:p>
            <a:r>
              <a:rPr lang="pt-BR" dirty="0">
                <a:solidFill>
                  <a:schemeClr val="bg2">
                    <a:lumMod val="25000"/>
                  </a:schemeClr>
                </a:solidFill>
              </a:rPr>
              <a:t>       </a:t>
            </a:r>
            <a:r>
              <a:rPr lang="pt-BR" b="1" dirty="0">
                <a:solidFill>
                  <a:schemeClr val="bg2">
                    <a:lumMod val="25000"/>
                  </a:schemeClr>
                </a:solidFill>
              </a:rPr>
              <a:t>auto   </a:t>
            </a:r>
            <a:r>
              <a:rPr lang="pt-BR" b="1" dirty="0" err="1">
                <a:solidFill>
                  <a:schemeClr val="bg2">
                    <a:lumMod val="25000"/>
                  </a:schemeClr>
                </a:solidFill>
              </a:rPr>
              <a:t>var_explicada</a:t>
            </a:r>
            <a:r>
              <a:rPr lang="pt-BR" b="1" dirty="0">
                <a:solidFill>
                  <a:schemeClr val="bg2">
                    <a:lumMod val="25000"/>
                  </a:schemeClr>
                </a:solidFill>
              </a:rPr>
              <a:t>   </a:t>
            </a:r>
            <a:r>
              <a:rPr lang="pt-BR" b="1" dirty="0" err="1">
                <a:solidFill>
                  <a:schemeClr val="bg2">
                    <a:lumMod val="25000"/>
                  </a:schemeClr>
                </a:solidFill>
              </a:rPr>
              <a:t>var_explicada_a</a:t>
            </a:r>
            <a:endParaRPr lang="pt-BR" b="1" dirty="0">
              <a:solidFill>
                <a:schemeClr val="bg2">
                  <a:lumMod val="25000"/>
                </a:schemeClr>
              </a:solidFill>
            </a:endParaRPr>
          </a:p>
          <a:p>
            <a:r>
              <a:rPr lang="pt-BR" dirty="0">
                <a:solidFill>
                  <a:schemeClr val="bg2">
                    <a:lumMod val="25000"/>
                  </a:schemeClr>
                </a:solidFill>
              </a:rPr>
              <a:t> [1,] 4.796        0.2997           0.300</a:t>
            </a:r>
          </a:p>
          <a:p>
            <a:r>
              <a:rPr lang="pt-BR" dirty="0">
                <a:solidFill>
                  <a:schemeClr val="bg2">
                    <a:lumMod val="25000"/>
                  </a:schemeClr>
                </a:solidFill>
              </a:rPr>
              <a:t> [2,] 1.612        0.1007           0.400</a:t>
            </a:r>
          </a:p>
          <a:p>
            <a:r>
              <a:rPr lang="pt-BR" dirty="0">
                <a:solidFill>
                  <a:schemeClr val="bg2">
                    <a:lumMod val="25000"/>
                  </a:schemeClr>
                </a:solidFill>
              </a:rPr>
              <a:t> [3,] 1.298        0.0811           0.482</a:t>
            </a:r>
          </a:p>
          <a:p>
            <a:r>
              <a:rPr lang="pt-BR" dirty="0">
                <a:solidFill>
                  <a:schemeClr val="bg2">
                    <a:lumMod val="25000"/>
                  </a:schemeClr>
                </a:solidFill>
              </a:rPr>
              <a:t> [4,] 0.884        0.0553           0.537</a:t>
            </a:r>
          </a:p>
          <a:p>
            <a:r>
              <a:rPr lang="pt-BR" dirty="0">
                <a:solidFill>
                  <a:schemeClr val="bg2">
                    <a:lumMod val="25000"/>
                  </a:schemeClr>
                </a:solidFill>
              </a:rPr>
              <a:t> [5,] 0.864        0.0540           0.591</a:t>
            </a:r>
          </a:p>
          <a:p>
            <a:r>
              <a:rPr lang="pt-BR" dirty="0">
                <a:solidFill>
                  <a:schemeClr val="bg2">
                    <a:lumMod val="25000"/>
                  </a:schemeClr>
                </a:solidFill>
              </a:rPr>
              <a:t> [6,] 0.776        0.0485           0.639</a:t>
            </a:r>
          </a:p>
          <a:p>
            <a:r>
              <a:rPr lang="pt-BR" dirty="0">
                <a:solidFill>
                  <a:schemeClr val="bg2">
                    <a:lumMod val="25000"/>
                  </a:schemeClr>
                </a:solidFill>
              </a:rPr>
              <a:t> [7,] 0.746        0.0466           0.686</a:t>
            </a:r>
          </a:p>
          <a:p>
            <a:r>
              <a:rPr lang="pt-BR" dirty="0">
                <a:solidFill>
                  <a:schemeClr val="bg2">
                    <a:lumMod val="25000"/>
                  </a:schemeClr>
                </a:solidFill>
              </a:rPr>
              <a:t> [8,] 0.694        0.0433           0.729</a:t>
            </a:r>
          </a:p>
          <a:p>
            <a:r>
              <a:rPr lang="pt-BR" dirty="0">
                <a:solidFill>
                  <a:schemeClr val="bg2">
                    <a:lumMod val="25000"/>
                  </a:schemeClr>
                </a:solidFill>
              </a:rPr>
              <a:t> [9,] 0.667        0.0417           0.771</a:t>
            </a:r>
          </a:p>
          <a:p>
            <a:r>
              <a:rPr lang="pt-BR" dirty="0">
                <a:solidFill>
                  <a:schemeClr val="bg2">
                    <a:lumMod val="25000"/>
                  </a:schemeClr>
                </a:solidFill>
              </a:rPr>
              <a:t>[10,] 0.612        0.0382           0.809</a:t>
            </a:r>
          </a:p>
          <a:p>
            <a:r>
              <a:rPr lang="pt-BR" dirty="0">
                <a:solidFill>
                  <a:schemeClr val="bg2">
                    <a:lumMod val="25000"/>
                  </a:schemeClr>
                </a:solidFill>
              </a:rPr>
              <a:t>[11,] 0.599        0.0375           0.847</a:t>
            </a:r>
          </a:p>
          <a:p>
            <a:r>
              <a:rPr lang="pt-BR" dirty="0">
                <a:solidFill>
                  <a:schemeClr val="bg2">
                    <a:lumMod val="25000"/>
                  </a:schemeClr>
                </a:solidFill>
              </a:rPr>
              <a:t>[12,] 0.571        0.0357           0.882</a:t>
            </a:r>
          </a:p>
          <a:p>
            <a:r>
              <a:rPr lang="pt-BR" dirty="0">
                <a:solidFill>
                  <a:schemeClr val="bg2">
                    <a:lumMod val="25000"/>
                  </a:schemeClr>
                </a:solidFill>
              </a:rPr>
              <a:t>[13,] 0.550        0.0344           0.917</a:t>
            </a:r>
          </a:p>
          <a:p>
            <a:r>
              <a:rPr lang="pt-BR" dirty="0">
                <a:solidFill>
                  <a:schemeClr val="bg2">
                    <a:lumMod val="25000"/>
                  </a:schemeClr>
                </a:solidFill>
              </a:rPr>
              <a:t>[14,] 0.486        0.0304           0.947</a:t>
            </a:r>
          </a:p>
          <a:p>
            <a:r>
              <a:rPr lang="pt-BR" dirty="0">
                <a:solidFill>
                  <a:schemeClr val="bg2">
                    <a:lumMod val="25000"/>
                  </a:schemeClr>
                </a:solidFill>
              </a:rPr>
              <a:t>[15,] 0.439        0.0274           0.975</a:t>
            </a:r>
          </a:p>
          <a:p>
            <a:r>
              <a:rPr lang="pt-BR" dirty="0">
                <a:solidFill>
                  <a:schemeClr val="bg2">
                    <a:lumMod val="25000"/>
                  </a:schemeClr>
                </a:solidFill>
              </a:rPr>
              <a:t>[16,] 0.408        0.0255           1.000</a:t>
            </a:r>
          </a:p>
        </p:txBody>
      </p:sp>
    </p:spTree>
    <p:extLst>
      <p:ext uri="{BB962C8B-B14F-4D97-AF65-F5344CB8AC3E}">
        <p14:creationId xmlns:p14="http://schemas.microsoft.com/office/powerpoint/2010/main" val="376418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904335"/>
            <a:ext cx="10409583" cy="4681993"/>
          </a:xfrm>
        </p:spPr>
        <p:txBody>
          <a:bodyPr>
            <a:noAutofit/>
          </a:bodyPr>
          <a:lstStyle/>
          <a:p>
            <a:pPr marL="0" indent="0">
              <a:buNone/>
            </a:pPr>
            <a:endParaRPr lang="pt-BR" sz="2000" dirty="0"/>
          </a:p>
          <a:p>
            <a:pPr marL="0" indent="0">
              <a:buNone/>
            </a:pPr>
            <a:endParaRPr lang="pt-BR" sz="2000" dirty="0"/>
          </a:p>
          <a:p>
            <a:pPr marL="0" indent="0">
              <a:buNone/>
            </a:pPr>
            <a:r>
              <a:rPr lang="pt-BR" sz="2000" b="1" dirty="0"/>
              <a:t>Número de fatores</a:t>
            </a:r>
          </a:p>
          <a:p>
            <a:pPr marL="0" indent="0">
              <a:buNone/>
            </a:pPr>
            <a:r>
              <a:rPr lang="pt-BR" sz="2000" dirty="0"/>
              <a:t>A escolha correta da quantidade de componentes para retenção na análise fatorial é um fator fundamental na construção de instrumentos psicométricos e no desenvolvimento de teorias psicológicas. </a:t>
            </a:r>
          </a:p>
          <a:p>
            <a:pPr marL="0" indent="0">
              <a:buNone/>
            </a:pPr>
            <a:r>
              <a:rPr lang="pt-BR" sz="2000" dirty="0"/>
              <a:t>Critérios para se determinar a quantidade correta de fatores:</a:t>
            </a:r>
          </a:p>
          <a:p>
            <a:pPr>
              <a:buFontTx/>
              <a:buChar char="-"/>
            </a:pPr>
            <a:r>
              <a:rPr lang="pt-BR" sz="2000" dirty="0"/>
              <a:t>Porcentagem da variabilidade explicada (o percentual é definido a priori);</a:t>
            </a:r>
          </a:p>
          <a:p>
            <a:pPr>
              <a:buFontTx/>
              <a:buChar char="-"/>
            </a:pPr>
            <a:r>
              <a:rPr lang="pt-BR" sz="2000" dirty="0"/>
              <a:t>Critério de Kaiser (número de autovalores maiores que 1)</a:t>
            </a:r>
          </a:p>
          <a:p>
            <a:pPr>
              <a:buFontTx/>
              <a:buChar char="-"/>
            </a:pPr>
            <a:r>
              <a:rPr lang="pt-BR" sz="2000" dirty="0" err="1"/>
              <a:t>Scree-plot</a:t>
            </a:r>
            <a:endParaRPr lang="pt-BR" sz="2000" dirty="0"/>
          </a:p>
          <a:p>
            <a:pPr>
              <a:buFontTx/>
              <a:buChar char="-"/>
            </a:pPr>
            <a:r>
              <a:rPr lang="pt-BR" sz="2000" dirty="0"/>
              <a:t>Análise paralela</a:t>
            </a:r>
          </a:p>
          <a:p>
            <a:pPr>
              <a:buFontTx/>
              <a:buChar char="-"/>
            </a:pPr>
            <a:endParaRPr lang="pt-BR" sz="2000" dirty="0"/>
          </a:p>
          <a:p>
            <a:pPr>
              <a:buFontTx/>
              <a:buChar char="-"/>
            </a:pPr>
            <a:endParaRPr lang="pt-BR" sz="2000" dirty="0"/>
          </a:p>
          <a:p>
            <a:pPr>
              <a:buFontTx/>
              <a:buChar char="-"/>
            </a:pPr>
            <a:endParaRPr lang="pt-BR" sz="2000" dirty="0"/>
          </a:p>
        </p:txBody>
      </p:sp>
    </p:spTree>
    <p:extLst>
      <p:ext uri="{BB962C8B-B14F-4D97-AF65-F5344CB8AC3E}">
        <p14:creationId xmlns:p14="http://schemas.microsoft.com/office/powerpoint/2010/main" val="398891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377686" y="1714642"/>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dirty="0"/>
              <a:t>Escolha do número de fatores:</a:t>
            </a:r>
          </a:p>
          <a:p>
            <a:pPr marL="0" indent="0">
              <a:lnSpc>
                <a:spcPct val="150000"/>
              </a:lnSpc>
              <a:buNone/>
            </a:pPr>
            <a:r>
              <a:rPr lang="pt-BR" sz="2000" b="1" dirty="0"/>
              <a:t>- porcentagem da variabilidade explicada </a:t>
            </a:r>
          </a:p>
          <a:p>
            <a:pPr marL="0" indent="0">
              <a:lnSpc>
                <a:spcPct val="150000"/>
              </a:lnSpc>
              <a:buNone/>
            </a:pPr>
            <a:r>
              <a:rPr lang="pt-BR" sz="2000" dirty="0"/>
              <a:t>- </a:t>
            </a:r>
            <a:r>
              <a:rPr lang="pt-BR" sz="2000" b="1" dirty="0"/>
              <a:t>Critério de Kaiser</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p:sp>
        <p:nvSpPr>
          <p:cNvPr id="5" name="Retângulo 4">
            <a:extLst>
              <a:ext uri="{FF2B5EF4-FFF2-40B4-BE49-F238E27FC236}">
                <a16:creationId xmlns:a16="http://schemas.microsoft.com/office/drawing/2014/main" id="{D8F2EF0F-A429-449F-962E-EE0139DCEDF6}"/>
              </a:ext>
            </a:extLst>
          </p:cNvPr>
          <p:cNvSpPr/>
          <p:nvPr/>
        </p:nvSpPr>
        <p:spPr>
          <a:xfrm>
            <a:off x="6970644" y="1654981"/>
            <a:ext cx="4651513" cy="4801314"/>
          </a:xfrm>
          <a:prstGeom prst="rect">
            <a:avLst/>
          </a:prstGeom>
        </p:spPr>
        <p:txBody>
          <a:bodyPr wrap="square">
            <a:spAutoFit/>
          </a:bodyPr>
          <a:lstStyle/>
          <a:p>
            <a:r>
              <a:rPr lang="pt-BR" dirty="0">
                <a:solidFill>
                  <a:schemeClr val="bg2">
                    <a:lumMod val="25000"/>
                  </a:schemeClr>
                </a:solidFill>
              </a:rPr>
              <a:t>       </a:t>
            </a:r>
            <a:r>
              <a:rPr lang="pt-BR" b="1" dirty="0">
                <a:solidFill>
                  <a:schemeClr val="bg2">
                    <a:lumMod val="25000"/>
                  </a:schemeClr>
                </a:solidFill>
              </a:rPr>
              <a:t>auto   </a:t>
            </a:r>
            <a:r>
              <a:rPr lang="pt-BR" b="1" dirty="0" err="1">
                <a:solidFill>
                  <a:schemeClr val="bg2">
                    <a:lumMod val="25000"/>
                  </a:schemeClr>
                </a:solidFill>
              </a:rPr>
              <a:t>var_explicada</a:t>
            </a:r>
            <a:r>
              <a:rPr lang="pt-BR" b="1" dirty="0">
                <a:solidFill>
                  <a:schemeClr val="bg2">
                    <a:lumMod val="25000"/>
                  </a:schemeClr>
                </a:solidFill>
              </a:rPr>
              <a:t>   </a:t>
            </a:r>
            <a:r>
              <a:rPr lang="pt-BR" b="1" dirty="0" err="1">
                <a:solidFill>
                  <a:schemeClr val="bg2">
                    <a:lumMod val="25000"/>
                  </a:schemeClr>
                </a:solidFill>
              </a:rPr>
              <a:t>var_explicada_a</a:t>
            </a:r>
            <a:endParaRPr lang="pt-BR" b="1" dirty="0">
              <a:solidFill>
                <a:schemeClr val="bg2">
                  <a:lumMod val="25000"/>
                </a:schemeClr>
              </a:solidFill>
            </a:endParaRPr>
          </a:p>
          <a:p>
            <a:r>
              <a:rPr lang="pt-BR" dirty="0">
                <a:solidFill>
                  <a:schemeClr val="bg2">
                    <a:lumMod val="25000"/>
                  </a:schemeClr>
                </a:solidFill>
              </a:rPr>
              <a:t> [1,] 4.796        0.2997           0.300</a:t>
            </a:r>
          </a:p>
          <a:p>
            <a:r>
              <a:rPr lang="pt-BR" dirty="0">
                <a:solidFill>
                  <a:schemeClr val="bg2">
                    <a:lumMod val="25000"/>
                  </a:schemeClr>
                </a:solidFill>
              </a:rPr>
              <a:t> [2,] 1.612        0.1007           0.400</a:t>
            </a:r>
          </a:p>
          <a:p>
            <a:r>
              <a:rPr lang="pt-BR" dirty="0">
                <a:solidFill>
                  <a:schemeClr val="bg2">
                    <a:lumMod val="25000"/>
                  </a:schemeClr>
                </a:solidFill>
              </a:rPr>
              <a:t> [3,] 1.298        0.0811           0.482</a:t>
            </a:r>
          </a:p>
          <a:p>
            <a:r>
              <a:rPr lang="pt-BR" dirty="0">
                <a:solidFill>
                  <a:schemeClr val="bg2">
                    <a:lumMod val="25000"/>
                  </a:schemeClr>
                </a:solidFill>
              </a:rPr>
              <a:t> [4,] 0.884        0.0553           0.537</a:t>
            </a:r>
          </a:p>
          <a:p>
            <a:r>
              <a:rPr lang="pt-BR" dirty="0">
                <a:solidFill>
                  <a:schemeClr val="bg2">
                    <a:lumMod val="25000"/>
                  </a:schemeClr>
                </a:solidFill>
              </a:rPr>
              <a:t> [5,] 0.864        0.0540           0.591</a:t>
            </a:r>
          </a:p>
          <a:p>
            <a:r>
              <a:rPr lang="pt-BR" dirty="0">
                <a:solidFill>
                  <a:schemeClr val="bg2">
                    <a:lumMod val="25000"/>
                  </a:schemeClr>
                </a:solidFill>
              </a:rPr>
              <a:t> [6,] 0.776        0.0485           0.639</a:t>
            </a:r>
          </a:p>
          <a:p>
            <a:r>
              <a:rPr lang="pt-BR" dirty="0">
                <a:solidFill>
                  <a:schemeClr val="bg2">
                    <a:lumMod val="25000"/>
                  </a:schemeClr>
                </a:solidFill>
              </a:rPr>
              <a:t> [7,] 0.746        0.0466           0.686</a:t>
            </a:r>
          </a:p>
          <a:p>
            <a:r>
              <a:rPr lang="pt-BR" dirty="0">
                <a:solidFill>
                  <a:schemeClr val="bg2">
                    <a:lumMod val="25000"/>
                  </a:schemeClr>
                </a:solidFill>
              </a:rPr>
              <a:t> [8,] 0.694        0.0433           0.729</a:t>
            </a:r>
          </a:p>
          <a:p>
            <a:r>
              <a:rPr lang="pt-BR" dirty="0">
                <a:solidFill>
                  <a:schemeClr val="bg2">
                    <a:lumMod val="25000"/>
                  </a:schemeClr>
                </a:solidFill>
              </a:rPr>
              <a:t> [9,] 0.667        0.0417           0.771</a:t>
            </a:r>
          </a:p>
          <a:p>
            <a:r>
              <a:rPr lang="pt-BR" dirty="0">
                <a:solidFill>
                  <a:schemeClr val="bg2">
                    <a:lumMod val="25000"/>
                  </a:schemeClr>
                </a:solidFill>
              </a:rPr>
              <a:t>[10,] 0.612        0.0382           0.809</a:t>
            </a:r>
          </a:p>
          <a:p>
            <a:r>
              <a:rPr lang="pt-BR" dirty="0">
                <a:solidFill>
                  <a:schemeClr val="bg2">
                    <a:lumMod val="25000"/>
                  </a:schemeClr>
                </a:solidFill>
              </a:rPr>
              <a:t>[11,] 0.599        0.0375           0.847</a:t>
            </a:r>
          </a:p>
          <a:p>
            <a:r>
              <a:rPr lang="pt-BR" dirty="0">
                <a:solidFill>
                  <a:schemeClr val="bg2">
                    <a:lumMod val="25000"/>
                  </a:schemeClr>
                </a:solidFill>
              </a:rPr>
              <a:t>[12,] 0.571        0.0357           0.882</a:t>
            </a:r>
          </a:p>
          <a:p>
            <a:r>
              <a:rPr lang="pt-BR" dirty="0">
                <a:solidFill>
                  <a:schemeClr val="bg2">
                    <a:lumMod val="25000"/>
                  </a:schemeClr>
                </a:solidFill>
              </a:rPr>
              <a:t>[13,] 0.550        0.0344           0.917</a:t>
            </a:r>
          </a:p>
          <a:p>
            <a:r>
              <a:rPr lang="pt-BR" dirty="0">
                <a:solidFill>
                  <a:schemeClr val="bg2">
                    <a:lumMod val="25000"/>
                  </a:schemeClr>
                </a:solidFill>
              </a:rPr>
              <a:t>[14,] 0.486        0.0304           0.947</a:t>
            </a:r>
          </a:p>
          <a:p>
            <a:r>
              <a:rPr lang="pt-BR" dirty="0">
                <a:solidFill>
                  <a:schemeClr val="bg2">
                    <a:lumMod val="25000"/>
                  </a:schemeClr>
                </a:solidFill>
              </a:rPr>
              <a:t>[15,] 0.439        0.0274           0.975</a:t>
            </a:r>
          </a:p>
          <a:p>
            <a:r>
              <a:rPr lang="pt-BR" dirty="0">
                <a:solidFill>
                  <a:schemeClr val="bg2">
                    <a:lumMod val="25000"/>
                  </a:schemeClr>
                </a:solidFill>
              </a:rPr>
              <a:t>[16,] 0.408        0.0255           1.000</a:t>
            </a:r>
          </a:p>
        </p:txBody>
      </p:sp>
    </p:spTree>
    <p:extLst>
      <p:ext uri="{BB962C8B-B14F-4D97-AF65-F5344CB8AC3E}">
        <p14:creationId xmlns:p14="http://schemas.microsoft.com/office/powerpoint/2010/main" val="324728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2743200"/>
            <a:ext cx="10058400" cy="1371600"/>
          </a:xfrm>
        </p:spPr>
        <p:txBody>
          <a:bodyPr/>
          <a:lstStyle/>
          <a:p>
            <a:pPr algn="ctr"/>
            <a:r>
              <a:rPr lang="pt-BR" dirty="0"/>
              <a:t>exemplo</a:t>
            </a:r>
            <a:br>
              <a:rPr lang="pt-BR" dirty="0"/>
            </a:br>
            <a:endParaRPr lang="pt-BR" dirty="0"/>
          </a:p>
        </p:txBody>
      </p:sp>
    </p:spTree>
    <p:extLst>
      <p:ext uri="{BB962C8B-B14F-4D97-AF65-F5344CB8AC3E}">
        <p14:creationId xmlns:p14="http://schemas.microsoft.com/office/powerpoint/2010/main" val="3780185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496955" y="1904335"/>
            <a:ext cx="10409583" cy="4681993"/>
          </a:xfrm>
        </p:spPr>
        <p:txBody>
          <a:bodyPr>
            <a:noAutofit/>
          </a:bodyPr>
          <a:lstStyle/>
          <a:p>
            <a:pPr marL="0" indent="0">
              <a:buNone/>
            </a:pPr>
            <a:endParaRPr lang="pt-BR" sz="2000" dirty="0"/>
          </a:p>
          <a:p>
            <a:pPr marL="0" indent="0">
              <a:buNone/>
            </a:pPr>
            <a:r>
              <a:rPr lang="pt-BR" sz="2000" b="1" dirty="0" err="1"/>
              <a:t>Scree-plot</a:t>
            </a:r>
            <a:endParaRPr lang="pt-BR" sz="2000" b="1" dirty="0"/>
          </a:p>
          <a:p>
            <a:pPr>
              <a:buFontTx/>
              <a:buChar char="-"/>
            </a:pPr>
            <a:r>
              <a:rPr lang="pt-BR" sz="2000" dirty="0"/>
              <a:t>Gráfico que apresenta os autovalores</a:t>
            </a:r>
            <a:br>
              <a:rPr lang="pt-BR" sz="2000" dirty="0"/>
            </a:br>
            <a:r>
              <a:rPr lang="pt-BR" sz="2000" dirty="0"/>
              <a:t> (correspondente à porcentagem explicada)</a:t>
            </a:r>
            <a:br>
              <a:rPr lang="pt-BR" sz="2000" dirty="0"/>
            </a:br>
            <a:r>
              <a:rPr lang="pt-BR" sz="2000" dirty="0"/>
              <a:t> pelos fatores</a:t>
            </a:r>
          </a:p>
          <a:p>
            <a:pPr>
              <a:buFontTx/>
              <a:buChar char="-"/>
            </a:pPr>
            <a:r>
              <a:rPr lang="pt-BR" sz="2000" dirty="0"/>
              <a:t>Identificação da estabilização</a:t>
            </a:r>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p:txBody>
      </p:sp>
      <p:pic>
        <p:nvPicPr>
          <p:cNvPr id="8" name="Imagem 7">
            <a:extLst>
              <a:ext uri="{FF2B5EF4-FFF2-40B4-BE49-F238E27FC236}">
                <a16:creationId xmlns:a16="http://schemas.microsoft.com/office/drawing/2014/main" id="{45E338DB-56A7-477B-AF2F-15AECB242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746" y="2441878"/>
            <a:ext cx="6096851" cy="3915321"/>
          </a:xfrm>
          <a:prstGeom prst="rect">
            <a:avLst/>
          </a:prstGeom>
        </p:spPr>
      </p:pic>
    </p:spTree>
    <p:extLst>
      <p:ext uri="{BB962C8B-B14F-4D97-AF65-F5344CB8AC3E}">
        <p14:creationId xmlns:p14="http://schemas.microsoft.com/office/powerpoint/2010/main" val="391483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904335"/>
            <a:ext cx="10409583" cy="4681993"/>
          </a:xfrm>
        </p:spPr>
        <p:txBody>
          <a:bodyPr>
            <a:noAutofit/>
          </a:bodyPr>
          <a:lstStyle/>
          <a:p>
            <a:pPr marL="0" indent="0">
              <a:buNone/>
            </a:pPr>
            <a:endParaRPr lang="pt-BR" sz="2000" dirty="0"/>
          </a:p>
          <a:p>
            <a:pPr marL="0" indent="0">
              <a:buNone/>
            </a:pPr>
            <a:r>
              <a:rPr lang="pt-BR" sz="2000" b="1" dirty="0"/>
              <a:t>Análise paralela</a:t>
            </a:r>
          </a:p>
          <a:p>
            <a:pPr>
              <a:buFontTx/>
              <a:buChar char="-"/>
            </a:pPr>
            <a:r>
              <a:rPr lang="pt-BR" sz="2000" dirty="0"/>
              <a:t>Essa técnica baseia-se em um procedimento estatístico de simulação Monte-Carlo, que consiste na criação aleatória de um conjunto hipotético de matrizes de correlação entre variáveis, pressupondo a mesma dimensionalidade (mesmo número de itens e mesmo número de respondentes) dos dados reais </a:t>
            </a:r>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a:p>
            <a:pPr>
              <a:buFontTx/>
              <a:buChar char="-"/>
            </a:pPr>
            <a:endParaRPr lang="pt-BR" sz="2000" dirty="0"/>
          </a:p>
        </p:txBody>
      </p:sp>
      <p:pic>
        <p:nvPicPr>
          <p:cNvPr id="6" name="Imagem 5">
            <a:extLst>
              <a:ext uri="{FF2B5EF4-FFF2-40B4-BE49-F238E27FC236}">
                <a16:creationId xmlns:a16="http://schemas.microsoft.com/office/drawing/2014/main" id="{9B845802-827C-494A-83C9-36473EB69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78" y="3616803"/>
            <a:ext cx="6686843" cy="3064803"/>
          </a:xfrm>
          <a:prstGeom prst="rect">
            <a:avLst/>
          </a:prstGeom>
        </p:spPr>
      </p:pic>
      <p:sp>
        <p:nvSpPr>
          <p:cNvPr id="7" name="Espaço Reservado para Conteúdo 2">
            <a:extLst>
              <a:ext uri="{FF2B5EF4-FFF2-40B4-BE49-F238E27FC236}">
                <a16:creationId xmlns:a16="http://schemas.microsoft.com/office/drawing/2014/main" id="{FE761200-6AA1-497C-A2AB-D7DB2C180F59}"/>
              </a:ext>
            </a:extLst>
          </p:cNvPr>
          <p:cNvSpPr txBox="1">
            <a:spLocks/>
          </p:cNvSpPr>
          <p:nvPr/>
        </p:nvSpPr>
        <p:spPr>
          <a:xfrm>
            <a:off x="9606145" y="4245331"/>
            <a:ext cx="1252329" cy="5155095"/>
          </a:xfrm>
          <a:prstGeom prst="rect">
            <a:avLst/>
          </a:prstGeom>
        </p:spPr>
        <p:txBody>
          <a:bodyPr vert="horz" lIns="91440" tIns="45720" rIns="91440" bIns="45720" rtlCol="0" anchor="ctr">
            <a:no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pt-BR" sz="1200" dirty="0"/>
          </a:p>
          <a:p>
            <a:pPr marL="0" indent="0">
              <a:buFont typeface="Wingdings 2" panose="05020102010507070707" pitchFamily="18" charset="2"/>
              <a:buNone/>
            </a:pPr>
            <a:r>
              <a:rPr lang="pt-BR" sz="1200" dirty="0"/>
              <a:t> [1,] 4.796 1.268</a:t>
            </a:r>
          </a:p>
          <a:p>
            <a:pPr marL="0" indent="0">
              <a:buFont typeface="Wingdings 2" panose="05020102010507070707" pitchFamily="18" charset="2"/>
              <a:buNone/>
            </a:pPr>
            <a:r>
              <a:rPr lang="pt-BR" sz="1200" dirty="0"/>
              <a:t> [2,] 1.612 1.214</a:t>
            </a:r>
          </a:p>
          <a:p>
            <a:pPr marL="0" indent="0">
              <a:buFont typeface="Wingdings 2" panose="05020102010507070707" pitchFamily="18" charset="2"/>
              <a:buNone/>
            </a:pPr>
            <a:r>
              <a:rPr lang="pt-BR" sz="1200" dirty="0"/>
              <a:t> </a:t>
            </a:r>
            <a:r>
              <a:rPr lang="pt-BR" sz="1200" dirty="0">
                <a:solidFill>
                  <a:schemeClr val="tx1"/>
                </a:solidFill>
              </a:rPr>
              <a:t>[3,] 1.298 1.169</a:t>
            </a:r>
          </a:p>
          <a:p>
            <a:pPr marL="0" indent="0">
              <a:buFont typeface="Wingdings 2" panose="05020102010507070707" pitchFamily="18" charset="2"/>
              <a:buNone/>
            </a:pPr>
            <a:r>
              <a:rPr lang="pt-BR" sz="1200" dirty="0">
                <a:solidFill>
                  <a:schemeClr val="tx1"/>
                </a:solidFill>
              </a:rPr>
              <a:t> [4,] 0.884 1.130</a:t>
            </a:r>
          </a:p>
          <a:p>
            <a:pPr marL="0" indent="0">
              <a:buFont typeface="Wingdings 2" panose="05020102010507070707" pitchFamily="18" charset="2"/>
              <a:buNone/>
            </a:pPr>
            <a:r>
              <a:rPr lang="pt-BR" sz="1200" dirty="0"/>
              <a:t> [5,] 0.864 1.103</a:t>
            </a:r>
          </a:p>
          <a:p>
            <a:pPr marL="0" indent="0">
              <a:buFont typeface="Wingdings 2" panose="05020102010507070707" pitchFamily="18" charset="2"/>
              <a:buNone/>
            </a:pPr>
            <a:r>
              <a:rPr lang="pt-BR" sz="1200" dirty="0"/>
              <a:t> [6,] 0.776 1.066</a:t>
            </a:r>
          </a:p>
          <a:p>
            <a:pPr marL="0" indent="0">
              <a:buFont typeface="Wingdings 2" panose="05020102010507070707" pitchFamily="18" charset="2"/>
              <a:buNone/>
            </a:pPr>
            <a:r>
              <a:rPr lang="pt-BR" sz="1200" dirty="0"/>
              <a:t> [7,] 0.746 1.036</a:t>
            </a:r>
          </a:p>
          <a:p>
            <a:pPr marL="0" indent="0">
              <a:buFont typeface="Wingdings 2" panose="05020102010507070707" pitchFamily="18" charset="2"/>
              <a:buNone/>
            </a:pPr>
            <a:r>
              <a:rPr lang="pt-BR" sz="1200" dirty="0"/>
              <a:t> [8,] 0.694 1.006</a:t>
            </a:r>
          </a:p>
          <a:p>
            <a:pPr marL="0" indent="0">
              <a:buFont typeface="Wingdings 2" panose="05020102010507070707" pitchFamily="18" charset="2"/>
              <a:buNone/>
            </a:pPr>
            <a:r>
              <a:rPr lang="pt-BR" sz="1200" dirty="0"/>
              <a:t> [9,] 0.667 0.977</a:t>
            </a:r>
          </a:p>
          <a:p>
            <a:pPr marL="0" indent="0">
              <a:buFont typeface="Wingdings 2" panose="05020102010507070707" pitchFamily="18" charset="2"/>
              <a:buNone/>
            </a:pPr>
            <a:r>
              <a:rPr lang="pt-BR" sz="1200" dirty="0"/>
              <a:t>[10,] 0.612 0.951</a:t>
            </a:r>
          </a:p>
          <a:p>
            <a:pPr marL="0" indent="0">
              <a:buFont typeface="Wingdings 2" panose="05020102010507070707" pitchFamily="18" charset="2"/>
              <a:buNone/>
            </a:pPr>
            <a:r>
              <a:rPr lang="pt-BR" sz="1200" dirty="0"/>
              <a:t>[11,] 0.599 0.924</a:t>
            </a:r>
          </a:p>
          <a:p>
            <a:pPr marL="0" indent="0">
              <a:buFont typeface="Wingdings 2" panose="05020102010507070707" pitchFamily="18" charset="2"/>
              <a:buNone/>
            </a:pPr>
            <a:r>
              <a:rPr lang="pt-BR" sz="1200" dirty="0"/>
              <a:t>[12,] 0.571 0.896</a:t>
            </a:r>
          </a:p>
          <a:p>
            <a:pPr marL="0" indent="0">
              <a:buFont typeface="Wingdings 2" panose="05020102010507070707" pitchFamily="18" charset="2"/>
              <a:buNone/>
            </a:pPr>
            <a:r>
              <a:rPr lang="pt-BR" sz="1200" dirty="0"/>
              <a:t>[13,] 0.550 0.866</a:t>
            </a:r>
          </a:p>
          <a:p>
            <a:pPr marL="0" indent="0">
              <a:buFont typeface="Wingdings 2" panose="05020102010507070707" pitchFamily="18" charset="2"/>
              <a:buNone/>
            </a:pPr>
            <a:r>
              <a:rPr lang="pt-BR" sz="1200" dirty="0"/>
              <a:t>[14,] 0.486 0.834</a:t>
            </a:r>
          </a:p>
          <a:p>
            <a:pPr marL="0" indent="0">
              <a:buFont typeface="Wingdings 2" panose="05020102010507070707" pitchFamily="18" charset="2"/>
              <a:buNone/>
            </a:pPr>
            <a:r>
              <a:rPr lang="pt-BR" sz="1200" dirty="0"/>
              <a:t>[15,] 0.439 0.801</a:t>
            </a:r>
          </a:p>
          <a:p>
            <a:pPr marL="0" indent="0">
              <a:buFont typeface="Wingdings 2" panose="05020102010507070707" pitchFamily="18" charset="2"/>
              <a:buNone/>
            </a:pPr>
            <a:r>
              <a:rPr lang="pt-BR" sz="1200" dirty="0"/>
              <a:t>[16,] 0.408 0.758</a:t>
            </a:r>
          </a:p>
          <a:p>
            <a:pPr marL="0" indent="0">
              <a:buFont typeface="Wingdings 2" panose="05020102010507070707" pitchFamily="18" charset="2"/>
              <a:buNone/>
            </a:pPr>
            <a:endParaRPr lang="pt-BR" sz="1200" dirty="0"/>
          </a:p>
          <a:p>
            <a:pPr marL="0" indent="0">
              <a:buFont typeface="Wingdings 2" panose="05020102010507070707" pitchFamily="18" charset="2"/>
              <a:buNone/>
            </a:pPr>
            <a:endParaRPr lang="pt-BR" sz="1200" dirty="0"/>
          </a:p>
          <a:p>
            <a:pPr marL="0" indent="0">
              <a:buFont typeface="Wingdings 2" panose="05020102010507070707" pitchFamily="18" charset="2"/>
              <a:buNone/>
            </a:pPr>
            <a:endParaRPr lang="pt-BR" sz="1200" dirty="0" err="1"/>
          </a:p>
        </p:txBody>
      </p:sp>
    </p:spTree>
    <p:extLst>
      <p:ext uri="{BB962C8B-B14F-4D97-AF65-F5344CB8AC3E}">
        <p14:creationId xmlns:p14="http://schemas.microsoft.com/office/powerpoint/2010/main" val="354963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480267"/>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b="1" dirty="0"/>
              <a:t>Rotação de fatores</a:t>
            </a:r>
          </a:p>
          <a:p>
            <a:pPr marL="0" indent="0">
              <a:lnSpc>
                <a:spcPct val="150000"/>
              </a:lnSpc>
              <a:buNone/>
            </a:pPr>
            <a:r>
              <a:rPr lang="pt-BR" sz="2000" dirty="0"/>
              <a:t>Uma vez que o resultado da AFE indica mais de um fator é interessante avaliar diferentes soluções por meio da </a:t>
            </a:r>
            <a:r>
              <a:rPr lang="pt-BR" sz="2000" b="1" dirty="0"/>
              <a:t>rotação de fatores</a:t>
            </a:r>
            <a:r>
              <a:rPr lang="pt-BR" sz="2000" dirty="0"/>
              <a:t>.  Em geral as cargas fatoriais geradas, inicialmente, não fornece interpretações interessantes dos fatores. Nesses casos a rotação dos eixos coordenados é um procedimento aconselhável.</a:t>
            </a:r>
          </a:p>
          <a:p>
            <a:pPr marL="0" indent="0">
              <a:lnSpc>
                <a:spcPct val="150000"/>
              </a:lnSpc>
              <a:buNone/>
            </a:pPr>
            <a:r>
              <a:rPr lang="pt-BR" sz="2000" dirty="0"/>
              <a:t>Há muitos métodos de rotação fatorial, métodos ortogonais e não ortogonais</a:t>
            </a:r>
          </a:p>
          <a:p>
            <a:pPr>
              <a:lnSpc>
                <a:spcPct val="150000"/>
              </a:lnSpc>
            </a:pPr>
            <a:r>
              <a:rPr lang="pt-BR" sz="2000" dirty="0"/>
              <a:t>Os métodos ortogonais são utilizados quando não existe evidência de correlação entre os fatores. O mais conhecido e utilizado é o </a:t>
            </a:r>
            <a:r>
              <a:rPr lang="pt-BR" sz="2000" b="1" dirty="0" err="1"/>
              <a:t>Varimax</a:t>
            </a:r>
            <a:r>
              <a:rPr lang="pt-BR" sz="2000" b="1" dirty="0"/>
              <a:t>.</a:t>
            </a:r>
          </a:p>
          <a:p>
            <a:pPr>
              <a:lnSpc>
                <a:spcPct val="150000"/>
              </a:lnSpc>
            </a:pPr>
            <a:r>
              <a:rPr lang="pt-BR" sz="2000" dirty="0"/>
              <a:t>Os métodos ortogonais são mais aconselháveis quando os fatores são correlacionados. Por exemplo, o método </a:t>
            </a:r>
            <a:r>
              <a:rPr lang="pt-BR" sz="2000" b="1" dirty="0" err="1"/>
              <a:t>Promax</a:t>
            </a:r>
            <a:r>
              <a:rPr lang="pt-BR" sz="2000" b="1" dirty="0"/>
              <a:t>.</a:t>
            </a:r>
            <a:r>
              <a:rPr lang="pt-BR" sz="2000" dirty="0"/>
              <a:t> </a:t>
            </a:r>
          </a:p>
          <a:p>
            <a:pPr marL="0" indent="0">
              <a:lnSpc>
                <a:spcPct val="150000"/>
              </a:lnSpc>
              <a:buNone/>
            </a:pPr>
            <a:endParaRPr lang="pt-BR" sz="2000" dirty="0"/>
          </a:p>
        </p:txBody>
      </p:sp>
    </p:spTree>
    <p:extLst>
      <p:ext uri="{BB962C8B-B14F-4D97-AF65-F5344CB8AC3E}">
        <p14:creationId xmlns:p14="http://schemas.microsoft.com/office/powerpoint/2010/main" val="303962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exploratória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12787"/>
            <a:ext cx="10409583" cy="4681993"/>
          </a:xfrm>
        </p:spPr>
        <p:txBody>
          <a:bodyPr>
            <a:noAutofit/>
          </a:bodyPr>
          <a:lstStyle/>
          <a:p>
            <a:pPr marL="0" indent="0">
              <a:lnSpc>
                <a:spcPct val="150000"/>
              </a:lnSpc>
              <a:buNone/>
            </a:pPr>
            <a:endParaRPr lang="pt-BR" sz="2000" dirty="0"/>
          </a:p>
          <a:p>
            <a:pPr marL="0" indent="0">
              <a:lnSpc>
                <a:spcPct val="150000"/>
              </a:lnSpc>
              <a:buNone/>
            </a:pPr>
            <a:endParaRPr lang="pt-BR" sz="2000" dirty="0"/>
          </a:p>
          <a:p>
            <a:pPr marL="0" indent="0">
              <a:lnSpc>
                <a:spcPct val="150000"/>
              </a:lnSpc>
              <a:buNone/>
            </a:pPr>
            <a:r>
              <a:rPr lang="pt-BR" sz="2000" dirty="0"/>
              <a:t>As </a:t>
            </a:r>
            <a:r>
              <a:rPr lang="pt-BR" sz="2000" b="1" dirty="0"/>
              <a:t>cargas fatoriais </a:t>
            </a:r>
            <a:r>
              <a:rPr lang="pt-BR" sz="2000" dirty="0"/>
              <a:t>representam as correlações de cada variável (item) com um fator específico, quanto maior a carga fatorial maior será a correlação com determinado fator. </a:t>
            </a:r>
          </a:p>
          <a:p>
            <a:pPr marL="0" indent="0">
              <a:lnSpc>
                <a:spcPct val="150000"/>
              </a:lnSpc>
              <a:buNone/>
            </a:pPr>
            <a:r>
              <a:rPr lang="pt-BR" sz="2000" dirty="0"/>
              <a:t>As cargas com valores mais altos serão responsáveis pela denominação que o fator receberá.</a:t>
            </a:r>
          </a:p>
          <a:p>
            <a:pPr marL="0" indent="0">
              <a:lnSpc>
                <a:spcPct val="150000"/>
              </a:lnSpc>
              <a:buNone/>
            </a:pPr>
            <a:endParaRPr lang="pt-BR" sz="900" dirty="0"/>
          </a:p>
          <a:p>
            <a:pPr marL="0" indent="0">
              <a:lnSpc>
                <a:spcPct val="150000"/>
              </a:lnSpc>
              <a:buNone/>
            </a:pPr>
            <a:r>
              <a:rPr lang="pt-BR" sz="2000" dirty="0"/>
              <a:t>A </a:t>
            </a:r>
            <a:r>
              <a:rPr lang="pt-BR" sz="2000" b="1" dirty="0" err="1"/>
              <a:t>comunalidade</a:t>
            </a:r>
            <a:r>
              <a:rPr lang="pt-BR" sz="2000" dirty="0"/>
              <a:t> é a proporção da variância de cada variável explicada pelos fatores comuns. Desta forma, sabendo-se que seus valores variam entre 0 e 1, quanto mais alto forem esses indicadores, melhor será o indício do adequado ajuste do modelo fatorial.</a:t>
            </a:r>
          </a:p>
          <a:p>
            <a:pPr marL="0" indent="0">
              <a:lnSpc>
                <a:spcPct val="150000"/>
              </a:lnSpc>
              <a:buNone/>
            </a:pPr>
            <a:endParaRPr lang="pt-BR" sz="700" dirty="0"/>
          </a:p>
          <a:p>
            <a:pPr marL="0" indent="0">
              <a:lnSpc>
                <a:spcPct val="150000"/>
              </a:lnSpc>
              <a:buNone/>
            </a:pPr>
            <a:r>
              <a:rPr lang="pt-BR" sz="2000" dirty="0"/>
              <a:t>A </a:t>
            </a:r>
            <a:r>
              <a:rPr lang="pt-BR" sz="2000" b="1" dirty="0"/>
              <a:t>especificidade</a:t>
            </a:r>
            <a:r>
              <a:rPr lang="pt-BR" sz="2000" dirty="0"/>
              <a:t> representa a parte da variância não relacionada com o fator. É a proporção única da variável não compartilhada com as outras variáveis. </a:t>
            </a:r>
          </a:p>
          <a:p>
            <a:pPr marL="0" indent="0">
              <a:lnSpc>
                <a:spcPct val="150000"/>
              </a:lnSpc>
              <a:buNone/>
            </a:pPr>
            <a:endParaRPr lang="pt-BR" sz="2000" dirty="0"/>
          </a:p>
          <a:p>
            <a:pPr marL="0" indent="0">
              <a:lnSpc>
                <a:spcPct val="150000"/>
              </a:lnSpc>
              <a:buNone/>
            </a:pPr>
            <a:endParaRPr lang="pt-BR" sz="2000" dirty="0"/>
          </a:p>
        </p:txBody>
      </p:sp>
    </p:spTree>
    <p:extLst>
      <p:ext uri="{BB962C8B-B14F-4D97-AF65-F5344CB8AC3E}">
        <p14:creationId xmlns:p14="http://schemas.microsoft.com/office/powerpoint/2010/main" val="23223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Exemplo de análise fatorial exploratória</a:t>
            </a:r>
          </a:p>
        </p:txBody>
      </p:sp>
      <p:sp>
        <p:nvSpPr>
          <p:cNvPr id="5" name="Espaço Reservado para Conteúdo 4">
            <a:extLst>
              <a:ext uri="{FF2B5EF4-FFF2-40B4-BE49-F238E27FC236}">
                <a16:creationId xmlns:a16="http://schemas.microsoft.com/office/drawing/2014/main" id="{B6361BDF-76E9-4106-99A9-7933E2836780}"/>
              </a:ext>
            </a:extLst>
          </p:cNvPr>
          <p:cNvSpPr>
            <a:spLocks noGrp="1"/>
          </p:cNvSpPr>
          <p:nvPr>
            <p:ph idx="1"/>
          </p:nvPr>
        </p:nvSpPr>
        <p:spPr/>
        <p:txBody>
          <a:bodyPr>
            <a:normAutofit/>
          </a:bodyPr>
          <a:lstStyle/>
          <a:p>
            <a:pPr marL="0" indent="0">
              <a:lnSpc>
                <a:spcPct val="150000"/>
              </a:lnSpc>
              <a:buNone/>
            </a:pPr>
            <a:r>
              <a:rPr lang="pt-BR" sz="2000" dirty="0"/>
              <a:t>Um questionário buscando avaliar as percepções de </a:t>
            </a:r>
            <a:r>
              <a:rPr lang="pt-BR" sz="2000" dirty="0" err="1"/>
              <a:t>autoeficácia</a:t>
            </a:r>
            <a:r>
              <a:rPr lang="pt-BR" sz="2000" dirty="0"/>
              <a:t> entre jovens para a verificação da efetividade do Programa Famílias Fortes foi desenvolvido. Quanto ao desenvolvimento do instrumento, levou-se em consideração a Escala de </a:t>
            </a:r>
            <a:r>
              <a:rPr lang="pt-BR" sz="2000" dirty="0" err="1"/>
              <a:t>Autoeficácia</a:t>
            </a:r>
            <a:r>
              <a:rPr lang="pt-BR" sz="2000" dirty="0"/>
              <a:t> para Crianças CSES-</a:t>
            </a:r>
            <a:r>
              <a:rPr lang="pt-BR" sz="2000" dirty="0" err="1"/>
              <a:t>Br</a:t>
            </a:r>
            <a:r>
              <a:rPr lang="pt-BR" sz="2000" dirty="0"/>
              <a:t>, versão adaptada para o </a:t>
            </a:r>
            <a:r>
              <a:rPr lang="pt-BR" sz="2000" dirty="0" err="1"/>
              <a:t>Brasill</a:t>
            </a:r>
            <a:r>
              <a:rPr lang="pt-BR" sz="2000" dirty="0"/>
              <a:t> da </a:t>
            </a:r>
            <a:r>
              <a:rPr lang="pt-BR" sz="2000" dirty="0" err="1"/>
              <a:t>Children’s</a:t>
            </a:r>
            <a:r>
              <a:rPr lang="pt-BR" sz="2000" dirty="0"/>
              <a:t> Self-</a:t>
            </a:r>
            <a:r>
              <a:rPr lang="pt-BR" sz="2000" dirty="0" err="1"/>
              <a:t>Efficacy</a:t>
            </a:r>
            <a:r>
              <a:rPr lang="pt-BR" sz="2000" dirty="0"/>
              <a:t> </a:t>
            </a:r>
            <a:r>
              <a:rPr lang="pt-BR" sz="2000" dirty="0" err="1"/>
              <a:t>Scale</a:t>
            </a:r>
            <a:r>
              <a:rPr lang="pt-BR" sz="2000" dirty="0"/>
              <a:t>, de autoria de </a:t>
            </a:r>
            <a:r>
              <a:rPr lang="pt-BR" sz="2000" dirty="0" err="1"/>
              <a:t>Bandura</a:t>
            </a:r>
            <a:r>
              <a:rPr lang="pt-BR" sz="2000" dirty="0"/>
              <a:t> e a versão brasileira adaptada por Freitas (2011).</a:t>
            </a:r>
          </a:p>
          <a:p>
            <a:pPr marL="0" indent="0">
              <a:lnSpc>
                <a:spcPct val="150000"/>
              </a:lnSpc>
              <a:buNone/>
            </a:pPr>
            <a:endParaRPr lang="pt-BR" sz="2000" dirty="0"/>
          </a:p>
          <a:p>
            <a:pPr marL="0" indent="0">
              <a:lnSpc>
                <a:spcPct val="150000"/>
              </a:lnSpc>
              <a:buNone/>
            </a:pPr>
            <a:r>
              <a:rPr lang="pt-BR" sz="2000" dirty="0"/>
              <a:t> </a:t>
            </a:r>
          </a:p>
        </p:txBody>
      </p:sp>
    </p:spTree>
    <p:extLst>
      <p:ext uri="{BB962C8B-B14F-4D97-AF65-F5344CB8AC3E}">
        <p14:creationId xmlns:p14="http://schemas.microsoft.com/office/powerpoint/2010/main" val="89921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642595"/>
            <a:ext cx="10058400" cy="1371600"/>
          </a:xfrm>
        </p:spPr>
        <p:txBody>
          <a:bodyPr/>
          <a:lstStyle/>
          <a:p>
            <a:r>
              <a:rPr lang="pt-BR" dirty="0"/>
              <a:t>Exemplo de análise fatorial exploratória</a:t>
            </a:r>
            <a:br>
              <a:rPr lang="pt-BR" dirty="0"/>
            </a:br>
            <a:br>
              <a:rPr lang="pt-BR" dirty="0"/>
            </a:br>
            <a:endParaRPr lang="pt-BR" dirty="0"/>
          </a:p>
        </p:txBody>
      </p:sp>
      <p:graphicFrame>
        <p:nvGraphicFramePr>
          <p:cNvPr id="6" name="Tabela 5">
            <a:extLst>
              <a:ext uri="{FF2B5EF4-FFF2-40B4-BE49-F238E27FC236}">
                <a16:creationId xmlns:a16="http://schemas.microsoft.com/office/drawing/2014/main" id="{8E2F3D89-8934-4C41-BA3A-461524FCF34A}"/>
              </a:ext>
            </a:extLst>
          </p:cNvPr>
          <p:cNvGraphicFramePr>
            <a:graphicFrameLocks noGrp="1"/>
          </p:cNvGraphicFramePr>
          <p:nvPr>
            <p:extLst>
              <p:ext uri="{D42A27DB-BD31-4B8C-83A1-F6EECF244321}">
                <p14:modId xmlns:p14="http://schemas.microsoft.com/office/powerpoint/2010/main" val="3300122758"/>
              </p:ext>
            </p:extLst>
          </p:nvPr>
        </p:nvGraphicFramePr>
        <p:xfrm>
          <a:off x="1245704" y="1328395"/>
          <a:ext cx="10363200" cy="6061511"/>
        </p:xfrm>
        <a:graphic>
          <a:graphicData uri="http://schemas.openxmlformats.org/drawingml/2006/table">
            <a:tbl>
              <a:tblPr firstRow="1" firstCol="1" bandRow="1">
                <a:tableStyleId>{5C22544A-7EE6-4342-B048-85BDC9FD1C3A}</a:tableStyleId>
              </a:tblPr>
              <a:tblGrid>
                <a:gridCol w="10363200">
                  <a:extLst>
                    <a:ext uri="{9D8B030D-6E8A-4147-A177-3AD203B41FA5}">
                      <a16:colId xmlns:a16="http://schemas.microsoft.com/office/drawing/2014/main" val="2039918726"/>
                    </a:ext>
                  </a:extLst>
                </a:gridCol>
              </a:tblGrid>
              <a:tr h="299894">
                <a:tc>
                  <a:txBody>
                    <a:bodyPr/>
                    <a:lstStyle/>
                    <a:p>
                      <a:pPr>
                        <a:lnSpc>
                          <a:spcPct val="107000"/>
                        </a:lnSpc>
                        <a:spcAft>
                          <a:spcPts val="0"/>
                        </a:spcAft>
                      </a:pPr>
                      <a:r>
                        <a:rPr lang="pt-BR" sz="2000" b="0" dirty="0">
                          <a:solidFill>
                            <a:schemeClr val="tx1"/>
                          </a:solidFill>
                          <a:effectLst/>
                        </a:rPr>
                        <a:t>X1 Terminar meu dever de casa (tarefa ou lição) no dia marcado</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241678437"/>
                  </a:ext>
                </a:extLst>
              </a:tr>
              <a:tr h="299894">
                <a:tc>
                  <a:txBody>
                    <a:bodyPr/>
                    <a:lstStyle/>
                    <a:p>
                      <a:pPr>
                        <a:lnSpc>
                          <a:spcPct val="107000"/>
                        </a:lnSpc>
                        <a:spcAft>
                          <a:spcPts val="0"/>
                        </a:spcAft>
                      </a:pPr>
                      <a:r>
                        <a:rPr lang="pt-BR" sz="2000" b="0" dirty="0">
                          <a:solidFill>
                            <a:schemeClr val="tx1"/>
                          </a:solidFill>
                          <a:effectLst/>
                        </a:rPr>
                        <a:t>X2 Estudar quando tem outras coisas interessantes para fazer</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718105832"/>
                  </a:ext>
                </a:extLst>
              </a:tr>
              <a:tr h="299894">
                <a:tc>
                  <a:txBody>
                    <a:bodyPr/>
                    <a:lstStyle/>
                    <a:p>
                      <a:pPr>
                        <a:lnSpc>
                          <a:spcPct val="107000"/>
                        </a:lnSpc>
                        <a:spcAft>
                          <a:spcPts val="0"/>
                        </a:spcAft>
                      </a:pPr>
                      <a:r>
                        <a:rPr lang="pt-BR" sz="2000" b="0" dirty="0">
                          <a:solidFill>
                            <a:schemeClr val="tx1"/>
                          </a:solidFill>
                          <a:effectLst/>
                        </a:rPr>
                        <a:t>X3 Sempre me concentrar no que está sendo ensinado durante as aulas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853223390"/>
                  </a:ext>
                </a:extLst>
              </a:tr>
              <a:tr h="299894">
                <a:tc>
                  <a:txBody>
                    <a:bodyPr/>
                    <a:lstStyle/>
                    <a:p>
                      <a:pPr>
                        <a:lnSpc>
                          <a:spcPct val="107000"/>
                        </a:lnSpc>
                        <a:spcAft>
                          <a:spcPts val="0"/>
                        </a:spcAft>
                      </a:pPr>
                      <a:r>
                        <a:rPr lang="pt-BR" sz="2000" b="0" dirty="0">
                          <a:solidFill>
                            <a:schemeClr val="tx1"/>
                          </a:solidFill>
                          <a:effectLst/>
                        </a:rPr>
                        <a:t>X4 Fazer anotações durante as aulas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42064831"/>
                  </a:ext>
                </a:extLst>
              </a:tr>
              <a:tr h="299894">
                <a:tc>
                  <a:txBody>
                    <a:bodyPr/>
                    <a:lstStyle/>
                    <a:p>
                      <a:pPr>
                        <a:lnSpc>
                          <a:spcPct val="107000"/>
                        </a:lnSpc>
                        <a:spcAft>
                          <a:spcPts val="0"/>
                        </a:spcAft>
                      </a:pPr>
                      <a:r>
                        <a:rPr lang="pt-BR" sz="2000" b="0" dirty="0">
                          <a:solidFill>
                            <a:schemeClr val="tx1"/>
                          </a:solidFill>
                          <a:effectLst/>
                        </a:rPr>
                        <a:t>X5 Utilizar várias fontes de informação (internet, biblioteca) para realizar trabalhos escolares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163290914"/>
                  </a:ext>
                </a:extLst>
              </a:tr>
              <a:tr h="299894">
                <a:tc>
                  <a:txBody>
                    <a:bodyPr/>
                    <a:lstStyle/>
                    <a:p>
                      <a:pPr>
                        <a:lnSpc>
                          <a:spcPct val="107000"/>
                        </a:lnSpc>
                        <a:spcAft>
                          <a:spcPts val="0"/>
                        </a:spcAft>
                      </a:pPr>
                      <a:r>
                        <a:rPr lang="pt-BR" sz="2000" b="0" dirty="0">
                          <a:solidFill>
                            <a:schemeClr val="tx1"/>
                          </a:solidFill>
                          <a:effectLst/>
                        </a:rPr>
                        <a:t>X6 Planejar o meu dia para fazer as atividades escolares (por exemplo: trabalhos, tarefas)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980826349"/>
                  </a:ext>
                </a:extLst>
              </a:tr>
              <a:tr h="299894">
                <a:tc>
                  <a:txBody>
                    <a:bodyPr/>
                    <a:lstStyle/>
                    <a:p>
                      <a:pPr>
                        <a:lnSpc>
                          <a:spcPct val="107000"/>
                        </a:lnSpc>
                        <a:spcAft>
                          <a:spcPts val="0"/>
                        </a:spcAft>
                      </a:pPr>
                      <a:r>
                        <a:rPr lang="pt-BR" sz="2000" b="0" dirty="0">
                          <a:solidFill>
                            <a:schemeClr val="tx1"/>
                          </a:solidFill>
                          <a:effectLst/>
                        </a:rPr>
                        <a:t>X7 Lembrar das informações apresentadas em aula e em livros da escola</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264161393"/>
                  </a:ext>
                </a:extLst>
              </a:tr>
              <a:tr h="442269">
                <a:tc>
                  <a:txBody>
                    <a:bodyPr/>
                    <a:lstStyle/>
                    <a:p>
                      <a:pPr>
                        <a:lnSpc>
                          <a:spcPct val="107000"/>
                        </a:lnSpc>
                        <a:spcAft>
                          <a:spcPts val="0"/>
                        </a:spcAft>
                      </a:pPr>
                      <a:r>
                        <a:rPr lang="pt-BR" sz="2000" b="0" dirty="0">
                          <a:solidFill>
                            <a:schemeClr val="tx1"/>
                          </a:solidFill>
                          <a:effectLst/>
                        </a:rPr>
                        <a:t>X8 Fazer eu mesmo as atividades escolares (por exemplo: trabalhos, tarefas)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918368203"/>
                  </a:ext>
                </a:extLst>
              </a:tr>
              <a:tr h="299894">
                <a:tc>
                  <a:txBody>
                    <a:bodyPr/>
                    <a:lstStyle/>
                    <a:p>
                      <a:pPr>
                        <a:lnSpc>
                          <a:spcPct val="107000"/>
                        </a:lnSpc>
                        <a:spcAft>
                          <a:spcPts val="0"/>
                        </a:spcAft>
                      </a:pPr>
                      <a:r>
                        <a:rPr lang="pt-BR" sz="2000" b="0" dirty="0">
                          <a:solidFill>
                            <a:schemeClr val="tx1"/>
                          </a:solidFill>
                          <a:effectLst/>
                        </a:rPr>
                        <a:t>X9 Controlar minha vontade de faltar à escola mesmo quando estou chateado ou triste</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510787343"/>
                  </a:ext>
                </a:extLst>
              </a:tr>
              <a:tr h="299894">
                <a:tc>
                  <a:txBody>
                    <a:bodyPr/>
                    <a:lstStyle/>
                    <a:p>
                      <a:pPr>
                        <a:lnSpc>
                          <a:spcPct val="107000"/>
                        </a:lnSpc>
                        <a:spcAft>
                          <a:spcPts val="0"/>
                        </a:spcAft>
                      </a:pPr>
                      <a:r>
                        <a:rPr lang="pt-BR" sz="2000" b="0" dirty="0">
                          <a:solidFill>
                            <a:schemeClr val="tx1"/>
                          </a:solidFill>
                          <a:effectLst/>
                        </a:rPr>
                        <a:t>X10 Expressar minhas opiniões quando outros colegas de classe discordam de mim</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537851029"/>
                  </a:ext>
                </a:extLst>
              </a:tr>
              <a:tr h="299894">
                <a:tc>
                  <a:txBody>
                    <a:bodyPr/>
                    <a:lstStyle/>
                    <a:p>
                      <a:pPr>
                        <a:lnSpc>
                          <a:spcPct val="107000"/>
                        </a:lnSpc>
                        <a:spcAft>
                          <a:spcPts val="0"/>
                        </a:spcAft>
                      </a:pPr>
                      <a:r>
                        <a:rPr lang="pt-BR" sz="2000" b="0" dirty="0">
                          <a:solidFill>
                            <a:schemeClr val="tx1"/>
                          </a:solidFill>
                          <a:effectLst/>
                        </a:rPr>
                        <a:t>X11 Me defender quando sinto que estou sendo tratado injustamente</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648966855"/>
                  </a:ext>
                </a:extLst>
              </a:tr>
              <a:tr h="299894">
                <a:tc>
                  <a:txBody>
                    <a:bodyPr/>
                    <a:lstStyle/>
                    <a:p>
                      <a:pPr>
                        <a:lnSpc>
                          <a:spcPct val="107000"/>
                        </a:lnSpc>
                        <a:spcAft>
                          <a:spcPts val="0"/>
                        </a:spcAft>
                      </a:pPr>
                      <a:r>
                        <a:rPr lang="pt-BR" sz="2000" b="0" dirty="0">
                          <a:solidFill>
                            <a:schemeClr val="tx1"/>
                          </a:solidFill>
                          <a:effectLst/>
                        </a:rPr>
                        <a:t>X12 Fazer com que os outros parem de me aborrecer ou ferir meus sentimentos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4130365377"/>
                  </a:ext>
                </a:extLst>
              </a:tr>
              <a:tr h="299894">
                <a:tc>
                  <a:txBody>
                    <a:bodyPr/>
                    <a:lstStyle/>
                    <a:p>
                      <a:pPr>
                        <a:lnSpc>
                          <a:spcPct val="107000"/>
                        </a:lnSpc>
                        <a:spcAft>
                          <a:spcPts val="0"/>
                        </a:spcAft>
                      </a:pPr>
                      <a:r>
                        <a:rPr lang="pt-BR" sz="2000" b="0" dirty="0">
                          <a:solidFill>
                            <a:schemeClr val="tx1"/>
                          </a:solidFill>
                          <a:effectLst/>
                        </a:rPr>
                        <a:t>X13 Manter-me firme com alguém que está pedindo para que eu faça alguma coisa errada</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39040352"/>
                  </a:ext>
                </a:extLst>
              </a:tr>
              <a:tr h="299894">
                <a:tc>
                  <a:txBody>
                    <a:bodyPr/>
                    <a:lstStyle/>
                    <a:p>
                      <a:pPr>
                        <a:lnSpc>
                          <a:spcPct val="107000"/>
                        </a:lnSpc>
                        <a:spcAft>
                          <a:spcPts val="0"/>
                        </a:spcAft>
                      </a:pPr>
                      <a:r>
                        <a:rPr lang="pt-BR" sz="2000" b="0" dirty="0">
                          <a:solidFill>
                            <a:schemeClr val="tx1"/>
                          </a:solidFill>
                          <a:effectLst/>
                        </a:rPr>
                        <a:t>X14 Pedir aos meus pais (ou responsáveis) que me ajudem com um problema</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297055073"/>
                  </a:ext>
                </a:extLst>
              </a:tr>
              <a:tr h="299894">
                <a:tc>
                  <a:txBody>
                    <a:bodyPr/>
                    <a:lstStyle/>
                    <a:p>
                      <a:pPr>
                        <a:lnSpc>
                          <a:spcPct val="107000"/>
                        </a:lnSpc>
                        <a:spcAft>
                          <a:spcPts val="0"/>
                        </a:spcAft>
                      </a:pPr>
                      <a:r>
                        <a:rPr lang="pt-BR" sz="2000" b="0" dirty="0">
                          <a:solidFill>
                            <a:schemeClr val="tx1"/>
                          </a:solidFill>
                          <a:effectLst/>
                        </a:rPr>
                        <a:t>X15 Pedir aos meus irmãos e/ou irmãs para me ajudarem com um problema</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79095446"/>
                  </a:ext>
                </a:extLst>
              </a:tr>
              <a:tr h="615131">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pt-BR" sz="2000" b="0" dirty="0">
                          <a:solidFill>
                            <a:schemeClr val="tx1"/>
                          </a:solidFill>
                          <a:effectLst/>
                        </a:rPr>
                        <a:t>X16 Pedir aos meus pais para participarem das minhas atividades escolares</a:t>
                      </a: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pt-BR" sz="2000" b="0" dirty="0">
                        <a:solidFill>
                          <a:schemeClr val="tx1"/>
                        </a:solidFill>
                        <a:effectLst/>
                      </a:endParaRPr>
                    </a:p>
                    <a:p>
                      <a:pPr>
                        <a:lnSpc>
                          <a:spcPct val="107000"/>
                        </a:lnSpc>
                        <a:spcAft>
                          <a:spcPts val="0"/>
                        </a:spcAft>
                      </a:pP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030209003"/>
                  </a:ext>
                </a:extLst>
              </a:tr>
              <a:tr h="301197">
                <a:tc>
                  <a:txBody>
                    <a:bodyPr/>
                    <a:lstStyle/>
                    <a:p>
                      <a:pPr>
                        <a:lnSpc>
                          <a:spcPct val="107000"/>
                        </a:lnSpc>
                        <a:spcAft>
                          <a:spcPts val="0"/>
                        </a:spcAft>
                      </a:pPr>
                      <a:endParaRPr lang="pt-BR"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76117822"/>
                  </a:ext>
                </a:extLst>
              </a:tr>
            </a:tbl>
          </a:graphicData>
        </a:graphic>
      </p:graphicFrame>
    </p:spTree>
    <p:extLst>
      <p:ext uri="{BB962C8B-B14F-4D97-AF65-F5344CB8AC3E}">
        <p14:creationId xmlns:p14="http://schemas.microsoft.com/office/powerpoint/2010/main" val="411191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Resultados</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329820" y="1228674"/>
            <a:ext cx="10409583" cy="4681993"/>
          </a:xfrm>
        </p:spPr>
        <p:txBody>
          <a:bodyPr>
            <a:noAutofit/>
          </a:bodyPr>
          <a:lstStyle/>
          <a:p>
            <a:pPr marL="0" indent="0">
              <a:buNone/>
            </a:pPr>
            <a:r>
              <a:rPr lang="pt-BR" sz="1800" dirty="0"/>
              <a:t>Correlações:</a:t>
            </a:r>
          </a:p>
          <a:p>
            <a:pPr marL="0" indent="0">
              <a:buNone/>
            </a:pPr>
            <a:endParaRPr lang="pt-BR" dirty="0"/>
          </a:p>
          <a:p>
            <a:pPr marL="0" indent="0">
              <a:buNone/>
            </a:pPr>
            <a:endParaRPr lang="pt-BR" sz="1800" dirty="0"/>
          </a:p>
          <a:p>
            <a:pPr marL="0" indent="0">
              <a:buNone/>
            </a:pPr>
            <a:endParaRPr lang="pt-BR" dirty="0"/>
          </a:p>
          <a:p>
            <a:pPr marL="0" indent="0">
              <a:buNone/>
            </a:pPr>
            <a:endParaRPr lang="pt-BR" sz="1800" dirty="0"/>
          </a:p>
          <a:p>
            <a:pPr marL="0" indent="0">
              <a:buNone/>
            </a:pPr>
            <a:endParaRPr lang="pt-BR" dirty="0"/>
          </a:p>
          <a:p>
            <a:pPr marL="0" indent="0">
              <a:buNone/>
            </a:pPr>
            <a:endParaRPr lang="pt-BR" sz="1800" dirty="0"/>
          </a:p>
          <a:p>
            <a:pPr marL="0" indent="0">
              <a:buNone/>
            </a:pPr>
            <a:endParaRPr lang="pt-BR" dirty="0"/>
          </a:p>
          <a:p>
            <a:pPr marL="0" indent="0">
              <a:buNone/>
            </a:pPr>
            <a:endParaRPr lang="pt-BR" sz="1800" dirty="0"/>
          </a:p>
          <a:p>
            <a:pPr marL="0" indent="0">
              <a:buNone/>
            </a:pPr>
            <a:endParaRPr lang="pt-BR" sz="1800" dirty="0"/>
          </a:p>
        </p:txBody>
      </p:sp>
      <p:pic>
        <p:nvPicPr>
          <p:cNvPr id="7" name="Imagem 6">
            <a:extLst>
              <a:ext uri="{FF2B5EF4-FFF2-40B4-BE49-F238E27FC236}">
                <a16:creationId xmlns:a16="http://schemas.microsoft.com/office/drawing/2014/main" id="{EEAFFEFB-1CA9-4D1A-A1A7-4EE75E368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143" y="1319256"/>
            <a:ext cx="9902340" cy="5147940"/>
          </a:xfrm>
          <a:prstGeom prst="rect">
            <a:avLst/>
          </a:prstGeom>
        </p:spPr>
      </p:pic>
    </p:spTree>
    <p:extLst>
      <p:ext uri="{BB962C8B-B14F-4D97-AF65-F5344CB8AC3E}">
        <p14:creationId xmlns:p14="http://schemas.microsoft.com/office/powerpoint/2010/main" val="369484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278297" y="1205948"/>
            <a:ext cx="11198086" cy="5155095"/>
          </a:xfrm>
        </p:spPr>
        <p:txBody>
          <a:bodyPr>
            <a:noAutofit/>
          </a:bodyPr>
          <a:lstStyle/>
          <a:p>
            <a:pPr marL="0" indent="0">
              <a:buNone/>
            </a:pPr>
            <a:r>
              <a:rPr lang="pt-BR" dirty="0"/>
              <a:t>Extração de fatores via componentes principais:</a:t>
            </a:r>
          </a:p>
          <a:p>
            <a:pPr marL="0" indent="0">
              <a:buNone/>
            </a:pPr>
            <a:r>
              <a:rPr lang="pt-BR" dirty="0" err="1"/>
              <a:t>Importance</a:t>
            </a:r>
            <a:r>
              <a:rPr lang="pt-BR" dirty="0"/>
              <a:t> </a:t>
            </a:r>
            <a:r>
              <a:rPr lang="pt-BR" dirty="0" err="1"/>
              <a:t>of</a:t>
            </a:r>
            <a:r>
              <a:rPr lang="pt-BR" dirty="0"/>
              <a:t> </a:t>
            </a:r>
            <a:r>
              <a:rPr lang="pt-BR" dirty="0" err="1"/>
              <a:t>components</a:t>
            </a:r>
            <a:r>
              <a:rPr lang="pt-BR" dirty="0"/>
              <a:t>:</a:t>
            </a:r>
          </a:p>
          <a:p>
            <a:pPr marL="0" indent="0">
              <a:buNone/>
            </a:pPr>
            <a:r>
              <a:rPr lang="pt-BR" dirty="0"/>
              <a:t>                       		Comp.1 Comp.2 Comp.3 Comp.4 Comp.5 Comp.6 Comp.7 Comp.8 Comp.9 Comp.10</a:t>
            </a:r>
          </a:p>
          <a:p>
            <a:pPr marL="0" indent="0">
              <a:buNone/>
            </a:pPr>
            <a:r>
              <a:rPr lang="pt-BR" dirty="0"/>
              <a:t>Standard </a:t>
            </a:r>
            <a:r>
              <a:rPr lang="pt-BR" dirty="0" err="1"/>
              <a:t>deviation</a:t>
            </a:r>
            <a:r>
              <a:rPr lang="pt-BR" dirty="0"/>
              <a:t>       	2.190      1.270     1.1394    0.9404   0.929   0.8808    0.8634   0.8328   0.8165   0.7821</a:t>
            </a:r>
          </a:p>
          <a:p>
            <a:pPr marL="0" indent="0">
              <a:buNone/>
            </a:pPr>
            <a:r>
              <a:rPr lang="pt-BR" dirty="0" err="1"/>
              <a:t>Proportion</a:t>
            </a:r>
            <a:r>
              <a:rPr lang="pt-BR" dirty="0"/>
              <a:t> </a:t>
            </a:r>
            <a:r>
              <a:rPr lang="pt-BR" dirty="0" err="1"/>
              <a:t>of</a:t>
            </a:r>
            <a:r>
              <a:rPr lang="pt-BR" dirty="0"/>
              <a:t> </a:t>
            </a:r>
            <a:r>
              <a:rPr lang="pt-BR" dirty="0" err="1"/>
              <a:t>Variance</a:t>
            </a:r>
            <a:r>
              <a:rPr lang="pt-BR" dirty="0"/>
              <a:t>   	0.300       0.101     0.0811   0.0553   0.054   0.0485    0.0466   0.0433   0.0417   0.0382</a:t>
            </a:r>
          </a:p>
          <a:p>
            <a:pPr marL="0" indent="0">
              <a:buNone/>
            </a:pPr>
            <a:r>
              <a:rPr lang="pt-BR" dirty="0" err="1"/>
              <a:t>Cumulative</a:t>
            </a:r>
            <a:r>
              <a:rPr lang="pt-BR" dirty="0"/>
              <a:t> </a:t>
            </a:r>
            <a:r>
              <a:rPr lang="pt-BR" dirty="0" err="1"/>
              <a:t>Proportion</a:t>
            </a:r>
            <a:r>
              <a:rPr lang="pt-BR" dirty="0"/>
              <a:t>  	 0.300     0.400     0.4816   0.5369   0.591   0.6394    0.6860   0.7293   0.7710   0.8092</a:t>
            </a:r>
          </a:p>
          <a:p>
            <a:pPr marL="0" indent="0">
              <a:buNone/>
            </a:pPr>
            <a:r>
              <a:rPr lang="pt-BR" dirty="0"/>
              <a:t>                                   Comp.11 Comp.12 Comp.13 Comp.14 Comp.15 Comp.16</a:t>
            </a:r>
          </a:p>
          <a:p>
            <a:pPr marL="0" indent="0">
              <a:buNone/>
            </a:pPr>
            <a:r>
              <a:rPr lang="pt-BR" dirty="0"/>
              <a:t>Standard </a:t>
            </a:r>
            <a:r>
              <a:rPr lang="pt-BR" dirty="0" err="1"/>
              <a:t>deviation</a:t>
            </a:r>
            <a:r>
              <a:rPr lang="pt-BR" dirty="0"/>
              <a:t>           0.7743    0.7554    0.7417     0.6970    0.6624    0.6387</a:t>
            </a:r>
          </a:p>
          <a:p>
            <a:pPr marL="0" indent="0">
              <a:buNone/>
            </a:pPr>
            <a:r>
              <a:rPr lang="pt-BR" dirty="0" err="1"/>
              <a:t>Proportion</a:t>
            </a:r>
            <a:r>
              <a:rPr lang="pt-BR" dirty="0"/>
              <a:t> </a:t>
            </a:r>
            <a:r>
              <a:rPr lang="pt-BR" dirty="0" err="1"/>
              <a:t>of</a:t>
            </a:r>
            <a:r>
              <a:rPr lang="pt-BR" dirty="0"/>
              <a:t> </a:t>
            </a:r>
            <a:r>
              <a:rPr lang="pt-BR" dirty="0" err="1"/>
              <a:t>Variance</a:t>
            </a:r>
            <a:r>
              <a:rPr lang="pt-BR" dirty="0"/>
              <a:t>     0.0375    0.0357    0.0344     0.0304    0.0274    0.0255</a:t>
            </a:r>
          </a:p>
          <a:p>
            <a:pPr marL="0" indent="0">
              <a:buNone/>
            </a:pPr>
            <a:r>
              <a:rPr lang="pt-BR" dirty="0" err="1"/>
              <a:t>Cumulative</a:t>
            </a:r>
            <a:r>
              <a:rPr lang="pt-BR" dirty="0"/>
              <a:t> </a:t>
            </a:r>
            <a:r>
              <a:rPr lang="pt-BR" dirty="0" err="1"/>
              <a:t>Proportion</a:t>
            </a:r>
            <a:r>
              <a:rPr lang="pt-BR" dirty="0"/>
              <a:t>     0.8467    0.8823    0.9167     0.9471    0.9745   1.0000</a:t>
            </a:r>
          </a:p>
        </p:txBody>
      </p:sp>
    </p:spTree>
    <p:extLst>
      <p:ext uri="{BB962C8B-B14F-4D97-AF65-F5344CB8AC3E}">
        <p14:creationId xmlns:p14="http://schemas.microsoft.com/office/powerpoint/2010/main" val="1141908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278297" y="1205948"/>
            <a:ext cx="11198086" cy="5155095"/>
          </a:xfrm>
        </p:spPr>
        <p:txBody>
          <a:bodyPr>
            <a:noAutofit/>
          </a:bodyPr>
          <a:lstStyle/>
          <a:p>
            <a:pPr marL="0" indent="0">
              <a:buNone/>
            </a:pPr>
            <a:r>
              <a:rPr lang="pt-BR" dirty="0" err="1"/>
              <a:t>Screeplot</a:t>
            </a:r>
            <a:r>
              <a:rPr lang="pt-BR" dirty="0"/>
              <a:t>:</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err="1"/>
          </a:p>
        </p:txBody>
      </p:sp>
      <p:pic>
        <p:nvPicPr>
          <p:cNvPr id="6" name="Imagem 5">
            <a:extLst>
              <a:ext uri="{FF2B5EF4-FFF2-40B4-BE49-F238E27FC236}">
                <a16:creationId xmlns:a16="http://schemas.microsoft.com/office/drawing/2014/main" id="{A4A617C0-73EE-41F8-A4F2-A15995E6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653" y="1826921"/>
            <a:ext cx="8224022" cy="4306697"/>
          </a:xfrm>
          <a:prstGeom prst="rect">
            <a:avLst/>
          </a:prstGeom>
        </p:spPr>
      </p:pic>
    </p:spTree>
    <p:extLst>
      <p:ext uri="{BB962C8B-B14F-4D97-AF65-F5344CB8AC3E}">
        <p14:creationId xmlns:p14="http://schemas.microsoft.com/office/powerpoint/2010/main" val="3775182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278297" y="1205948"/>
            <a:ext cx="11198086" cy="5155095"/>
          </a:xfrm>
        </p:spPr>
        <p:txBody>
          <a:bodyPr>
            <a:noAutofit/>
          </a:bodyPr>
          <a:lstStyle/>
          <a:p>
            <a:pPr marL="0" indent="0">
              <a:buNone/>
            </a:pPr>
            <a:r>
              <a:rPr lang="pt-BR" dirty="0"/>
              <a:t>Análise Paralela:</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err="1"/>
          </a:p>
        </p:txBody>
      </p:sp>
      <p:sp>
        <p:nvSpPr>
          <p:cNvPr id="8" name="Retângulo 7">
            <a:extLst>
              <a:ext uri="{FF2B5EF4-FFF2-40B4-BE49-F238E27FC236}">
                <a16:creationId xmlns:a16="http://schemas.microsoft.com/office/drawing/2014/main" id="{008A0324-A0D9-40BC-A351-496A44BE5AD6}"/>
              </a:ext>
            </a:extLst>
          </p:cNvPr>
          <p:cNvSpPr/>
          <p:nvPr/>
        </p:nvSpPr>
        <p:spPr>
          <a:xfrm>
            <a:off x="8881202" y="1998131"/>
            <a:ext cx="3525078" cy="4431983"/>
          </a:xfrm>
          <a:prstGeom prst="rect">
            <a:avLst/>
          </a:prstGeom>
        </p:spPr>
        <p:txBody>
          <a:bodyPr wrap="square">
            <a:spAutoFit/>
          </a:bodyPr>
          <a:lstStyle/>
          <a:p>
            <a:r>
              <a:rPr lang="pt-BR" sz="1600" dirty="0"/>
              <a:t>       x observado </a:t>
            </a:r>
            <a:r>
              <a:rPr lang="pt-BR" sz="1600" dirty="0" err="1"/>
              <a:t>reamostrado</a:t>
            </a:r>
            <a:r>
              <a:rPr lang="pt-BR" sz="1600" dirty="0"/>
              <a:t> simulado</a:t>
            </a:r>
          </a:p>
          <a:p>
            <a:r>
              <a:rPr lang="pt-BR" sz="1600" dirty="0"/>
              <a:t> [1,]  1     4.796       1.274    1.269</a:t>
            </a:r>
          </a:p>
          <a:p>
            <a:r>
              <a:rPr lang="pt-BR" sz="1600" dirty="0"/>
              <a:t> [2,]  2     1.612       1.209    1.217</a:t>
            </a:r>
          </a:p>
          <a:p>
            <a:r>
              <a:rPr lang="pt-BR" sz="1600" dirty="0"/>
              <a:t> [3,]  3     1.298       1.170    1.164</a:t>
            </a:r>
          </a:p>
          <a:p>
            <a:r>
              <a:rPr lang="pt-BR" sz="1600" dirty="0"/>
              <a:t> [4,]  4     0.884       1.134    1.137</a:t>
            </a:r>
          </a:p>
          <a:p>
            <a:r>
              <a:rPr lang="pt-BR" sz="1600" dirty="0"/>
              <a:t> [5,]  5     0.864       1.099    1.099</a:t>
            </a:r>
          </a:p>
          <a:p>
            <a:r>
              <a:rPr lang="pt-BR" sz="1600" dirty="0"/>
              <a:t> [6,]  6     0.776       1.071    1.068</a:t>
            </a:r>
          </a:p>
          <a:p>
            <a:r>
              <a:rPr lang="pt-BR" sz="1600" dirty="0"/>
              <a:t> [7,]  7     0.746       1.036    1.031</a:t>
            </a:r>
          </a:p>
          <a:p>
            <a:r>
              <a:rPr lang="pt-BR" sz="1600" dirty="0"/>
              <a:t> [8,]  8     0.694       1.007    1.010</a:t>
            </a:r>
          </a:p>
          <a:p>
            <a:r>
              <a:rPr lang="pt-BR" sz="1600" dirty="0"/>
              <a:t> [9,]  9     0.667       0.978    0.978</a:t>
            </a:r>
          </a:p>
          <a:p>
            <a:r>
              <a:rPr lang="pt-BR" sz="1600" dirty="0"/>
              <a:t>[10,] 10     0.612       0.953    0.952</a:t>
            </a:r>
          </a:p>
          <a:p>
            <a:r>
              <a:rPr lang="pt-BR" sz="1600" dirty="0"/>
              <a:t>[11,] 11     0.599       0.922    0.922</a:t>
            </a:r>
          </a:p>
          <a:p>
            <a:r>
              <a:rPr lang="pt-BR" sz="1600" dirty="0"/>
              <a:t>[12,] 12     0.571       0.893    0.898</a:t>
            </a:r>
          </a:p>
          <a:p>
            <a:r>
              <a:rPr lang="pt-BR" sz="1600" dirty="0"/>
              <a:t>[13,] 13     0.550       0.863    0.866</a:t>
            </a:r>
          </a:p>
          <a:p>
            <a:r>
              <a:rPr lang="pt-BR" sz="1600" dirty="0"/>
              <a:t>[14,] 14     0.486       0.835    0.834</a:t>
            </a:r>
          </a:p>
          <a:p>
            <a:r>
              <a:rPr lang="pt-BR" sz="1600" dirty="0"/>
              <a:t>[15,] 15     0.439       0.799    0.798</a:t>
            </a:r>
          </a:p>
          <a:p>
            <a:r>
              <a:rPr lang="pt-BR" sz="1600" dirty="0"/>
              <a:t>[16,] 16     0.408       0.759    0.758</a:t>
            </a:r>
          </a:p>
        </p:txBody>
      </p:sp>
      <p:pic>
        <p:nvPicPr>
          <p:cNvPr id="10" name="Imagem 9">
            <a:extLst>
              <a:ext uri="{FF2B5EF4-FFF2-40B4-BE49-F238E27FC236}">
                <a16:creationId xmlns:a16="http://schemas.microsoft.com/office/drawing/2014/main" id="{2629855C-AD38-4E0D-AD5C-C0D2491EE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18" y="2275515"/>
            <a:ext cx="8459381" cy="3877216"/>
          </a:xfrm>
          <a:prstGeom prst="rect">
            <a:avLst/>
          </a:prstGeom>
        </p:spPr>
      </p:pic>
    </p:spTree>
    <p:extLst>
      <p:ext uri="{BB962C8B-B14F-4D97-AF65-F5344CB8AC3E}">
        <p14:creationId xmlns:p14="http://schemas.microsoft.com/office/powerpoint/2010/main" val="176476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581025" y="2341563"/>
            <a:ext cx="11029950" cy="3633787"/>
          </a:xfrm>
        </p:spPr>
        <p:txBody>
          <a:bodyPr>
            <a:noAutofit/>
          </a:bodyPr>
          <a:lstStyle/>
          <a:p>
            <a:pPr>
              <a:lnSpc>
                <a:spcPct val="150000"/>
              </a:lnSpc>
            </a:pPr>
            <a:r>
              <a:rPr lang="pt-BR" sz="2000" dirty="0"/>
              <a:t>Avaliação de um programa (uma intervenção) na área de prevenção a saúde.</a:t>
            </a:r>
          </a:p>
          <a:p>
            <a:pPr>
              <a:lnSpc>
                <a:spcPct val="150000"/>
              </a:lnSpc>
            </a:pPr>
            <a:r>
              <a:rPr lang="pt-BR" sz="2000" dirty="0"/>
              <a:t>O objetivo é avaliar o impacto da intervenção em desfechos relacionados a vida escolar, padrão de consumo de álcool e outras drogas, conduta antissocial, práticas parentais, </a:t>
            </a:r>
            <a:r>
              <a:rPr lang="pt-BR" sz="2000" b="1" dirty="0" err="1"/>
              <a:t>autoeficácia</a:t>
            </a:r>
            <a:r>
              <a:rPr lang="pt-BR" sz="2000" dirty="0"/>
              <a:t> e autocontrole. </a:t>
            </a:r>
          </a:p>
          <a:p>
            <a:pPr>
              <a:lnSpc>
                <a:spcPct val="150000"/>
              </a:lnSpc>
            </a:pPr>
            <a:r>
              <a:rPr lang="pt-BR" sz="2000" dirty="0"/>
              <a:t>Em uma etapa inicial foram adaptadas escalas já existentes para o contexto do estudo (crianças de 10 a 14 anos em situação de vulnerabilidade)</a:t>
            </a:r>
          </a:p>
          <a:p>
            <a:pPr>
              <a:lnSpc>
                <a:spcPct val="150000"/>
              </a:lnSpc>
            </a:pPr>
            <a:r>
              <a:rPr lang="pt-BR" sz="2000" dirty="0"/>
              <a:t>A escala de </a:t>
            </a:r>
            <a:r>
              <a:rPr lang="pt-BR" sz="2000" dirty="0" err="1"/>
              <a:t>autoeficácia</a:t>
            </a:r>
            <a:r>
              <a:rPr lang="pt-BR" sz="2000" dirty="0"/>
              <a:t> tomada como base foi inicialmente adaptada por Freitas (2011) da Escala de </a:t>
            </a:r>
            <a:r>
              <a:rPr lang="pt-BR" sz="2000" dirty="0" err="1"/>
              <a:t>Autoeficácia</a:t>
            </a:r>
            <a:r>
              <a:rPr lang="pt-BR" sz="2000" dirty="0"/>
              <a:t> para Crianças CSES-</a:t>
            </a:r>
            <a:r>
              <a:rPr lang="pt-BR" sz="2000" dirty="0" err="1"/>
              <a:t>Br</a:t>
            </a:r>
            <a:r>
              <a:rPr lang="pt-BR" sz="2000" dirty="0"/>
              <a:t> (</a:t>
            </a:r>
            <a:r>
              <a:rPr lang="pt-BR" sz="2000" i="1" dirty="0" err="1"/>
              <a:t>Children’s</a:t>
            </a:r>
            <a:r>
              <a:rPr lang="pt-BR" sz="2000" i="1" dirty="0"/>
              <a:t> Self-</a:t>
            </a:r>
            <a:r>
              <a:rPr lang="pt-BR" sz="2000" i="1" dirty="0" err="1"/>
              <a:t>Efficacy</a:t>
            </a:r>
            <a:r>
              <a:rPr lang="pt-BR" sz="2000" i="1" dirty="0"/>
              <a:t> </a:t>
            </a:r>
            <a:r>
              <a:rPr lang="pt-BR" sz="2000" i="1" dirty="0" err="1"/>
              <a:t>Scale</a:t>
            </a:r>
            <a:r>
              <a:rPr lang="pt-BR" sz="2000" dirty="0"/>
              <a:t>, de autoria de </a:t>
            </a:r>
            <a:r>
              <a:rPr lang="pt-BR" sz="2000" dirty="0" err="1"/>
              <a:t>Bandura</a:t>
            </a:r>
            <a:r>
              <a:rPr lang="pt-BR" sz="2000" dirty="0"/>
              <a:t>)  </a:t>
            </a:r>
          </a:p>
          <a:p>
            <a:pPr marL="0" indent="0">
              <a:lnSpc>
                <a:spcPct val="150000"/>
              </a:lnSpc>
              <a:buNone/>
            </a:pPr>
            <a:endParaRPr lang="pt-BR" sz="2000" dirty="0"/>
          </a:p>
        </p:txBody>
      </p:sp>
    </p:spTree>
    <p:extLst>
      <p:ext uri="{BB962C8B-B14F-4D97-AF65-F5344CB8AC3E}">
        <p14:creationId xmlns:p14="http://schemas.microsoft.com/office/powerpoint/2010/main" val="37780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4" name="Rectangle 1">
            <a:extLst>
              <a:ext uri="{FF2B5EF4-FFF2-40B4-BE49-F238E27FC236}">
                <a16:creationId xmlns:a16="http://schemas.microsoft.com/office/drawing/2014/main" id="{E0581566-ECFD-4017-80AB-B2FE0D31AF96}"/>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pt-BR"/>
          </a:p>
        </p:txBody>
      </p:sp>
      <p:sp>
        <p:nvSpPr>
          <p:cNvPr id="8" name="Retângulo 7">
            <a:extLst>
              <a:ext uri="{FF2B5EF4-FFF2-40B4-BE49-F238E27FC236}">
                <a16:creationId xmlns:a16="http://schemas.microsoft.com/office/drawing/2014/main" id="{F54350F0-21BD-4E05-905D-5F9639609CBF}"/>
              </a:ext>
            </a:extLst>
          </p:cNvPr>
          <p:cNvSpPr/>
          <p:nvPr/>
        </p:nvSpPr>
        <p:spPr>
          <a:xfrm>
            <a:off x="1179443" y="1225689"/>
            <a:ext cx="9382539" cy="5632311"/>
          </a:xfrm>
          <a:prstGeom prst="rect">
            <a:avLst/>
          </a:prstGeom>
        </p:spPr>
        <p:txBody>
          <a:bodyPr wrap="square">
            <a:spAutoFit/>
          </a:bodyPr>
          <a:lstStyle/>
          <a:p>
            <a:r>
              <a:rPr lang="pt-BR" dirty="0">
                <a:solidFill>
                  <a:srgbClr val="0070C0"/>
                </a:solidFill>
              </a:rPr>
              <a:t>&gt; AF1 &lt;- </a:t>
            </a:r>
            <a:r>
              <a:rPr lang="pt-BR" dirty="0" err="1">
                <a:solidFill>
                  <a:srgbClr val="0070C0"/>
                </a:solidFill>
              </a:rPr>
              <a:t>fa</a:t>
            </a:r>
            <a:r>
              <a:rPr lang="pt-BR" dirty="0">
                <a:solidFill>
                  <a:srgbClr val="0070C0"/>
                </a:solidFill>
              </a:rPr>
              <a:t>(dados, </a:t>
            </a:r>
            <a:r>
              <a:rPr lang="pt-BR" dirty="0" err="1">
                <a:solidFill>
                  <a:srgbClr val="0070C0"/>
                </a:solidFill>
              </a:rPr>
              <a:t>nfactors</a:t>
            </a:r>
            <a:r>
              <a:rPr lang="pt-BR" dirty="0">
                <a:solidFill>
                  <a:srgbClr val="0070C0"/>
                </a:solidFill>
              </a:rPr>
              <a:t>=3)</a:t>
            </a:r>
          </a:p>
          <a:p>
            <a:r>
              <a:rPr lang="pt-BR" dirty="0">
                <a:solidFill>
                  <a:srgbClr val="0070C0"/>
                </a:solidFill>
              </a:rPr>
              <a:t>&gt; </a:t>
            </a:r>
            <a:r>
              <a:rPr lang="pt-BR" dirty="0" err="1">
                <a:solidFill>
                  <a:srgbClr val="0070C0"/>
                </a:solidFill>
              </a:rPr>
              <a:t>summary</a:t>
            </a:r>
            <a:r>
              <a:rPr lang="pt-BR" dirty="0">
                <a:solidFill>
                  <a:srgbClr val="0070C0"/>
                </a:solidFill>
              </a:rPr>
              <a:t>(AF1)</a:t>
            </a:r>
          </a:p>
          <a:p>
            <a:endParaRPr lang="pt-BR" dirty="0"/>
          </a:p>
          <a:p>
            <a:r>
              <a:rPr lang="pt-BR" dirty="0">
                <a:solidFill>
                  <a:schemeClr val="bg2">
                    <a:lumMod val="25000"/>
                  </a:schemeClr>
                </a:solidFill>
              </a:rPr>
              <a:t>Factor </a:t>
            </a:r>
            <a:r>
              <a:rPr lang="pt-BR" dirty="0" err="1">
                <a:solidFill>
                  <a:schemeClr val="bg2">
                    <a:lumMod val="25000"/>
                  </a:schemeClr>
                </a:solidFill>
              </a:rPr>
              <a:t>analysis</a:t>
            </a:r>
            <a:r>
              <a:rPr lang="pt-BR" dirty="0">
                <a:solidFill>
                  <a:schemeClr val="bg2">
                    <a:lumMod val="25000"/>
                  </a:schemeClr>
                </a:solidFill>
              </a:rPr>
              <a:t> </a:t>
            </a:r>
            <a:r>
              <a:rPr lang="pt-BR" dirty="0" err="1">
                <a:solidFill>
                  <a:schemeClr val="bg2">
                    <a:lumMod val="25000"/>
                  </a:schemeClr>
                </a:solidFill>
              </a:rPr>
              <a:t>with</a:t>
            </a:r>
            <a:r>
              <a:rPr lang="pt-BR" dirty="0">
                <a:solidFill>
                  <a:schemeClr val="bg2">
                    <a:lumMod val="25000"/>
                  </a:schemeClr>
                </a:solidFill>
              </a:rPr>
              <a:t> </a:t>
            </a:r>
            <a:r>
              <a:rPr lang="pt-BR" dirty="0" err="1">
                <a:solidFill>
                  <a:schemeClr val="bg2">
                    <a:lumMod val="25000"/>
                  </a:schemeClr>
                </a:solidFill>
              </a:rPr>
              <a:t>Call</a:t>
            </a:r>
            <a:r>
              <a:rPr lang="pt-BR" dirty="0">
                <a:solidFill>
                  <a:schemeClr val="bg2">
                    <a:lumMod val="25000"/>
                  </a:schemeClr>
                </a:solidFill>
              </a:rPr>
              <a:t>: </a:t>
            </a:r>
            <a:r>
              <a:rPr lang="pt-BR" dirty="0" err="1">
                <a:solidFill>
                  <a:schemeClr val="bg2">
                    <a:lumMod val="25000"/>
                  </a:schemeClr>
                </a:solidFill>
              </a:rPr>
              <a:t>fa</a:t>
            </a:r>
            <a:r>
              <a:rPr lang="pt-BR" dirty="0">
                <a:solidFill>
                  <a:schemeClr val="bg2">
                    <a:lumMod val="25000"/>
                  </a:schemeClr>
                </a:solidFill>
              </a:rPr>
              <a:t>(r = dados, </a:t>
            </a:r>
            <a:r>
              <a:rPr lang="pt-BR" dirty="0" err="1">
                <a:solidFill>
                  <a:schemeClr val="bg2">
                    <a:lumMod val="25000"/>
                  </a:schemeClr>
                </a:solidFill>
              </a:rPr>
              <a:t>nfactors</a:t>
            </a:r>
            <a:r>
              <a:rPr lang="pt-BR" dirty="0">
                <a:solidFill>
                  <a:schemeClr val="bg2">
                    <a:lumMod val="25000"/>
                  </a:schemeClr>
                </a:solidFill>
              </a:rPr>
              <a:t> = 3)</a:t>
            </a:r>
          </a:p>
          <a:p>
            <a:endParaRPr lang="pt-BR" dirty="0">
              <a:solidFill>
                <a:schemeClr val="bg2">
                  <a:lumMod val="25000"/>
                </a:schemeClr>
              </a:solidFill>
            </a:endParaRPr>
          </a:p>
          <a:p>
            <a:r>
              <a:rPr lang="pt-BR" dirty="0">
                <a:solidFill>
                  <a:schemeClr val="bg2">
                    <a:lumMod val="25000"/>
                  </a:schemeClr>
                </a:solidFill>
              </a:rPr>
              <a:t>Test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hypothesis</a:t>
            </a:r>
            <a:r>
              <a:rPr lang="pt-BR" dirty="0">
                <a:solidFill>
                  <a:schemeClr val="bg2">
                    <a:lumMod val="25000"/>
                  </a:schemeClr>
                </a:solidFill>
              </a:rPr>
              <a:t> </a:t>
            </a:r>
            <a:r>
              <a:rPr lang="pt-BR" dirty="0" err="1">
                <a:solidFill>
                  <a:schemeClr val="bg2">
                    <a:lumMod val="25000"/>
                  </a:schemeClr>
                </a:solidFill>
              </a:rPr>
              <a:t>that</a:t>
            </a:r>
            <a:r>
              <a:rPr lang="pt-BR" dirty="0">
                <a:solidFill>
                  <a:schemeClr val="bg2">
                    <a:lumMod val="25000"/>
                  </a:schemeClr>
                </a:solidFill>
              </a:rPr>
              <a:t> 3 </a:t>
            </a:r>
            <a:r>
              <a:rPr lang="pt-BR" dirty="0" err="1">
                <a:solidFill>
                  <a:schemeClr val="bg2">
                    <a:lumMod val="25000"/>
                  </a:schemeClr>
                </a:solidFill>
              </a:rPr>
              <a:t>factors</a:t>
            </a:r>
            <a:r>
              <a:rPr lang="pt-BR" dirty="0">
                <a:solidFill>
                  <a:schemeClr val="bg2">
                    <a:lumMod val="25000"/>
                  </a:schemeClr>
                </a:solidFill>
              </a:rPr>
              <a:t> are </a:t>
            </a:r>
            <a:r>
              <a:rPr lang="pt-BR" dirty="0" err="1">
                <a:solidFill>
                  <a:schemeClr val="bg2">
                    <a:lumMod val="25000"/>
                  </a:schemeClr>
                </a:solidFill>
              </a:rPr>
              <a:t>sufficient</a:t>
            </a:r>
            <a:r>
              <a:rPr lang="pt-BR" dirty="0">
                <a:solidFill>
                  <a:schemeClr val="bg2">
                    <a:lumMod val="25000"/>
                  </a:schemeClr>
                </a:solidFill>
              </a:rPr>
              <a:t>.</a:t>
            </a:r>
          </a:p>
          <a:p>
            <a:r>
              <a:rPr lang="pt-BR" dirty="0">
                <a:solidFill>
                  <a:schemeClr val="bg2">
                    <a:lumMod val="25000"/>
                  </a:schemeClr>
                </a:solidFill>
              </a:rPr>
              <a:t>The </a:t>
            </a:r>
            <a:r>
              <a:rPr lang="pt-BR" dirty="0" err="1">
                <a:solidFill>
                  <a:schemeClr val="bg2">
                    <a:lumMod val="25000"/>
                  </a:schemeClr>
                </a:solidFill>
              </a:rPr>
              <a:t>degrees</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freedom</a:t>
            </a:r>
            <a:r>
              <a:rPr lang="pt-BR" dirty="0">
                <a:solidFill>
                  <a:schemeClr val="bg2">
                    <a:lumMod val="25000"/>
                  </a:schemeClr>
                </a:solidFill>
              </a:rPr>
              <a:t> for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model</a:t>
            </a:r>
            <a:r>
              <a:rPr lang="pt-BR" dirty="0">
                <a:solidFill>
                  <a:schemeClr val="bg2">
                    <a:lumMod val="25000"/>
                  </a:schemeClr>
                </a:solidFill>
              </a:rPr>
              <a:t> </a:t>
            </a:r>
            <a:r>
              <a:rPr lang="pt-BR" dirty="0" err="1">
                <a:solidFill>
                  <a:schemeClr val="bg2">
                    <a:lumMod val="25000"/>
                  </a:schemeClr>
                </a:solidFill>
              </a:rPr>
              <a:t>is</a:t>
            </a:r>
            <a:r>
              <a:rPr lang="pt-BR" dirty="0">
                <a:solidFill>
                  <a:schemeClr val="bg2">
                    <a:lumMod val="25000"/>
                  </a:schemeClr>
                </a:solidFill>
              </a:rPr>
              <a:t> 75  </a:t>
            </a:r>
            <a:r>
              <a:rPr lang="pt-BR" dirty="0" err="1">
                <a:solidFill>
                  <a:schemeClr val="bg2">
                    <a:lumMod val="25000"/>
                  </a:schemeClr>
                </a:solidFill>
              </a:rPr>
              <a:t>and</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objective</a:t>
            </a:r>
            <a:r>
              <a:rPr lang="pt-BR" dirty="0">
                <a:solidFill>
                  <a:schemeClr val="bg2">
                    <a:lumMod val="25000"/>
                  </a:schemeClr>
                </a:solidFill>
              </a:rPr>
              <a:t> </a:t>
            </a:r>
            <a:r>
              <a:rPr lang="pt-BR" dirty="0" err="1">
                <a:solidFill>
                  <a:schemeClr val="bg2">
                    <a:lumMod val="25000"/>
                  </a:schemeClr>
                </a:solidFill>
              </a:rPr>
              <a:t>function</a:t>
            </a:r>
            <a:r>
              <a:rPr lang="pt-BR" dirty="0">
                <a:solidFill>
                  <a:schemeClr val="bg2">
                    <a:lumMod val="25000"/>
                  </a:schemeClr>
                </a:solidFill>
              </a:rPr>
              <a:t> </a:t>
            </a:r>
            <a:r>
              <a:rPr lang="pt-BR" dirty="0" err="1">
                <a:solidFill>
                  <a:schemeClr val="bg2">
                    <a:lumMod val="25000"/>
                  </a:schemeClr>
                </a:solidFill>
              </a:rPr>
              <a:t>was</a:t>
            </a:r>
            <a:r>
              <a:rPr lang="pt-BR" dirty="0">
                <a:solidFill>
                  <a:schemeClr val="bg2">
                    <a:lumMod val="25000"/>
                  </a:schemeClr>
                </a:solidFill>
              </a:rPr>
              <a:t>  0.22 </a:t>
            </a:r>
          </a:p>
          <a:p>
            <a:r>
              <a:rPr lang="pt-BR" dirty="0">
                <a:solidFill>
                  <a:schemeClr val="bg2">
                    <a:lumMod val="25000"/>
                  </a:schemeClr>
                </a:solidFill>
              </a:rPr>
              <a:t>The </a:t>
            </a:r>
            <a:r>
              <a:rPr lang="pt-BR" dirty="0" err="1">
                <a:solidFill>
                  <a:schemeClr val="bg2">
                    <a:lumMod val="25000"/>
                  </a:schemeClr>
                </a:solidFill>
              </a:rPr>
              <a:t>number</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observations</a:t>
            </a:r>
            <a:r>
              <a:rPr lang="pt-BR" dirty="0">
                <a:solidFill>
                  <a:schemeClr val="bg2">
                    <a:lumMod val="25000"/>
                  </a:schemeClr>
                </a:solidFill>
              </a:rPr>
              <a:t> </a:t>
            </a:r>
            <a:r>
              <a:rPr lang="pt-BR" dirty="0" err="1">
                <a:solidFill>
                  <a:schemeClr val="bg2">
                    <a:lumMod val="25000"/>
                  </a:schemeClr>
                </a:solidFill>
              </a:rPr>
              <a:t>was</a:t>
            </a:r>
            <a:r>
              <a:rPr lang="pt-BR" dirty="0">
                <a:solidFill>
                  <a:schemeClr val="bg2">
                    <a:lumMod val="25000"/>
                  </a:schemeClr>
                </a:solidFill>
              </a:rPr>
              <a:t>  700  </a:t>
            </a:r>
            <a:r>
              <a:rPr lang="pt-BR" dirty="0" err="1">
                <a:solidFill>
                  <a:schemeClr val="bg2">
                    <a:lumMod val="25000"/>
                  </a:schemeClr>
                </a:solidFill>
              </a:rPr>
              <a:t>with</a:t>
            </a:r>
            <a:r>
              <a:rPr lang="pt-BR" dirty="0">
                <a:solidFill>
                  <a:schemeClr val="bg2">
                    <a:lumMod val="25000"/>
                  </a:schemeClr>
                </a:solidFill>
              </a:rPr>
              <a:t> Chi Square =  155  </a:t>
            </a:r>
            <a:r>
              <a:rPr lang="pt-BR" dirty="0" err="1">
                <a:solidFill>
                  <a:schemeClr val="bg2">
                    <a:lumMod val="25000"/>
                  </a:schemeClr>
                </a:solidFill>
              </a:rPr>
              <a:t>with</a:t>
            </a:r>
            <a:r>
              <a:rPr lang="pt-BR" dirty="0">
                <a:solidFill>
                  <a:schemeClr val="bg2">
                    <a:lumMod val="25000"/>
                  </a:schemeClr>
                </a:solidFill>
              </a:rPr>
              <a:t> </a:t>
            </a:r>
            <a:r>
              <a:rPr lang="pt-BR" dirty="0" err="1">
                <a:solidFill>
                  <a:schemeClr val="bg2">
                    <a:lumMod val="25000"/>
                  </a:schemeClr>
                </a:solidFill>
              </a:rPr>
              <a:t>prob</a:t>
            </a:r>
            <a:r>
              <a:rPr lang="pt-BR" dirty="0">
                <a:solidFill>
                  <a:schemeClr val="bg2">
                    <a:lumMod val="25000"/>
                  </a:schemeClr>
                </a:solidFill>
              </a:rPr>
              <a:t> &lt;  1.5e-07 </a:t>
            </a:r>
          </a:p>
          <a:p>
            <a:endParaRPr lang="pt-BR" dirty="0">
              <a:solidFill>
                <a:schemeClr val="bg2">
                  <a:lumMod val="25000"/>
                </a:schemeClr>
              </a:solidFill>
            </a:endParaRPr>
          </a:p>
          <a:p>
            <a:r>
              <a:rPr lang="pt-BR" dirty="0">
                <a:solidFill>
                  <a:schemeClr val="bg2">
                    <a:lumMod val="25000"/>
                  </a:schemeClr>
                </a:solidFill>
              </a:rPr>
              <a:t>The root </a:t>
            </a:r>
            <a:r>
              <a:rPr lang="pt-BR" dirty="0" err="1">
                <a:solidFill>
                  <a:schemeClr val="bg2">
                    <a:lumMod val="25000"/>
                  </a:schemeClr>
                </a:solidFill>
              </a:rPr>
              <a:t>mean</a:t>
            </a:r>
            <a:r>
              <a:rPr lang="pt-BR" dirty="0">
                <a:solidFill>
                  <a:schemeClr val="bg2">
                    <a:lumMod val="25000"/>
                  </a:schemeClr>
                </a:solidFill>
              </a:rPr>
              <a:t> </a:t>
            </a:r>
            <a:r>
              <a:rPr lang="pt-BR" dirty="0" err="1">
                <a:solidFill>
                  <a:schemeClr val="bg2">
                    <a:lumMod val="25000"/>
                  </a:schemeClr>
                </a:solidFill>
              </a:rPr>
              <a:t>square</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residuals</a:t>
            </a:r>
            <a:r>
              <a:rPr lang="pt-BR" dirty="0">
                <a:solidFill>
                  <a:schemeClr val="bg2">
                    <a:lumMod val="25000"/>
                  </a:schemeClr>
                </a:solidFill>
              </a:rPr>
              <a:t> (RMSA) </a:t>
            </a:r>
            <a:r>
              <a:rPr lang="pt-BR" dirty="0" err="1">
                <a:solidFill>
                  <a:schemeClr val="bg2">
                    <a:lumMod val="25000"/>
                  </a:schemeClr>
                </a:solidFill>
              </a:rPr>
              <a:t>is</a:t>
            </a:r>
            <a:r>
              <a:rPr lang="pt-BR" dirty="0">
                <a:solidFill>
                  <a:schemeClr val="bg2">
                    <a:lumMod val="25000"/>
                  </a:schemeClr>
                </a:solidFill>
              </a:rPr>
              <a:t>  0.03 </a:t>
            </a:r>
          </a:p>
          <a:p>
            <a:r>
              <a:rPr lang="pt-BR" dirty="0">
                <a:solidFill>
                  <a:schemeClr val="bg2">
                    <a:lumMod val="25000"/>
                  </a:schemeClr>
                </a:solidFill>
              </a:rPr>
              <a:t>The </a:t>
            </a:r>
            <a:r>
              <a:rPr lang="pt-BR" dirty="0" err="1">
                <a:solidFill>
                  <a:schemeClr val="bg2">
                    <a:lumMod val="25000"/>
                  </a:schemeClr>
                </a:solidFill>
              </a:rPr>
              <a:t>df</a:t>
            </a:r>
            <a:r>
              <a:rPr lang="pt-BR" dirty="0">
                <a:solidFill>
                  <a:schemeClr val="bg2">
                    <a:lumMod val="25000"/>
                  </a:schemeClr>
                </a:solidFill>
              </a:rPr>
              <a:t> </a:t>
            </a:r>
            <a:r>
              <a:rPr lang="pt-BR" dirty="0" err="1">
                <a:solidFill>
                  <a:schemeClr val="bg2">
                    <a:lumMod val="25000"/>
                  </a:schemeClr>
                </a:solidFill>
              </a:rPr>
              <a:t>corrected</a:t>
            </a:r>
            <a:r>
              <a:rPr lang="pt-BR" dirty="0">
                <a:solidFill>
                  <a:schemeClr val="bg2">
                    <a:lumMod val="25000"/>
                  </a:schemeClr>
                </a:solidFill>
              </a:rPr>
              <a:t> root </a:t>
            </a:r>
            <a:r>
              <a:rPr lang="pt-BR" dirty="0" err="1">
                <a:solidFill>
                  <a:schemeClr val="bg2">
                    <a:lumMod val="25000"/>
                  </a:schemeClr>
                </a:solidFill>
              </a:rPr>
              <a:t>mean</a:t>
            </a:r>
            <a:r>
              <a:rPr lang="pt-BR" dirty="0">
                <a:solidFill>
                  <a:schemeClr val="bg2">
                    <a:lumMod val="25000"/>
                  </a:schemeClr>
                </a:solidFill>
              </a:rPr>
              <a:t> </a:t>
            </a:r>
            <a:r>
              <a:rPr lang="pt-BR" dirty="0" err="1">
                <a:solidFill>
                  <a:schemeClr val="bg2">
                    <a:lumMod val="25000"/>
                  </a:schemeClr>
                </a:solidFill>
              </a:rPr>
              <a:t>square</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a:t>
            </a:r>
            <a:r>
              <a:rPr lang="pt-BR" dirty="0" err="1">
                <a:solidFill>
                  <a:schemeClr val="bg2">
                    <a:lumMod val="25000"/>
                  </a:schemeClr>
                </a:solidFill>
              </a:rPr>
              <a:t>residuals</a:t>
            </a:r>
            <a:r>
              <a:rPr lang="pt-BR" dirty="0">
                <a:solidFill>
                  <a:schemeClr val="bg2">
                    <a:lumMod val="25000"/>
                  </a:schemeClr>
                </a:solidFill>
              </a:rPr>
              <a:t> </a:t>
            </a:r>
            <a:r>
              <a:rPr lang="pt-BR" dirty="0" err="1">
                <a:solidFill>
                  <a:schemeClr val="bg2">
                    <a:lumMod val="25000"/>
                  </a:schemeClr>
                </a:solidFill>
              </a:rPr>
              <a:t>is</a:t>
            </a:r>
            <a:r>
              <a:rPr lang="pt-BR" dirty="0">
                <a:solidFill>
                  <a:schemeClr val="bg2">
                    <a:lumMod val="25000"/>
                  </a:schemeClr>
                </a:solidFill>
              </a:rPr>
              <a:t>  0.03 </a:t>
            </a:r>
          </a:p>
          <a:p>
            <a:endParaRPr lang="pt-BR" dirty="0">
              <a:solidFill>
                <a:schemeClr val="bg2">
                  <a:lumMod val="25000"/>
                </a:schemeClr>
              </a:solidFill>
            </a:endParaRPr>
          </a:p>
          <a:p>
            <a:r>
              <a:rPr lang="pt-BR" dirty="0">
                <a:solidFill>
                  <a:schemeClr val="bg2">
                    <a:lumMod val="25000"/>
                  </a:schemeClr>
                </a:solidFill>
              </a:rPr>
              <a:t>Tucker Lewis Index </a:t>
            </a:r>
            <a:r>
              <a:rPr lang="pt-BR" dirty="0" err="1">
                <a:solidFill>
                  <a:schemeClr val="bg2">
                    <a:lumMod val="25000"/>
                  </a:schemeClr>
                </a:solidFill>
              </a:rPr>
              <a:t>of</a:t>
            </a:r>
            <a:r>
              <a:rPr lang="pt-BR" dirty="0">
                <a:solidFill>
                  <a:schemeClr val="bg2">
                    <a:lumMod val="25000"/>
                  </a:schemeClr>
                </a:solidFill>
              </a:rPr>
              <a:t> </a:t>
            </a:r>
            <a:r>
              <a:rPr lang="pt-BR" dirty="0" err="1">
                <a:solidFill>
                  <a:schemeClr val="bg2">
                    <a:lumMod val="25000"/>
                  </a:schemeClr>
                </a:solidFill>
              </a:rPr>
              <a:t>factoring</a:t>
            </a:r>
            <a:r>
              <a:rPr lang="pt-BR" dirty="0">
                <a:solidFill>
                  <a:schemeClr val="bg2">
                    <a:lumMod val="25000"/>
                  </a:schemeClr>
                </a:solidFill>
              </a:rPr>
              <a:t> </a:t>
            </a:r>
            <a:r>
              <a:rPr lang="pt-BR" dirty="0" err="1">
                <a:solidFill>
                  <a:schemeClr val="bg2">
                    <a:lumMod val="25000"/>
                  </a:schemeClr>
                </a:solidFill>
              </a:rPr>
              <a:t>reliability</a:t>
            </a:r>
            <a:r>
              <a:rPr lang="pt-BR" dirty="0">
                <a:solidFill>
                  <a:schemeClr val="bg2">
                    <a:lumMod val="25000"/>
                  </a:schemeClr>
                </a:solidFill>
              </a:rPr>
              <a:t> =  0.95</a:t>
            </a:r>
          </a:p>
          <a:p>
            <a:r>
              <a:rPr lang="pt-BR" dirty="0">
                <a:solidFill>
                  <a:schemeClr val="bg2">
                    <a:lumMod val="25000"/>
                  </a:schemeClr>
                </a:solidFill>
              </a:rPr>
              <a:t>RMSEA index =  0.039  </a:t>
            </a:r>
            <a:r>
              <a:rPr lang="pt-BR" dirty="0" err="1">
                <a:solidFill>
                  <a:schemeClr val="bg2">
                    <a:lumMod val="25000"/>
                  </a:schemeClr>
                </a:solidFill>
              </a:rPr>
              <a:t>and</a:t>
            </a:r>
            <a:r>
              <a:rPr lang="pt-BR" dirty="0">
                <a:solidFill>
                  <a:schemeClr val="bg2">
                    <a:lumMod val="25000"/>
                  </a:schemeClr>
                </a:solidFill>
              </a:rPr>
              <a:t> </a:t>
            </a:r>
            <a:r>
              <a:rPr lang="pt-BR" dirty="0" err="1">
                <a:solidFill>
                  <a:schemeClr val="bg2">
                    <a:lumMod val="25000"/>
                  </a:schemeClr>
                </a:solidFill>
              </a:rPr>
              <a:t>the</a:t>
            </a:r>
            <a:r>
              <a:rPr lang="pt-BR" dirty="0">
                <a:solidFill>
                  <a:schemeClr val="bg2">
                    <a:lumMod val="25000"/>
                  </a:schemeClr>
                </a:solidFill>
              </a:rPr>
              <a:t> 10 % </a:t>
            </a:r>
            <a:r>
              <a:rPr lang="pt-BR" dirty="0" err="1">
                <a:solidFill>
                  <a:schemeClr val="bg2">
                    <a:lumMod val="25000"/>
                  </a:schemeClr>
                </a:solidFill>
              </a:rPr>
              <a:t>confidence</a:t>
            </a:r>
            <a:r>
              <a:rPr lang="pt-BR" dirty="0">
                <a:solidFill>
                  <a:schemeClr val="bg2">
                    <a:lumMod val="25000"/>
                  </a:schemeClr>
                </a:solidFill>
              </a:rPr>
              <a:t> </a:t>
            </a:r>
            <a:r>
              <a:rPr lang="pt-BR" dirty="0" err="1">
                <a:solidFill>
                  <a:schemeClr val="bg2">
                    <a:lumMod val="25000"/>
                  </a:schemeClr>
                </a:solidFill>
              </a:rPr>
              <a:t>intervals</a:t>
            </a:r>
            <a:r>
              <a:rPr lang="pt-BR" dirty="0">
                <a:solidFill>
                  <a:schemeClr val="bg2">
                    <a:lumMod val="25000"/>
                  </a:schemeClr>
                </a:solidFill>
              </a:rPr>
              <a:t> are  0.03 0.048</a:t>
            </a:r>
          </a:p>
          <a:p>
            <a:r>
              <a:rPr lang="pt-BR" dirty="0">
                <a:solidFill>
                  <a:schemeClr val="bg2">
                    <a:lumMod val="25000"/>
                  </a:schemeClr>
                </a:solidFill>
              </a:rPr>
              <a:t>BIC =  -336</a:t>
            </a:r>
          </a:p>
          <a:p>
            <a:r>
              <a:rPr lang="pt-BR" dirty="0">
                <a:solidFill>
                  <a:schemeClr val="bg2">
                    <a:lumMod val="25000"/>
                  </a:schemeClr>
                </a:solidFill>
              </a:rPr>
              <a:t> </a:t>
            </a:r>
            <a:r>
              <a:rPr lang="pt-BR" dirty="0" err="1">
                <a:solidFill>
                  <a:schemeClr val="bg2">
                    <a:lumMod val="25000"/>
                  </a:schemeClr>
                </a:solidFill>
              </a:rPr>
              <a:t>With</a:t>
            </a:r>
            <a:r>
              <a:rPr lang="pt-BR" dirty="0">
                <a:solidFill>
                  <a:schemeClr val="bg2">
                    <a:lumMod val="25000"/>
                  </a:schemeClr>
                </a:solidFill>
              </a:rPr>
              <a:t> </a:t>
            </a:r>
            <a:r>
              <a:rPr lang="pt-BR" dirty="0" err="1">
                <a:solidFill>
                  <a:schemeClr val="bg2">
                    <a:lumMod val="25000"/>
                  </a:schemeClr>
                </a:solidFill>
              </a:rPr>
              <a:t>factor</a:t>
            </a:r>
            <a:r>
              <a:rPr lang="pt-BR" dirty="0">
                <a:solidFill>
                  <a:schemeClr val="bg2">
                    <a:lumMod val="25000"/>
                  </a:schemeClr>
                </a:solidFill>
              </a:rPr>
              <a:t> </a:t>
            </a:r>
            <a:r>
              <a:rPr lang="pt-BR" dirty="0" err="1">
                <a:solidFill>
                  <a:schemeClr val="bg2">
                    <a:lumMod val="25000"/>
                  </a:schemeClr>
                </a:solidFill>
              </a:rPr>
              <a:t>correlations</a:t>
            </a:r>
            <a:r>
              <a:rPr lang="pt-BR" dirty="0">
                <a:solidFill>
                  <a:schemeClr val="bg2">
                    <a:lumMod val="25000"/>
                  </a:schemeClr>
                </a:solidFill>
              </a:rPr>
              <a:t> </a:t>
            </a:r>
            <a:r>
              <a:rPr lang="pt-BR" dirty="0" err="1">
                <a:solidFill>
                  <a:schemeClr val="bg2">
                    <a:lumMod val="25000"/>
                  </a:schemeClr>
                </a:solidFill>
              </a:rPr>
              <a:t>of</a:t>
            </a:r>
            <a:r>
              <a:rPr lang="pt-BR" dirty="0">
                <a:solidFill>
                  <a:schemeClr val="bg2">
                    <a:lumMod val="25000"/>
                  </a:schemeClr>
                </a:solidFill>
              </a:rPr>
              <a:t> </a:t>
            </a:r>
          </a:p>
          <a:p>
            <a:r>
              <a:rPr lang="pt-BR" dirty="0">
                <a:solidFill>
                  <a:schemeClr val="bg2">
                    <a:lumMod val="25000"/>
                  </a:schemeClr>
                </a:solidFill>
              </a:rPr>
              <a:t>     MR1 MR3  MR2</a:t>
            </a:r>
          </a:p>
          <a:p>
            <a:r>
              <a:rPr lang="pt-BR" dirty="0">
                <a:solidFill>
                  <a:schemeClr val="bg2">
                    <a:lumMod val="25000"/>
                  </a:schemeClr>
                </a:solidFill>
              </a:rPr>
              <a:t>MR1 1.00 0.5 0.34</a:t>
            </a:r>
          </a:p>
          <a:p>
            <a:r>
              <a:rPr lang="pt-BR" dirty="0">
                <a:solidFill>
                  <a:schemeClr val="bg2">
                    <a:lumMod val="25000"/>
                  </a:schemeClr>
                </a:solidFill>
              </a:rPr>
              <a:t>MR3 0.50 1.0 0.20</a:t>
            </a:r>
          </a:p>
          <a:p>
            <a:r>
              <a:rPr lang="pt-BR" dirty="0">
                <a:solidFill>
                  <a:schemeClr val="bg2">
                    <a:lumMod val="25000"/>
                  </a:schemeClr>
                </a:solidFill>
              </a:rPr>
              <a:t>MR2 0.34 0.2 1.00</a:t>
            </a:r>
          </a:p>
        </p:txBody>
      </p:sp>
      <p:sp>
        <p:nvSpPr>
          <p:cNvPr id="10" name="CaixaDeTexto 9">
            <a:extLst>
              <a:ext uri="{FF2B5EF4-FFF2-40B4-BE49-F238E27FC236}">
                <a16:creationId xmlns:a16="http://schemas.microsoft.com/office/drawing/2014/main" id="{CB5D1AB2-F564-46C4-9E8E-AB7B37E977E8}"/>
              </a:ext>
            </a:extLst>
          </p:cNvPr>
          <p:cNvSpPr txBox="1"/>
          <p:nvPr/>
        </p:nvSpPr>
        <p:spPr>
          <a:xfrm>
            <a:off x="4108175" y="6070495"/>
            <a:ext cx="3034747" cy="369332"/>
          </a:xfrm>
          <a:prstGeom prst="rect">
            <a:avLst/>
          </a:prstGeom>
          <a:solidFill>
            <a:schemeClr val="accent1">
              <a:lumMod val="75000"/>
            </a:schemeClr>
          </a:solidFill>
        </p:spPr>
        <p:txBody>
          <a:bodyPr wrap="square" rtlCol="0">
            <a:spAutoFit/>
          </a:bodyPr>
          <a:lstStyle/>
          <a:p>
            <a:pPr algn="ctr"/>
            <a:r>
              <a:rPr lang="pt-BR" dirty="0"/>
              <a:t>Correlação entre os fatores!</a:t>
            </a:r>
          </a:p>
        </p:txBody>
      </p:sp>
    </p:spTree>
    <p:extLst>
      <p:ext uri="{BB962C8B-B14F-4D97-AF65-F5344CB8AC3E}">
        <p14:creationId xmlns:p14="http://schemas.microsoft.com/office/powerpoint/2010/main" val="357140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Retângulo 2">
            <a:extLst>
              <a:ext uri="{FF2B5EF4-FFF2-40B4-BE49-F238E27FC236}">
                <a16:creationId xmlns:a16="http://schemas.microsoft.com/office/drawing/2014/main" id="{88A99B3A-2A9A-48CC-BA5D-6C34C1A50B2D}"/>
              </a:ext>
            </a:extLst>
          </p:cNvPr>
          <p:cNvSpPr/>
          <p:nvPr/>
        </p:nvSpPr>
        <p:spPr>
          <a:xfrm>
            <a:off x="1066799" y="1288639"/>
            <a:ext cx="6096000" cy="5355312"/>
          </a:xfrm>
          <a:prstGeom prst="rect">
            <a:avLst/>
          </a:prstGeom>
        </p:spPr>
        <p:txBody>
          <a:bodyPr>
            <a:spAutoFit/>
          </a:bodyPr>
          <a:lstStyle/>
          <a:p>
            <a:r>
              <a:rPr lang="pt-BR" dirty="0" err="1"/>
              <a:t>Loadings</a:t>
            </a:r>
            <a:r>
              <a:rPr lang="pt-BR" dirty="0"/>
              <a:t> (</a:t>
            </a:r>
            <a:r>
              <a:rPr lang="pt-BR" dirty="0" err="1"/>
              <a:t>Pattern</a:t>
            </a:r>
            <a:r>
              <a:rPr lang="pt-BR" dirty="0"/>
              <a:t> Matrix): Rotação </a:t>
            </a:r>
            <a:r>
              <a:rPr lang="pt-BR" dirty="0" err="1"/>
              <a:t>Promax</a:t>
            </a:r>
            <a:endParaRPr lang="pt-BR" dirty="0"/>
          </a:p>
          <a:p>
            <a:endParaRPr lang="pt-BR" dirty="0"/>
          </a:p>
          <a:p>
            <a:r>
              <a:rPr lang="pt-BR" dirty="0"/>
              <a:t>    	MR1        MR2       MR3   </a:t>
            </a:r>
          </a:p>
          <a:p>
            <a:r>
              <a:rPr lang="pt-BR" dirty="0"/>
              <a:t>X1   	</a:t>
            </a:r>
            <a:r>
              <a:rPr lang="pt-BR" b="1" dirty="0"/>
              <a:t>0.585</a:t>
            </a:r>
            <a:r>
              <a:rPr lang="pt-BR" dirty="0"/>
              <a:t>              </a:t>
            </a:r>
          </a:p>
          <a:p>
            <a:r>
              <a:rPr lang="pt-BR" dirty="0"/>
              <a:t>X2   	</a:t>
            </a:r>
            <a:r>
              <a:rPr lang="pt-BR" b="1" dirty="0"/>
              <a:t>0.571</a:t>
            </a:r>
            <a:r>
              <a:rPr lang="pt-BR" dirty="0"/>
              <a:t>              </a:t>
            </a:r>
          </a:p>
          <a:p>
            <a:r>
              <a:rPr lang="pt-BR" dirty="0"/>
              <a:t>X3   	</a:t>
            </a:r>
            <a:r>
              <a:rPr lang="pt-BR" b="1" dirty="0"/>
              <a:t>0.595</a:t>
            </a:r>
            <a:r>
              <a:rPr lang="pt-BR" dirty="0"/>
              <a:t> 	-0.117  	0.130</a:t>
            </a:r>
          </a:p>
          <a:p>
            <a:r>
              <a:rPr lang="pt-BR" dirty="0"/>
              <a:t>X4   	</a:t>
            </a:r>
            <a:r>
              <a:rPr lang="pt-BR" b="1" dirty="0"/>
              <a:t>0.586</a:t>
            </a:r>
            <a:r>
              <a:rPr lang="pt-BR" dirty="0"/>
              <a:t> 	-0.108       </a:t>
            </a:r>
          </a:p>
          <a:p>
            <a:r>
              <a:rPr lang="pt-BR" dirty="0"/>
              <a:t>X5   	</a:t>
            </a:r>
            <a:r>
              <a:rPr lang="pt-BR" b="1" dirty="0"/>
              <a:t>0.604</a:t>
            </a:r>
            <a:r>
              <a:rPr lang="pt-BR" dirty="0"/>
              <a:t>        	-0.126</a:t>
            </a:r>
          </a:p>
          <a:p>
            <a:r>
              <a:rPr lang="pt-BR" dirty="0"/>
              <a:t>X6   	</a:t>
            </a:r>
            <a:r>
              <a:rPr lang="pt-BR" b="1" dirty="0"/>
              <a:t>0.699</a:t>
            </a:r>
            <a:r>
              <a:rPr lang="pt-BR" dirty="0"/>
              <a:t> 	-0.137       </a:t>
            </a:r>
          </a:p>
          <a:p>
            <a:r>
              <a:rPr lang="pt-BR" dirty="0"/>
              <a:t>X7   	</a:t>
            </a:r>
            <a:r>
              <a:rPr lang="pt-BR" b="1" dirty="0"/>
              <a:t>0.609 </a:t>
            </a:r>
            <a:r>
              <a:rPr lang="pt-BR" dirty="0"/>
              <a:t>             </a:t>
            </a:r>
          </a:p>
          <a:p>
            <a:r>
              <a:rPr lang="pt-BR" dirty="0"/>
              <a:t>X8   	</a:t>
            </a:r>
            <a:r>
              <a:rPr lang="pt-BR" b="1" dirty="0"/>
              <a:t>0.641</a:t>
            </a:r>
            <a:r>
              <a:rPr lang="pt-BR" dirty="0"/>
              <a:t>  	0.128 	-0.131</a:t>
            </a:r>
          </a:p>
          <a:p>
            <a:r>
              <a:rPr lang="pt-BR" dirty="0"/>
              <a:t>X9   	</a:t>
            </a:r>
            <a:r>
              <a:rPr lang="pt-BR" b="1" dirty="0"/>
              <a:t>0.327</a:t>
            </a:r>
            <a:r>
              <a:rPr lang="pt-BR" dirty="0"/>
              <a:t>  	0.166       </a:t>
            </a:r>
          </a:p>
          <a:p>
            <a:r>
              <a:rPr lang="pt-BR" dirty="0"/>
              <a:t>X10  	0.161  	</a:t>
            </a:r>
            <a:r>
              <a:rPr lang="pt-BR" b="1" dirty="0"/>
              <a:t>0.450  </a:t>
            </a:r>
            <a:r>
              <a:rPr lang="pt-BR" dirty="0"/>
              <a:t>     </a:t>
            </a:r>
          </a:p>
          <a:p>
            <a:r>
              <a:rPr lang="pt-BR" dirty="0"/>
              <a:t>X11        	         	</a:t>
            </a:r>
            <a:r>
              <a:rPr lang="pt-BR" b="1" dirty="0"/>
              <a:t>0.759 </a:t>
            </a:r>
            <a:r>
              <a:rPr lang="pt-BR" dirty="0"/>
              <a:t>      </a:t>
            </a:r>
          </a:p>
          <a:p>
            <a:r>
              <a:rPr lang="pt-BR" dirty="0"/>
              <a:t>X12 	-0.141  	</a:t>
            </a:r>
            <a:r>
              <a:rPr lang="pt-BR" b="1" dirty="0"/>
              <a:t>0.652 </a:t>
            </a:r>
            <a:r>
              <a:rPr lang="pt-BR" dirty="0"/>
              <a:t>      </a:t>
            </a:r>
          </a:p>
          <a:p>
            <a:r>
              <a:rPr lang="pt-BR" dirty="0"/>
              <a:t>X13  	0.213  	</a:t>
            </a:r>
            <a:r>
              <a:rPr lang="pt-BR" b="1" dirty="0"/>
              <a:t>0.319  </a:t>
            </a:r>
            <a:r>
              <a:rPr lang="pt-BR" dirty="0"/>
              <a:t>     </a:t>
            </a:r>
          </a:p>
          <a:p>
            <a:r>
              <a:rPr lang="pt-BR" dirty="0"/>
              <a:t>X14                		</a:t>
            </a:r>
            <a:r>
              <a:rPr lang="pt-BR" b="1" dirty="0"/>
              <a:t>0.837</a:t>
            </a:r>
          </a:p>
          <a:p>
            <a:r>
              <a:rPr lang="pt-BR" dirty="0"/>
              <a:t>X15                		</a:t>
            </a:r>
            <a:r>
              <a:rPr lang="pt-BR" b="1" dirty="0"/>
              <a:t>0.576</a:t>
            </a:r>
          </a:p>
          <a:p>
            <a:r>
              <a:rPr lang="pt-BR" dirty="0"/>
              <a:t>X16  	0.208         	</a:t>
            </a:r>
            <a:r>
              <a:rPr lang="pt-BR" b="1" dirty="0"/>
              <a:t>0.483</a:t>
            </a:r>
          </a:p>
        </p:txBody>
      </p:sp>
    </p:spTree>
    <p:extLst>
      <p:ext uri="{BB962C8B-B14F-4D97-AF65-F5344CB8AC3E}">
        <p14:creationId xmlns:p14="http://schemas.microsoft.com/office/powerpoint/2010/main" val="797890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3" name="Retângulo 2">
            <a:extLst>
              <a:ext uri="{FF2B5EF4-FFF2-40B4-BE49-F238E27FC236}">
                <a16:creationId xmlns:a16="http://schemas.microsoft.com/office/drawing/2014/main" id="{D2C55B66-99EB-41CC-B68C-617C746C1362}"/>
              </a:ext>
            </a:extLst>
          </p:cNvPr>
          <p:cNvSpPr/>
          <p:nvPr/>
        </p:nvSpPr>
        <p:spPr>
          <a:xfrm>
            <a:off x="4412974" y="1453847"/>
            <a:ext cx="6096000" cy="4801314"/>
          </a:xfrm>
          <a:prstGeom prst="rect">
            <a:avLst/>
          </a:prstGeom>
        </p:spPr>
        <p:txBody>
          <a:bodyPr>
            <a:spAutoFit/>
          </a:bodyPr>
          <a:lstStyle/>
          <a:p>
            <a:r>
              <a:rPr lang="pt-BR" dirty="0"/>
              <a:t> </a:t>
            </a:r>
            <a:r>
              <a:rPr lang="pt-BR" dirty="0" err="1"/>
              <a:t>comunalidade</a:t>
            </a:r>
            <a:r>
              <a:rPr lang="pt-BR" dirty="0"/>
              <a:t> especificidade</a:t>
            </a:r>
          </a:p>
          <a:p>
            <a:r>
              <a:rPr lang="pt-BR" dirty="0"/>
              <a:t>X1         0.375          0.625</a:t>
            </a:r>
          </a:p>
          <a:p>
            <a:r>
              <a:rPr lang="pt-BR" dirty="0"/>
              <a:t>X2         0.327          0.673</a:t>
            </a:r>
          </a:p>
          <a:p>
            <a:r>
              <a:rPr lang="pt-BR" dirty="0"/>
              <a:t>X3         0.394          0.606</a:t>
            </a:r>
          </a:p>
          <a:p>
            <a:r>
              <a:rPr lang="pt-BR" dirty="0"/>
              <a:t>X4         0.310          0.690</a:t>
            </a:r>
          </a:p>
          <a:p>
            <a:r>
              <a:rPr lang="pt-BR" dirty="0"/>
              <a:t>X5         0.331          0.669</a:t>
            </a:r>
          </a:p>
          <a:p>
            <a:r>
              <a:rPr lang="pt-BR" dirty="0"/>
              <a:t>X6         0.419          0.581</a:t>
            </a:r>
          </a:p>
          <a:p>
            <a:r>
              <a:rPr lang="pt-BR" dirty="0"/>
              <a:t>X7         0.390          0.610</a:t>
            </a:r>
          </a:p>
          <a:p>
            <a:r>
              <a:rPr lang="pt-BR" dirty="0"/>
              <a:t>X8         0.424          0.576</a:t>
            </a:r>
          </a:p>
          <a:p>
            <a:r>
              <a:rPr lang="pt-BR" dirty="0"/>
              <a:t>X9         0.203          0.797</a:t>
            </a:r>
          </a:p>
          <a:p>
            <a:r>
              <a:rPr lang="pt-BR" dirty="0"/>
              <a:t>X10        0.297          0.703</a:t>
            </a:r>
          </a:p>
          <a:p>
            <a:r>
              <a:rPr lang="pt-BR" dirty="0"/>
              <a:t>X11        0.528          0.472</a:t>
            </a:r>
          </a:p>
          <a:p>
            <a:r>
              <a:rPr lang="pt-BR" dirty="0"/>
              <a:t>X12        0.375          0.625</a:t>
            </a:r>
          </a:p>
          <a:p>
            <a:r>
              <a:rPr lang="pt-BR" dirty="0"/>
              <a:t>X13        0.205          0.795</a:t>
            </a:r>
          </a:p>
          <a:p>
            <a:r>
              <a:rPr lang="pt-BR" dirty="0"/>
              <a:t>X14        0.692          0.308</a:t>
            </a:r>
          </a:p>
          <a:p>
            <a:r>
              <a:rPr lang="pt-BR" dirty="0"/>
              <a:t>X15        0.331          0.669</a:t>
            </a:r>
          </a:p>
          <a:p>
            <a:r>
              <a:rPr lang="pt-BR" dirty="0"/>
              <a:t>X16        0.365          0.635</a:t>
            </a:r>
          </a:p>
        </p:txBody>
      </p:sp>
    </p:spTree>
    <p:extLst>
      <p:ext uri="{BB962C8B-B14F-4D97-AF65-F5344CB8AC3E}">
        <p14:creationId xmlns:p14="http://schemas.microsoft.com/office/powerpoint/2010/main" val="3556577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graphicFrame>
        <p:nvGraphicFramePr>
          <p:cNvPr id="6" name="Tabela 5">
            <a:extLst>
              <a:ext uri="{FF2B5EF4-FFF2-40B4-BE49-F238E27FC236}">
                <a16:creationId xmlns:a16="http://schemas.microsoft.com/office/drawing/2014/main" id="{0829F453-A4D0-4D87-99E3-A46456F1D162}"/>
              </a:ext>
            </a:extLst>
          </p:cNvPr>
          <p:cNvGraphicFramePr>
            <a:graphicFrameLocks noGrp="1"/>
          </p:cNvGraphicFramePr>
          <p:nvPr>
            <p:extLst>
              <p:ext uri="{D42A27DB-BD31-4B8C-83A1-F6EECF244321}">
                <p14:modId xmlns:p14="http://schemas.microsoft.com/office/powerpoint/2010/main" val="1257056361"/>
              </p:ext>
            </p:extLst>
          </p:nvPr>
        </p:nvGraphicFramePr>
        <p:xfrm>
          <a:off x="1391478" y="1473166"/>
          <a:ext cx="9515061" cy="5809456"/>
        </p:xfrm>
        <a:graphic>
          <a:graphicData uri="http://schemas.openxmlformats.org/drawingml/2006/table">
            <a:tbl>
              <a:tblPr firstRow="1" firstCol="1" bandRow="1">
                <a:tableStyleId>{5C22544A-7EE6-4342-B048-85BDC9FD1C3A}</a:tableStyleId>
              </a:tblPr>
              <a:tblGrid>
                <a:gridCol w="9515061">
                  <a:extLst>
                    <a:ext uri="{9D8B030D-6E8A-4147-A177-3AD203B41FA5}">
                      <a16:colId xmlns:a16="http://schemas.microsoft.com/office/drawing/2014/main" val="2039918726"/>
                    </a:ext>
                  </a:extLst>
                </a:gridCol>
              </a:tblGrid>
              <a:tr h="299894">
                <a:tc>
                  <a:txBody>
                    <a:bodyPr/>
                    <a:lstStyle/>
                    <a:p>
                      <a:pPr>
                        <a:lnSpc>
                          <a:spcPct val="107000"/>
                        </a:lnSpc>
                        <a:spcAft>
                          <a:spcPts val="0"/>
                        </a:spcAft>
                      </a:pPr>
                      <a:r>
                        <a:rPr lang="pt-BR" sz="1800" b="0" dirty="0">
                          <a:solidFill>
                            <a:schemeClr val="tx1"/>
                          </a:solidFill>
                          <a:effectLst/>
                        </a:rPr>
                        <a:t>X1 Terminar meu dever de casa (tarefa ou lição) no dia marcado</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241678437"/>
                  </a:ext>
                </a:extLst>
              </a:tr>
              <a:tr h="299894">
                <a:tc>
                  <a:txBody>
                    <a:bodyPr/>
                    <a:lstStyle/>
                    <a:p>
                      <a:pPr>
                        <a:lnSpc>
                          <a:spcPct val="107000"/>
                        </a:lnSpc>
                        <a:spcAft>
                          <a:spcPts val="0"/>
                        </a:spcAft>
                      </a:pPr>
                      <a:r>
                        <a:rPr lang="pt-BR" sz="1800" b="0" dirty="0">
                          <a:solidFill>
                            <a:schemeClr val="tx1"/>
                          </a:solidFill>
                          <a:effectLst/>
                        </a:rPr>
                        <a:t>X2 Estudar quando tem outras coisas interessantes para fazer</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718105832"/>
                  </a:ext>
                </a:extLst>
              </a:tr>
              <a:tr h="299894">
                <a:tc>
                  <a:txBody>
                    <a:bodyPr/>
                    <a:lstStyle/>
                    <a:p>
                      <a:pPr>
                        <a:lnSpc>
                          <a:spcPct val="107000"/>
                        </a:lnSpc>
                        <a:spcAft>
                          <a:spcPts val="0"/>
                        </a:spcAft>
                      </a:pPr>
                      <a:r>
                        <a:rPr lang="pt-BR" sz="1800" b="0" dirty="0">
                          <a:solidFill>
                            <a:schemeClr val="tx1"/>
                          </a:solidFill>
                          <a:effectLst/>
                        </a:rPr>
                        <a:t>X3 Sempre me concentrar no que está sendo ensinado durante as aulas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853223390"/>
                  </a:ext>
                </a:extLst>
              </a:tr>
              <a:tr h="299894">
                <a:tc>
                  <a:txBody>
                    <a:bodyPr/>
                    <a:lstStyle/>
                    <a:p>
                      <a:pPr>
                        <a:lnSpc>
                          <a:spcPct val="107000"/>
                        </a:lnSpc>
                        <a:spcAft>
                          <a:spcPts val="0"/>
                        </a:spcAft>
                      </a:pPr>
                      <a:r>
                        <a:rPr lang="pt-BR" sz="1800" b="0" dirty="0">
                          <a:solidFill>
                            <a:schemeClr val="tx1"/>
                          </a:solidFill>
                          <a:effectLst/>
                        </a:rPr>
                        <a:t>X4 Fazer anotações durante as aulas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42064831"/>
                  </a:ext>
                </a:extLst>
              </a:tr>
              <a:tr h="299894">
                <a:tc>
                  <a:txBody>
                    <a:bodyPr/>
                    <a:lstStyle/>
                    <a:p>
                      <a:pPr>
                        <a:lnSpc>
                          <a:spcPct val="107000"/>
                        </a:lnSpc>
                        <a:spcAft>
                          <a:spcPts val="0"/>
                        </a:spcAft>
                      </a:pPr>
                      <a:r>
                        <a:rPr lang="pt-BR" sz="1800" b="0" dirty="0">
                          <a:solidFill>
                            <a:schemeClr val="tx1"/>
                          </a:solidFill>
                          <a:effectLst/>
                        </a:rPr>
                        <a:t>X5 Utilizar várias fontes de informação (internet, biblioteca) para realizar trabalhos escolares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163290914"/>
                  </a:ext>
                </a:extLst>
              </a:tr>
              <a:tr h="299894">
                <a:tc>
                  <a:txBody>
                    <a:bodyPr/>
                    <a:lstStyle/>
                    <a:p>
                      <a:pPr>
                        <a:lnSpc>
                          <a:spcPct val="107000"/>
                        </a:lnSpc>
                        <a:spcAft>
                          <a:spcPts val="0"/>
                        </a:spcAft>
                      </a:pPr>
                      <a:r>
                        <a:rPr lang="pt-BR" sz="1800" b="0" dirty="0">
                          <a:solidFill>
                            <a:schemeClr val="tx1"/>
                          </a:solidFill>
                          <a:effectLst/>
                        </a:rPr>
                        <a:t>X6 Planejar o meu dia para fazer as atividades escolares (por exemplo: trabalhos, tarefas)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980826349"/>
                  </a:ext>
                </a:extLst>
              </a:tr>
              <a:tr h="299894">
                <a:tc>
                  <a:txBody>
                    <a:bodyPr/>
                    <a:lstStyle/>
                    <a:p>
                      <a:pPr>
                        <a:lnSpc>
                          <a:spcPct val="107000"/>
                        </a:lnSpc>
                        <a:spcAft>
                          <a:spcPts val="0"/>
                        </a:spcAft>
                      </a:pPr>
                      <a:r>
                        <a:rPr lang="pt-BR" sz="1800" b="0" dirty="0">
                          <a:solidFill>
                            <a:schemeClr val="tx1"/>
                          </a:solidFill>
                          <a:effectLst/>
                        </a:rPr>
                        <a:t>X7 Lembrar das informações apresentadas em aula e em livros da escola</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264161393"/>
                  </a:ext>
                </a:extLst>
              </a:tr>
              <a:tr h="442269">
                <a:tc>
                  <a:txBody>
                    <a:bodyPr/>
                    <a:lstStyle/>
                    <a:p>
                      <a:pPr>
                        <a:lnSpc>
                          <a:spcPct val="107000"/>
                        </a:lnSpc>
                        <a:spcAft>
                          <a:spcPts val="0"/>
                        </a:spcAft>
                      </a:pPr>
                      <a:r>
                        <a:rPr lang="pt-BR" sz="1800" b="0" dirty="0">
                          <a:solidFill>
                            <a:schemeClr val="tx1"/>
                          </a:solidFill>
                          <a:effectLst/>
                        </a:rPr>
                        <a:t>X8 Fazer eu mesmo as atividades escolares (por exemplo: trabalhos, tarefas)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918368203"/>
                  </a:ext>
                </a:extLst>
              </a:tr>
              <a:tr h="299894">
                <a:tc>
                  <a:txBody>
                    <a:bodyPr/>
                    <a:lstStyle/>
                    <a:p>
                      <a:pPr>
                        <a:lnSpc>
                          <a:spcPct val="107000"/>
                        </a:lnSpc>
                        <a:spcAft>
                          <a:spcPts val="0"/>
                        </a:spcAft>
                      </a:pPr>
                      <a:r>
                        <a:rPr lang="pt-BR" sz="1800" b="0" dirty="0">
                          <a:solidFill>
                            <a:schemeClr val="tx1"/>
                          </a:solidFill>
                          <a:effectLst/>
                        </a:rPr>
                        <a:t>X9 Controlar minha vontade de faltar à escola mesmo quando estou chateado ou triste</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510787343"/>
                  </a:ext>
                </a:extLst>
              </a:tr>
              <a:tr h="299894">
                <a:tc>
                  <a:txBody>
                    <a:bodyPr/>
                    <a:lstStyle/>
                    <a:p>
                      <a:pPr>
                        <a:lnSpc>
                          <a:spcPct val="107000"/>
                        </a:lnSpc>
                        <a:spcAft>
                          <a:spcPts val="0"/>
                        </a:spcAft>
                      </a:pPr>
                      <a:r>
                        <a:rPr lang="pt-BR" sz="1800" b="0">
                          <a:solidFill>
                            <a:schemeClr val="tx1"/>
                          </a:solidFill>
                          <a:effectLst/>
                        </a:rPr>
                        <a:t>X10 Expressar minhas opiniões quando outros colegas de classe discordam de mim</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537851029"/>
                  </a:ext>
                </a:extLst>
              </a:tr>
              <a:tr h="299894">
                <a:tc>
                  <a:txBody>
                    <a:bodyPr/>
                    <a:lstStyle/>
                    <a:p>
                      <a:pPr>
                        <a:lnSpc>
                          <a:spcPct val="107000"/>
                        </a:lnSpc>
                        <a:spcAft>
                          <a:spcPts val="0"/>
                        </a:spcAft>
                      </a:pPr>
                      <a:r>
                        <a:rPr lang="pt-BR" sz="1800" b="0">
                          <a:solidFill>
                            <a:schemeClr val="tx1"/>
                          </a:solidFill>
                          <a:effectLst/>
                        </a:rPr>
                        <a:t>X11 Me defender quando sinto que estou sendo tratado injustamente</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648966855"/>
                  </a:ext>
                </a:extLst>
              </a:tr>
              <a:tr h="299894">
                <a:tc>
                  <a:txBody>
                    <a:bodyPr/>
                    <a:lstStyle/>
                    <a:p>
                      <a:pPr>
                        <a:lnSpc>
                          <a:spcPct val="107000"/>
                        </a:lnSpc>
                        <a:spcAft>
                          <a:spcPts val="0"/>
                        </a:spcAft>
                      </a:pPr>
                      <a:r>
                        <a:rPr lang="pt-BR" sz="1800" b="0">
                          <a:solidFill>
                            <a:schemeClr val="tx1"/>
                          </a:solidFill>
                          <a:effectLst/>
                        </a:rPr>
                        <a:t>X12 Fazer com que os outros parem de me aborrecer ou ferir meus sentimentos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4130365377"/>
                  </a:ext>
                </a:extLst>
              </a:tr>
              <a:tr h="299894">
                <a:tc>
                  <a:txBody>
                    <a:bodyPr/>
                    <a:lstStyle/>
                    <a:p>
                      <a:pPr>
                        <a:lnSpc>
                          <a:spcPct val="107000"/>
                        </a:lnSpc>
                        <a:spcAft>
                          <a:spcPts val="0"/>
                        </a:spcAft>
                      </a:pPr>
                      <a:r>
                        <a:rPr lang="pt-BR" sz="1800" b="0">
                          <a:solidFill>
                            <a:schemeClr val="tx1"/>
                          </a:solidFill>
                          <a:effectLst/>
                        </a:rPr>
                        <a:t>X13 Manter-me firme com alguém que está pedindo para que eu faça alguma coisa errada</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39040352"/>
                  </a:ext>
                </a:extLst>
              </a:tr>
              <a:tr h="299894">
                <a:tc>
                  <a:txBody>
                    <a:bodyPr/>
                    <a:lstStyle/>
                    <a:p>
                      <a:pPr>
                        <a:lnSpc>
                          <a:spcPct val="107000"/>
                        </a:lnSpc>
                        <a:spcAft>
                          <a:spcPts val="0"/>
                        </a:spcAft>
                      </a:pPr>
                      <a:r>
                        <a:rPr lang="pt-BR" sz="1800" b="0">
                          <a:solidFill>
                            <a:schemeClr val="tx1"/>
                          </a:solidFill>
                          <a:effectLst/>
                        </a:rPr>
                        <a:t>X14 Pedir aos meus pais (ou responsáveis) que me ajudem com um problema</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3297055073"/>
                  </a:ext>
                </a:extLst>
              </a:tr>
              <a:tr h="299894">
                <a:tc>
                  <a:txBody>
                    <a:bodyPr/>
                    <a:lstStyle/>
                    <a:p>
                      <a:pPr>
                        <a:lnSpc>
                          <a:spcPct val="107000"/>
                        </a:lnSpc>
                        <a:spcAft>
                          <a:spcPts val="0"/>
                        </a:spcAft>
                      </a:pPr>
                      <a:r>
                        <a:rPr lang="pt-BR" sz="1800" b="0">
                          <a:solidFill>
                            <a:schemeClr val="tx1"/>
                          </a:solidFill>
                          <a:effectLst/>
                        </a:rPr>
                        <a:t>X15 Pedir aos meus irmãos e/ou irmãs para me ajudarem com um problema</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579095446"/>
                  </a:ext>
                </a:extLst>
              </a:tr>
              <a:tr h="615131">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pt-BR" sz="1800" b="0" dirty="0">
                          <a:solidFill>
                            <a:schemeClr val="tx1"/>
                          </a:solidFill>
                          <a:effectLst/>
                        </a:rPr>
                        <a:t>X16 Pedir aos meus pais para participarem das minhas atividades escolares</a:t>
                      </a: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pt-BR" sz="1800" b="0" dirty="0">
                        <a:solidFill>
                          <a:schemeClr val="tx1"/>
                        </a:solidFill>
                        <a:effectLst/>
                      </a:endParaRPr>
                    </a:p>
                    <a:p>
                      <a:pPr>
                        <a:lnSpc>
                          <a:spcPct val="107000"/>
                        </a:lnSpc>
                        <a:spcAft>
                          <a:spcPts val="0"/>
                        </a:spcAft>
                      </a:pP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2030209003"/>
                  </a:ext>
                </a:extLst>
              </a:tr>
              <a:tr h="301197">
                <a:tc>
                  <a:txBody>
                    <a:bodyPr/>
                    <a:lstStyle/>
                    <a:p>
                      <a:pPr>
                        <a:lnSpc>
                          <a:spcPct val="107000"/>
                        </a:lnSpc>
                        <a:spcAft>
                          <a:spcPts val="0"/>
                        </a:spcAft>
                      </a:pPr>
                      <a:endParaRPr lang="pt-BR"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776117822"/>
                  </a:ext>
                </a:extLst>
              </a:tr>
            </a:tbl>
          </a:graphicData>
        </a:graphic>
      </p:graphicFrame>
      <p:sp>
        <p:nvSpPr>
          <p:cNvPr id="4" name="CaixaDeTexto 3">
            <a:extLst>
              <a:ext uri="{FF2B5EF4-FFF2-40B4-BE49-F238E27FC236}">
                <a16:creationId xmlns:a16="http://schemas.microsoft.com/office/drawing/2014/main" id="{B9F1C431-256B-4A92-A16B-CE7964329D1B}"/>
              </a:ext>
            </a:extLst>
          </p:cNvPr>
          <p:cNvSpPr txBox="1"/>
          <p:nvPr/>
        </p:nvSpPr>
        <p:spPr>
          <a:xfrm>
            <a:off x="344556" y="2844766"/>
            <a:ext cx="1046922" cy="369332"/>
          </a:xfrm>
          <a:prstGeom prst="rect">
            <a:avLst/>
          </a:prstGeom>
          <a:noFill/>
        </p:spPr>
        <p:txBody>
          <a:bodyPr wrap="square" rtlCol="0">
            <a:spAutoFit/>
          </a:bodyPr>
          <a:lstStyle/>
          <a:p>
            <a:r>
              <a:rPr lang="pt-BR" b="1" dirty="0"/>
              <a:t>Fator1</a:t>
            </a:r>
          </a:p>
        </p:txBody>
      </p:sp>
      <p:sp>
        <p:nvSpPr>
          <p:cNvPr id="9" name="CaixaDeTexto 8">
            <a:extLst>
              <a:ext uri="{FF2B5EF4-FFF2-40B4-BE49-F238E27FC236}">
                <a16:creationId xmlns:a16="http://schemas.microsoft.com/office/drawing/2014/main" id="{754085CB-E430-4905-B383-2758A04513C2}"/>
              </a:ext>
            </a:extLst>
          </p:cNvPr>
          <p:cNvSpPr txBox="1"/>
          <p:nvPr/>
        </p:nvSpPr>
        <p:spPr>
          <a:xfrm>
            <a:off x="344556" y="4744058"/>
            <a:ext cx="1046922" cy="369332"/>
          </a:xfrm>
          <a:prstGeom prst="rect">
            <a:avLst/>
          </a:prstGeom>
          <a:noFill/>
        </p:spPr>
        <p:txBody>
          <a:bodyPr wrap="square" rtlCol="0">
            <a:spAutoFit/>
          </a:bodyPr>
          <a:lstStyle/>
          <a:p>
            <a:r>
              <a:rPr lang="pt-BR" b="1" dirty="0"/>
              <a:t>Fator 2</a:t>
            </a:r>
          </a:p>
        </p:txBody>
      </p:sp>
      <p:sp>
        <p:nvSpPr>
          <p:cNvPr id="11" name="CaixaDeTexto 10">
            <a:extLst>
              <a:ext uri="{FF2B5EF4-FFF2-40B4-BE49-F238E27FC236}">
                <a16:creationId xmlns:a16="http://schemas.microsoft.com/office/drawing/2014/main" id="{3B60F275-5E0A-49C2-A3E2-82D242495158}"/>
              </a:ext>
            </a:extLst>
          </p:cNvPr>
          <p:cNvSpPr txBox="1"/>
          <p:nvPr/>
        </p:nvSpPr>
        <p:spPr>
          <a:xfrm>
            <a:off x="344556" y="5799051"/>
            <a:ext cx="1046922" cy="369332"/>
          </a:xfrm>
          <a:prstGeom prst="rect">
            <a:avLst/>
          </a:prstGeom>
          <a:noFill/>
        </p:spPr>
        <p:txBody>
          <a:bodyPr wrap="square" rtlCol="0">
            <a:spAutoFit/>
          </a:bodyPr>
          <a:lstStyle/>
          <a:p>
            <a:r>
              <a:rPr lang="pt-BR" b="1" dirty="0"/>
              <a:t>Fator 3</a:t>
            </a:r>
          </a:p>
        </p:txBody>
      </p:sp>
      <p:cxnSp>
        <p:nvCxnSpPr>
          <p:cNvPr id="12" name="Conector reto 11">
            <a:extLst>
              <a:ext uri="{FF2B5EF4-FFF2-40B4-BE49-F238E27FC236}">
                <a16:creationId xmlns:a16="http://schemas.microsoft.com/office/drawing/2014/main" id="{5AB1D4C8-50EF-4F8A-8B6B-6A082A68CBF2}"/>
              </a:ext>
            </a:extLst>
          </p:cNvPr>
          <p:cNvCxnSpPr>
            <a:cxnSpLocks/>
          </p:cNvCxnSpPr>
          <p:nvPr/>
        </p:nvCxnSpPr>
        <p:spPr>
          <a:xfrm>
            <a:off x="13252" y="4324886"/>
            <a:ext cx="108932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FF536B98-11A0-44ED-8C4D-4C5DC7BA5B10}"/>
              </a:ext>
            </a:extLst>
          </p:cNvPr>
          <p:cNvCxnSpPr>
            <a:cxnSpLocks/>
          </p:cNvCxnSpPr>
          <p:nvPr/>
        </p:nvCxnSpPr>
        <p:spPr>
          <a:xfrm>
            <a:off x="-6625" y="5524208"/>
            <a:ext cx="108932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22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1" y="602839"/>
            <a:ext cx="10058400" cy="1371600"/>
          </a:xfrm>
        </p:spPr>
        <p:txBody>
          <a:bodyPr/>
          <a:lstStyle/>
          <a:p>
            <a:r>
              <a:rPr lang="pt-BR" dirty="0"/>
              <a:t>Resultados</a:t>
            </a:r>
            <a:br>
              <a:rPr lang="pt-BR" dirty="0"/>
            </a:br>
            <a:br>
              <a:rPr lang="pt-BR" dirty="0"/>
            </a:br>
            <a:endParaRPr lang="pt-BR" dirty="0"/>
          </a:p>
        </p:txBody>
      </p:sp>
      <p:sp>
        <p:nvSpPr>
          <p:cNvPr id="4" name="CaixaDeTexto 3">
            <a:extLst>
              <a:ext uri="{FF2B5EF4-FFF2-40B4-BE49-F238E27FC236}">
                <a16:creationId xmlns:a16="http://schemas.microsoft.com/office/drawing/2014/main" id="{B9F1C431-256B-4A92-A16B-CE7964329D1B}"/>
              </a:ext>
            </a:extLst>
          </p:cNvPr>
          <p:cNvSpPr txBox="1"/>
          <p:nvPr/>
        </p:nvSpPr>
        <p:spPr>
          <a:xfrm>
            <a:off x="1212574" y="1956871"/>
            <a:ext cx="1046922" cy="369332"/>
          </a:xfrm>
          <a:prstGeom prst="rect">
            <a:avLst/>
          </a:prstGeom>
          <a:noFill/>
        </p:spPr>
        <p:txBody>
          <a:bodyPr wrap="square" rtlCol="0">
            <a:spAutoFit/>
          </a:bodyPr>
          <a:lstStyle/>
          <a:p>
            <a:r>
              <a:rPr lang="pt-BR" b="1" dirty="0"/>
              <a:t>Fator1</a:t>
            </a:r>
          </a:p>
        </p:txBody>
      </p:sp>
      <p:sp>
        <p:nvSpPr>
          <p:cNvPr id="9" name="CaixaDeTexto 8">
            <a:extLst>
              <a:ext uri="{FF2B5EF4-FFF2-40B4-BE49-F238E27FC236}">
                <a16:creationId xmlns:a16="http://schemas.microsoft.com/office/drawing/2014/main" id="{754085CB-E430-4905-B383-2758A04513C2}"/>
              </a:ext>
            </a:extLst>
          </p:cNvPr>
          <p:cNvSpPr txBox="1"/>
          <p:nvPr/>
        </p:nvSpPr>
        <p:spPr>
          <a:xfrm>
            <a:off x="1212574" y="3856163"/>
            <a:ext cx="1046922" cy="369332"/>
          </a:xfrm>
          <a:prstGeom prst="rect">
            <a:avLst/>
          </a:prstGeom>
          <a:noFill/>
        </p:spPr>
        <p:txBody>
          <a:bodyPr wrap="square" rtlCol="0">
            <a:spAutoFit/>
          </a:bodyPr>
          <a:lstStyle/>
          <a:p>
            <a:r>
              <a:rPr lang="pt-BR" b="1" dirty="0"/>
              <a:t>Fator 2</a:t>
            </a:r>
          </a:p>
        </p:txBody>
      </p:sp>
      <p:sp>
        <p:nvSpPr>
          <p:cNvPr id="11" name="CaixaDeTexto 10">
            <a:extLst>
              <a:ext uri="{FF2B5EF4-FFF2-40B4-BE49-F238E27FC236}">
                <a16:creationId xmlns:a16="http://schemas.microsoft.com/office/drawing/2014/main" id="{3B60F275-5E0A-49C2-A3E2-82D242495158}"/>
              </a:ext>
            </a:extLst>
          </p:cNvPr>
          <p:cNvSpPr txBox="1"/>
          <p:nvPr/>
        </p:nvSpPr>
        <p:spPr>
          <a:xfrm>
            <a:off x="1212574" y="4911156"/>
            <a:ext cx="1046922" cy="369332"/>
          </a:xfrm>
          <a:prstGeom prst="rect">
            <a:avLst/>
          </a:prstGeom>
          <a:noFill/>
        </p:spPr>
        <p:txBody>
          <a:bodyPr wrap="square" rtlCol="0">
            <a:spAutoFit/>
          </a:bodyPr>
          <a:lstStyle/>
          <a:p>
            <a:r>
              <a:rPr lang="pt-BR" b="1" dirty="0"/>
              <a:t>Fator 3</a:t>
            </a:r>
          </a:p>
        </p:txBody>
      </p:sp>
      <p:cxnSp>
        <p:nvCxnSpPr>
          <p:cNvPr id="12" name="Conector reto 11">
            <a:extLst>
              <a:ext uri="{FF2B5EF4-FFF2-40B4-BE49-F238E27FC236}">
                <a16:creationId xmlns:a16="http://schemas.microsoft.com/office/drawing/2014/main" id="{5AB1D4C8-50EF-4F8A-8B6B-6A082A68CBF2}"/>
              </a:ext>
            </a:extLst>
          </p:cNvPr>
          <p:cNvCxnSpPr>
            <a:cxnSpLocks/>
          </p:cNvCxnSpPr>
          <p:nvPr/>
        </p:nvCxnSpPr>
        <p:spPr>
          <a:xfrm>
            <a:off x="881270" y="3436991"/>
            <a:ext cx="108932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FF536B98-11A0-44ED-8C4D-4C5DC7BA5B10}"/>
              </a:ext>
            </a:extLst>
          </p:cNvPr>
          <p:cNvCxnSpPr>
            <a:cxnSpLocks/>
          </p:cNvCxnSpPr>
          <p:nvPr/>
        </p:nvCxnSpPr>
        <p:spPr>
          <a:xfrm>
            <a:off x="861393" y="4636313"/>
            <a:ext cx="10893287"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05B452DF-745D-4B73-A908-5C0D7FBDA1B7}"/>
              </a:ext>
            </a:extLst>
          </p:cNvPr>
          <p:cNvSpPr/>
          <p:nvPr/>
        </p:nvSpPr>
        <p:spPr>
          <a:xfrm>
            <a:off x="2617304" y="1683656"/>
            <a:ext cx="6957391" cy="923330"/>
          </a:xfrm>
          <a:prstGeom prst="rect">
            <a:avLst/>
          </a:prstGeom>
        </p:spPr>
        <p:txBody>
          <a:bodyPr wrap="square">
            <a:spAutoFit/>
          </a:bodyPr>
          <a:lstStyle/>
          <a:p>
            <a:r>
              <a:rPr lang="pt-BR" dirty="0" err="1"/>
              <a:t>Reliability</a:t>
            </a:r>
            <a:r>
              <a:rPr lang="pt-BR" dirty="0"/>
              <a:t> </a:t>
            </a:r>
            <a:r>
              <a:rPr lang="pt-BR" dirty="0" err="1"/>
              <a:t>analysis</a:t>
            </a:r>
            <a:r>
              <a:rPr lang="pt-BR" dirty="0"/>
              <a:t>   </a:t>
            </a:r>
          </a:p>
          <a:p>
            <a:r>
              <a:rPr lang="pt-BR" dirty="0"/>
              <a:t> </a:t>
            </a:r>
            <a:r>
              <a:rPr lang="pt-BR" dirty="0" err="1"/>
              <a:t>raw_alpha</a:t>
            </a:r>
            <a:r>
              <a:rPr lang="pt-BR" dirty="0"/>
              <a:t> </a:t>
            </a:r>
            <a:r>
              <a:rPr lang="pt-BR" dirty="0" err="1"/>
              <a:t>std.alpha</a:t>
            </a:r>
            <a:r>
              <a:rPr lang="pt-BR" dirty="0"/>
              <a:t> G6(</a:t>
            </a:r>
            <a:r>
              <a:rPr lang="pt-BR" dirty="0" err="1"/>
              <a:t>smc</a:t>
            </a:r>
            <a:r>
              <a:rPr lang="pt-BR" dirty="0"/>
              <a:t>) </a:t>
            </a:r>
            <a:r>
              <a:rPr lang="pt-BR" dirty="0" err="1"/>
              <a:t>average_r</a:t>
            </a:r>
            <a:r>
              <a:rPr lang="pt-BR" dirty="0"/>
              <a:t> S/N   ase </a:t>
            </a:r>
            <a:r>
              <a:rPr lang="pt-BR" dirty="0" err="1"/>
              <a:t>mean</a:t>
            </a:r>
            <a:r>
              <a:rPr lang="pt-BR" dirty="0"/>
              <a:t>   </a:t>
            </a:r>
            <a:r>
              <a:rPr lang="pt-BR" dirty="0" err="1"/>
              <a:t>sd</a:t>
            </a:r>
            <a:r>
              <a:rPr lang="pt-BR" dirty="0"/>
              <a:t> </a:t>
            </a:r>
            <a:r>
              <a:rPr lang="pt-BR" dirty="0" err="1"/>
              <a:t>median_r</a:t>
            </a:r>
            <a:endParaRPr lang="pt-BR" dirty="0"/>
          </a:p>
          <a:p>
            <a:r>
              <a:rPr lang="pt-BR" dirty="0"/>
              <a:t>      0.81      0.82    0.81      0.33 4.5 0.011  3.7 0.72     0.34</a:t>
            </a:r>
          </a:p>
        </p:txBody>
      </p:sp>
      <p:sp>
        <p:nvSpPr>
          <p:cNvPr id="5" name="Retângulo 4">
            <a:extLst>
              <a:ext uri="{FF2B5EF4-FFF2-40B4-BE49-F238E27FC236}">
                <a16:creationId xmlns:a16="http://schemas.microsoft.com/office/drawing/2014/main" id="{41B1753F-19F4-46CB-AD61-0EC0771C5AF1}"/>
              </a:ext>
            </a:extLst>
          </p:cNvPr>
          <p:cNvSpPr/>
          <p:nvPr/>
        </p:nvSpPr>
        <p:spPr>
          <a:xfrm>
            <a:off x="2617304" y="3579164"/>
            <a:ext cx="8163339" cy="923330"/>
          </a:xfrm>
          <a:prstGeom prst="rect">
            <a:avLst/>
          </a:prstGeom>
        </p:spPr>
        <p:txBody>
          <a:bodyPr wrap="square">
            <a:spAutoFit/>
          </a:bodyPr>
          <a:lstStyle/>
          <a:p>
            <a:r>
              <a:rPr lang="pt-BR"/>
              <a:t>Reliability analysis   </a:t>
            </a:r>
          </a:p>
          <a:p>
            <a:r>
              <a:rPr lang="pt-BR"/>
              <a:t> raw_alpha std.alpha G6(smc) average_r S/N   ase mean   sd median_r</a:t>
            </a:r>
          </a:p>
          <a:p>
            <a:r>
              <a:rPr lang="pt-BR"/>
              <a:t>      0.64      0.65    0.59      0.31 1.8 0.022  3.9 0.82     0.27</a:t>
            </a:r>
            <a:endParaRPr lang="pt-BR" dirty="0"/>
          </a:p>
        </p:txBody>
      </p:sp>
      <p:sp>
        <p:nvSpPr>
          <p:cNvPr id="7" name="Retângulo 6">
            <a:extLst>
              <a:ext uri="{FF2B5EF4-FFF2-40B4-BE49-F238E27FC236}">
                <a16:creationId xmlns:a16="http://schemas.microsoft.com/office/drawing/2014/main" id="{E616B22F-0D5F-4244-AEF7-B4DBCCC0D611}"/>
              </a:ext>
            </a:extLst>
          </p:cNvPr>
          <p:cNvSpPr/>
          <p:nvPr/>
        </p:nvSpPr>
        <p:spPr>
          <a:xfrm>
            <a:off x="2617304" y="4929655"/>
            <a:ext cx="8693427" cy="923330"/>
          </a:xfrm>
          <a:prstGeom prst="rect">
            <a:avLst/>
          </a:prstGeom>
        </p:spPr>
        <p:txBody>
          <a:bodyPr wrap="square">
            <a:spAutoFit/>
          </a:bodyPr>
          <a:lstStyle/>
          <a:p>
            <a:r>
              <a:rPr lang="pt-BR" dirty="0" err="1"/>
              <a:t>Reliability</a:t>
            </a:r>
            <a:r>
              <a:rPr lang="pt-BR" dirty="0"/>
              <a:t> </a:t>
            </a:r>
            <a:r>
              <a:rPr lang="pt-BR" dirty="0" err="1"/>
              <a:t>analysis</a:t>
            </a:r>
            <a:r>
              <a:rPr lang="pt-BR" dirty="0"/>
              <a:t>   </a:t>
            </a:r>
          </a:p>
          <a:p>
            <a:r>
              <a:rPr lang="pt-BR" dirty="0"/>
              <a:t> </a:t>
            </a:r>
            <a:r>
              <a:rPr lang="pt-BR" dirty="0" err="1"/>
              <a:t>raw_alpha</a:t>
            </a:r>
            <a:r>
              <a:rPr lang="pt-BR" dirty="0"/>
              <a:t> </a:t>
            </a:r>
            <a:r>
              <a:rPr lang="pt-BR" dirty="0" err="1"/>
              <a:t>std.alpha</a:t>
            </a:r>
            <a:r>
              <a:rPr lang="pt-BR" dirty="0"/>
              <a:t> G6(</a:t>
            </a:r>
            <a:r>
              <a:rPr lang="pt-BR" dirty="0" err="1"/>
              <a:t>smc</a:t>
            </a:r>
            <a:r>
              <a:rPr lang="pt-BR" dirty="0"/>
              <a:t>) </a:t>
            </a:r>
            <a:r>
              <a:rPr lang="pt-BR" dirty="0" err="1"/>
              <a:t>average_r</a:t>
            </a:r>
            <a:r>
              <a:rPr lang="pt-BR" dirty="0"/>
              <a:t> S/N  ase </a:t>
            </a:r>
            <a:r>
              <a:rPr lang="pt-BR" dirty="0" err="1"/>
              <a:t>mean</a:t>
            </a:r>
            <a:r>
              <a:rPr lang="pt-BR" dirty="0"/>
              <a:t> </a:t>
            </a:r>
            <a:r>
              <a:rPr lang="pt-BR" dirty="0" err="1"/>
              <a:t>sd</a:t>
            </a:r>
            <a:r>
              <a:rPr lang="pt-BR" dirty="0"/>
              <a:t> </a:t>
            </a:r>
            <a:r>
              <a:rPr lang="pt-BR" dirty="0" err="1"/>
              <a:t>median_r</a:t>
            </a:r>
            <a:endParaRPr lang="pt-BR" dirty="0"/>
          </a:p>
          <a:p>
            <a:r>
              <a:rPr lang="pt-BR" dirty="0"/>
              <a:t>      0.69      0.69    0.61      0.43 2.3 0.02  3.5  1     0.48</a:t>
            </a:r>
          </a:p>
        </p:txBody>
      </p:sp>
    </p:spTree>
    <p:extLst>
      <p:ext uri="{BB962C8B-B14F-4D97-AF65-F5344CB8AC3E}">
        <p14:creationId xmlns:p14="http://schemas.microsoft.com/office/powerpoint/2010/main" val="466913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ítulo 1">
            <a:extLst>
              <a:ext uri="{FF2B5EF4-FFF2-40B4-BE49-F238E27FC236}">
                <a16:creationId xmlns:a16="http://schemas.microsoft.com/office/drawing/2014/main" id="{D40158E2-5F72-4123-9651-4CA4D2132AA0}"/>
              </a:ext>
            </a:extLst>
          </p:cNvPr>
          <p:cNvSpPr txBox="1">
            <a:spLocks/>
          </p:cNvSpPr>
          <p:nvPr/>
        </p:nvSpPr>
        <p:spPr>
          <a:xfrm>
            <a:off x="2769703" y="223146"/>
            <a:ext cx="5493026" cy="13716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dirty="0"/>
              <a:t>Análise fatorial confirmatória</a:t>
            </a:r>
          </a:p>
          <a:p>
            <a:endParaRPr lang="pt-BR" sz="2400" dirty="0"/>
          </a:p>
        </p:txBody>
      </p:sp>
      <p:sp>
        <p:nvSpPr>
          <p:cNvPr id="66" name="Elipse 65">
            <a:extLst>
              <a:ext uri="{FF2B5EF4-FFF2-40B4-BE49-F238E27FC236}">
                <a16:creationId xmlns:a16="http://schemas.microsoft.com/office/drawing/2014/main" id="{354D9F48-E98D-431A-8634-EC37DCE88C5B}"/>
              </a:ext>
            </a:extLst>
          </p:cNvPr>
          <p:cNvSpPr/>
          <p:nvPr/>
        </p:nvSpPr>
        <p:spPr>
          <a:xfrm>
            <a:off x="7123040" y="2881460"/>
            <a:ext cx="887896" cy="715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67" name="Elipse 66">
            <a:extLst>
              <a:ext uri="{FF2B5EF4-FFF2-40B4-BE49-F238E27FC236}">
                <a16:creationId xmlns:a16="http://schemas.microsoft.com/office/drawing/2014/main" id="{986132EE-383C-413E-B392-9F08EFA06AA1}"/>
              </a:ext>
            </a:extLst>
          </p:cNvPr>
          <p:cNvSpPr/>
          <p:nvPr/>
        </p:nvSpPr>
        <p:spPr>
          <a:xfrm>
            <a:off x="7136294" y="5531158"/>
            <a:ext cx="887896" cy="715617"/>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8" name="CaixaDeTexto 67">
            <a:extLst>
              <a:ext uri="{FF2B5EF4-FFF2-40B4-BE49-F238E27FC236}">
                <a16:creationId xmlns:a16="http://schemas.microsoft.com/office/drawing/2014/main" id="{4F6857D8-D383-44F4-A8E4-74A8A4EAD33B}"/>
              </a:ext>
            </a:extLst>
          </p:cNvPr>
          <p:cNvSpPr txBox="1"/>
          <p:nvPr/>
        </p:nvSpPr>
        <p:spPr>
          <a:xfrm>
            <a:off x="4035285" y="1406610"/>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69" name="CaixaDeTexto 68">
            <a:extLst>
              <a:ext uri="{FF2B5EF4-FFF2-40B4-BE49-F238E27FC236}">
                <a16:creationId xmlns:a16="http://schemas.microsoft.com/office/drawing/2014/main" id="{0C00AF9E-87D6-4E40-BA84-4F87128D1A67}"/>
              </a:ext>
            </a:extLst>
          </p:cNvPr>
          <p:cNvSpPr txBox="1"/>
          <p:nvPr/>
        </p:nvSpPr>
        <p:spPr>
          <a:xfrm>
            <a:off x="4035285" y="1957634"/>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70" name="CaixaDeTexto 69">
            <a:extLst>
              <a:ext uri="{FF2B5EF4-FFF2-40B4-BE49-F238E27FC236}">
                <a16:creationId xmlns:a16="http://schemas.microsoft.com/office/drawing/2014/main" id="{CF14778D-0056-451B-8EA3-DE39FFC26037}"/>
              </a:ext>
            </a:extLst>
          </p:cNvPr>
          <p:cNvSpPr txBox="1"/>
          <p:nvPr/>
        </p:nvSpPr>
        <p:spPr>
          <a:xfrm>
            <a:off x="4035284" y="2508658"/>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71" name="CaixaDeTexto 70">
            <a:extLst>
              <a:ext uri="{FF2B5EF4-FFF2-40B4-BE49-F238E27FC236}">
                <a16:creationId xmlns:a16="http://schemas.microsoft.com/office/drawing/2014/main" id="{A4B9E2AF-3D27-4A33-82D3-7CB45431C53F}"/>
              </a:ext>
            </a:extLst>
          </p:cNvPr>
          <p:cNvSpPr txBox="1"/>
          <p:nvPr/>
        </p:nvSpPr>
        <p:spPr>
          <a:xfrm>
            <a:off x="4041913" y="3059682"/>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72" name="CaixaDeTexto 71">
            <a:extLst>
              <a:ext uri="{FF2B5EF4-FFF2-40B4-BE49-F238E27FC236}">
                <a16:creationId xmlns:a16="http://schemas.microsoft.com/office/drawing/2014/main" id="{BD243D85-B1F2-4065-9FFF-B044C87490B3}"/>
              </a:ext>
            </a:extLst>
          </p:cNvPr>
          <p:cNvSpPr txBox="1"/>
          <p:nvPr/>
        </p:nvSpPr>
        <p:spPr>
          <a:xfrm>
            <a:off x="4041913" y="3610706"/>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73" name="CaixaDeTexto 72">
            <a:extLst>
              <a:ext uri="{FF2B5EF4-FFF2-40B4-BE49-F238E27FC236}">
                <a16:creationId xmlns:a16="http://schemas.microsoft.com/office/drawing/2014/main" id="{A331B06B-FCDD-45FE-B33D-EB35C95D4CCC}"/>
              </a:ext>
            </a:extLst>
          </p:cNvPr>
          <p:cNvSpPr txBox="1"/>
          <p:nvPr/>
        </p:nvSpPr>
        <p:spPr>
          <a:xfrm>
            <a:off x="4041912" y="4161730"/>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74" name="CaixaDeTexto 73">
            <a:extLst>
              <a:ext uri="{FF2B5EF4-FFF2-40B4-BE49-F238E27FC236}">
                <a16:creationId xmlns:a16="http://schemas.microsoft.com/office/drawing/2014/main" id="{1111F85F-61E6-4A06-9885-563A970D2B9E}"/>
              </a:ext>
            </a:extLst>
          </p:cNvPr>
          <p:cNvSpPr txBox="1"/>
          <p:nvPr/>
        </p:nvSpPr>
        <p:spPr>
          <a:xfrm>
            <a:off x="4041912" y="4712754"/>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X7</a:t>
            </a:r>
          </a:p>
        </p:txBody>
      </p:sp>
      <p:sp>
        <p:nvSpPr>
          <p:cNvPr id="75" name="CaixaDeTexto 74">
            <a:extLst>
              <a:ext uri="{FF2B5EF4-FFF2-40B4-BE49-F238E27FC236}">
                <a16:creationId xmlns:a16="http://schemas.microsoft.com/office/drawing/2014/main" id="{FA09AD66-4B01-48B7-9E4C-E1DC008BF372}"/>
              </a:ext>
            </a:extLst>
          </p:cNvPr>
          <p:cNvSpPr txBox="1"/>
          <p:nvPr/>
        </p:nvSpPr>
        <p:spPr>
          <a:xfrm>
            <a:off x="4041912" y="5263778"/>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X8</a:t>
            </a:r>
          </a:p>
        </p:txBody>
      </p:sp>
      <p:sp>
        <p:nvSpPr>
          <p:cNvPr id="76" name="CaixaDeTexto 75">
            <a:extLst>
              <a:ext uri="{FF2B5EF4-FFF2-40B4-BE49-F238E27FC236}">
                <a16:creationId xmlns:a16="http://schemas.microsoft.com/office/drawing/2014/main" id="{88EA93A7-DDFD-4761-8375-154B351FCF14}"/>
              </a:ext>
            </a:extLst>
          </p:cNvPr>
          <p:cNvSpPr txBox="1"/>
          <p:nvPr/>
        </p:nvSpPr>
        <p:spPr>
          <a:xfrm>
            <a:off x="4041911" y="5814802"/>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X9</a:t>
            </a:r>
          </a:p>
        </p:txBody>
      </p:sp>
      <p:sp>
        <p:nvSpPr>
          <p:cNvPr id="77" name="CaixaDeTexto 76">
            <a:extLst>
              <a:ext uri="{FF2B5EF4-FFF2-40B4-BE49-F238E27FC236}">
                <a16:creationId xmlns:a16="http://schemas.microsoft.com/office/drawing/2014/main" id="{B14345FE-FACC-42F0-A1A2-E870060DF433}"/>
              </a:ext>
            </a:extLst>
          </p:cNvPr>
          <p:cNvSpPr txBox="1"/>
          <p:nvPr/>
        </p:nvSpPr>
        <p:spPr>
          <a:xfrm>
            <a:off x="4048539" y="6365822"/>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78" name="Conector de Seta Reta 77">
            <a:extLst>
              <a:ext uri="{FF2B5EF4-FFF2-40B4-BE49-F238E27FC236}">
                <a16:creationId xmlns:a16="http://schemas.microsoft.com/office/drawing/2014/main" id="{CC2EE8B4-5FDC-4A76-9B66-DECB061782C1}"/>
              </a:ext>
            </a:extLst>
          </p:cNvPr>
          <p:cNvCxnSpPr>
            <a:cxnSpLocks/>
            <a:stCxn id="68" idx="3"/>
            <a:endCxn id="66" idx="2"/>
          </p:cNvCxnSpPr>
          <p:nvPr/>
        </p:nvCxnSpPr>
        <p:spPr>
          <a:xfrm>
            <a:off x="4631632" y="1591276"/>
            <a:ext cx="2491408" cy="164799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a:extLst>
              <a:ext uri="{FF2B5EF4-FFF2-40B4-BE49-F238E27FC236}">
                <a16:creationId xmlns:a16="http://schemas.microsoft.com/office/drawing/2014/main" id="{8C6422B9-B7EB-476A-889B-A124D746B5B2}"/>
              </a:ext>
            </a:extLst>
          </p:cNvPr>
          <p:cNvCxnSpPr>
            <a:cxnSpLocks/>
            <a:stCxn id="69" idx="3"/>
            <a:endCxn id="66" idx="2"/>
          </p:cNvCxnSpPr>
          <p:nvPr/>
        </p:nvCxnSpPr>
        <p:spPr>
          <a:xfrm>
            <a:off x="4631632" y="2142300"/>
            <a:ext cx="2491408" cy="109696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0DD5E9C4-EE8A-4713-ABB9-7C462402DE88}"/>
              </a:ext>
            </a:extLst>
          </p:cNvPr>
          <p:cNvCxnSpPr>
            <a:cxnSpLocks/>
            <a:stCxn id="70" idx="3"/>
            <a:endCxn id="66" idx="2"/>
          </p:cNvCxnSpPr>
          <p:nvPr/>
        </p:nvCxnSpPr>
        <p:spPr>
          <a:xfrm>
            <a:off x="4631631" y="2693324"/>
            <a:ext cx="2491409" cy="5459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ector de Seta Reta 80">
            <a:extLst>
              <a:ext uri="{FF2B5EF4-FFF2-40B4-BE49-F238E27FC236}">
                <a16:creationId xmlns:a16="http://schemas.microsoft.com/office/drawing/2014/main" id="{019BC3C9-C79F-40A9-99BA-56598DF0BF9A}"/>
              </a:ext>
            </a:extLst>
          </p:cNvPr>
          <p:cNvCxnSpPr>
            <a:stCxn id="71" idx="3"/>
            <a:endCxn id="66" idx="2"/>
          </p:cNvCxnSpPr>
          <p:nvPr/>
        </p:nvCxnSpPr>
        <p:spPr>
          <a:xfrm flipV="1">
            <a:off x="4638260" y="3239269"/>
            <a:ext cx="2484780" cy="507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Conector de Seta Reta 81">
            <a:extLst>
              <a:ext uri="{FF2B5EF4-FFF2-40B4-BE49-F238E27FC236}">
                <a16:creationId xmlns:a16="http://schemas.microsoft.com/office/drawing/2014/main" id="{9848653C-B47E-492F-B7B7-286A396ACA22}"/>
              </a:ext>
            </a:extLst>
          </p:cNvPr>
          <p:cNvCxnSpPr>
            <a:stCxn id="72" idx="3"/>
            <a:endCxn id="66" idx="2"/>
          </p:cNvCxnSpPr>
          <p:nvPr/>
        </p:nvCxnSpPr>
        <p:spPr>
          <a:xfrm flipV="1">
            <a:off x="4638260" y="3239269"/>
            <a:ext cx="2484780" cy="55610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de Seta Reta 82">
            <a:extLst>
              <a:ext uri="{FF2B5EF4-FFF2-40B4-BE49-F238E27FC236}">
                <a16:creationId xmlns:a16="http://schemas.microsoft.com/office/drawing/2014/main" id="{140C4027-50C0-4526-BA49-CC5397B589CA}"/>
              </a:ext>
            </a:extLst>
          </p:cNvPr>
          <p:cNvCxnSpPr>
            <a:stCxn id="73" idx="3"/>
            <a:endCxn id="66" idx="2"/>
          </p:cNvCxnSpPr>
          <p:nvPr/>
        </p:nvCxnSpPr>
        <p:spPr>
          <a:xfrm flipV="1">
            <a:off x="4638259" y="3239269"/>
            <a:ext cx="2484781" cy="110712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4078CE2C-10AC-46AC-BC88-14EF2FCA59A8}"/>
              </a:ext>
            </a:extLst>
          </p:cNvPr>
          <p:cNvCxnSpPr>
            <a:cxnSpLocks/>
            <a:stCxn id="74" idx="3"/>
            <a:endCxn id="67" idx="2"/>
          </p:cNvCxnSpPr>
          <p:nvPr/>
        </p:nvCxnSpPr>
        <p:spPr>
          <a:xfrm>
            <a:off x="4638259" y="4897420"/>
            <a:ext cx="2498035" cy="991547"/>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Conector de Seta Reta 84">
            <a:extLst>
              <a:ext uri="{FF2B5EF4-FFF2-40B4-BE49-F238E27FC236}">
                <a16:creationId xmlns:a16="http://schemas.microsoft.com/office/drawing/2014/main" id="{A742CEB8-9983-4D5A-9DB5-4C61D6C06155}"/>
              </a:ext>
            </a:extLst>
          </p:cNvPr>
          <p:cNvCxnSpPr>
            <a:cxnSpLocks/>
            <a:stCxn id="75" idx="3"/>
            <a:endCxn id="67" idx="2"/>
          </p:cNvCxnSpPr>
          <p:nvPr/>
        </p:nvCxnSpPr>
        <p:spPr>
          <a:xfrm>
            <a:off x="4638259" y="5448444"/>
            <a:ext cx="2498035" cy="440523"/>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ector de Seta Reta 85">
            <a:extLst>
              <a:ext uri="{FF2B5EF4-FFF2-40B4-BE49-F238E27FC236}">
                <a16:creationId xmlns:a16="http://schemas.microsoft.com/office/drawing/2014/main" id="{BF967F3E-C1D9-46D2-B157-48BD18F2308A}"/>
              </a:ext>
            </a:extLst>
          </p:cNvPr>
          <p:cNvCxnSpPr>
            <a:cxnSpLocks/>
            <a:stCxn id="76" idx="3"/>
            <a:endCxn id="67" idx="2"/>
          </p:cNvCxnSpPr>
          <p:nvPr/>
        </p:nvCxnSpPr>
        <p:spPr>
          <a:xfrm flipV="1">
            <a:off x="4638258" y="5888967"/>
            <a:ext cx="2498036" cy="11050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ector de Seta Reta 86">
            <a:extLst>
              <a:ext uri="{FF2B5EF4-FFF2-40B4-BE49-F238E27FC236}">
                <a16:creationId xmlns:a16="http://schemas.microsoft.com/office/drawing/2014/main" id="{E2293F1D-9962-4D60-BCC9-2498D734E0CE}"/>
              </a:ext>
            </a:extLst>
          </p:cNvPr>
          <p:cNvCxnSpPr>
            <a:cxnSpLocks/>
            <a:stCxn id="77" idx="3"/>
            <a:endCxn id="67" idx="2"/>
          </p:cNvCxnSpPr>
          <p:nvPr/>
        </p:nvCxnSpPr>
        <p:spPr>
          <a:xfrm flipV="1">
            <a:off x="4644886" y="5888967"/>
            <a:ext cx="2491408" cy="66152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61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a:lnSpc>
                <a:spcPct val="150000"/>
              </a:lnSpc>
            </a:pPr>
            <a:endParaRPr lang="pt-BR" sz="2000" dirty="0"/>
          </a:p>
          <a:p>
            <a:pPr marL="0" indent="0">
              <a:lnSpc>
                <a:spcPct val="150000"/>
              </a:lnSpc>
              <a:buNone/>
            </a:pPr>
            <a:r>
              <a:rPr lang="pt-BR" sz="2000" dirty="0"/>
              <a:t>No estudo de Análise Fatorial, </a:t>
            </a:r>
            <a:r>
              <a:rPr lang="pt-BR" sz="2000" b="1" dirty="0"/>
              <a:t>quando existe conhecimento prévio a respeito das relações </a:t>
            </a:r>
            <a:r>
              <a:rPr lang="pt-BR" sz="2000" dirty="0"/>
              <a:t>entre as variáveis manifestas e latentes em estudo, recomenda-se a utilização da </a:t>
            </a:r>
            <a:r>
              <a:rPr lang="pt-BR" sz="2000" b="1" dirty="0"/>
              <a:t>Análise Fatorial Confirmatória (AFC)</a:t>
            </a:r>
            <a:r>
              <a:rPr lang="pt-BR" sz="2000" dirty="0"/>
              <a:t>, visto que seu principal objetivo é testar um modelo que foi definido à priori com base em teoria ou em resultados de estudos anteriores. </a:t>
            </a:r>
          </a:p>
          <a:p>
            <a:pPr marL="0" indent="0">
              <a:lnSpc>
                <a:spcPct val="150000"/>
              </a:lnSpc>
              <a:buNone/>
            </a:pPr>
            <a:endParaRPr lang="pt-BR" sz="2000" dirty="0"/>
          </a:p>
          <a:p>
            <a:pPr marL="0" indent="0">
              <a:lnSpc>
                <a:spcPct val="150000"/>
              </a:lnSpc>
              <a:buNone/>
            </a:pPr>
            <a:r>
              <a:rPr lang="pt-BR" sz="2000" dirty="0"/>
              <a:t>Na AFC existe a necessidade de identificação e detalhamento de um modelo hipotético a ser testado, determinação do número de fatores antes da análise. É possível também fixar efeitos diretos de fatores em indicadores, possibilidade de correlacionar os erros de mensuração e estimação das covariâncias entre as variáveis.</a:t>
            </a:r>
          </a:p>
        </p:txBody>
      </p:sp>
    </p:spTree>
    <p:extLst>
      <p:ext uri="{BB962C8B-B14F-4D97-AF65-F5344CB8AC3E}">
        <p14:creationId xmlns:p14="http://schemas.microsoft.com/office/powerpoint/2010/main" val="205160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Voltando ao 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581025" y="2341563"/>
            <a:ext cx="11029950" cy="3633787"/>
          </a:xfrm>
        </p:spPr>
        <p:txBody>
          <a:bodyPr>
            <a:noAutofit/>
          </a:bodyPr>
          <a:lstStyle/>
          <a:p>
            <a:pPr>
              <a:lnSpc>
                <a:spcPct val="150000"/>
              </a:lnSpc>
            </a:pPr>
            <a:r>
              <a:rPr lang="pt-BR" sz="2000" dirty="0"/>
              <a:t>Nessa versão de Freitas (2011) foram extraídos itens relativos aos fatores: </a:t>
            </a:r>
          </a:p>
          <a:p>
            <a:pPr lvl="1">
              <a:lnSpc>
                <a:spcPct val="150000"/>
              </a:lnSpc>
            </a:pPr>
            <a:r>
              <a:rPr lang="pt-BR" sz="2000" b="1" dirty="0"/>
              <a:t>Aprendizagem autorregulada </a:t>
            </a:r>
            <a:r>
              <a:rPr lang="pt-BR" sz="2000" dirty="0"/>
              <a:t>(9 itens)</a:t>
            </a:r>
          </a:p>
          <a:p>
            <a:pPr lvl="1">
              <a:lnSpc>
                <a:spcPct val="150000"/>
              </a:lnSpc>
            </a:pPr>
            <a:r>
              <a:rPr lang="pt-BR" sz="2000" b="1" dirty="0"/>
              <a:t>Eficácia </a:t>
            </a:r>
            <a:r>
              <a:rPr lang="pt-BR" sz="2000" b="1" dirty="0" err="1"/>
              <a:t>autoassertiva</a:t>
            </a:r>
            <a:r>
              <a:rPr lang="pt-BR" sz="2000" b="1" dirty="0"/>
              <a:t> </a:t>
            </a:r>
            <a:r>
              <a:rPr lang="pt-BR" sz="2000" dirty="0"/>
              <a:t>(4 itens)</a:t>
            </a:r>
          </a:p>
          <a:p>
            <a:pPr lvl="1">
              <a:lnSpc>
                <a:spcPct val="150000"/>
              </a:lnSpc>
            </a:pPr>
            <a:r>
              <a:rPr lang="pt-BR" sz="2000" dirty="0"/>
              <a:t>Eficácia para </a:t>
            </a:r>
            <a:r>
              <a:rPr lang="pt-BR" sz="2000" b="1" dirty="0"/>
              <a:t>suporte parental </a:t>
            </a:r>
            <a:r>
              <a:rPr lang="pt-BR" sz="2000" dirty="0"/>
              <a:t>e comunitário e familiar (3 itens)</a:t>
            </a:r>
          </a:p>
          <a:p>
            <a:pPr lvl="1">
              <a:lnSpc>
                <a:spcPct val="150000"/>
              </a:lnSpc>
            </a:pPr>
            <a:endParaRPr lang="pt-BR" sz="2000" dirty="0"/>
          </a:p>
          <a:p>
            <a:pPr lvl="1">
              <a:lnSpc>
                <a:spcPct val="150000"/>
              </a:lnSpc>
            </a:pPr>
            <a:endParaRPr lang="pt-BR" sz="2000" dirty="0"/>
          </a:p>
        </p:txBody>
      </p:sp>
    </p:spTree>
    <p:extLst>
      <p:ext uri="{BB962C8B-B14F-4D97-AF65-F5344CB8AC3E}">
        <p14:creationId xmlns:p14="http://schemas.microsoft.com/office/powerpoint/2010/main" val="2169683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Elipse 65">
            <a:extLst>
              <a:ext uri="{FF2B5EF4-FFF2-40B4-BE49-F238E27FC236}">
                <a16:creationId xmlns:a16="http://schemas.microsoft.com/office/drawing/2014/main" id="{354D9F48-E98D-431A-8634-EC37DCE88C5B}"/>
              </a:ext>
            </a:extLst>
          </p:cNvPr>
          <p:cNvSpPr/>
          <p:nvPr/>
        </p:nvSpPr>
        <p:spPr>
          <a:xfrm>
            <a:off x="5175837" y="3254757"/>
            <a:ext cx="887896" cy="715617"/>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67" name="Elipse 66">
            <a:extLst>
              <a:ext uri="{FF2B5EF4-FFF2-40B4-BE49-F238E27FC236}">
                <a16:creationId xmlns:a16="http://schemas.microsoft.com/office/drawing/2014/main" id="{986132EE-383C-413E-B392-9F08EFA06AA1}"/>
              </a:ext>
            </a:extLst>
          </p:cNvPr>
          <p:cNvSpPr/>
          <p:nvPr/>
        </p:nvSpPr>
        <p:spPr>
          <a:xfrm>
            <a:off x="6645574" y="1930205"/>
            <a:ext cx="887896" cy="715617"/>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8" name="CaixaDeTexto 67">
            <a:extLst>
              <a:ext uri="{FF2B5EF4-FFF2-40B4-BE49-F238E27FC236}">
                <a16:creationId xmlns:a16="http://schemas.microsoft.com/office/drawing/2014/main" id="{4F6857D8-D383-44F4-A8E4-74A8A4EAD33B}"/>
              </a:ext>
            </a:extLst>
          </p:cNvPr>
          <p:cNvSpPr txBox="1"/>
          <p:nvPr/>
        </p:nvSpPr>
        <p:spPr>
          <a:xfrm>
            <a:off x="1960935" y="123235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69" name="CaixaDeTexto 68">
            <a:extLst>
              <a:ext uri="{FF2B5EF4-FFF2-40B4-BE49-F238E27FC236}">
                <a16:creationId xmlns:a16="http://schemas.microsoft.com/office/drawing/2014/main" id="{0C00AF9E-87D6-4E40-BA84-4F87128D1A67}"/>
              </a:ext>
            </a:extLst>
          </p:cNvPr>
          <p:cNvSpPr txBox="1"/>
          <p:nvPr/>
        </p:nvSpPr>
        <p:spPr>
          <a:xfrm>
            <a:off x="1960935" y="1783377"/>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70" name="CaixaDeTexto 69">
            <a:extLst>
              <a:ext uri="{FF2B5EF4-FFF2-40B4-BE49-F238E27FC236}">
                <a16:creationId xmlns:a16="http://schemas.microsoft.com/office/drawing/2014/main" id="{CF14778D-0056-451B-8EA3-DE39FFC26037}"/>
              </a:ext>
            </a:extLst>
          </p:cNvPr>
          <p:cNvSpPr txBox="1"/>
          <p:nvPr/>
        </p:nvSpPr>
        <p:spPr>
          <a:xfrm>
            <a:off x="1960934" y="233440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71" name="CaixaDeTexto 70">
            <a:extLst>
              <a:ext uri="{FF2B5EF4-FFF2-40B4-BE49-F238E27FC236}">
                <a16:creationId xmlns:a16="http://schemas.microsoft.com/office/drawing/2014/main" id="{A4B9E2AF-3D27-4A33-82D3-7CB45431C53F}"/>
              </a:ext>
            </a:extLst>
          </p:cNvPr>
          <p:cNvSpPr txBox="1"/>
          <p:nvPr/>
        </p:nvSpPr>
        <p:spPr>
          <a:xfrm>
            <a:off x="1967563" y="288542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72" name="CaixaDeTexto 71">
            <a:extLst>
              <a:ext uri="{FF2B5EF4-FFF2-40B4-BE49-F238E27FC236}">
                <a16:creationId xmlns:a16="http://schemas.microsoft.com/office/drawing/2014/main" id="{BD243D85-B1F2-4065-9FFF-B044C87490B3}"/>
              </a:ext>
            </a:extLst>
          </p:cNvPr>
          <p:cNvSpPr txBox="1"/>
          <p:nvPr/>
        </p:nvSpPr>
        <p:spPr>
          <a:xfrm>
            <a:off x="1967563" y="3436449"/>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73" name="CaixaDeTexto 72">
            <a:extLst>
              <a:ext uri="{FF2B5EF4-FFF2-40B4-BE49-F238E27FC236}">
                <a16:creationId xmlns:a16="http://schemas.microsoft.com/office/drawing/2014/main" id="{A331B06B-FCDD-45FE-B33D-EB35C95D4CCC}"/>
              </a:ext>
            </a:extLst>
          </p:cNvPr>
          <p:cNvSpPr txBox="1"/>
          <p:nvPr/>
        </p:nvSpPr>
        <p:spPr>
          <a:xfrm>
            <a:off x="1967562" y="398747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74" name="CaixaDeTexto 73">
            <a:extLst>
              <a:ext uri="{FF2B5EF4-FFF2-40B4-BE49-F238E27FC236}">
                <a16:creationId xmlns:a16="http://schemas.microsoft.com/office/drawing/2014/main" id="{1111F85F-61E6-4A06-9885-563A970D2B9E}"/>
              </a:ext>
            </a:extLst>
          </p:cNvPr>
          <p:cNvSpPr txBox="1"/>
          <p:nvPr/>
        </p:nvSpPr>
        <p:spPr>
          <a:xfrm>
            <a:off x="9730022" y="190937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X11</a:t>
            </a:r>
          </a:p>
        </p:txBody>
      </p:sp>
      <p:sp>
        <p:nvSpPr>
          <p:cNvPr id="75" name="CaixaDeTexto 74">
            <a:extLst>
              <a:ext uri="{FF2B5EF4-FFF2-40B4-BE49-F238E27FC236}">
                <a16:creationId xmlns:a16="http://schemas.microsoft.com/office/drawing/2014/main" id="{FA09AD66-4B01-48B7-9E4C-E1DC008BF372}"/>
              </a:ext>
            </a:extLst>
          </p:cNvPr>
          <p:cNvSpPr txBox="1"/>
          <p:nvPr/>
        </p:nvSpPr>
        <p:spPr>
          <a:xfrm>
            <a:off x="9730022" y="2420642"/>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X12</a:t>
            </a:r>
          </a:p>
        </p:txBody>
      </p:sp>
      <p:sp>
        <p:nvSpPr>
          <p:cNvPr id="76" name="CaixaDeTexto 75">
            <a:extLst>
              <a:ext uri="{FF2B5EF4-FFF2-40B4-BE49-F238E27FC236}">
                <a16:creationId xmlns:a16="http://schemas.microsoft.com/office/drawing/2014/main" id="{88EA93A7-DDFD-4761-8375-154B351FCF14}"/>
              </a:ext>
            </a:extLst>
          </p:cNvPr>
          <p:cNvSpPr txBox="1"/>
          <p:nvPr/>
        </p:nvSpPr>
        <p:spPr>
          <a:xfrm>
            <a:off x="9756526" y="297325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X13</a:t>
            </a:r>
          </a:p>
        </p:txBody>
      </p:sp>
      <p:sp>
        <p:nvSpPr>
          <p:cNvPr id="77" name="CaixaDeTexto 76">
            <a:extLst>
              <a:ext uri="{FF2B5EF4-FFF2-40B4-BE49-F238E27FC236}">
                <a16:creationId xmlns:a16="http://schemas.microsoft.com/office/drawing/2014/main" id="{B14345FE-FACC-42F0-A1A2-E870060DF433}"/>
              </a:ext>
            </a:extLst>
          </p:cNvPr>
          <p:cNvSpPr txBox="1"/>
          <p:nvPr/>
        </p:nvSpPr>
        <p:spPr>
          <a:xfrm>
            <a:off x="9730022" y="4104007"/>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X14</a:t>
            </a:r>
          </a:p>
        </p:txBody>
      </p:sp>
      <p:cxnSp>
        <p:nvCxnSpPr>
          <p:cNvPr id="78" name="Conector de Seta Reta 77">
            <a:extLst>
              <a:ext uri="{FF2B5EF4-FFF2-40B4-BE49-F238E27FC236}">
                <a16:creationId xmlns:a16="http://schemas.microsoft.com/office/drawing/2014/main" id="{CC2EE8B4-5FDC-4A76-9B66-DECB061782C1}"/>
              </a:ext>
            </a:extLst>
          </p:cNvPr>
          <p:cNvCxnSpPr>
            <a:cxnSpLocks/>
            <a:stCxn id="68" idx="3"/>
            <a:endCxn id="66" idx="1"/>
          </p:cNvCxnSpPr>
          <p:nvPr/>
        </p:nvCxnSpPr>
        <p:spPr>
          <a:xfrm>
            <a:off x="2557282" y="1417019"/>
            <a:ext cx="2748584" cy="1942538"/>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a:extLst>
              <a:ext uri="{FF2B5EF4-FFF2-40B4-BE49-F238E27FC236}">
                <a16:creationId xmlns:a16="http://schemas.microsoft.com/office/drawing/2014/main" id="{8C6422B9-B7EB-476A-889B-A124D746B5B2}"/>
              </a:ext>
            </a:extLst>
          </p:cNvPr>
          <p:cNvCxnSpPr>
            <a:cxnSpLocks/>
            <a:stCxn id="69" idx="3"/>
            <a:endCxn id="66" idx="1"/>
          </p:cNvCxnSpPr>
          <p:nvPr/>
        </p:nvCxnSpPr>
        <p:spPr>
          <a:xfrm>
            <a:off x="2557282" y="1968043"/>
            <a:ext cx="2748584" cy="1391514"/>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0DD5E9C4-EE8A-4713-ABB9-7C462402DE88}"/>
              </a:ext>
            </a:extLst>
          </p:cNvPr>
          <p:cNvCxnSpPr>
            <a:cxnSpLocks/>
            <a:stCxn id="70" idx="3"/>
            <a:endCxn id="66" idx="1"/>
          </p:cNvCxnSpPr>
          <p:nvPr/>
        </p:nvCxnSpPr>
        <p:spPr>
          <a:xfrm>
            <a:off x="2557281" y="2519067"/>
            <a:ext cx="2748585" cy="840490"/>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ector de Seta Reta 80">
            <a:extLst>
              <a:ext uri="{FF2B5EF4-FFF2-40B4-BE49-F238E27FC236}">
                <a16:creationId xmlns:a16="http://schemas.microsoft.com/office/drawing/2014/main" id="{019BC3C9-C79F-40A9-99BA-56598DF0BF9A}"/>
              </a:ext>
            </a:extLst>
          </p:cNvPr>
          <p:cNvCxnSpPr>
            <a:stCxn id="71" idx="3"/>
            <a:endCxn id="66" idx="2"/>
          </p:cNvCxnSpPr>
          <p:nvPr/>
        </p:nvCxnSpPr>
        <p:spPr>
          <a:xfrm>
            <a:off x="2563910" y="3070091"/>
            <a:ext cx="2611927" cy="542475"/>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Conector de Seta Reta 81">
            <a:extLst>
              <a:ext uri="{FF2B5EF4-FFF2-40B4-BE49-F238E27FC236}">
                <a16:creationId xmlns:a16="http://schemas.microsoft.com/office/drawing/2014/main" id="{9848653C-B47E-492F-B7B7-286A396ACA22}"/>
              </a:ext>
            </a:extLst>
          </p:cNvPr>
          <p:cNvCxnSpPr>
            <a:cxnSpLocks/>
            <a:stCxn id="72" idx="3"/>
            <a:endCxn id="66" idx="2"/>
          </p:cNvCxnSpPr>
          <p:nvPr/>
        </p:nvCxnSpPr>
        <p:spPr>
          <a:xfrm flipV="1">
            <a:off x="2563910" y="3612566"/>
            <a:ext cx="2611927" cy="8549"/>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de Seta Reta 82">
            <a:extLst>
              <a:ext uri="{FF2B5EF4-FFF2-40B4-BE49-F238E27FC236}">
                <a16:creationId xmlns:a16="http://schemas.microsoft.com/office/drawing/2014/main" id="{140C4027-50C0-4526-BA49-CC5397B589CA}"/>
              </a:ext>
            </a:extLst>
          </p:cNvPr>
          <p:cNvCxnSpPr>
            <a:cxnSpLocks/>
            <a:stCxn id="73" idx="3"/>
            <a:endCxn id="66" idx="2"/>
          </p:cNvCxnSpPr>
          <p:nvPr/>
        </p:nvCxnSpPr>
        <p:spPr>
          <a:xfrm flipV="1">
            <a:off x="2563909" y="3612566"/>
            <a:ext cx="2611928" cy="559573"/>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4078CE2C-10AC-46AC-BC88-14EF2FCA59A8}"/>
              </a:ext>
            </a:extLst>
          </p:cNvPr>
          <p:cNvCxnSpPr>
            <a:cxnSpLocks/>
            <a:stCxn id="74" idx="1"/>
            <a:endCxn id="67" idx="7"/>
          </p:cNvCxnSpPr>
          <p:nvPr/>
        </p:nvCxnSpPr>
        <p:spPr>
          <a:xfrm flipH="1" flipV="1">
            <a:off x="7403441" y="2035005"/>
            <a:ext cx="2326581" cy="59036"/>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Conector de Seta Reta 84">
            <a:extLst>
              <a:ext uri="{FF2B5EF4-FFF2-40B4-BE49-F238E27FC236}">
                <a16:creationId xmlns:a16="http://schemas.microsoft.com/office/drawing/2014/main" id="{A742CEB8-9983-4D5A-9DB5-4C61D6C06155}"/>
              </a:ext>
            </a:extLst>
          </p:cNvPr>
          <p:cNvCxnSpPr>
            <a:cxnSpLocks/>
            <a:stCxn id="75" idx="1"/>
            <a:endCxn id="67" idx="6"/>
          </p:cNvCxnSpPr>
          <p:nvPr/>
        </p:nvCxnSpPr>
        <p:spPr>
          <a:xfrm flipH="1" flipV="1">
            <a:off x="7533470" y="2288014"/>
            <a:ext cx="2196552" cy="31729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ector de Seta Reta 85">
            <a:extLst>
              <a:ext uri="{FF2B5EF4-FFF2-40B4-BE49-F238E27FC236}">
                <a16:creationId xmlns:a16="http://schemas.microsoft.com/office/drawing/2014/main" id="{BF967F3E-C1D9-46D2-B157-48BD18F2308A}"/>
              </a:ext>
            </a:extLst>
          </p:cNvPr>
          <p:cNvCxnSpPr>
            <a:cxnSpLocks/>
            <a:stCxn id="76" idx="1"/>
            <a:endCxn id="67" idx="5"/>
          </p:cNvCxnSpPr>
          <p:nvPr/>
        </p:nvCxnSpPr>
        <p:spPr>
          <a:xfrm flipH="1" flipV="1">
            <a:off x="7403441" y="2541022"/>
            <a:ext cx="2353085" cy="616899"/>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ector de Seta Reta 86">
            <a:extLst>
              <a:ext uri="{FF2B5EF4-FFF2-40B4-BE49-F238E27FC236}">
                <a16:creationId xmlns:a16="http://schemas.microsoft.com/office/drawing/2014/main" id="{E2293F1D-9962-4D60-BCC9-2498D734E0CE}"/>
              </a:ext>
            </a:extLst>
          </p:cNvPr>
          <p:cNvCxnSpPr>
            <a:cxnSpLocks/>
            <a:stCxn id="89" idx="1"/>
            <a:endCxn id="27" idx="6"/>
          </p:cNvCxnSpPr>
          <p:nvPr/>
        </p:nvCxnSpPr>
        <p:spPr>
          <a:xfrm flipH="1" flipV="1">
            <a:off x="7533470" y="4801151"/>
            <a:ext cx="2195739" cy="587359"/>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Elipse 26">
            <a:extLst>
              <a:ext uri="{FF2B5EF4-FFF2-40B4-BE49-F238E27FC236}">
                <a16:creationId xmlns:a16="http://schemas.microsoft.com/office/drawing/2014/main" id="{04743B06-AC6B-4530-8943-A668E8BAE259}"/>
              </a:ext>
            </a:extLst>
          </p:cNvPr>
          <p:cNvSpPr/>
          <p:nvPr/>
        </p:nvSpPr>
        <p:spPr>
          <a:xfrm>
            <a:off x="6645574" y="4443342"/>
            <a:ext cx="887896" cy="715617"/>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F3</a:t>
            </a:r>
          </a:p>
        </p:txBody>
      </p:sp>
      <p:sp>
        <p:nvSpPr>
          <p:cNvPr id="28" name="CaixaDeTexto 27">
            <a:extLst>
              <a:ext uri="{FF2B5EF4-FFF2-40B4-BE49-F238E27FC236}">
                <a16:creationId xmlns:a16="http://schemas.microsoft.com/office/drawing/2014/main" id="{62DA1500-2920-4120-84F0-D0CA9C276114}"/>
              </a:ext>
            </a:extLst>
          </p:cNvPr>
          <p:cNvSpPr txBox="1"/>
          <p:nvPr/>
        </p:nvSpPr>
        <p:spPr>
          <a:xfrm>
            <a:off x="1960935" y="4495614"/>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X7</a:t>
            </a:r>
          </a:p>
        </p:txBody>
      </p:sp>
      <p:sp>
        <p:nvSpPr>
          <p:cNvPr id="29" name="CaixaDeTexto 28">
            <a:extLst>
              <a:ext uri="{FF2B5EF4-FFF2-40B4-BE49-F238E27FC236}">
                <a16:creationId xmlns:a16="http://schemas.microsoft.com/office/drawing/2014/main" id="{B3A2F808-AE0E-4435-8235-35A2ADC2887F}"/>
              </a:ext>
            </a:extLst>
          </p:cNvPr>
          <p:cNvSpPr txBox="1"/>
          <p:nvPr/>
        </p:nvSpPr>
        <p:spPr>
          <a:xfrm>
            <a:off x="1960935" y="500688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X8</a:t>
            </a:r>
          </a:p>
        </p:txBody>
      </p:sp>
      <p:sp>
        <p:nvSpPr>
          <p:cNvPr id="30" name="CaixaDeTexto 29">
            <a:extLst>
              <a:ext uri="{FF2B5EF4-FFF2-40B4-BE49-F238E27FC236}">
                <a16:creationId xmlns:a16="http://schemas.microsoft.com/office/drawing/2014/main" id="{06AB3295-6942-4E18-BFFC-5A7147BAC08D}"/>
              </a:ext>
            </a:extLst>
          </p:cNvPr>
          <p:cNvSpPr txBox="1"/>
          <p:nvPr/>
        </p:nvSpPr>
        <p:spPr>
          <a:xfrm>
            <a:off x="1960934" y="555790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X9</a:t>
            </a:r>
          </a:p>
        </p:txBody>
      </p:sp>
      <p:sp>
        <p:nvSpPr>
          <p:cNvPr id="31" name="CaixaDeTexto 30">
            <a:extLst>
              <a:ext uri="{FF2B5EF4-FFF2-40B4-BE49-F238E27FC236}">
                <a16:creationId xmlns:a16="http://schemas.microsoft.com/office/drawing/2014/main" id="{6B9E2590-9A27-4D2F-A4F9-15E97806CE0C}"/>
              </a:ext>
            </a:extLst>
          </p:cNvPr>
          <p:cNvSpPr txBox="1"/>
          <p:nvPr/>
        </p:nvSpPr>
        <p:spPr>
          <a:xfrm>
            <a:off x="9730023" y="138658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32" name="Conector de Seta Reta 31">
            <a:extLst>
              <a:ext uri="{FF2B5EF4-FFF2-40B4-BE49-F238E27FC236}">
                <a16:creationId xmlns:a16="http://schemas.microsoft.com/office/drawing/2014/main" id="{3FF1130E-F4EB-445A-9C93-B00BCD1191BE}"/>
              </a:ext>
            </a:extLst>
          </p:cNvPr>
          <p:cNvCxnSpPr>
            <a:cxnSpLocks/>
            <a:stCxn id="28" idx="3"/>
            <a:endCxn id="66" idx="3"/>
          </p:cNvCxnSpPr>
          <p:nvPr/>
        </p:nvCxnSpPr>
        <p:spPr>
          <a:xfrm flipV="1">
            <a:off x="2557282" y="3865574"/>
            <a:ext cx="2748584" cy="814706"/>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73F166A5-F1FB-4C9E-9819-62D14CF0CCB8}"/>
              </a:ext>
            </a:extLst>
          </p:cNvPr>
          <p:cNvCxnSpPr>
            <a:cxnSpLocks/>
            <a:stCxn id="29" idx="3"/>
            <a:endCxn id="66" idx="3"/>
          </p:cNvCxnSpPr>
          <p:nvPr/>
        </p:nvCxnSpPr>
        <p:spPr>
          <a:xfrm flipV="1">
            <a:off x="2557282" y="3865574"/>
            <a:ext cx="2748584" cy="1325973"/>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Conector de Seta Reta 33">
            <a:extLst>
              <a:ext uri="{FF2B5EF4-FFF2-40B4-BE49-F238E27FC236}">
                <a16:creationId xmlns:a16="http://schemas.microsoft.com/office/drawing/2014/main" id="{A1932EB9-2E7D-4F32-9446-5F8003419AF9}"/>
              </a:ext>
            </a:extLst>
          </p:cNvPr>
          <p:cNvCxnSpPr>
            <a:cxnSpLocks/>
            <a:stCxn id="30" idx="3"/>
            <a:endCxn id="66" idx="3"/>
          </p:cNvCxnSpPr>
          <p:nvPr/>
        </p:nvCxnSpPr>
        <p:spPr>
          <a:xfrm flipV="1">
            <a:off x="2557281" y="3865574"/>
            <a:ext cx="2748585" cy="1876997"/>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FA3D9DED-3008-47F6-BD92-4287668B4226}"/>
              </a:ext>
            </a:extLst>
          </p:cNvPr>
          <p:cNvCxnSpPr>
            <a:cxnSpLocks/>
            <a:stCxn id="31" idx="1"/>
            <a:endCxn id="67" idx="7"/>
          </p:cNvCxnSpPr>
          <p:nvPr/>
        </p:nvCxnSpPr>
        <p:spPr>
          <a:xfrm flipH="1">
            <a:off x="7403441" y="1571251"/>
            <a:ext cx="2326582" cy="46375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CaixaDeTexto 87">
            <a:extLst>
              <a:ext uri="{FF2B5EF4-FFF2-40B4-BE49-F238E27FC236}">
                <a16:creationId xmlns:a16="http://schemas.microsoft.com/office/drawing/2014/main" id="{7AC50C02-EFC9-4E93-88BD-072D8E311BE1}"/>
              </a:ext>
            </a:extLst>
          </p:cNvPr>
          <p:cNvSpPr txBox="1"/>
          <p:nvPr/>
        </p:nvSpPr>
        <p:spPr>
          <a:xfrm>
            <a:off x="9729210" y="4616484"/>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X15</a:t>
            </a:r>
          </a:p>
        </p:txBody>
      </p:sp>
      <p:sp>
        <p:nvSpPr>
          <p:cNvPr id="89" name="CaixaDeTexto 88">
            <a:extLst>
              <a:ext uri="{FF2B5EF4-FFF2-40B4-BE49-F238E27FC236}">
                <a16:creationId xmlns:a16="http://schemas.microsoft.com/office/drawing/2014/main" id="{F058CD37-AF68-4A98-9BD6-9AD8F7B3C81E}"/>
              </a:ext>
            </a:extLst>
          </p:cNvPr>
          <p:cNvSpPr txBox="1"/>
          <p:nvPr/>
        </p:nvSpPr>
        <p:spPr>
          <a:xfrm>
            <a:off x="9729209" y="5203844"/>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X16</a:t>
            </a:r>
          </a:p>
        </p:txBody>
      </p:sp>
      <p:cxnSp>
        <p:nvCxnSpPr>
          <p:cNvPr id="90" name="Conector de Seta Reta 89">
            <a:extLst>
              <a:ext uri="{FF2B5EF4-FFF2-40B4-BE49-F238E27FC236}">
                <a16:creationId xmlns:a16="http://schemas.microsoft.com/office/drawing/2014/main" id="{9AF9F2E7-DCF4-4963-A746-7F09B8DC5D31}"/>
              </a:ext>
            </a:extLst>
          </p:cNvPr>
          <p:cNvCxnSpPr>
            <a:cxnSpLocks/>
            <a:stCxn id="88" idx="1"/>
            <a:endCxn id="27" idx="6"/>
          </p:cNvCxnSpPr>
          <p:nvPr/>
        </p:nvCxnSpPr>
        <p:spPr>
          <a:xfrm flipH="1">
            <a:off x="7533470" y="4801150"/>
            <a:ext cx="2195740" cy="1"/>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Conector de Seta Reta 91">
            <a:extLst>
              <a:ext uri="{FF2B5EF4-FFF2-40B4-BE49-F238E27FC236}">
                <a16:creationId xmlns:a16="http://schemas.microsoft.com/office/drawing/2014/main" id="{C4898EA9-8375-4E16-96C7-21CF2371D25A}"/>
              </a:ext>
            </a:extLst>
          </p:cNvPr>
          <p:cNvCxnSpPr>
            <a:cxnSpLocks/>
            <a:stCxn id="77" idx="1"/>
            <a:endCxn id="27" idx="6"/>
          </p:cNvCxnSpPr>
          <p:nvPr/>
        </p:nvCxnSpPr>
        <p:spPr>
          <a:xfrm flipH="1">
            <a:off x="7533470" y="4288673"/>
            <a:ext cx="2196552" cy="512478"/>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11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Elipse 65">
            <a:extLst>
              <a:ext uri="{FF2B5EF4-FFF2-40B4-BE49-F238E27FC236}">
                <a16:creationId xmlns:a16="http://schemas.microsoft.com/office/drawing/2014/main" id="{354D9F48-E98D-431A-8634-EC37DCE88C5B}"/>
              </a:ext>
            </a:extLst>
          </p:cNvPr>
          <p:cNvSpPr/>
          <p:nvPr/>
        </p:nvSpPr>
        <p:spPr>
          <a:xfrm>
            <a:off x="5175837" y="3254757"/>
            <a:ext cx="887896" cy="715617"/>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67" name="Elipse 66">
            <a:extLst>
              <a:ext uri="{FF2B5EF4-FFF2-40B4-BE49-F238E27FC236}">
                <a16:creationId xmlns:a16="http://schemas.microsoft.com/office/drawing/2014/main" id="{986132EE-383C-413E-B392-9F08EFA06AA1}"/>
              </a:ext>
            </a:extLst>
          </p:cNvPr>
          <p:cNvSpPr/>
          <p:nvPr/>
        </p:nvSpPr>
        <p:spPr>
          <a:xfrm>
            <a:off x="6645574" y="1930205"/>
            <a:ext cx="887896" cy="715617"/>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8" name="CaixaDeTexto 67">
            <a:extLst>
              <a:ext uri="{FF2B5EF4-FFF2-40B4-BE49-F238E27FC236}">
                <a16:creationId xmlns:a16="http://schemas.microsoft.com/office/drawing/2014/main" id="{4F6857D8-D383-44F4-A8E4-74A8A4EAD33B}"/>
              </a:ext>
            </a:extLst>
          </p:cNvPr>
          <p:cNvSpPr txBox="1"/>
          <p:nvPr/>
        </p:nvSpPr>
        <p:spPr>
          <a:xfrm>
            <a:off x="1960935" y="123235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69" name="CaixaDeTexto 68">
            <a:extLst>
              <a:ext uri="{FF2B5EF4-FFF2-40B4-BE49-F238E27FC236}">
                <a16:creationId xmlns:a16="http://schemas.microsoft.com/office/drawing/2014/main" id="{0C00AF9E-87D6-4E40-BA84-4F87128D1A67}"/>
              </a:ext>
            </a:extLst>
          </p:cNvPr>
          <p:cNvSpPr txBox="1"/>
          <p:nvPr/>
        </p:nvSpPr>
        <p:spPr>
          <a:xfrm>
            <a:off x="1960935" y="1783377"/>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70" name="CaixaDeTexto 69">
            <a:extLst>
              <a:ext uri="{FF2B5EF4-FFF2-40B4-BE49-F238E27FC236}">
                <a16:creationId xmlns:a16="http://schemas.microsoft.com/office/drawing/2014/main" id="{CF14778D-0056-451B-8EA3-DE39FFC26037}"/>
              </a:ext>
            </a:extLst>
          </p:cNvPr>
          <p:cNvSpPr txBox="1"/>
          <p:nvPr/>
        </p:nvSpPr>
        <p:spPr>
          <a:xfrm>
            <a:off x="1960934" y="233440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71" name="CaixaDeTexto 70">
            <a:extLst>
              <a:ext uri="{FF2B5EF4-FFF2-40B4-BE49-F238E27FC236}">
                <a16:creationId xmlns:a16="http://schemas.microsoft.com/office/drawing/2014/main" id="{A4B9E2AF-3D27-4A33-82D3-7CB45431C53F}"/>
              </a:ext>
            </a:extLst>
          </p:cNvPr>
          <p:cNvSpPr txBox="1"/>
          <p:nvPr/>
        </p:nvSpPr>
        <p:spPr>
          <a:xfrm>
            <a:off x="1967563" y="288542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72" name="CaixaDeTexto 71">
            <a:extLst>
              <a:ext uri="{FF2B5EF4-FFF2-40B4-BE49-F238E27FC236}">
                <a16:creationId xmlns:a16="http://schemas.microsoft.com/office/drawing/2014/main" id="{BD243D85-B1F2-4065-9FFF-B044C87490B3}"/>
              </a:ext>
            </a:extLst>
          </p:cNvPr>
          <p:cNvSpPr txBox="1"/>
          <p:nvPr/>
        </p:nvSpPr>
        <p:spPr>
          <a:xfrm>
            <a:off x="1967563" y="3436449"/>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73" name="CaixaDeTexto 72">
            <a:extLst>
              <a:ext uri="{FF2B5EF4-FFF2-40B4-BE49-F238E27FC236}">
                <a16:creationId xmlns:a16="http://schemas.microsoft.com/office/drawing/2014/main" id="{A331B06B-FCDD-45FE-B33D-EB35C95D4CCC}"/>
              </a:ext>
            </a:extLst>
          </p:cNvPr>
          <p:cNvSpPr txBox="1"/>
          <p:nvPr/>
        </p:nvSpPr>
        <p:spPr>
          <a:xfrm>
            <a:off x="1967562" y="398747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74" name="CaixaDeTexto 73">
            <a:extLst>
              <a:ext uri="{FF2B5EF4-FFF2-40B4-BE49-F238E27FC236}">
                <a16:creationId xmlns:a16="http://schemas.microsoft.com/office/drawing/2014/main" id="{1111F85F-61E6-4A06-9885-563A970D2B9E}"/>
              </a:ext>
            </a:extLst>
          </p:cNvPr>
          <p:cNvSpPr txBox="1"/>
          <p:nvPr/>
        </p:nvSpPr>
        <p:spPr>
          <a:xfrm>
            <a:off x="9730022" y="190937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X11</a:t>
            </a:r>
          </a:p>
        </p:txBody>
      </p:sp>
      <p:sp>
        <p:nvSpPr>
          <p:cNvPr id="75" name="CaixaDeTexto 74">
            <a:extLst>
              <a:ext uri="{FF2B5EF4-FFF2-40B4-BE49-F238E27FC236}">
                <a16:creationId xmlns:a16="http://schemas.microsoft.com/office/drawing/2014/main" id="{FA09AD66-4B01-48B7-9E4C-E1DC008BF372}"/>
              </a:ext>
            </a:extLst>
          </p:cNvPr>
          <p:cNvSpPr txBox="1"/>
          <p:nvPr/>
        </p:nvSpPr>
        <p:spPr>
          <a:xfrm>
            <a:off x="9730022" y="2420642"/>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X12</a:t>
            </a:r>
          </a:p>
        </p:txBody>
      </p:sp>
      <p:sp>
        <p:nvSpPr>
          <p:cNvPr id="76" name="CaixaDeTexto 75">
            <a:extLst>
              <a:ext uri="{FF2B5EF4-FFF2-40B4-BE49-F238E27FC236}">
                <a16:creationId xmlns:a16="http://schemas.microsoft.com/office/drawing/2014/main" id="{88EA93A7-DDFD-4761-8375-154B351FCF14}"/>
              </a:ext>
            </a:extLst>
          </p:cNvPr>
          <p:cNvSpPr txBox="1"/>
          <p:nvPr/>
        </p:nvSpPr>
        <p:spPr>
          <a:xfrm>
            <a:off x="9756526" y="297325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X13</a:t>
            </a:r>
          </a:p>
        </p:txBody>
      </p:sp>
      <p:sp>
        <p:nvSpPr>
          <p:cNvPr id="77" name="CaixaDeTexto 76">
            <a:extLst>
              <a:ext uri="{FF2B5EF4-FFF2-40B4-BE49-F238E27FC236}">
                <a16:creationId xmlns:a16="http://schemas.microsoft.com/office/drawing/2014/main" id="{B14345FE-FACC-42F0-A1A2-E870060DF433}"/>
              </a:ext>
            </a:extLst>
          </p:cNvPr>
          <p:cNvSpPr txBox="1"/>
          <p:nvPr/>
        </p:nvSpPr>
        <p:spPr>
          <a:xfrm>
            <a:off x="9730022" y="4104007"/>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X14</a:t>
            </a:r>
          </a:p>
        </p:txBody>
      </p:sp>
      <p:cxnSp>
        <p:nvCxnSpPr>
          <p:cNvPr id="78" name="Conector de Seta Reta 77">
            <a:extLst>
              <a:ext uri="{FF2B5EF4-FFF2-40B4-BE49-F238E27FC236}">
                <a16:creationId xmlns:a16="http://schemas.microsoft.com/office/drawing/2014/main" id="{CC2EE8B4-5FDC-4A76-9B66-DECB061782C1}"/>
              </a:ext>
            </a:extLst>
          </p:cNvPr>
          <p:cNvCxnSpPr>
            <a:cxnSpLocks/>
            <a:stCxn id="68" idx="3"/>
            <a:endCxn id="66" idx="1"/>
          </p:cNvCxnSpPr>
          <p:nvPr/>
        </p:nvCxnSpPr>
        <p:spPr>
          <a:xfrm>
            <a:off x="2557282" y="1417019"/>
            <a:ext cx="2748584" cy="1942538"/>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a:extLst>
              <a:ext uri="{FF2B5EF4-FFF2-40B4-BE49-F238E27FC236}">
                <a16:creationId xmlns:a16="http://schemas.microsoft.com/office/drawing/2014/main" id="{8C6422B9-B7EB-476A-889B-A124D746B5B2}"/>
              </a:ext>
            </a:extLst>
          </p:cNvPr>
          <p:cNvCxnSpPr>
            <a:cxnSpLocks/>
            <a:stCxn id="69" idx="3"/>
            <a:endCxn id="66" idx="1"/>
          </p:cNvCxnSpPr>
          <p:nvPr/>
        </p:nvCxnSpPr>
        <p:spPr>
          <a:xfrm>
            <a:off x="2557282" y="1968043"/>
            <a:ext cx="2748584" cy="1391514"/>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0DD5E9C4-EE8A-4713-ABB9-7C462402DE88}"/>
              </a:ext>
            </a:extLst>
          </p:cNvPr>
          <p:cNvCxnSpPr>
            <a:cxnSpLocks/>
            <a:stCxn id="70" idx="3"/>
            <a:endCxn id="66" idx="1"/>
          </p:cNvCxnSpPr>
          <p:nvPr/>
        </p:nvCxnSpPr>
        <p:spPr>
          <a:xfrm>
            <a:off x="2557281" y="2519067"/>
            <a:ext cx="2748585" cy="840490"/>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ector de Seta Reta 80">
            <a:extLst>
              <a:ext uri="{FF2B5EF4-FFF2-40B4-BE49-F238E27FC236}">
                <a16:creationId xmlns:a16="http://schemas.microsoft.com/office/drawing/2014/main" id="{019BC3C9-C79F-40A9-99BA-56598DF0BF9A}"/>
              </a:ext>
            </a:extLst>
          </p:cNvPr>
          <p:cNvCxnSpPr>
            <a:stCxn id="71" idx="3"/>
            <a:endCxn id="66" idx="2"/>
          </p:cNvCxnSpPr>
          <p:nvPr/>
        </p:nvCxnSpPr>
        <p:spPr>
          <a:xfrm>
            <a:off x="2563910" y="3070091"/>
            <a:ext cx="2611927" cy="542475"/>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Conector de Seta Reta 81">
            <a:extLst>
              <a:ext uri="{FF2B5EF4-FFF2-40B4-BE49-F238E27FC236}">
                <a16:creationId xmlns:a16="http://schemas.microsoft.com/office/drawing/2014/main" id="{9848653C-B47E-492F-B7B7-286A396ACA22}"/>
              </a:ext>
            </a:extLst>
          </p:cNvPr>
          <p:cNvCxnSpPr>
            <a:cxnSpLocks/>
            <a:stCxn id="72" idx="3"/>
            <a:endCxn id="66" idx="2"/>
          </p:cNvCxnSpPr>
          <p:nvPr/>
        </p:nvCxnSpPr>
        <p:spPr>
          <a:xfrm flipV="1">
            <a:off x="2563910" y="3612566"/>
            <a:ext cx="2611927" cy="8549"/>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de Seta Reta 82">
            <a:extLst>
              <a:ext uri="{FF2B5EF4-FFF2-40B4-BE49-F238E27FC236}">
                <a16:creationId xmlns:a16="http://schemas.microsoft.com/office/drawing/2014/main" id="{140C4027-50C0-4526-BA49-CC5397B589CA}"/>
              </a:ext>
            </a:extLst>
          </p:cNvPr>
          <p:cNvCxnSpPr>
            <a:cxnSpLocks/>
            <a:stCxn id="73" idx="3"/>
            <a:endCxn id="66" idx="2"/>
          </p:cNvCxnSpPr>
          <p:nvPr/>
        </p:nvCxnSpPr>
        <p:spPr>
          <a:xfrm flipV="1">
            <a:off x="2563909" y="3612566"/>
            <a:ext cx="2611928" cy="559573"/>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4078CE2C-10AC-46AC-BC88-14EF2FCA59A8}"/>
              </a:ext>
            </a:extLst>
          </p:cNvPr>
          <p:cNvCxnSpPr>
            <a:cxnSpLocks/>
            <a:stCxn id="74" idx="1"/>
            <a:endCxn id="67" idx="7"/>
          </p:cNvCxnSpPr>
          <p:nvPr/>
        </p:nvCxnSpPr>
        <p:spPr>
          <a:xfrm flipH="1" flipV="1">
            <a:off x="7403441" y="2035005"/>
            <a:ext cx="2326581" cy="59036"/>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Conector de Seta Reta 84">
            <a:extLst>
              <a:ext uri="{FF2B5EF4-FFF2-40B4-BE49-F238E27FC236}">
                <a16:creationId xmlns:a16="http://schemas.microsoft.com/office/drawing/2014/main" id="{A742CEB8-9983-4D5A-9DB5-4C61D6C06155}"/>
              </a:ext>
            </a:extLst>
          </p:cNvPr>
          <p:cNvCxnSpPr>
            <a:cxnSpLocks/>
            <a:stCxn id="75" idx="1"/>
            <a:endCxn id="67" idx="6"/>
          </p:cNvCxnSpPr>
          <p:nvPr/>
        </p:nvCxnSpPr>
        <p:spPr>
          <a:xfrm flipH="1" flipV="1">
            <a:off x="7533470" y="2288014"/>
            <a:ext cx="2196552" cy="31729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ector de Seta Reta 85">
            <a:extLst>
              <a:ext uri="{FF2B5EF4-FFF2-40B4-BE49-F238E27FC236}">
                <a16:creationId xmlns:a16="http://schemas.microsoft.com/office/drawing/2014/main" id="{BF967F3E-C1D9-46D2-B157-48BD18F2308A}"/>
              </a:ext>
            </a:extLst>
          </p:cNvPr>
          <p:cNvCxnSpPr>
            <a:cxnSpLocks/>
            <a:stCxn id="76" idx="1"/>
            <a:endCxn id="67" idx="5"/>
          </p:cNvCxnSpPr>
          <p:nvPr/>
        </p:nvCxnSpPr>
        <p:spPr>
          <a:xfrm flipH="1" flipV="1">
            <a:off x="7403441" y="2541022"/>
            <a:ext cx="2353085" cy="616899"/>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ector de Seta Reta 86">
            <a:extLst>
              <a:ext uri="{FF2B5EF4-FFF2-40B4-BE49-F238E27FC236}">
                <a16:creationId xmlns:a16="http://schemas.microsoft.com/office/drawing/2014/main" id="{E2293F1D-9962-4D60-BCC9-2498D734E0CE}"/>
              </a:ext>
            </a:extLst>
          </p:cNvPr>
          <p:cNvCxnSpPr>
            <a:cxnSpLocks/>
            <a:stCxn id="89" idx="1"/>
            <a:endCxn id="27" idx="6"/>
          </p:cNvCxnSpPr>
          <p:nvPr/>
        </p:nvCxnSpPr>
        <p:spPr>
          <a:xfrm flipH="1" flipV="1">
            <a:off x="7533470" y="4801151"/>
            <a:ext cx="2195739" cy="587359"/>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Elipse 26">
            <a:extLst>
              <a:ext uri="{FF2B5EF4-FFF2-40B4-BE49-F238E27FC236}">
                <a16:creationId xmlns:a16="http://schemas.microsoft.com/office/drawing/2014/main" id="{04743B06-AC6B-4530-8943-A668E8BAE259}"/>
              </a:ext>
            </a:extLst>
          </p:cNvPr>
          <p:cNvSpPr/>
          <p:nvPr/>
        </p:nvSpPr>
        <p:spPr>
          <a:xfrm>
            <a:off x="6645574" y="4443342"/>
            <a:ext cx="887896" cy="715617"/>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F3</a:t>
            </a:r>
          </a:p>
        </p:txBody>
      </p:sp>
      <p:sp>
        <p:nvSpPr>
          <p:cNvPr id="28" name="CaixaDeTexto 27">
            <a:extLst>
              <a:ext uri="{FF2B5EF4-FFF2-40B4-BE49-F238E27FC236}">
                <a16:creationId xmlns:a16="http://schemas.microsoft.com/office/drawing/2014/main" id="{62DA1500-2920-4120-84F0-D0CA9C276114}"/>
              </a:ext>
            </a:extLst>
          </p:cNvPr>
          <p:cNvSpPr txBox="1"/>
          <p:nvPr/>
        </p:nvSpPr>
        <p:spPr>
          <a:xfrm>
            <a:off x="1960935" y="4495614"/>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X7</a:t>
            </a:r>
          </a:p>
        </p:txBody>
      </p:sp>
      <p:sp>
        <p:nvSpPr>
          <p:cNvPr id="29" name="CaixaDeTexto 28">
            <a:extLst>
              <a:ext uri="{FF2B5EF4-FFF2-40B4-BE49-F238E27FC236}">
                <a16:creationId xmlns:a16="http://schemas.microsoft.com/office/drawing/2014/main" id="{B3A2F808-AE0E-4435-8235-35A2ADC2887F}"/>
              </a:ext>
            </a:extLst>
          </p:cNvPr>
          <p:cNvSpPr txBox="1"/>
          <p:nvPr/>
        </p:nvSpPr>
        <p:spPr>
          <a:xfrm>
            <a:off x="1960935" y="500688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X8</a:t>
            </a:r>
          </a:p>
        </p:txBody>
      </p:sp>
      <p:sp>
        <p:nvSpPr>
          <p:cNvPr id="30" name="CaixaDeTexto 29">
            <a:extLst>
              <a:ext uri="{FF2B5EF4-FFF2-40B4-BE49-F238E27FC236}">
                <a16:creationId xmlns:a16="http://schemas.microsoft.com/office/drawing/2014/main" id="{06AB3295-6942-4E18-BFFC-5A7147BAC08D}"/>
              </a:ext>
            </a:extLst>
          </p:cNvPr>
          <p:cNvSpPr txBox="1"/>
          <p:nvPr/>
        </p:nvSpPr>
        <p:spPr>
          <a:xfrm>
            <a:off x="1960934" y="555790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X9</a:t>
            </a:r>
          </a:p>
        </p:txBody>
      </p:sp>
      <p:sp>
        <p:nvSpPr>
          <p:cNvPr id="31" name="CaixaDeTexto 30">
            <a:extLst>
              <a:ext uri="{FF2B5EF4-FFF2-40B4-BE49-F238E27FC236}">
                <a16:creationId xmlns:a16="http://schemas.microsoft.com/office/drawing/2014/main" id="{6B9E2590-9A27-4D2F-A4F9-15E97806CE0C}"/>
              </a:ext>
            </a:extLst>
          </p:cNvPr>
          <p:cNvSpPr txBox="1"/>
          <p:nvPr/>
        </p:nvSpPr>
        <p:spPr>
          <a:xfrm>
            <a:off x="9730023" y="138658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32" name="Conector de Seta Reta 31">
            <a:extLst>
              <a:ext uri="{FF2B5EF4-FFF2-40B4-BE49-F238E27FC236}">
                <a16:creationId xmlns:a16="http://schemas.microsoft.com/office/drawing/2014/main" id="{3FF1130E-F4EB-445A-9C93-B00BCD1191BE}"/>
              </a:ext>
            </a:extLst>
          </p:cNvPr>
          <p:cNvCxnSpPr>
            <a:cxnSpLocks/>
            <a:stCxn id="28" idx="3"/>
            <a:endCxn id="66" idx="3"/>
          </p:cNvCxnSpPr>
          <p:nvPr/>
        </p:nvCxnSpPr>
        <p:spPr>
          <a:xfrm flipV="1">
            <a:off x="2557282" y="3865574"/>
            <a:ext cx="2748584" cy="814706"/>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73F166A5-F1FB-4C9E-9819-62D14CF0CCB8}"/>
              </a:ext>
            </a:extLst>
          </p:cNvPr>
          <p:cNvCxnSpPr>
            <a:cxnSpLocks/>
            <a:stCxn id="29" idx="3"/>
            <a:endCxn id="66" idx="3"/>
          </p:cNvCxnSpPr>
          <p:nvPr/>
        </p:nvCxnSpPr>
        <p:spPr>
          <a:xfrm flipV="1">
            <a:off x="2557282" y="3865574"/>
            <a:ext cx="2748584" cy="1325973"/>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Conector de Seta Reta 33">
            <a:extLst>
              <a:ext uri="{FF2B5EF4-FFF2-40B4-BE49-F238E27FC236}">
                <a16:creationId xmlns:a16="http://schemas.microsoft.com/office/drawing/2014/main" id="{A1932EB9-2E7D-4F32-9446-5F8003419AF9}"/>
              </a:ext>
            </a:extLst>
          </p:cNvPr>
          <p:cNvCxnSpPr>
            <a:cxnSpLocks/>
            <a:stCxn id="30" idx="3"/>
            <a:endCxn id="66" idx="3"/>
          </p:cNvCxnSpPr>
          <p:nvPr/>
        </p:nvCxnSpPr>
        <p:spPr>
          <a:xfrm flipV="1">
            <a:off x="2557281" y="3865574"/>
            <a:ext cx="2748585" cy="1876997"/>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FA3D9DED-3008-47F6-BD92-4287668B4226}"/>
              </a:ext>
            </a:extLst>
          </p:cNvPr>
          <p:cNvCxnSpPr>
            <a:cxnSpLocks/>
            <a:stCxn id="31" idx="1"/>
            <a:endCxn id="67" idx="7"/>
          </p:cNvCxnSpPr>
          <p:nvPr/>
        </p:nvCxnSpPr>
        <p:spPr>
          <a:xfrm flipH="1">
            <a:off x="7403441" y="1571251"/>
            <a:ext cx="2326582" cy="46375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CaixaDeTexto 87">
            <a:extLst>
              <a:ext uri="{FF2B5EF4-FFF2-40B4-BE49-F238E27FC236}">
                <a16:creationId xmlns:a16="http://schemas.microsoft.com/office/drawing/2014/main" id="{7AC50C02-EFC9-4E93-88BD-072D8E311BE1}"/>
              </a:ext>
            </a:extLst>
          </p:cNvPr>
          <p:cNvSpPr txBox="1"/>
          <p:nvPr/>
        </p:nvSpPr>
        <p:spPr>
          <a:xfrm>
            <a:off x="9729210" y="4616484"/>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X15</a:t>
            </a:r>
          </a:p>
        </p:txBody>
      </p:sp>
      <p:sp>
        <p:nvSpPr>
          <p:cNvPr id="89" name="CaixaDeTexto 88">
            <a:extLst>
              <a:ext uri="{FF2B5EF4-FFF2-40B4-BE49-F238E27FC236}">
                <a16:creationId xmlns:a16="http://schemas.microsoft.com/office/drawing/2014/main" id="{F058CD37-AF68-4A98-9BD6-9AD8F7B3C81E}"/>
              </a:ext>
            </a:extLst>
          </p:cNvPr>
          <p:cNvSpPr txBox="1"/>
          <p:nvPr/>
        </p:nvSpPr>
        <p:spPr>
          <a:xfrm>
            <a:off x="9729209" y="5203844"/>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X16</a:t>
            </a:r>
          </a:p>
        </p:txBody>
      </p:sp>
      <p:cxnSp>
        <p:nvCxnSpPr>
          <p:cNvPr id="90" name="Conector de Seta Reta 89">
            <a:extLst>
              <a:ext uri="{FF2B5EF4-FFF2-40B4-BE49-F238E27FC236}">
                <a16:creationId xmlns:a16="http://schemas.microsoft.com/office/drawing/2014/main" id="{9AF9F2E7-DCF4-4963-A746-7F09B8DC5D31}"/>
              </a:ext>
            </a:extLst>
          </p:cNvPr>
          <p:cNvCxnSpPr>
            <a:cxnSpLocks/>
            <a:stCxn id="88" idx="1"/>
            <a:endCxn id="27" idx="6"/>
          </p:cNvCxnSpPr>
          <p:nvPr/>
        </p:nvCxnSpPr>
        <p:spPr>
          <a:xfrm flipH="1">
            <a:off x="7533470" y="4801150"/>
            <a:ext cx="2195740" cy="1"/>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Conector de Seta Reta 91">
            <a:extLst>
              <a:ext uri="{FF2B5EF4-FFF2-40B4-BE49-F238E27FC236}">
                <a16:creationId xmlns:a16="http://schemas.microsoft.com/office/drawing/2014/main" id="{C4898EA9-8375-4E16-96C7-21CF2371D25A}"/>
              </a:ext>
            </a:extLst>
          </p:cNvPr>
          <p:cNvCxnSpPr>
            <a:cxnSpLocks/>
            <a:stCxn id="77" idx="1"/>
            <a:endCxn id="27" idx="6"/>
          </p:cNvCxnSpPr>
          <p:nvPr/>
        </p:nvCxnSpPr>
        <p:spPr>
          <a:xfrm flipH="1">
            <a:off x="7533470" y="4288673"/>
            <a:ext cx="2196552" cy="512478"/>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Arco 108">
            <a:extLst>
              <a:ext uri="{FF2B5EF4-FFF2-40B4-BE49-F238E27FC236}">
                <a16:creationId xmlns:a16="http://schemas.microsoft.com/office/drawing/2014/main" id="{8A5800E5-CE63-4DDE-96D8-C0BF7A7E2D02}"/>
              </a:ext>
            </a:extLst>
          </p:cNvPr>
          <p:cNvSpPr/>
          <p:nvPr/>
        </p:nvSpPr>
        <p:spPr>
          <a:xfrm flipH="1" flipV="1">
            <a:off x="5712487" y="3475151"/>
            <a:ext cx="1737288" cy="1265142"/>
          </a:xfrm>
          <a:prstGeom prst="arc">
            <a:avLst>
              <a:gd name="adj1" fmla="val 15861715"/>
              <a:gd name="adj2" fmla="val 607160"/>
            </a:avLst>
          </a:prstGeom>
          <a:ln w="28575">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10" name="Arco 109">
            <a:extLst>
              <a:ext uri="{FF2B5EF4-FFF2-40B4-BE49-F238E27FC236}">
                <a16:creationId xmlns:a16="http://schemas.microsoft.com/office/drawing/2014/main" id="{185F6A47-60EF-4CFB-9BAD-947FBCC252B8}"/>
              </a:ext>
            </a:extLst>
          </p:cNvPr>
          <p:cNvSpPr/>
          <p:nvPr/>
        </p:nvSpPr>
        <p:spPr>
          <a:xfrm rot="16757452">
            <a:off x="5310305" y="2264002"/>
            <a:ext cx="2393514" cy="1949087"/>
          </a:xfrm>
          <a:prstGeom prst="arc">
            <a:avLst>
              <a:gd name="adj1" fmla="val 15537638"/>
              <a:gd name="adj2" fmla="val 98021"/>
            </a:avLst>
          </a:prstGeom>
          <a:ln w="28575">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111" name="Arco 110">
            <a:extLst>
              <a:ext uri="{FF2B5EF4-FFF2-40B4-BE49-F238E27FC236}">
                <a16:creationId xmlns:a16="http://schemas.microsoft.com/office/drawing/2014/main" id="{93B5D0D0-5723-411A-96BF-9D27AE2B73FC}"/>
              </a:ext>
            </a:extLst>
          </p:cNvPr>
          <p:cNvSpPr/>
          <p:nvPr/>
        </p:nvSpPr>
        <p:spPr>
          <a:xfrm rot="2687559">
            <a:off x="5319373" y="2346604"/>
            <a:ext cx="2348386" cy="2440684"/>
          </a:xfrm>
          <a:prstGeom prst="arc">
            <a:avLst>
              <a:gd name="adj1" fmla="val 15861715"/>
              <a:gd name="adj2" fmla="val 316782"/>
            </a:avLst>
          </a:prstGeom>
          <a:ln w="28575">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47480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581025" y="1837980"/>
            <a:ext cx="11029950" cy="3633787"/>
          </a:xfrm>
        </p:spPr>
        <p:txBody>
          <a:bodyPr>
            <a:noAutofit/>
          </a:bodyPr>
          <a:lstStyle/>
          <a:p>
            <a:pPr>
              <a:lnSpc>
                <a:spcPct val="150000"/>
              </a:lnSpc>
            </a:pPr>
            <a:r>
              <a:rPr lang="pt-BR" sz="2000" dirty="0"/>
              <a:t>Nessa versão de Freitas (2011) foram extraídos itens relativos aos fatores: </a:t>
            </a:r>
          </a:p>
          <a:p>
            <a:pPr lvl="1">
              <a:lnSpc>
                <a:spcPct val="150000"/>
              </a:lnSpc>
            </a:pPr>
            <a:r>
              <a:rPr lang="pt-BR" sz="2000" b="1" dirty="0"/>
              <a:t>Aprendizagem autorregulada </a:t>
            </a:r>
            <a:r>
              <a:rPr lang="pt-BR" sz="2000" dirty="0"/>
              <a:t>(alfa de </a:t>
            </a:r>
            <a:r>
              <a:rPr lang="pt-BR" sz="2000" dirty="0" err="1"/>
              <a:t>Cronbach</a:t>
            </a:r>
            <a:r>
              <a:rPr lang="pt-BR" sz="2000" dirty="0"/>
              <a:t> 0,87 - 10 itens)</a:t>
            </a:r>
          </a:p>
          <a:p>
            <a:pPr lvl="1">
              <a:lnSpc>
                <a:spcPct val="150000"/>
              </a:lnSpc>
            </a:pPr>
            <a:r>
              <a:rPr lang="pt-BR" sz="2000" b="1" dirty="0"/>
              <a:t>Eficácia </a:t>
            </a:r>
            <a:r>
              <a:rPr lang="pt-BR" sz="2000" b="1" dirty="0" err="1"/>
              <a:t>autoassertiva</a:t>
            </a:r>
            <a:r>
              <a:rPr lang="pt-BR" sz="2000" b="1" dirty="0"/>
              <a:t> </a:t>
            </a:r>
            <a:r>
              <a:rPr lang="pt-BR" sz="2000" dirty="0"/>
              <a:t>(alfa de </a:t>
            </a:r>
            <a:r>
              <a:rPr lang="pt-BR" sz="2000" dirty="0" err="1"/>
              <a:t>Cronbach</a:t>
            </a:r>
            <a:r>
              <a:rPr lang="pt-BR" sz="2000" dirty="0"/>
              <a:t> 0,68 - 4 itens)</a:t>
            </a:r>
          </a:p>
          <a:p>
            <a:pPr lvl="1">
              <a:lnSpc>
                <a:spcPct val="150000"/>
              </a:lnSpc>
            </a:pPr>
            <a:r>
              <a:rPr lang="pt-BR" sz="2000" dirty="0"/>
              <a:t>Eficácia para </a:t>
            </a:r>
            <a:r>
              <a:rPr lang="pt-BR" sz="2000" b="1" dirty="0"/>
              <a:t>suporte parental </a:t>
            </a:r>
            <a:r>
              <a:rPr lang="pt-BR" sz="2000" dirty="0"/>
              <a:t>e comunitário e familiar (alfa de </a:t>
            </a:r>
            <a:r>
              <a:rPr lang="pt-BR" sz="2000" dirty="0" err="1"/>
              <a:t>Cronbach</a:t>
            </a:r>
            <a:r>
              <a:rPr lang="pt-BR" sz="2000" dirty="0"/>
              <a:t> 0,74 - 4 itens)</a:t>
            </a:r>
          </a:p>
          <a:p>
            <a:pPr lvl="1">
              <a:lnSpc>
                <a:spcPct val="150000"/>
              </a:lnSpc>
            </a:pPr>
            <a:r>
              <a:rPr lang="pt-BR" sz="2000" dirty="0"/>
              <a:t>Eficácia </a:t>
            </a:r>
            <a:r>
              <a:rPr lang="pt-BR" sz="2000" b="1" dirty="0" err="1"/>
              <a:t>autorregulatória</a:t>
            </a:r>
            <a:r>
              <a:rPr lang="pt-BR" sz="2000" dirty="0"/>
              <a:t> (alfa de </a:t>
            </a:r>
            <a:r>
              <a:rPr lang="pt-BR" sz="2000" dirty="0" err="1"/>
              <a:t>Cronbach</a:t>
            </a:r>
            <a:r>
              <a:rPr lang="pt-BR" sz="2000" dirty="0"/>
              <a:t> 0,84 - 7 itens)</a:t>
            </a:r>
          </a:p>
        </p:txBody>
      </p:sp>
    </p:spTree>
    <p:extLst>
      <p:ext uri="{BB962C8B-B14F-4D97-AF65-F5344CB8AC3E}">
        <p14:creationId xmlns:p14="http://schemas.microsoft.com/office/powerpoint/2010/main" val="70555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r>
              <a:rPr lang="pt-BR" sz="2000"/>
              <a:t>A AFC é baseada em um </a:t>
            </a:r>
            <a:r>
              <a:rPr lang="pt-BR" sz="2000" b="1"/>
              <a:t>modelo mais parcimonioso </a:t>
            </a:r>
            <a:r>
              <a:rPr lang="pt-BR" sz="2000"/>
              <a:t>que a AFE uma vez que uma variável observada tem carga em apenas um fator (na AFE as cargas das variáveis em todos os fatores são estimadas).</a:t>
            </a:r>
          </a:p>
          <a:p>
            <a:pPr marL="0" indent="0">
              <a:lnSpc>
                <a:spcPct val="150000"/>
              </a:lnSpc>
              <a:buNone/>
            </a:pPr>
            <a:r>
              <a:rPr lang="pt-BR" sz="2000"/>
              <a:t>Como consequência, na AFC não são realizadas rotações dos fatores (em soluções multifatoriais).</a:t>
            </a:r>
          </a:p>
          <a:p>
            <a:pPr marL="0" indent="0">
              <a:lnSpc>
                <a:spcPct val="150000"/>
              </a:lnSpc>
              <a:buNone/>
            </a:pPr>
            <a:r>
              <a:rPr lang="pt-BR" sz="2000"/>
              <a:t>Em um modelo com 2 fatores e 10 variáveis:</a:t>
            </a:r>
          </a:p>
          <a:p>
            <a:pPr>
              <a:lnSpc>
                <a:spcPct val="150000"/>
              </a:lnSpc>
              <a:buFontTx/>
              <a:buChar char="-"/>
            </a:pPr>
            <a:r>
              <a:rPr lang="pt-BR" sz="2000"/>
              <a:t>20 cargas fatoriais são estimadas na AFE</a:t>
            </a:r>
          </a:p>
          <a:p>
            <a:pPr>
              <a:lnSpc>
                <a:spcPct val="150000"/>
              </a:lnSpc>
              <a:buFontTx/>
              <a:buChar char="-"/>
            </a:pPr>
            <a:r>
              <a:rPr lang="pt-BR" sz="2000"/>
              <a:t>10 cargas fatoriais são estimadas na AFC</a:t>
            </a:r>
          </a:p>
          <a:p>
            <a:pPr marL="0" indent="0">
              <a:lnSpc>
                <a:spcPct val="150000"/>
              </a:lnSpc>
              <a:buNone/>
            </a:pPr>
            <a:endParaRPr lang="pt-BR" sz="2000"/>
          </a:p>
        </p:txBody>
      </p:sp>
    </p:spTree>
    <p:extLst>
      <p:ext uri="{BB962C8B-B14F-4D97-AF65-F5344CB8AC3E}">
        <p14:creationId xmlns:p14="http://schemas.microsoft.com/office/powerpoint/2010/main" val="240437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602973" y="325237"/>
            <a:ext cx="5585791" cy="1371600"/>
          </a:xfrm>
        </p:spPr>
        <p:txBody>
          <a:bodyPr>
            <a:normAutofit/>
          </a:bodyPr>
          <a:lstStyle/>
          <a:p>
            <a:r>
              <a:rPr lang="pt-BR" sz="2400" dirty="0"/>
              <a:t>Análise fatorial exploratória</a:t>
            </a:r>
            <a:br>
              <a:rPr lang="pt-BR" sz="2400" dirty="0"/>
            </a:br>
            <a:endParaRPr lang="pt-BR" sz="2400" dirty="0"/>
          </a:p>
        </p:txBody>
      </p:sp>
      <p:sp>
        <p:nvSpPr>
          <p:cNvPr id="7" name="Elipse 6">
            <a:extLst>
              <a:ext uri="{FF2B5EF4-FFF2-40B4-BE49-F238E27FC236}">
                <a16:creationId xmlns:a16="http://schemas.microsoft.com/office/drawing/2014/main" id="{80229F07-10FE-4A2F-8BAE-45050BF0A025}"/>
              </a:ext>
            </a:extLst>
          </p:cNvPr>
          <p:cNvSpPr/>
          <p:nvPr/>
        </p:nvSpPr>
        <p:spPr>
          <a:xfrm>
            <a:off x="4810538" y="2752409"/>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8" name="Elipse 7">
            <a:extLst>
              <a:ext uri="{FF2B5EF4-FFF2-40B4-BE49-F238E27FC236}">
                <a16:creationId xmlns:a16="http://schemas.microsoft.com/office/drawing/2014/main" id="{BC091FE2-F153-44A2-A2EB-E8E366146BA7}"/>
              </a:ext>
            </a:extLst>
          </p:cNvPr>
          <p:cNvSpPr/>
          <p:nvPr/>
        </p:nvSpPr>
        <p:spPr>
          <a:xfrm>
            <a:off x="4846570" y="4544692"/>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9" name="CaixaDeTexto 8">
            <a:extLst>
              <a:ext uri="{FF2B5EF4-FFF2-40B4-BE49-F238E27FC236}">
                <a16:creationId xmlns:a16="http://schemas.microsoft.com/office/drawing/2014/main" id="{7757CA3C-56BF-4C77-93D4-5BD1E7500617}"/>
              </a:ext>
            </a:extLst>
          </p:cNvPr>
          <p:cNvSpPr txBox="1"/>
          <p:nvPr/>
        </p:nvSpPr>
        <p:spPr>
          <a:xfrm>
            <a:off x="1722783" y="1489593"/>
            <a:ext cx="596347" cy="369332"/>
          </a:xfrm>
          <a:prstGeom prst="rect">
            <a:avLst/>
          </a:prstGeom>
          <a:solidFill>
            <a:schemeClr val="bg1"/>
          </a:solidFill>
          <a:ln>
            <a:solidFill>
              <a:schemeClr val="tx1"/>
            </a:solidFill>
          </a:ln>
        </p:spPr>
        <p:txBody>
          <a:bodyPr wrap="square" rtlCol="0">
            <a:spAutoFit/>
          </a:bodyPr>
          <a:lstStyle/>
          <a:p>
            <a:pPr algn="ctr"/>
            <a:r>
              <a:rPr lang="pt-BR" dirty="0"/>
              <a:t>X1</a:t>
            </a:r>
          </a:p>
        </p:txBody>
      </p:sp>
      <p:sp>
        <p:nvSpPr>
          <p:cNvPr id="10" name="CaixaDeTexto 9">
            <a:extLst>
              <a:ext uri="{FF2B5EF4-FFF2-40B4-BE49-F238E27FC236}">
                <a16:creationId xmlns:a16="http://schemas.microsoft.com/office/drawing/2014/main" id="{201DFE46-22AF-46E2-A5FD-E7BBE74535DE}"/>
              </a:ext>
            </a:extLst>
          </p:cNvPr>
          <p:cNvSpPr txBox="1"/>
          <p:nvPr/>
        </p:nvSpPr>
        <p:spPr>
          <a:xfrm>
            <a:off x="1722783" y="2040617"/>
            <a:ext cx="596347" cy="369332"/>
          </a:xfrm>
          <a:prstGeom prst="rect">
            <a:avLst/>
          </a:prstGeom>
          <a:solidFill>
            <a:schemeClr val="bg1"/>
          </a:solidFill>
          <a:ln>
            <a:solidFill>
              <a:schemeClr val="tx1"/>
            </a:solidFill>
          </a:ln>
        </p:spPr>
        <p:txBody>
          <a:bodyPr wrap="square" rtlCol="0">
            <a:spAutoFit/>
          </a:bodyPr>
          <a:lstStyle/>
          <a:p>
            <a:pPr algn="ctr"/>
            <a:r>
              <a:rPr lang="pt-BR" dirty="0"/>
              <a:t>X2</a:t>
            </a:r>
          </a:p>
        </p:txBody>
      </p:sp>
      <p:sp>
        <p:nvSpPr>
          <p:cNvPr id="11" name="CaixaDeTexto 10">
            <a:extLst>
              <a:ext uri="{FF2B5EF4-FFF2-40B4-BE49-F238E27FC236}">
                <a16:creationId xmlns:a16="http://schemas.microsoft.com/office/drawing/2014/main" id="{863078AA-D806-4BCD-8EA8-C26D429B39B7}"/>
              </a:ext>
            </a:extLst>
          </p:cNvPr>
          <p:cNvSpPr txBox="1"/>
          <p:nvPr/>
        </p:nvSpPr>
        <p:spPr>
          <a:xfrm>
            <a:off x="1722782" y="2591641"/>
            <a:ext cx="596347" cy="369332"/>
          </a:xfrm>
          <a:prstGeom prst="rect">
            <a:avLst/>
          </a:prstGeom>
          <a:solidFill>
            <a:schemeClr val="bg1"/>
          </a:solidFill>
          <a:ln>
            <a:solidFill>
              <a:schemeClr val="tx1"/>
            </a:solidFill>
          </a:ln>
        </p:spPr>
        <p:txBody>
          <a:bodyPr wrap="square" rtlCol="0">
            <a:spAutoFit/>
          </a:bodyPr>
          <a:lstStyle/>
          <a:p>
            <a:pPr algn="ctr"/>
            <a:r>
              <a:rPr lang="pt-BR" dirty="0"/>
              <a:t>X3</a:t>
            </a:r>
          </a:p>
        </p:txBody>
      </p:sp>
      <p:sp>
        <p:nvSpPr>
          <p:cNvPr id="12" name="CaixaDeTexto 11">
            <a:extLst>
              <a:ext uri="{FF2B5EF4-FFF2-40B4-BE49-F238E27FC236}">
                <a16:creationId xmlns:a16="http://schemas.microsoft.com/office/drawing/2014/main" id="{D2256DBA-EBBB-4A9D-98AD-CB567A2394F4}"/>
              </a:ext>
            </a:extLst>
          </p:cNvPr>
          <p:cNvSpPr txBox="1"/>
          <p:nvPr/>
        </p:nvSpPr>
        <p:spPr>
          <a:xfrm>
            <a:off x="1729411" y="3142665"/>
            <a:ext cx="596347" cy="369332"/>
          </a:xfrm>
          <a:prstGeom prst="rect">
            <a:avLst/>
          </a:prstGeom>
          <a:solidFill>
            <a:schemeClr val="bg1"/>
          </a:solidFill>
          <a:ln>
            <a:solidFill>
              <a:schemeClr val="tx1"/>
            </a:solidFill>
          </a:ln>
        </p:spPr>
        <p:txBody>
          <a:bodyPr wrap="square" rtlCol="0">
            <a:spAutoFit/>
          </a:bodyPr>
          <a:lstStyle/>
          <a:p>
            <a:pPr algn="ctr"/>
            <a:r>
              <a:rPr lang="pt-BR" dirty="0"/>
              <a:t>X4</a:t>
            </a:r>
          </a:p>
        </p:txBody>
      </p:sp>
      <p:sp>
        <p:nvSpPr>
          <p:cNvPr id="13" name="CaixaDeTexto 12">
            <a:extLst>
              <a:ext uri="{FF2B5EF4-FFF2-40B4-BE49-F238E27FC236}">
                <a16:creationId xmlns:a16="http://schemas.microsoft.com/office/drawing/2014/main" id="{C3A83041-85AA-42E1-963B-888D932F9F7D}"/>
              </a:ext>
            </a:extLst>
          </p:cNvPr>
          <p:cNvSpPr txBox="1"/>
          <p:nvPr/>
        </p:nvSpPr>
        <p:spPr>
          <a:xfrm>
            <a:off x="1729411" y="3693689"/>
            <a:ext cx="596347" cy="369332"/>
          </a:xfrm>
          <a:prstGeom prst="rect">
            <a:avLst/>
          </a:prstGeom>
          <a:solidFill>
            <a:schemeClr val="bg1"/>
          </a:solidFill>
          <a:ln>
            <a:solidFill>
              <a:schemeClr val="tx1"/>
            </a:solidFill>
          </a:ln>
        </p:spPr>
        <p:txBody>
          <a:bodyPr wrap="square" rtlCol="0">
            <a:spAutoFit/>
          </a:bodyPr>
          <a:lstStyle/>
          <a:p>
            <a:pPr algn="ctr"/>
            <a:r>
              <a:rPr lang="pt-BR" dirty="0"/>
              <a:t>X5</a:t>
            </a:r>
          </a:p>
        </p:txBody>
      </p:sp>
      <p:sp>
        <p:nvSpPr>
          <p:cNvPr id="14" name="CaixaDeTexto 13">
            <a:extLst>
              <a:ext uri="{FF2B5EF4-FFF2-40B4-BE49-F238E27FC236}">
                <a16:creationId xmlns:a16="http://schemas.microsoft.com/office/drawing/2014/main" id="{F746D090-96D8-47EC-97ED-5F9AC914FEB5}"/>
              </a:ext>
            </a:extLst>
          </p:cNvPr>
          <p:cNvSpPr txBox="1"/>
          <p:nvPr/>
        </p:nvSpPr>
        <p:spPr>
          <a:xfrm>
            <a:off x="1729410" y="4244713"/>
            <a:ext cx="596347" cy="369332"/>
          </a:xfrm>
          <a:prstGeom prst="rect">
            <a:avLst/>
          </a:prstGeom>
          <a:solidFill>
            <a:schemeClr val="bg1"/>
          </a:solidFill>
          <a:ln>
            <a:solidFill>
              <a:schemeClr val="tx1"/>
            </a:solidFill>
          </a:ln>
        </p:spPr>
        <p:txBody>
          <a:bodyPr wrap="square" rtlCol="0">
            <a:spAutoFit/>
          </a:bodyPr>
          <a:lstStyle/>
          <a:p>
            <a:pPr algn="ctr"/>
            <a:r>
              <a:rPr lang="pt-BR" dirty="0"/>
              <a:t>X6</a:t>
            </a:r>
          </a:p>
        </p:txBody>
      </p:sp>
      <p:sp>
        <p:nvSpPr>
          <p:cNvPr id="15" name="CaixaDeTexto 14">
            <a:extLst>
              <a:ext uri="{FF2B5EF4-FFF2-40B4-BE49-F238E27FC236}">
                <a16:creationId xmlns:a16="http://schemas.microsoft.com/office/drawing/2014/main" id="{C314E98D-8C32-4A47-9642-983E44BBE1C6}"/>
              </a:ext>
            </a:extLst>
          </p:cNvPr>
          <p:cNvSpPr txBox="1"/>
          <p:nvPr/>
        </p:nvSpPr>
        <p:spPr>
          <a:xfrm>
            <a:off x="1729410" y="4795737"/>
            <a:ext cx="596347" cy="369332"/>
          </a:xfrm>
          <a:prstGeom prst="rect">
            <a:avLst/>
          </a:prstGeom>
          <a:solidFill>
            <a:schemeClr val="bg1"/>
          </a:solidFill>
          <a:ln>
            <a:solidFill>
              <a:schemeClr val="tx1"/>
            </a:solidFill>
          </a:ln>
        </p:spPr>
        <p:txBody>
          <a:bodyPr wrap="square" rtlCol="0">
            <a:spAutoFit/>
          </a:bodyPr>
          <a:lstStyle/>
          <a:p>
            <a:pPr algn="ctr"/>
            <a:r>
              <a:rPr lang="pt-BR" dirty="0"/>
              <a:t>X7</a:t>
            </a:r>
          </a:p>
        </p:txBody>
      </p:sp>
      <p:sp>
        <p:nvSpPr>
          <p:cNvPr id="16" name="CaixaDeTexto 15">
            <a:extLst>
              <a:ext uri="{FF2B5EF4-FFF2-40B4-BE49-F238E27FC236}">
                <a16:creationId xmlns:a16="http://schemas.microsoft.com/office/drawing/2014/main" id="{5DDF3268-2870-4268-9343-D688A45AEE82}"/>
              </a:ext>
            </a:extLst>
          </p:cNvPr>
          <p:cNvSpPr txBox="1"/>
          <p:nvPr/>
        </p:nvSpPr>
        <p:spPr>
          <a:xfrm>
            <a:off x="1729410" y="5346761"/>
            <a:ext cx="596347" cy="369332"/>
          </a:xfrm>
          <a:prstGeom prst="rect">
            <a:avLst/>
          </a:prstGeom>
          <a:solidFill>
            <a:schemeClr val="bg1"/>
          </a:solidFill>
          <a:ln>
            <a:solidFill>
              <a:schemeClr val="tx1"/>
            </a:solidFill>
          </a:ln>
        </p:spPr>
        <p:txBody>
          <a:bodyPr wrap="square" rtlCol="0">
            <a:spAutoFit/>
          </a:bodyPr>
          <a:lstStyle/>
          <a:p>
            <a:pPr algn="ctr"/>
            <a:r>
              <a:rPr lang="pt-BR" dirty="0"/>
              <a:t>X8</a:t>
            </a:r>
          </a:p>
        </p:txBody>
      </p:sp>
      <p:sp>
        <p:nvSpPr>
          <p:cNvPr id="17" name="CaixaDeTexto 16">
            <a:extLst>
              <a:ext uri="{FF2B5EF4-FFF2-40B4-BE49-F238E27FC236}">
                <a16:creationId xmlns:a16="http://schemas.microsoft.com/office/drawing/2014/main" id="{76F1909C-8E66-4251-9838-FD64CC7144E2}"/>
              </a:ext>
            </a:extLst>
          </p:cNvPr>
          <p:cNvSpPr txBox="1"/>
          <p:nvPr/>
        </p:nvSpPr>
        <p:spPr>
          <a:xfrm>
            <a:off x="1729409" y="5897785"/>
            <a:ext cx="596347" cy="369332"/>
          </a:xfrm>
          <a:prstGeom prst="rect">
            <a:avLst/>
          </a:prstGeom>
          <a:solidFill>
            <a:schemeClr val="bg1"/>
          </a:solidFill>
          <a:ln>
            <a:solidFill>
              <a:schemeClr val="tx1"/>
            </a:solidFill>
          </a:ln>
        </p:spPr>
        <p:txBody>
          <a:bodyPr wrap="square" rtlCol="0">
            <a:spAutoFit/>
          </a:bodyPr>
          <a:lstStyle/>
          <a:p>
            <a:pPr algn="ctr"/>
            <a:r>
              <a:rPr lang="pt-BR" dirty="0"/>
              <a:t>X9</a:t>
            </a:r>
          </a:p>
        </p:txBody>
      </p:sp>
      <p:sp>
        <p:nvSpPr>
          <p:cNvPr id="18" name="CaixaDeTexto 17">
            <a:extLst>
              <a:ext uri="{FF2B5EF4-FFF2-40B4-BE49-F238E27FC236}">
                <a16:creationId xmlns:a16="http://schemas.microsoft.com/office/drawing/2014/main" id="{FD2322BB-393E-4D6C-81DF-7CFCDE98C07F}"/>
              </a:ext>
            </a:extLst>
          </p:cNvPr>
          <p:cNvSpPr txBox="1"/>
          <p:nvPr/>
        </p:nvSpPr>
        <p:spPr>
          <a:xfrm>
            <a:off x="1736037" y="6448805"/>
            <a:ext cx="596347" cy="369332"/>
          </a:xfrm>
          <a:prstGeom prst="rect">
            <a:avLst/>
          </a:prstGeom>
          <a:solidFill>
            <a:schemeClr val="bg1"/>
          </a:solidFill>
          <a:ln>
            <a:solidFill>
              <a:schemeClr val="tx1"/>
            </a:solidFill>
          </a:ln>
        </p:spPr>
        <p:txBody>
          <a:bodyPr wrap="square" rtlCol="0">
            <a:spAutoFit/>
          </a:bodyPr>
          <a:lstStyle/>
          <a:p>
            <a:pPr algn="ctr"/>
            <a:r>
              <a:rPr lang="pt-BR" dirty="0"/>
              <a:t>X10</a:t>
            </a:r>
          </a:p>
        </p:txBody>
      </p:sp>
      <p:cxnSp>
        <p:nvCxnSpPr>
          <p:cNvPr id="22" name="Conector de Seta Reta 21">
            <a:extLst>
              <a:ext uri="{FF2B5EF4-FFF2-40B4-BE49-F238E27FC236}">
                <a16:creationId xmlns:a16="http://schemas.microsoft.com/office/drawing/2014/main" id="{D823B953-C15C-4F8E-B690-23B113614038}"/>
              </a:ext>
            </a:extLst>
          </p:cNvPr>
          <p:cNvCxnSpPr>
            <a:cxnSpLocks/>
            <a:stCxn id="9" idx="3"/>
            <a:endCxn id="7" idx="1"/>
          </p:cNvCxnSpPr>
          <p:nvPr/>
        </p:nvCxnSpPr>
        <p:spPr>
          <a:xfrm>
            <a:off x="2319130" y="1674259"/>
            <a:ext cx="2621437" cy="118295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50DA326-9F00-4AD6-9F7F-7AD81F985BA2}"/>
              </a:ext>
            </a:extLst>
          </p:cNvPr>
          <p:cNvCxnSpPr>
            <a:cxnSpLocks/>
            <a:stCxn id="10" idx="3"/>
          </p:cNvCxnSpPr>
          <p:nvPr/>
        </p:nvCxnSpPr>
        <p:spPr>
          <a:xfrm>
            <a:off x="2319130" y="2225283"/>
            <a:ext cx="2538832" cy="7552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CC00DF42-4CA0-4069-BCF0-611449783403}"/>
              </a:ext>
            </a:extLst>
          </p:cNvPr>
          <p:cNvCxnSpPr>
            <a:cxnSpLocks/>
            <a:stCxn id="11" idx="3"/>
            <a:endCxn id="7" idx="2"/>
          </p:cNvCxnSpPr>
          <p:nvPr/>
        </p:nvCxnSpPr>
        <p:spPr>
          <a:xfrm>
            <a:off x="2319129" y="2776307"/>
            <a:ext cx="2491409" cy="33391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E7403A7A-36C5-466B-B6A7-CB05912D127A}"/>
              </a:ext>
            </a:extLst>
          </p:cNvPr>
          <p:cNvCxnSpPr>
            <a:cxnSpLocks/>
            <a:stCxn id="12" idx="3"/>
            <a:endCxn id="7" idx="2"/>
          </p:cNvCxnSpPr>
          <p:nvPr/>
        </p:nvCxnSpPr>
        <p:spPr>
          <a:xfrm flipV="1">
            <a:off x="2325758" y="3110218"/>
            <a:ext cx="2484780" cy="21711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213096E4-6465-4502-A727-A1D7F8E625F8}"/>
              </a:ext>
            </a:extLst>
          </p:cNvPr>
          <p:cNvCxnSpPr>
            <a:cxnSpLocks/>
            <a:stCxn id="13" idx="3"/>
            <a:endCxn id="7" idx="2"/>
          </p:cNvCxnSpPr>
          <p:nvPr/>
        </p:nvCxnSpPr>
        <p:spPr>
          <a:xfrm flipV="1">
            <a:off x="2325758" y="3110218"/>
            <a:ext cx="2484780" cy="76813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8C77AD49-15ED-4DBB-8CFE-E0B88CF64D69}"/>
              </a:ext>
            </a:extLst>
          </p:cNvPr>
          <p:cNvCxnSpPr>
            <a:cxnSpLocks/>
            <a:stCxn id="14" idx="3"/>
          </p:cNvCxnSpPr>
          <p:nvPr/>
        </p:nvCxnSpPr>
        <p:spPr>
          <a:xfrm flipV="1">
            <a:off x="2325757" y="3256463"/>
            <a:ext cx="2527439" cy="1172916"/>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1AE495BA-E065-4E1D-BF90-1DEE92CDF1F9}"/>
              </a:ext>
            </a:extLst>
          </p:cNvPr>
          <p:cNvCxnSpPr>
            <a:cxnSpLocks/>
            <a:stCxn id="15" idx="3"/>
            <a:endCxn id="8" idx="2"/>
          </p:cNvCxnSpPr>
          <p:nvPr/>
        </p:nvCxnSpPr>
        <p:spPr>
          <a:xfrm flipV="1">
            <a:off x="2325757" y="4902501"/>
            <a:ext cx="2520813" cy="7790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5BDD0048-F24B-4F56-8138-9B50857ABC9E}"/>
              </a:ext>
            </a:extLst>
          </p:cNvPr>
          <p:cNvCxnSpPr>
            <a:cxnSpLocks/>
            <a:stCxn id="16" idx="3"/>
          </p:cNvCxnSpPr>
          <p:nvPr/>
        </p:nvCxnSpPr>
        <p:spPr>
          <a:xfrm flipV="1">
            <a:off x="2325757" y="5064663"/>
            <a:ext cx="2581783" cy="4667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E7DBACDA-C334-4B6C-AC6A-4FB8C973875C}"/>
              </a:ext>
            </a:extLst>
          </p:cNvPr>
          <p:cNvCxnSpPr>
            <a:cxnSpLocks/>
            <a:stCxn id="17" idx="3"/>
            <a:endCxn id="8" idx="3"/>
          </p:cNvCxnSpPr>
          <p:nvPr/>
        </p:nvCxnSpPr>
        <p:spPr>
          <a:xfrm flipV="1">
            <a:off x="2325756" y="5155509"/>
            <a:ext cx="2650843" cy="92694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21325474-42C5-4072-9ED0-292A9DB3012F}"/>
              </a:ext>
            </a:extLst>
          </p:cNvPr>
          <p:cNvCxnSpPr>
            <a:cxnSpLocks/>
            <a:stCxn id="18" idx="3"/>
            <a:endCxn id="8" idx="3"/>
          </p:cNvCxnSpPr>
          <p:nvPr/>
        </p:nvCxnSpPr>
        <p:spPr>
          <a:xfrm flipV="1">
            <a:off x="2332384" y="5155509"/>
            <a:ext cx="2644215" cy="147796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ítulo 1">
            <a:extLst>
              <a:ext uri="{FF2B5EF4-FFF2-40B4-BE49-F238E27FC236}">
                <a16:creationId xmlns:a16="http://schemas.microsoft.com/office/drawing/2014/main" id="{D40158E2-5F72-4123-9651-4CA4D2132AA0}"/>
              </a:ext>
            </a:extLst>
          </p:cNvPr>
          <p:cNvSpPr txBox="1">
            <a:spLocks/>
          </p:cNvSpPr>
          <p:nvPr/>
        </p:nvSpPr>
        <p:spPr>
          <a:xfrm>
            <a:off x="6427303" y="302659"/>
            <a:ext cx="5493026" cy="13716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dirty="0"/>
              <a:t>Análise fatorial confirmatória</a:t>
            </a:r>
          </a:p>
          <a:p>
            <a:endParaRPr lang="pt-BR" sz="2400" dirty="0"/>
          </a:p>
        </p:txBody>
      </p:sp>
      <p:sp>
        <p:nvSpPr>
          <p:cNvPr id="66" name="Elipse 65">
            <a:extLst>
              <a:ext uri="{FF2B5EF4-FFF2-40B4-BE49-F238E27FC236}">
                <a16:creationId xmlns:a16="http://schemas.microsoft.com/office/drawing/2014/main" id="{354D9F48-E98D-431A-8634-EC37DCE88C5B}"/>
              </a:ext>
            </a:extLst>
          </p:cNvPr>
          <p:cNvSpPr/>
          <p:nvPr/>
        </p:nvSpPr>
        <p:spPr>
          <a:xfrm>
            <a:off x="10780640" y="2960973"/>
            <a:ext cx="887896" cy="715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67" name="Elipse 66">
            <a:extLst>
              <a:ext uri="{FF2B5EF4-FFF2-40B4-BE49-F238E27FC236}">
                <a16:creationId xmlns:a16="http://schemas.microsoft.com/office/drawing/2014/main" id="{986132EE-383C-413E-B392-9F08EFA06AA1}"/>
              </a:ext>
            </a:extLst>
          </p:cNvPr>
          <p:cNvSpPr/>
          <p:nvPr/>
        </p:nvSpPr>
        <p:spPr>
          <a:xfrm>
            <a:off x="10793894" y="5610671"/>
            <a:ext cx="887896" cy="715617"/>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8" name="CaixaDeTexto 67">
            <a:extLst>
              <a:ext uri="{FF2B5EF4-FFF2-40B4-BE49-F238E27FC236}">
                <a16:creationId xmlns:a16="http://schemas.microsoft.com/office/drawing/2014/main" id="{4F6857D8-D383-44F4-A8E4-74A8A4EAD33B}"/>
              </a:ext>
            </a:extLst>
          </p:cNvPr>
          <p:cNvSpPr txBox="1"/>
          <p:nvPr/>
        </p:nvSpPr>
        <p:spPr>
          <a:xfrm>
            <a:off x="7692885" y="148612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69" name="CaixaDeTexto 68">
            <a:extLst>
              <a:ext uri="{FF2B5EF4-FFF2-40B4-BE49-F238E27FC236}">
                <a16:creationId xmlns:a16="http://schemas.microsoft.com/office/drawing/2014/main" id="{0C00AF9E-87D6-4E40-BA84-4F87128D1A67}"/>
              </a:ext>
            </a:extLst>
          </p:cNvPr>
          <p:cNvSpPr txBox="1"/>
          <p:nvPr/>
        </p:nvSpPr>
        <p:spPr>
          <a:xfrm>
            <a:off x="7692885" y="2037147"/>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70" name="CaixaDeTexto 69">
            <a:extLst>
              <a:ext uri="{FF2B5EF4-FFF2-40B4-BE49-F238E27FC236}">
                <a16:creationId xmlns:a16="http://schemas.microsoft.com/office/drawing/2014/main" id="{CF14778D-0056-451B-8EA3-DE39FFC26037}"/>
              </a:ext>
            </a:extLst>
          </p:cNvPr>
          <p:cNvSpPr txBox="1"/>
          <p:nvPr/>
        </p:nvSpPr>
        <p:spPr>
          <a:xfrm>
            <a:off x="7692884" y="258817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71" name="CaixaDeTexto 70">
            <a:extLst>
              <a:ext uri="{FF2B5EF4-FFF2-40B4-BE49-F238E27FC236}">
                <a16:creationId xmlns:a16="http://schemas.microsoft.com/office/drawing/2014/main" id="{A4B9E2AF-3D27-4A33-82D3-7CB45431C53F}"/>
              </a:ext>
            </a:extLst>
          </p:cNvPr>
          <p:cNvSpPr txBox="1"/>
          <p:nvPr/>
        </p:nvSpPr>
        <p:spPr>
          <a:xfrm>
            <a:off x="7699513" y="313919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72" name="CaixaDeTexto 71">
            <a:extLst>
              <a:ext uri="{FF2B5EF4-FFF2-40B4-BE49-F238E27FC236}">
                <a16:creationId xmlns:a16="http://schemas.microsoft.com/office/drawing/2014/main" id="{BD243D85-B1F2-4065-9FFF-B044C87490B3}"/>
              </a:ext>
            </a:extLst>
          </p:cNvPr>
          <p:cNvSpPr txBox="1"/>
          <p:nvPr/>
        </p:nvSpPr>
        <p:spPr>
          <a:xfrm>
            <a:off x="7699513" y="3690219"/>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73" name="CaixaDeTexto 72">
            <a:extLst>
              <a:ext uri="{FF2B5EF4-FFF2-40B4-BE49-F238E27FC236}">
                <a16:creationId xmlns:a16="http://schemas.microsoft.com/office/drawing/2014/main" id="{A331B06B-FCDD-45FE-B33D-EB35C95D4CCC}"/>
              </a:ext>
            </a:extLst>
          </p:cNvPr>
          <p:cNvSpPr txBox="1"/>
          <p:nvPr/>
        </p:nvSpPr>
        <p:spPr>
          <a:xfrm>
            <a:off x="7699512" y="424124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74" name="CaixaDeTexto 73">
            <a:extLst>
              <a:ext uri="{FF2B5EF4-FFF2-40B4-BE49-F238E27FC236}">
                <a16:creationId xmlns:a16="http://schemas.microsoft.com/office/drawing/2014/main" id="{1111F85F-61E6-4A06-9885-563A970D2B9E}"/>
              </a:ext>
            </a:extLst>
          </p:cNvPr>
          <p:cNvSpPr txBox="1"/>
          <p:nvPr/>
        </p:nvSpPr>
        <p:spPr>
          <a:xfrm>
            <a:off x="7699512" y="4792267"/>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X7</a:t>
            </a:r>
          </a:p>
        </p:txBody>
      </p:sp>
      <p:sp>
        <p:nvSpPr>
          <p:cNvPr id="75" name="CaixaDeTexto 74">
            <a:extLst>
              <a:ext uri="{FF2B5EF4-FFF2-40B4-BE49-F238E27FC236}">
                <a16:creationId xmlns:a16="http://schemas.microsoft.com/office/drawing/2014/main" id="{FA09AD66-4B01-48B7-9E4C-E1DC008BF372}"/>
              </a:ext>
            </a:extLst>
          </p:cNvPr>
          <p:cNvSpPr txBox="1"/>
          <p:nvPr/>
        </p:nvSpPr>
        <p:spPr>
          <a:xfrm>
            <a:off x="7699512" y="5343291"/>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X8</a:t>
            </a:r>
          </a:p>
        </p:txBody>
      </p:sp>
      <p:sp>
        <p:nvSpPr>
          <p:cNvPr id="76" name="CaixaDeTexto 75">
            <a:extLst>
              <a:ext uri="{FF2B5EF4-FFF2-40B4-BE49-F238E27FC236}">
                <a16:creationId xmlns:a16="http://schemas.microsoft.com/office/drawing/2014/main" id="{88EA93A7-DDFD-4761-8375-154B351FCF14}"/>
              </a:ext>
            </a:extLst>
          </p:cNvPr>
          <p:cNvSpPr txBox="1"/>
          <p:nvPr/>
        </p:nvSpPr>
        <p:spPr>
          <a:xfrm>
            <a:off x="7699511" y="589431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X9</a:t>
            </a:r>
          </a:p>
        </p:txBody>
      </p:sp>
      <p:sp>
        <p:nvSpPr>
          <p:cNvPr id="77" name="CaixaDeTexto 76">
            <a:extLst>
              <a:ext uri="{FF2B5EF4-FFF2-40B4-BE49-F238E27FC236}">
                <a16:creationId xmlns:a16="http://schemas.microsoft.com/office/drawing/2014/main" id="{B14345FE-FACC-42F0-A1A2-E870060DF433}"/>
              </a:ext>
            </a:extLst>
          </p:cNvPr>
          <p:cNvSpPr txBox="1"/>
          <p:nvPr/>
        </p:nvSpPr>
        <p:spPr>
          <a:xfrm>
            <a:off x="7706139" y="644533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78" name="Conector de Seta Reta 77">
            <a:extLst>
              <a:ext uri="{FF2B5EF4-FFF2-40B4-BE49-F238E27FC236}">
                <a16:creationId xmlns:a16="http://schemas.microsoft.com/office/drawing/2014/main" id="{CC2EE8B4-5FDC-4A76-9B66-DECB061782C1}"/>
              </a:ext>
            </a:extLst>
          </p:cNvPr>
          <p:cNvCxnSpPr>
            <a:cxnSpLocks/>
            <a:stCxn id="68" idx="3"/>
            <a:endCxn id="66" idx="2"/>
          </p:cNvCxnSpPr>
          <p:nvPr/>
        </p:nvCxnSpPr>
        <p:spPr>
          <a:xfrm>
            <a:off x="8289232" y="1670789"/>
            <a:ext cx="2491408" cy="164799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a:extLst>
              <a:ext uri="{FF2B5EF4-FFF2-40B4-BE49-F238E27FC236}">
                <a16:creationId xmlns:a16="http://schemas.microsoft.com/office/drawing/2014/main" id="{8C6422B9-B7EB-476A-889B-A124D746B5B2}"/>
              </a:ext>
            </a:extLst>
          </p:cNvPr>
          <p:cNvCxnSpPr>
            <a:cxnSpLocks/>
            <a:stCxn id="69" idx="3"/>
            <a:endCxn id="66" idx="2"/>
          </p:cNvCxnSpPr>
          <p:nvPr/>
        </p:nvCxnSpPr>
        <p:spPr>
          <a:xfrm>
            <a:off x="8289232" y="2221813"/>
            <a:ext cx="2491408" cy="109696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0DD5E9C4-EE8A-4713-ABB9-7C462402DE88}"/>
              </a:ext>
            </a:extLst>
          </p:cNvPr>
          <p:cNvCxnSpPr>
            <a:cxnSpLocks/>
            <a:stCxn id="70" idx="3"/>
            <a:endCxn id="66" idx="2"/>
          </p:cNvCxnSpPr>
          <p:nvPr/>
        </p:nvCxnSpPr>
        <p:spPr>
          <a:xfrm>
            <a:off x="8289231" y="2772837"/>
            <a:ext cx="2491409" cy="5459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ector de Seta Reta 80">
            <a:extLst>
              <a:ext uri="{FF2B5EF4-FFF2-40B4-BE49-F238E27FC236}">
                <a16:creationId xmlns:a16="http://schemas.microsoft.com/office/drawing/2014/main" id="{019BC3C9-C79F-40A9-99BA-56598DF0BF9A}"/>
              </a:ext>
            </a:extLst>
          </p:cNvPr>
          <p:cNvCxnSpPr>
            <a:stCxn id="71" idx="3"/>
            <a:endCxn id="66" idx="2"/>
          </p:cNvCxnSpPr>
          <p:nvPr/>
        </p:nvCxnSpPr>
        <p:spPr>
          <a:xfrm flipV="1">
            <a:off x="8295860" y="3318782"/>
            <a:ext cx="2484780" cy="507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Conector de Seta Reta 81">
            <a:extLst>
              <a:ext uri="{FF2B5EF4-FFF2-40B4-BE49-F238E27FC236}">
                <a16:creationId xmlns:a16="http://schemas.microsoft.com/office/drawing/2014/main" id="{9848653C-B47E-492F-B7B7-286A396ACA22}"/>
              </a:ext>
            </a:extLst>
          </p:cNvPr>
          <p:cNvCxnSpPr>
            <a:stCxn id="72" idx="3"/>
            <a:endCxn id="66" idx="2"/>
          </p:cNvCxnSpPr>
          <p:nvPr/>
        </p:nvCxnSpPr>
        <p:spPr>
          <a:xfrm flipV="1">
            <a:off x="8295860" y="3318782"/>
            <a:ext cx="2484780" cy="55610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de Seta Reta 82">
            <a:extLst>
              <a:ext uri="{FF2B5EF4-FFF2-40B4-BE49-F238E27FC236}">
                <a16:creationId xmlns:a16="http://schemas.microsoft.com/office/drawing/2014/main" id="{140C4027-50C0-4526-BA49-CC5397B589CA}"/>
              </a:ext>
            </a:extLst>
          </p:cNvPr>
          <p:cNvCxnSpPr>
            <a:stCxn id="73" idx="3"/>
            <a:endCxn id="66" idx="2"/>
          </p:cNvCxnSpPr>
          <p:nvPr/>
        </p:nvCxnSpPr>
        <p:spPr>
          <a:xfrm flipV="1">
            <a:off x="8295859" y="3318782"/>
            <a:ext cx="2484781" cy="110712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4078CE2C-10AC-46AC-BC88-14EF2FCA59A8}"/>
              </a:ext>
            </a:extLst>
          </p:cNvPr>
          <p:cNvCxnSpPr>
            <a:cxnSpLocks/>
            <a:stCxn id="74" idx="3"/>
            <a:endCxn id="67" idx="2"/>
          </p:cNvCxnSpPr>
          <p:nvPr/>
        </p:nvCxnSpPr>
        <p:spPr>
          <a:xfrm>
            <a:off x="8295859" y="4976933"/>
            <a:ext cx="2498035" cy="991547"/>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Conector de Seta Reta 84">
            <a:extLst>
              <a:ext uri="{FF2B5EF4-FFF2-40B4-BE49-F238E27FC236}">
                <a16:creationId xmlns:a16="http://schemas.microsoft.com/office/drawing/2014/main" id="{A742CEB8-9983-4D5A-9DB5-4C61D6C06155}"/>
              </a:ext>
            </a:extLst>
          </p:cNvPr>
          <p:cNvCxnSpPr>
            <a:cxnSpLocks/>
            <a:stCxn id="75" idx="3"/>
            <a:endCxn id="67" idx="2"/>
          </p:cNvCxnSpPr>
          <p:nvPr/>
        </p:nvCxnSpPr>
        <p:spPr>
          <a:xfrm>
            <a:off x="8295859" y="5527957"/>
            <a:ext cx="2498035" cy="440523"/>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ector de Seta Reta 85">
            <a:extLst>
              <a:ext uri="{FF2B5EF4-FFF2-40B4-BE49-F238E27FC236}">
                <a16:creationId xmlns:a16="http://schemas.microsoft.com/office/drawing/2014/main" id="{BF967F3E-C1D9-46D2-B157-48BD18F2308A}"/>
              </a:ext>
            </a:extLst>
          </p:cNvPr>
          <p:cNvCxnSpPr>
            <a:cxnSpLocks/>
            <a:stCxn id="76" idx="3"/>
            <a:endCxn id="67" idx="2"/>
          </p:cNvCxnSpPr>
          <p:nvPr/>
        </p:nvCxnSpPr>
        <p:spPr>
          <a:xfrm flipV="1">
            <a:off x="8295858" y="5968480"/>
            <a:ext cx="2498036" cy="11050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ector de Seta Reta 86">
            <a:extLst>
              <a:ext uri="{FF2B5EF4-FFF2-40B4-BE49-F238E27FC236}">
                <a16:creationId xmlns:a16="http://schemas.microsoft.com/office/drawing/2014/main" id="{E2293F1D-9962-4D60-BCC9-2498D734E0CE}"/>
              </a:ext>
            </a:extLst>
          </p:cNvPr>
          <p:cNvCxnSpPr>
            <a:cxnSpLocks/>
            <a:stCxn id="77" idx="3"/>
            <a:endCxn id="67" idx="2"/>
          </p:cNvCxnSpPr>
          <p:nvPr/>
        </p:nvCxnSpPr>
        <p:spPr>
          <a:xfrm flipV="1">
            <a:off x="8302486" y="5968480"/>
            <a:ext cx="2491408" cy="66152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Conector de Seta Reta 87">
            <a:extLst>
              <a:ext uri="{FF2B5EF4-FFF2-40B4-BE49-F238E27FC236}">
                <a16:creationId xmlns:a16="http://schemas.microsoft.com/office/drawing/2014/main" id="{A40438AF-0E4D-45FC-B2A3-A3E9CFF7F7F8}"/>
              </a:ext>
            </a:extLst>
          </p:cNvPr>
          <p:cNvCxnSpPr>
            <a:cxnSpLocks/>
            <a:stCxn id="9" idx="3"/>
            <a:endCxn id="8" idx="1"/>
          </p:cNvCxnSpPr>
          <p:nvPr/>
        </p:nvCxnSpPr>
        <p:spPr>
          <a:xfrm>
            <a:off x="2319130" y="1674259"/>
            <a:ext cx="2657469" cy="297523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Conector de Seta Reta 90">
            <a:extLst>
              <a:ext uri="{FF2B5EF4-FFF2-40B4-BE49-F238E27FC236}">
                <a16:creationId xmlns:a16="http://schemas.microsoft.com/office/drawing/2014/main" id="{5D0D469A-0AC9-4D79-8E7B-C6BBF157EECE}"/>
              </a:ext>
            </a:extLst>
          </p:cNvPr>
          <p:cNvCxnSpPr>
            <a:cxnSpLocks/>
            <a:stCxn id="10" idx="3"/>
            <a:endCxn id="8" idx="1"/>
          </p:cNvCxnSpPr>
          <p:nvPr/>
        </p:nvCxnSpPr>
        <p:spPr>
          <a:xfrm>
            <a:off x="2319130" y="2225283"/>
            <a:ext cx="2657469" cy="242420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Conector de Seta Reta 93">
            <a:extLst>
              <a:ext uri="{FF2B5EF4-FFF2-40B4-BE49-F238E27FC236}">
                <a16:creationId xmlns:a16="http://schemas.microsoft.com/office/drawing/2014/main" id="{08BBB035-B65E-4F80-9B5F-F606550DEAF0}"/>
              </a:ext>
            </a:extLst>
          </p:cNvPr>
          <p:cNvCxnSpPr>
            <a:cxnSpLocks/>
            <a:stCxn id="11" idx="3"/>
          </p:cNvCxnSpPr>
          <p:nvPr/>
        </p:nvCxnSpPr>
        <p:spPr>
          <a:xfrm>
            <a:off x="2319129" y="2776307"/>
            <a:ext cx="2568240" cy="197545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Conector de Seta Reta 95">
            <a:extLst>
              <a:ext uri="{FF2B5EF4-FFF2-40B4-BE49-F238E27FC236}">
                <a16:creationId xmlns:a16="http://schemas.microsoft.com/office/drawing/2014/main" id="{01F6280F-8669-41AC-8031-AD350BADC43A}"/>
              </a:ext>
            </a:extLst>
          </p:cNvPr>
          <p:cNvCxnSpPr>
            <a:cxnSpLocks/>
            <a:stCxn id="12" idx="3"/>
            <a:endCxn id="8" idx="2"/>
          </p:cNvCxnSpPr>
          <p:nvPr/>
        </p:nvCxnSpPr>
        <p:spPr>
          <a:xfrm>
            <a:off x="2325758" y="3327331"/>
            <a:ext cx="2520812" cy="157517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Conector de Seta Reta 99">
            <a:extLst>
              <a:ext uri="{FF2B5EF4-FFF2-40B4-BE49-F238E27FC236}">
                <a16:creationId xmlns:a16="http://schemas.microsoft.com/office/drawing/2014/main" id="{CD071A85-C96C-4DA1-B255-84E0937587D4}"/>
              </a:ext>
            </a:extLst>
          </p:cNvPr>
          <p:cNvCxnSpPr>
            <a:cxnSpLocks/>
            <a:stCxn id="14" idx="3"/>
            <a:endCxn id="8" idx="2"/>
          </p:cNvCxnSpPr>
          <p:nvPr/>
        </p:nvCxnSpPr>
        <p:spPr>
          <a:xfrm>
            <a:off x="2325757" y="4429379"/>
            <a:ext cx="2520813" cy="47312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Conector de Seta Reta 109">
            <a:extLst>
              <a:ext uri="{FF2B5EF4-FFF2-40B4-BE49-F238E27FC236}">
                <a16:creationId xmlns:a16="http://schemas.microsoft.com/office/drawing/2014/main" id="{3981E605-B002-4A4D-B521-6FD30E6FA8C7}"/>
              </a:ext>
            </a:extLst>
          </p:cNvPr>
          <p:cNvCxnSpPr>
            <a:cxnSpLocks/>
            <a:stCxn id="18" idx="3"/>
          </p:cNvCxnSpPr>
          <p:nvPr/>
        </p:nvCxnSpPr>
        <p:spPr>
          <a:xfrm flipV="1">
            <a:off x="2332384" y="3468026"/>
            <a:ext cx="2782339" cy="316544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Conector de Seta Reta 112">
            <a:extLst>
              <a:ext uri="{FF2B5EF4-FFF2-40B4-BE49-F238E27FC236}">
                <a16:creationId xmlns:a16="http://schemas.microsoft.com/office/drawing/2014/main" id="{FBC1B2E2-0CD3-4E5A-A49F-A3C1FB6A6ACE}"/>
              </a:ext>
            </a:extLst>
          </p:cNvPr>
          <p:cNvCxnSpPr>
            <a:cxnSpLocks/>
            <a:stCxn id="17" idx="3"/>
          </p:cNvCxnSpPr>
          <p:nvPr/>
        </p:nvCxnSpPr>
        <p:spPr>
          <a:xfrm flipV="1">
            <a:off x="2325756" y="3456972"/>
            <a:ext cx="2762258" cy="262547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ector de Seta Reta 115">
            <a:extLst>
              <a:ext uri="{FF2B5EF4-FFF2-40B4-BE49-F238E27FC236}">
                <a16:creationId xmlns:a16="http://schemas.microsoft.com/office/drawing/2014/main" id="{56CAF5AA-9103-42F1-8840-1B1AC51C05BD}"/>
              </a:ext>
            </a:extLst>
          </p:cNvPr>
          <p:cNvCxnSpPr>
            <a:cxnSpLocks/>
            <a:stCxn id="16" idx="3"/>
          </p:cNvCxnSpPr>
          <p:nvPr/>
        </p:nvCxnSpPr>
        <p:spPr>
          <a:xfrm flipV="1">
            <a:off x="2325757" y="3429000"/>
            <a:ext cx="2701579" cy="210242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Conector de Seta Reta 118">
            <a:extLst>
              <a:ext uri="{FF2B5EF4-FFF2-40B4-BE49-F238E27FC236}">
                <a16:creationId xmlns:a16="http://schemas.microsoft.com/office/drawing/2014/main" id="{BC206B5E-C259-418C-8625-23CF93C322CD}"/>
              </a:ext>
            </a:extLst>
          </p:cNvPr>
          <p:cNvCxnSpPr>
            <a:cxnSpLocks/>
            <a:stCxn id="15" idx="3"/>
            <a:endCxn id="7" idx="3"/>
          </p:cNvCxnSpPr>
          <p:nvPr/>
        </p:nvCxnSpPr>
        <p:spPr>
          <a:xfrm flipV="1">
            <a:off x="2325757" y="3363226"/>
            <a:ext cx="2614810" cy="161717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12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736008" y="1880382"/>
            <a:ext cx="7091037" cy="4681993"/>
          </a:xfrm>
        </p:spPr>
        <p:txBody>
          <a:bodyPr>
            <a:noAutofit/>
          </a:bodyPr>
          <a:lstStyle/>
          <a:p>
            <a:pPr marL="0" indent="0">
              <a:lnSpc>
                <a:spcPct val="150000"/>
              </a:lnSpc>
              <a:buNone/>
            </a:pPr>
            <a:r>
              <a:rPr lang="pt-BR" sz="2000" dirty="0"/>
              <a:t>Na AFC é possível especificar relações entre erros de mensuração entre indicadores (variáveis observadas).</a:t>
            </a:r>
          </a:p>
          <a:p>
            <a:pPr marL="0" indent="0">
              <a:lnSpc>
                <a:spcPct val="150000"/>
              </a:lnSpc>
              <a:buNone/>
            </a:pPr>
            <a:r>
              <a:rPr lang="pt-BR" sz="2000" dirty="0"/>
              <a:t>Por exemplo, entre as variáveis X4 e X5 pode existir mais relação, além do pertencimento ao mesmo fator. Essa especificação pode ser interessante em casos como questões muito semelhantes ou reversas,  aquiescência, ou </a:t>
            </a:r>
            <a:r>
              <a:rPr lang="pt-BR" sz="2000" dirty="0" err="1"/>
              <a:t>desejabilidade</a:t>
            </a:r>
            <a:r>
              <a:rPr lang="pt-BR" sz="2000" dirty="0"/>
              <a:t> social. </a:t>
            </a:r>
          </a:p>
          <a:p>
            <a:pPr marL="0" indent="0">
              <a:lnSpc>
                <a:spcPct val="150000"/>
              </a:lnSpc>
              <a:buNone/>
            </a:pPr>
            <a:r>
              <a:rPr lang="pt-BR" sz="2000" dirty="0"/>
              <a:t>Na AFE isso não é possível e representa uma limitação da técnica.</a:t>
            </a:r>
          </a:p>
          <a:p>
            <a:pPr marL="0" indent="0">
              <a:lnSpc>
                <a:spcPct val="150000"/>
              </a:lnSpc>
              <a:buNone/>
            </a:pPr>
            <a:endParaRPr lang="pt-BR" sz="2000" dirty="0"/>
          </a:p>
        </p:txBody>
      </p:sp>
      <p:sp>
        <p:nvSpPr>
          <p:cNvPr id="4" name="Elipse 3">
            <a:extLst>
              <a:ext uri="{FF2B5EF4-FFF2-40B4-BE49-F238E27FC236}">
                <a16:creationId xmlns:a16="http://schemas.microsoft.com/office/drawing/2014/main" id="{22826307-D85D-4762-9555-D4AA18F87DBD}"/>
              </a:ext>
            </a:extLst>
          </p:cNvPr>
          <p:cNvSpPr/>
          <p:nvPr/>
        </p:nvSpPr>
        <p:spPr>
          <a:xfrm>
            <a:off x="10864508" y="2843507"/>
            <a:ext cx="1039310" cy="810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5" name="Elipse 4">
            <a:extLst>
              <a:ext uri="{FF2B5EF4-FFF2-40B4-BE49-F238E27FC236}">
                <a16:creationId xmlns:a16="http://schemas.microsoft.com/office/drawing/2014/main" id="{A5E6178A-3CEB-4595-A677-8306F034F066}"/>
              </a:ext>
            </a:extLst>
          </p:cNvPr>
          <p:cNvSpPr/>
          <p:nvPr/>
        </p:nvSpPr>
        <p:spPr>
          <a:xfrm>
            <a:off x="10864508" y="5086800"/>
            <a:ext cx="1039310" cy="81015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 name="CaixaDeTexto 5">
            <a:extLst>
              <a:ext uri="{FF2B5EF4-FFF2-40B4-BE49-F238E27FC236}">
                <a16:creationId xmlns:a16="http://schemas.microsoft.com/office/drawing/2014/main" id="{CC0C4E79-E6B1-41B6-B01A-36512F3E04DB}"/>
              </a:ext>
            </a:extLst>
          </p:cNvPr>
          <p:cNvSpPr txBox="1"/>
          <p:nvPr/>
        </p:nvSpPr>
        <p:spPr>
          <a:xfrm>
            <a:off x="9183807" y="157925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7" name="CaixaDeTexto 6">
            <a:extLst>
              <a:ext uri="{FF2B5EF4-FFF2-40B4-BE49-F238E27FC236}">
                <a16:creationId xmlns:a16="http://schemas.microsoft.com/office/drawing/2014/main" id="{0A10378E-5CF2-4D73-B8F7-82688FE1E255}"/>
              </a:ext>
            </a:extLst>
          </p:cNvPr>
          <p:cNvSpPr txBox="1"/>
          <p:nvPr/>
        </p:nvSpPr>
        <p:spPr>
          <a:xfrm>
            <a:off x="9183807" y="210767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8" name="CaixaDeTexto 7">
            <a:extLst>
              <a:ext uri="{FF2B5EF4-FFF2-40B4-BE49-F238E27FC236}">
                <a16:creationId xmlns:a16="http://schemas.microsoft.com/office/drawing/2014/main" id="{C13892AE-4BC8-43E9-A593-FA54A18BE260}"/>
              </a:ext>
            </a:extLst>
          </p:cNvPr>
          <p:cNvSpPr txBox="1"/>
          <p:nvPr/>
        </p:nvSpPr>
        <p:spPr>
          <a:xfrm>
            <a:off x="9183807" y="263610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9" name="CaixaDeTexto 8">
            <a:extLst>
              <a:ext uri="{FF2B5EF4-FFF2-40B4-BE49-F238E27FC236}">
                <a16:creationId xmlns:a16="http://schemas.microsoft.com/office/drawing/2014/main" id="{AA29A1E0-BC10-4B6D-B046-A909EA7E527E}"/>
              </a:ext>
            </a:extLst>
          </p:cNvPr>
          <p:cNvSpPr txBox="1"/>
          <p:nvPr/>
        </p:nvSpPr>
        <p:spPr>
          <a:xfrm>
            <a:off x="9183807" y="316452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10" name="CaixaDeTexto 9">
            <a:extLst>
              <a:ext uri="{FF2B5EF4-FFF2-40B4-BE49-F238E27FC236}">
                <a16:creationId xmlns:a16="http://schemas.microsoft.com/office/drawing/2014/main" id="{5FFFA43A-1CA5-4760-882A-C50B7E024B39}"/>
              </a:ext>
            </a:extLst>
          </p:cNvPr>
          <p:cNvSpPr txBox="1"/>
          <p:nvPr/>
        </p:nvSpPr>
        <p:spPr>
          <a:xfrm>
            <a:off x="9183807" y="369295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11" name="CaixaDeTexto 10">
            <a:extLst>
              <a:ext uri="{FF2B5EF4-FFF2-40B4-BE49-F238E27FC236}">
                <a16:creationId xmlns:a16="http://schemas.microsoft.com/office/drawing/2014/main" id="{55320C47-079A-4F1F-988C-6E6099626A4F}"/>
              </a:ext>
            </a:extLst>
          </p:cNvPr>
          <p:cNvSpPr txBox="1"/>
          <p:nvPr/>
        </p:nvSpPr>
        <p:spPr>
          <a:xfrm>
            <a:off x="9183807" y="422137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12" name="CaixaDeTexto 11">
            <a:extLst>
              <a:ext uri="{FF2B5EF4-FFF2-40B4-BE49-F238E27FC236}">
                <a16:creationId xmlns:a16="http://schemas.microsoft.com/office/drawing/2014/main" id="{73280F4C-C0FE-4404-96DA-A03291A85DAC}"/>
              </a:ext>
            </a:extLst>
          </p:cNvPr>
          <p:cNvSpPr txBox="1"/>
          <p:nvPr/>
        </p:nvSpPr>
        <p:spPr>
          <a:xfrm>
            <a:off x="9183807" y="4749804"/>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X7</a:t>
            </a:r>
          </a:p>
        </p:txBody>
      </p:sp>
      <p:sp>
        <p:nvSpPr>
          <p:cNvPr id="13" name="CaixaDeTexto 12">
            <a:extLst>
              <a:ext uri="{FF2B5EF4-FFF2-40B4-BE49-F238E27FC236}">
                <a16:creationId xmlns:a16="http://schemas.microsoft.com/office/drawing/2014/main" id="{2117EB94-B389-42CF-A36E-33B4D35F85BE}"/>
              </a:ext>
            </a:extLst>
          </p:cNvPr>
          <p:cNvSpPr txBox="1"/>
          <p:nvPr/>
        </p:nvSpPr>
        <p:spPr>
          <a:xfrm>
            <a:off x="9183807" y="5278229"/>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X8</a:t>
            </a:r>
          </a:p>
        </p:txBody>
      </p:sp>
      <p:sp>
        <p:nvSpPr>
          <p:cNvPr id="14" name="CaixaDeTexto 13">
            <a:extLst>
              <a:ext uri="{FF2B5EF4-FFF2-40B4-BE49-F238E27FC236}">
                <a16:creationId xmlns:a16="http://schemas.microsoft.com/office/drawing/2014/main" id="{14F2048D-BAD2-4DAB-B776-21C11023D66E}"/>
              </a:ext>
            </a:extLst>
          </p:cNvPr>
          <p:cNvSpPr txBox="1"/>
          <p:nvPr/>
        </p:nvSpPr>
        <p:spPr>
          <a:xfrm>
            <a:off x="9183807" y="5806654"/>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X9</a:t>
            </a:r>
          </a:p>
        </p:txBody>
      </p:sp>
      <p:sp>
        <p:nvSpPr>
          <p:cNvPr id="15" name="CaixaDeTexto 14">
            <a:extLst>
              <a:ext uri="{FF2B5EF4-FFF2-40B4-BE49-F238E27FC236}">
                <a16:creationId xmlns:a16="http://schemas.microsoft.com/office/drawing/2014/main" id="{316A4DE3-B5AD-4E06-B579-470C3ACCC618}"/>
              </a:ext>
            </a:extLst>
          </p:cNvPr>
          <p:cNvSpPr txBox="1"/>
          <p:nvPr/>
        </p:nvSpPr>
        <p:spPr>
          <a:xfrm>
            <a:off x="9183807" y="6335075"/>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16" name="Conector de Seta Reta 15">
            <a:extLst>
              <a:ext uri="{FF2B5EF4-FFF2-40B4-BE49-F238E27FC236}">
                <a16:creationId xmlns:a16="http://schemas.microsoft.com/office/drawing/2014/main" id="{6501E572-0382-4E50-8104-346D3117847B}"/>
              </a:ext>
            </a:extLst>
          </p:cNvPr>
          <p:cNvCxnSpPr>
            <a:cxnSpLocks/>
            <a:stCxn id="6" idx="3"/>
            <a:endCxn id="4" idx="2"/>
          </p:cNvCxnSpPr>
          <p:nvPr/>
        </p:nvCxnSpPr>
        <p:spPr>
          <a:xfrm>
            <a:off x="9881850" y="1763920"/>
            <a:ext cx="982658" cy="148466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1B4F95A-271A-4344-9610-34E472D70DEC}"/>
              </a:ext>
            </a:extLst>
          </p:cNvPr>
          <p:cNvCxnSpPr>
            <a:cxnSpLocks/>
            <a:stCxn id="7" idx="3"/>
            <a:endCxn id="4" idx="2"/>
          </p:cNvCxnSpPr>
          <p:nvPr/>
        </p:nvCxnSpPr>
        <p:spPr>
          <a:xfrm>
            <a:off x="9881850" y="2292345"/>
            <a:ext cx="982658" cy="95624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1733AA0C-CB38-4654-B97B-BEBF1FE4A582}"/>
              </a:ext>
            </a:extLst>
          </p:cNvPr>
          <p:cNvCxnSpPr>
            <a:cxnSpLocks/>
            <a:stCxn id="8" idx="3"/>
            <a:endCxn id="4" idx="2"/>
          </p:cNvCxnSpPr>
          <p:nvPr/>
        </p:nvCxnSpPr>
        <p:spPr>
          <a:xfrm>
            <a:off x="9881850" y="2820770"/>
            <a:ext cx="982658" cy="42781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9722F34F-4E65-405B-BA6B-8CFE8ADE789A}"/>
              </a:ext>
            </a:extLst>
          </p:cNvPr>
          <p:cNvCxnSpPr>
            <a:stCxn id="9" idx="3"/>
            <a:endCxn id="4" idx="2"/>
          </p:cNvCxnSpPr>
          <p:nvPr/>
        </p:nvCxnSpPr>
        <p:spPr>
          <a:xfrm flipV="1">
            <a:off x="9881850" y="3248586"/>
            <a:ext cx="982658" cy="10060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AB4DDCFD-CBBE-490C-A7AB-71CC49515ABC}"/>
              </a:ext>
            </a:extLst>
          </p:cNvPr>
          <p:cNvCxnSpPr>
            <a:stCxn id="10" idx="3"/>
            <a:endCxn id="4" idx="2"/>
          </p:cNvCxnSpPr>
          <p:nvPr/>
        </p:nvCxnSpPr>
        <p:spPr>
          <a:xfrm flipV="1">
            <a:off x="9881850" y="3248586"/>
            <a:ext cx="982658" cy="629034"/>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79ED0943-6B5C-4E01-995B-D4A50112C764}"/>
              </a:ext>
            </a:extLst>
          </p:cNvPr>
          <p:cNvCxnSpPr>
            <a:stCxn id="11" idx="3"/>
            <a:endCxn id="4" idx="2"/>
          </p:cNvCxnSpPr>
          <p:nvPr/>
        </p:nvCxnSpPr>
        <p:spPr>
          <a:xfrm flipV="1">
            <a:off x="9881850" y="3248586"/>
            <a:ext cx="982658" cy="115745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350E9A88-D169-472D-A1C9-7969C930DF21}"/>
              </a:ext>
            </a:extLst>
          </p:cNvPr>
          <p:cNvCxnSpPr>
            <a:cxnSpLocks/>
            <a:stCxn id="12" idx="3"/>
            <a:endCxn id="5" idx="2"/>
          </p:cNvCxnSpPr>
          <p:nvPr/>
        </p:nvCxnSpPr>
        <p:spPr>
          <a:xfrm>
            <a:off x="9881850" y="4934470"/>
            <a:ext cx="982658" cy="557409"/>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2158CDAA-460C-4CF8-9B3F-171834904A38}"/>
              </a:ext>
            </a:extLst>
          </p:cNvPr>
          <p:cNvCxnSpPr>
            <a:cxnSpLocks/>
            <a:stCxn id="13" idx="3"/>
            <a:endCxn id="5" idx="2"/>
          </p:cNvCxnSpPr>
          <p:nvPr/>
        </p:nvCxnSpPr>
        <p:spPr>
          <a:xfrm>
            <a:off x="9881850" y="5462895"/>
            <a:ext cx="982658" cy="2898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F35E2BAB-4DD3-482F-956A-389F5007117B}"/>
              </a:ext>
            </a:extLst>
          </p:cNvPr>
          <p:cNvCxnSpPr>
            <a:cxnSpLocks/>
            <a:stCxn id="14" idx="3"/>
            <a:endCxn id="5" idx="2"/>
          </p:cNvCxnSpPr>
          <p:nvPr/>
        </p:nvCxnSpPr>
        <p:spPr>
          <a:xfrm flipV="1">
            <a:off x="9881850" y="5491879"/>
            <a:ext cx="982658" cy="49944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FAF17E36-8EC6-488A-997C-C2E1E3AE9B6F}"/>
              </a:ext>
            </a:extLst>
          </p:cNvPr>
          <p:cNvCxnSpPr>
            <a:cxnSpLocks/>
            <a:stCxn id="15" idx="3"/>
            <a:endCxn id="5" idx="2"/>
          </p:cNvCxnSpPr>
          <p:nvPr/>
        </p:nvCxnSpPr>
        <p:spPr>
          <a:xfrm flipV="1">
            <a:off x="9881850" y="5491879"/>
            <a:ext cx="982658" cy="1027862"/>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CaixaDeTexto 67">
            <a:extLst>
              <a:ext uri="{FF2B5EF4-FFF2-40B4-BE49-F238E27FC236}">
                <a16:creationId xmlns:a16="http://schemas.microsoft.com/office/drawing/2014/main" id="{1C52C9A4-A5D3-4433-B5C7-E6A8A0B1DCFE}"/>
              </a:ext>
            </a:extLst>
          </p:cNvPr>
          <p:cNvSpPr txBox="1"/>
          <p:nvPr/>
        </p:nvSpPr>
        <p:spPr>
          <a:xfrm>
            <a:off x="8451627" y="1581368"/>
            <a:ext cx="440635" cy="369332"/>
          </a:xfrm>
          <a:prstGeom prst="rect">
            <a:avLst/>
          </a:prstGeom>
          <a:noFill/>
        </p:spPr>
        <p:txBody>
          <a:bodyPr wrap="square" rtlCol="0">
            <a:spAutoFit/>
          </a:bodyPr>
          <a:lstStyle/>
          <a:p>
            <a:r>
              <a:rPr lang="pt-BR" dirty="0"/>
              <a:t>e1</a:t>
            </a:r>
          </a:p>
        </p:txBody>
      </p:sp>
      <p:cxnSp>
        <p:nvCxnSpPr>
          <p:cNvPr id="70" name="Conector de Seta Reta 69">
            <a:extLst>
              <a:ext uri="{FF2B5EF4-FFF2-40B4-BE49-F238E27FC236}">
                <a16:creationId xmlns:a16="http://schemas.microsoft.com/office/drawing/2014/main" id="{C78C9529-2835-4621-BA7A-83A7F8D5CF7A}"/>
              </a:ext>
            </a:extLst>
          </p:cNvPr>
          <p:cNvCxnSpPr/>
          <p:nvPr/>
        </p:nvCxnSpPr>
        <p:spPr>
          <a:xfrm flipV="1">
            <a:off x="8922559" y="1763920"/>
            <a:ext cx="26207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CaixaDeTexto 71">
            <a:extLst>
              <a:ext uri="{FF2B5EF4-FFF2-40B4-BE49-F238E27FC236}">
                <a16:creationId xmlns:a16="http://schemas.microsoft.com/office/drawing/2014/main" id="{0F7E6D8A-E43C-4556-88DC-18684A2B8EBF}"/>
              </a:ext>
            </a:extLst>
          </p:cNvPr>
          <p:cNvSpPr txBox="1"/>
          <p:nvPr/>
        </p:nvSpPr>
        <p:spPr>
          <a:xfrm>
            <a:off x="8451627" y="2109536"/>
            <a:ext cx="440635" cy="369332"/>
          </a:xfrm>
          <a:prstGeom prst="rect">
            <a:avLst/>
          </a:prstGeom>
          <a:noFill/>
        </p:spPr>
        <p:txBody>
          <a:bodyPr wrap="square" rtlCol="0">
            <a:spAutoFit/>
          </a:bodyPr>
          <a:lstStyle/>
          <a:p>
            <a:r>
              <a:rPr lang="pt-BR" dirty="0"/>
              <a:t>e2</a:t>
            </a:r>
          </a:p>
        </p:txBody>
      </p:sp>
      <p:cxnSp>
        <p:nvCxnSpPr>
          <p:cNvPr id="73" name="Conector de Seta Reta 72">
            <a:extLst>
              <a:ext uri="{FF2B5EF4-FFF2-40B4-BE49-F238E27FC236}">
                <a16:creationId xmlns:a16="http://schemas.microsoft.com/office/drawing/2014/main" id="{1746907B-C935-4DC9-8DEA-1B527B4157DB}"/>
              </a:ext>
            </a:extLst>
          </p:cNvPr>
          <p:cNvCxnSpPr/>
          <p:nvPr/>
        </p:nvCxnSpPr>
        <p:spPr>
          <a:xfrm flipV="1">
            <a:off x="8917589" y="2292088"/>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CaixaDeTexto 73">
            <a:extLst>
              <a:ext uri="{FF2B5EF4-FFF2-40B4-BE49-F238E27FC236}">
                <a16:creationId xmlns:a16="http://schemas.microsoft.com/office/drawing/2014/main" id="{8BDA2435-B2E1-4FD4-A9CF-BDB2E8B01C61}"/>
              </a:ext>
            </a:extLst>
          </p:cNvPr>
          <p:cNvSpPr txBox="1"/>
          <p:nvPr/>
        </p:nvSpPr>
        <p:spPr>
          <a:xfrm>
            <a:off x="8451627" y="2637704"/>
            <a:ext cx="440635" cy="369332"/>
          </a:xfrm>
          <a:prstGeom prst="rect">
            <a:avLst/>
          </a:prstGeom>
          <a:noFill/>
        </p:spPr>
        <p:txBody>
          <a:bodyPr wrap="square" rtlCol="0">
            <a:spAutoFit/>
          </a:bodyPr>
          <a:lstStyle/>
          <a:p>
            <a:r>
              <a:rPr lang="pt-BR" dirty="0"/>
              <a:t>e3</a:t>
            </a:r>
          </a:p>
        </p:txBody>
      </p:sp>
      <p:cxnSp>
        <p:nvCxnSpPr>
          <p:cNvPr id="75" name="Conector de Seta Reta 74">
            <a:extLst>
              <a:ext uri="{FF2B5EF4-FFF2-40B4-BE49-F238E27FC236}">
                <a16:creationId xmlns:a16="http://schemas.microsoft.com/office/drawing/2014/main" id="{7D827BA7-A756-445D-996A-2842168A0137}"/>
              </a:ext>
            </a:extLst>
          </p:cNvPr>
          <p:cNvCxnSpPr/>
          <p:nvPr/>
        </p:nvCxnSpPr>
        <p:spPr>
          <a:xfrm flipV="1">
            <a:off x="8917589" y="2820256"/>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CaixaDeTexto 75">
            <a:extLst>
              <a:ext uri="{FF2B5EF4-FFF2-40B4-BE49-F238E27FC236}">
                <a16:creationId xmlns:a16="http://schemas.microsoft.com/office/drawing/2014/main" id="{3D320389-D5FF-434A-A7F2-FA361185C660}"/>
              </a:ext>
            </a:extLst>
          </p:cNvPr>
          <p:cNvSpPr txBox="1"/>
          <p:nvPr/>
        </p:nvSpPr>
        <p:spPr>
          <a:xfrm>
            <a:off x="8413698" y="3165872"/>
            <a:ext cx="516492" cy="369332"/>
          </a:xfrm>
          <a:prstGeom prst="rect">
            <a:avLst/>
          </a:prstGeom>
          <a:noFill/>
        </p:spPr>
        <p:txBody>
          <a:bodyPr wrap="square" rtlCol="0">
            <a:spAutoFit/>
          </a:bodyPr>
          <a:lstStyle/>
          <a:p>
            <a:r>
              <a:rPr lang="pt-BR" dirty="0"/>
              <a:t>e4</a:t>
            </a:r>
          </a:p>
        </p:txBody>
      </p:sp>
      <p:cxnSp>
        <p:nvCxnSpPr>
          <p:cNvPr id="77" name="Conector de Seta Reta 76">
            <a:extLst>
              <a:ext uri="{FF2B5EF4-FFF2-40B4-BE49-F238E27FC236}">
                <a16:creationId xmlns:a16="http://schemas.microsoft.com/office/drawing/2014/main" id="{5153C588-3783-4260-96FE-E6C76B2471A2}"/>
              </a:ext>
            </a:extLst>
          </p:cNvPr>
          <p:cNvCxnSpPr>
            <a:cxnSpLocks/>
          </p:cNvCxnSpPr>
          <p:nvPr/>
        </p:nvCxnSpPr>
        <p:spPr>
          <a:xfrm flipV="1">
            <a:off x="8917590" y="3348424"/>
            <a:ext cx="272011" cy="2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CaixaDeTexto 77">
            <a:extLst>
              <a:ext uri="{FF2B5EF4-FFF2-40B4-BE49-F238E27FC236}">
                <a16:creationId xmlns:a16="http://schemas.microsoft.com/office/drawing/2014/main" id="{051461AC-658D-458E-B4CB-883989D45B22}"/>
              </a:ext>
            </a:extLst>
          </p:cNvPr>
          <p:cNvSpPr txBox="1"/>
          <p:nvPr/>
        </p:nvSpPr>
        <p:spPr>
          <a:xfrm>
            <a:off x="8451627" y="3694040"/>
            <a:ext cx="440635" cy="369332"/>
          </a:xfrm>
          <a:prstGeom prst="rect">
            <a:avLst/>
          </a:prstGeom>
          <a:noFill/>
        </p:spPr>
        <p:txBody>
          <a:bodyPr wrap="square" rtlCol="0">
            <a:spAutoFit/>
          </a:bodyPr>
          <a:lstStyle/>
          <a:p>
            <a:r>
              <a:rPr lang="pt-BR" dirty="0"/>
              <a:t>e5</a:t>
            </a:r>
          </a:p>
        </p:txBody>
      </p:sp>
      <p:cxnSp>
        <p:nvCxnSpPr>
          <p:cNvPr id="79" name="Conector de Seta Reta 78">
            <a:extLst>
              <a:ext uri="{FF2B5EF4-FFF2-40B4-BE49-F238E27FC236}">
                <a16:creationId xmlns:a16="http://schemas.microsoft.com/office/drawing/2014/main" id="{8BB6ED09-29FD-48F2-B869-EFCC6C4FAAEC}"/>
              </a:ext>
            </a:extLst>
          </p:cNvPr>
          <p:cNvCxnSpPr/>
          <p:nvPr/>
        </p:nvCxnSpPr>
        <p:spPr>
          <a:xfrm flipV="1">
            <a:off x="8917589" y="3876590"/>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CaixaDeTexto 79">
            <a:extLst>
              <a:ext uri="{FF2B5EF4-FFF2-40B4-BE49-F238E27FC236}">
                <a16:creationId xmlns:a16="http://schemas.microsoft.com/office/drawing/2014/main" id="{A47D8CB4-8362-4EB7-8C9B-BB8525BB4549}"/>
              </a:ext>
            </a:extLst>
          </p:cNvPr>
          <p:cNvSpPr txBox="1"/>
          <p:nvPr/>
        </p:nvSpPr>
        <p:spPr>
          <a:xfrm>
            <a:off x="8451627" y="4222208"/>
            <a:ext cx="440635" cy="369332"/>
          </a:xfrm>
          <a:prstGeom prst="rect">
            <a:avLst/>
          </a:prstGeom>
          <a:noFill/>
        </p:spPr>
        <p:txBody>
          <a:bodyPr wrap="square" rtlCol="0">
            <a:spAutoFit/>
          </a:bodyPr>
          <a:lstStyle/>
          <a:p>
            <a:r>
              <a:rPr lang="pt-BR" dirty="0"/>
              <a:t>e6</a:t>
            </a:r>
          </a:p>
        </p:txBody>
      </p:sp>
      <p:cxnSp>
        <p:nvCxnSpPr>
          <p:cNvPr id="81" name="Conector de Seta Reta 80">
            <a:extLst>
              <a:ext uri="{FF2B5EF4-FFF2-40B4-BE49-F238E27FC236}">
                <a16:creationId xmlns:a16="http://schemas.microsoft.com/office/drawing/2014/main" id="{68E7A46E-AA31-492E-885C-A595093C79BE}"/>
              </a:ext>
            </a:extLst>
          </p:cNvPr>
          <p:cNvCxnSpPr/>
          <p:nvPr/>
        </p:nvCxnSpPr>
        <p:spPr>
          <a:xfrm flipV="1">
            <a:off x="8917589" y="4404758"/>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CaixaDeTexto 81">
            <a:extLst>
              <a:ext uri="{FF2B5EF4-FFF2-40B4-BE49-F238E27FC236}">
                <a16:creationId xmlns:a16="http://schemas.microsoft.com/office/drawing/2014/main" id="{1ACE492A-F548-4C2D-888E-E97BF94D4931}"/>
              </a:ext>
            </a:extLst>
          </p:cNvPr>
          <p:cNvSpPr txBox="1"/>
          <p:nvPr/>
        </p:nvSpPr>
        <p:spPr>
          <a:xfrm>
            <a:off x="8451627" y="4750376"/>
            <a:ext cx="440635" cy="369332"/>
          </a:xfrm>
          <a:prstGeom prst="rect">
            <a:avLst/>
          </a:prstGeom>
          <a:noFill/>
        </p:spPr>
        <p:txBody>
          <a:bodyPr wrap="square" rtlCol="0">
            <a:spAutoFit/>
          </a:bodyPr>
          <a:lstStyle/>
          <a:p>
            <a:r>
              <a:rPr lang="pt-BR" dirty="0"/>
              <a:t>e7</a:t>
            </a:r>
          </a:p>
        </p:txBody>
      </p:sp>
      <p:cxnSp>
        <p:nvCxnSpPr>
          <p:cNvPr id="83" name="Conector de Seta Reta 82">
            <a:extLst>
              <a:ext uri="{FF2B5EF4-FFF2-40B4-BE49-F238E27FC236}">
                <a16:creationId xmlns:a16="http://schemas.microsoft.com/office/drawing/2014/main" id="{EEFC5B78-A7E5-428F-BA99-4DE6B539B41B}"/>
              </a:ext>
            </a:extLst>
          </p:cNvPr>
          <p:cNvCxnSpPr/>
          <p:nvPr/>
        </p:nvCxnSpPr>
        <p:spPr>
          <a:xfrm flipV="1">
            <a:off x="8917589" y="4932926"/>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CaixaDeTexto 83">
            <a:extLst>
              <a:ext uri="{FF2B5EF4-FFF2-40B4-BE49-F238E27FC236}">
                <a16:creationId xmlns:a16="http://schemas.microsoft.com/office/drawing/2014/main" id="{BC87606F-56C3-4E9F-8ABF-A87F406B9C0F}"/>
              </a:ext>
            </a:extLst>
          </p:cNvPr>
          <p:cNvSpPr txBox="1"/>
          <p:nvPr/>
        </p:nvSpPr>
        <p:spPr>
          <a:xfrm>
            <a:off x="8451627" y="5278544"/>
            <a:ext cx="440635" cy="369332"/>
          </a:xfrm>
          <a:prstGeom prst="rect">
            <a:avLst/>
          </a:prstGeom>
          <a:noFill/>
        </p:spPr>
        <p:txBody>
          <a:bodyPr wrap="square" rtlCol="0">
            <a:spAutoFit/>
          </a:bodyPr>
          <a:lstStyle/>
          <a:p>
            <a:r>
              <a:rPr lang="pt-BR" dirty="0"/>
              <a:t>e8</a:t>
            </a:r>
          </a:p>
        </p:txBody>
      </p:sp>
      <p:cxnSp>
        <p:nvCxnSpPr>
          <p:cNvPr id="85" name="Conector de Seta Reta 84">
            <a:extLst>
              <a:ext uri="{FF2B5EF4-FFF2-40B4-BE49-F238E27FC236}">
                <a16:creationId xmlns:a16="http://schemas.microsoft.com/office/drawing/2014/main" id="{092AD099-8AC6-4DF7-82E0-4F359F9EAA24}"/>
              </a:ext>
            </a:extLst>
          </p:cNvPr>
          <p:cNvCxnSpPr>
            <a:cxnSpLocks/>
          </p:cNvCxnSpPr>
          <p:nvPr/>
        </p:nvCxnSpPr>
        <p:spPr>
          <a:xfrm flipV="1">
            <a:off x="8917589" y="5461094"/>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CaixaDeTexto 85">
            <a:extLst>
              <a:ext uri="{FF2B5EF4-FFF2-40B4-BE49-F238E27FC236}">
                <a16:creationId xmlns:a16="http://schemas.microsoft.com/office/drawing/2014/main" id="{2CF3370F-E3D7-4C19-B18A-75DEA8E7A558}"/>
              </a:ext>
            </a:extLst>
          </p:cNvPr>
          <p:cNvSpPr txBox="1"/>
          <p:nvPr/>
        </p:nvSpPr>
        <p:spPr>
          <a:xfrm>
            <a:off x="8451627" y="5806712"/>
            <a:ext cx="440635" cy="369332"/>
          </a:xfrm>
          <a:prstGeom prst="rect">
            <a:avLst/>
          </a:prstGeom>
          <a:noFill/>
        </p:spPr>
        <p:txBody>
          <a:bodyPr wrap="square" rtlCol="0">
            <a:spAutoFit/>
          </a:bodyPr>
          <a:lstStyle/>
          <a:p>
            <a:r>
              <a:rPr lang="pt-BR" dirty="0"/>
              <a:t>e9</a:t>
            </a:r>
          </a:p>
        </p:txBody>
      </p:sp>
      <p:cxnSp>
        <p:nvCxnSpPr>
          <p:cNvPr id="87" name="Conector de Seta Reta 86">
            <a:extLst>
              <a:ext uri="{FF2B5EF4-FFF2-40B4-BE49-F238E27FC236}">
                <a16:creationId xmlns:a16="http://schemas.microsoft.com/office/drawing/2014/main" id="{6262129D-BEE1-4E16-AD0F-4FA39846BC23}"/>
              </a:ext>
            </a:extLst>
          </p:cNvPr>
          <p:cNvCxnSpPr/>
          <p:nvPr/>
        </p:nvCxnSpPr>
        <p:spPr>
          <a:xfrm flipV="1">
            <a:off x="8917589" y="5989262"/>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CaixaDeTexto 87">
            <a:extLst>
              <a:ext uri="{FF2B5EF4-FFF2-40B4-BE49-F238E27FC236}">
                <a16:creationId xmlns:a16="http://schemas.microsoft.com/office/drawing/2014/main" id="{861A231C-508B-4D7D-BDB9-8085C30BC1CD}"/>
              </a:ext>
            </a:extLst>
          </p:cNvPr>
          <p:cNvSpPr txBox="1"/>
          <p:nvPr/>
        </p:nvSpPr>
        <p:spPr>
          <a:xfrm>
            <a:off x="8344609" y="6334882"/>
            <a:ext cx="666922" cy="369332"/>
          </a:xfrm>
          <a:prstGeom prst="rect">
            <a:avLst/>
          </a:prstGeom>
          <a:noFill/>
        </p:spPr>
        <p:txBody>
          <a:bodyPr wrap="square" rtlCol="0">
            <a:spAutoFit/>
          </a:bodyPr>
          <a:lstStyle/>
          <a:p>
            <a:r>
              <a:rPr lang="pt-BR" dirty="0"/>
              <a:t>e10</a:t>
            </a:r>
          </a:p>
        </p:txBody>
      </p:sp>
      <p:cxnSp>
        <p:nvCxnSpPr>
          <p:cNvPr id="89" name="Conector de Seta Reta 88">
            <a:extLst>
              <a:ext uri="{FF2B5EF4-FFF2-40B4-BE49-F238E27FC236}">
                <a16:creationId xmlns:a16="http://schemas.microsoft.com/office/drawing/2014/main" id="{1BBF5EF9-D6CA-49D6-87BB-377DF0EABBDF}"/>
              </a:ext>
            </a:extLst>
          </p:cNvPr>
          <p:cNvCxnSpPr/>
          <p:nvPr/>
        </p:nvCxnSpPr>
        <p:spPr>
          <a:xfrm flipV="1">
            <a:off x="8917589" y="6517434"/>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Arco 91">
            <a:extLst>
              <a:ext uri="{FF2B5EF4-FFF2-40B4-BE49-F238E27FC236}">
                <a16:creationId xmlns:a16="http://schemas.microsoft.com/office/drawing/2014/main" id="{B7BC974B-B70F-40B7-8602-FE3ED1512595}"/>
              </a:ext>
            </a:extLst>
          </p:cNvPr>
          <p:cNvSpPr/>
          <p:nvPr/>
        </p:nvSpPr>
        <p:spPr>
          <a:xfrm rot="15312214">
            <a:off x="8186903" y="3399813"/>
            <a:ext cx="637047" cy="480626"/>
          </a:xfrm>
          <a:prstGeom prst="arc">
            <a:avLst>
              <a:gd name="adj1" fmla="val 12686408"/>
              <a:gd name="adj2" fmla="val 197078"/>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86767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925986" y="1834705"/>
            <a:ext cx="6276162" cy="4681993"/>
          </a:xfrm>
        </p:spPr>
        <p:txBody>
          <a:bodyPr>
            <a:noAutofit/>
          </a:bodyPr>
          <a:lstStyle/>
          <a:p>
            <a:pPr marL="0" indent="0">
              <a:lnSpc>
                <a:spcPct val="150000"/>
              </a:lnSpc>
              <a:buNone/>
            </a:pPr>
            <a:r>
              <a:rPr lang="pt-BR" sz="2000" dirty="0"/>
              <a:t>Outras especificações são possíveis na AFC:</a:t>
            </a:r>
          </a:p>
          <a:p>
            <a:pPr>
              <a:lnSpc>
                <a:spcPct val="150000"/>
              </a:lnSpc>
              <a:buFontTx/>
              <a:buChar char="-"/>
            </a:pPr>
            <a:r>
              <a:rPr lang="pt-BR" sz="2000" dirty="0"/>
              <a:t>Mesmas cargas fatoriais das variáveis de um fator</a:t>
            </a:r>
          </a:p>
          <a:p>
            <a:pPr>
              <a:lnSpc>
                <a:spcPct val="150000"/>
              </a:lnSpc>
              <a:buFontTx/>
              <a:buChar char="-"/>
            </a:pPr>
            <a:r>
              <a:rPr lang="pt-BR" sz="2000" dirty="0"/>
              <a:t>Relações entre fatores</a:t>
            </a:r>
          </a:p>
          <a:p>
            <a:pPr>
              <a:lnSpc>
                <a:spcPct val="150000"/>
              </a:lnSpc>
              <a:buFontTx/>
              <a:buChar char="-"/>
            </a:pPr>
            <a:r>
              <a:rPr lang="pt-BR" sz="2000" dirty="0"/>
              <a:t>Identificação de fatores de 2ª ordem</a:t>
            </a:r>
          </a:p>
          <a:p>
            <a:pPr>
              <a:lnSpc>
                <a:spcPct val="150000"/>
              </a:lnSpc>
              <a:buFontTx/>
              <a:buChar char="-"/>
            </a:pPr>
            <a:r>
              <a:rPr lang="pt-BR" sz="2000" dirty="0"/>
              <a:t>Estudos de invariância da escala</a:t>
            </a:r>
          </a:p>
          <a:p>
            <a:pPr>
              <a:lnSpc>
                <a:spcPct val="150000"/>
              </a:lnSpc>
              <a:buFontTx/>
              <a:buChar char="-"/>
            </a:pPr>
            <a:endParaRPr lang="pt-BR" sz="2000" dirty="0"/>
          </a:p>
          <a:p>
            <a:pPr marL="0" indent="0">
              <a:lnSpc>
                <a:spcPct val="150000"/>
              </a:lnSpc>
              <a:buNone/>
            </a:pPr>
            <a:endParaRPr lang="pt-BR" sz="2000" dirty="0"/>
          </a:p>
        </p:txBody>
      </p:sp>
      <p:sp>
        <p:nvSpPr>
          <p:cNvPr id="47" name="Elipse 46">
            <a:extLst>
              <a:ext uri="{FF2B5EF4-FFF2-40B4-BE49-F238E27FC236}">
                <a16:creationId xmlns:a16="http://schemas.microsoft.com/office/drawing/2014/main" id="{F658001D-4EF6-4D65-BD91-5DC8E6409CC5}"/>
              </a:ext>
            </a:extLst>
          </p:cNvPr>
          <p:cNvSpPr/>
          <p:nvPr/>
        </p:nvSpPr>
        <p:spPr>
          <a:xfrm>
            <a:off x="10864508" y="2843507"/>
            <a:ext cx="1039310" cy="810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48" name="Elipse 47">
            <a:extLst>
              <a:ext uri="{FF2B5EF4-FFF2-40B4-BE49-F238E27FC236}">
                <a16:creationId xmlns:a16="http://schemas.microsoft.com/office/drawing/2014/main" id="{80E2AB1F-1ED1-4D0A-817B-3A8CB251AB51}"/>
              </a:ext>
            </a:extLst>
          </p:cNvPr>
          <p:cNvSpPr/>
          <p:nvPr/>
        </p:nvSpPr>
        <p:spPr>
          <a:xfrm>
            <a:off x="10864508" y="5086800"/>
            <a:ext cx="1039310" cy="81015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49" name="CaixaDeTexto 48">
            <a:extLst>
              <a:ext uri="{FF2B5EF4-FFF2-40B4-BE49-F238E27FC236}">
                <a16:creationId xmlns:a16="http://schemas.microsoft.com/office/drawing/2014/main" id="{76E18F09-57D6-4061-98FB-B5C05C6FB357}"/>
              </a:ext>
            </a:extLst>
          </p:cNvPr>
          <p:cNvSpPr txBox="1"/>
          <p:nvPr/>
        </p:nvSpPr>
        <p:spPr>
          <a:xfrm>
            <a:off x="9183807" y="157925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50" name="CaixaDeTexto 49">
            <a:extLst>
              <a:ext uri="{FF2B5EF4-FFF2-40B4-BE49-F238E27FC236}">
                <a16:creationId xmlns:a16="http://schemas.microsoft.com/office/drawing/2014/main" id="{90E9F42D-18A7-418F-98F6-D545950CBDAA}"/>
              </a:ext>
            </a:extLst>
          </p:cNvPr>
          <p:cNvSpPr txBox="1"/>
          <p:nvPr/>
        </p:nvSpPr>
        <p:spPr>
          <a:xfrm>
            <a:off x="9183807" y="210767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51" name="CaixaDeTexto 50">
            <a:extLst>
              <a:ext uri="{FF2B5EF4-FFF2-40B4-BE49-F238E27FC236}">
                <a16:creationId xmlns:a16="http://schemas.microsoft.com/office/drawing/2014/main" id="{D8D9A4B3-2EC8-4C8B-9B06-96AB953700F9}"/>
              </a:ext>
            </a:extLst>
          </p:cNvPr>
          <p:cNvSpPr txBox="1"/>
          <p:nvPr/>
        </p:nvSpPr>
        <p:spPr>
          <a:xfrm>
            <a:off x="9183807" y="263610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52" name="CaixaDeTexto 51">
            <a:extLst>
              <a:ext uri="{FF2B5EF4-FFF2-40B4-BE49-F238E27FC236}">
                <a16:creationId xmlns:a16="http://schemas.microsoft.com/office/drawing/2014/main" id="{8A6C6338-48FB-45BA-8F8F-0F0DFF5034BD}"/>
              </a:ext>
            </a:extLst>
          </p:cNvPr>
          <p:cNvSpPr txBox="1"/>
          <p:nvPr/>
        </p:nvSpPr>
        <p:spPr>
          <a:xfrm>
            <a:off x="9183807" y="316452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53" name="CaixaDeTexto 52">
            <a:extLst>
              <a:ext uri="{FF2B5EF4-FFF2-40B4-BE49-F238E27FC236}">
                <a16:creationId xmlns:a16="http://schemas.microsoft.com/office/drawing/2014/main" id="{A2268E80-D929-47DF-B3C4-D0992D359310}"/>
              </a:ext>
            </a:extLst>
          </p:cNvPr>
          <p:cNvSpPr txBox="1"/>
          <p:nvPr/>
        </p:nvSpPr>
        <p:spPr>
          <a:xfrm>
            <a:off x="9183807" y="369295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54" name="CaixaDeTexto 53">
            <a:extLst>
              <a:ext uri="{FF2B5EF4-FFF2-40B4-BE49-F238E27FC236}">
                <a16:creationId xmlns:a16="http://schemas.microsoft.com/office/drawing/2014/main" id="{AEC6D5CD-5D92-4A0D-9C2A-0CEEA8368FE2}"/>
              </a:ext>
            </a:extLst>
          </p:cNvPr>
          <p:cNvSpPr txBox="1"/>
          <p:nvPr/>
        </p:nvSpPr>
        <p:spPr>
          <a:xfrm>
            <a:off x="9183807" y="422137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55" name="CaixaDeTexto 54">
            <a:extLst>
              <a:ext uri="{FF2B5EF4-FFF2-40B4-BE49-F238E27FC236}">
                <a16:creationId xmlns:a16="http://schemas.microsoft.com/office/drawing/2014/main" id="{F74244E1-AFE1-4B5E-BED4-0E2799F39E3D}"/>
              </a:ext>
            </a:extLst>
          </p:cNvPr>
          <p:cNvSpPr txBox="1"/>
          <p:nvPr/>
        </p:nvSpPr>
        <p:spPr>
          <a:xfrm>
            <a:off x="9183807" y="4749804"/>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X7</a:t>
            </a:r>
          </a:p>
        </p:txBody>
      </p:sp>
      <p:sp>
        <p:nvSpPr>
          <p:cNvPr id="56" name="CaixaDeTexto 55">
            <a:extLst>
              <a:ext uri="{FF2B5EF4-FFF2-40B4-BE49-F238E27FC236}">
                <a16:creationId xmlns:a16="http://schemas.microsoft.com/office/drawing/2014/main" id="{1DB325C6-821E-4AB4-BAE6-FD7E83C0762F}"/>
              </a:ext>
            </a:extLst>
          </p:cNvPr>
          <p:cNvSpPr txBox="1"/>
          <p:nvPr/>
        </p:nvSpPr>
        <p:spPr>
          <a:xfrm>
            <a:off x="9183807" y="5278229"/>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X8</a:t>
            </a:r>
          </a:p>
        </p:txBody>
      </p:sp>
      <p:sp>
        <p:nvSpPr>
          <p:cNvPr id="57" name="CaixaDeTexto 56">
            <a:extLst>
              <a:ext uri="{FF2B5EF4-FFF2-40B4-BE49-F238E27FC236}">
                <a16:creationId xmlns:a16="http://schemas.microsoft.com/office/drawing/2014/main" id="{5A7540A8-E8E4-48E8-BEE4-473E6CD7AEA2}"/>
              </a:ext>
            </a:extLst>
          </p:cNvPr>
          <p:cNvSpPr txBox="1"/>
          <p:nvPr/>
        </p:nvSpPr>
        <p:spPr>
          <a:xfrm>
            <a:off x="9183807" y="5806654"/>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X9</a:t>
            </a:r>
          </a:p>
        </p:txBody>
      </p:sp>
      <p:sp>
        <p:nvSpPr>
          <p:cNvPr id="58" name="CaixaDeTexto 57">
            <a:extLst>
              <a:ext uri="{FF2B5EF4-FFF2-40B4-BE49-F238E27FC236}">
                <a16:creationId xmlns:a16="http://schemas.microsoft.com/office/drawing/2014/main" id="{59C71F5C-A4BA-43A8-8210-083D71CE9ECF}"/>
              </a:ext>
            </a:extLst>
          </p:cNvPr>
          <p:cNvSpPr txBox="1"/>
          <p:nvPr/>
        </p:nvSpPr>
        <p:spPr>
          <a:xfrm>
            <a:off x="9183807" y="6335075"/>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59" name="Conector de Seta Reta 58">
            <a:extLst>
              <a:ext uri="{FF2B5EF4-FFF2-40B4-BE49-F238E27FC236}">
                <a16:creationId xmlns:a16="http://schemas.microsoft.com/office/drawing/2014/main" id="{B5368382-1223-47BE-BD09-36FDBECD68D9}"/>
              </a:ext>
            </a:extLst>
          </p:cNvPr>
          <p:cNvCxnSpPr>
            <a:cxnSpLocks/>
            <a:stCxn id="49" idx="3"/>
            <a:endCxn id="47" idx="2"/>
          </p:cNvCxnSpPr>
          <p:nvPr/>
        </p:nvCxnSpPr>
        <p:spPr>
          <a:xfrm>
            <a:off x="9881850" y="1763920"/>
            <a:ext cx="982658" cy="148466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Conector de Seta Reta 59">
            <a:extLst>
              <a:ext uri="{FF2B5EF4-FFF2-40B4-BE49-F238E27FC236}">
                <a16:creationId xmlns:a16="http://schemas.microsoft.com/office/drawing/2014/main" id="{4A0FEE51-A78D-4C22-9250-9ABDD0E454E0}"/>
              </a:ext>
            </a:extLst>
          </p:cNvPr>
          <p:cNvCxnSpPr>
            <a:cxnSpLocks/>
            <a:stCxn id="50" idx="3"/>
            <a:endCxn id="47" idx="2"/>
          </p:cNvCxnSpPr>
          <p:nvPr/>
        </p:nvCxnSpPr>
        <p:spPr>
          <a:xfrm>
            <a:off x="9881850" y="2292345"/>
            <a:ext cx="982658" cy="95624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ector de Seta Reta 60">
            <a:extLst>
              <a:ext uri="{FF2B5EF4-FFF2-40B4-BE49-F238E27FC236}">
                <a16:creationId xmlns:a16="http://schemas.microsoft.com/office/drawing/2014/main" id="{DBC0E2E3-BA42-4519-B4B3-4ADCE874970A}"/>
              </a:ext>
            </a:extLst>
          </p:cNvPr>
          <p:cNvCxnSpPr>
            <a:cxnSpLocks/>
            <a:stCxn id="51" idx="3"/>
            <a:endCxn id="47" idx="2"/>
          </p:cNvCxnSpPr>
          <p:nvPr/>
        </p:nvCxnSpPr>
        <p:spPr>
          <a:xfrm>
            <a:off x="9881850" y="2820770"/>
            <a:ext cx="982658" cy="42781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ector de Seta Reta 61">
            <a:extLst>
              <a:ext uri="{FF2B5EF4-FFF2-40B4-BE49-F238E27FC236}">
                <a16:creationId xmlns:a16="http://schemas.microsoft.com/office/drawing/2014/main" id="{1EDCC724-6C14-4EE6-85DA-792E1A22B67F}"/>
              </a:ext>
            </a:extLst>
          </p:cNvPr>
          <p:cNvCxnSpPr>
            <a:stCxn id="52" idx="3"/>
            <a:endCxn id="47" idx="2"/>
          </p:cNvCxnSpPr>
          <p:nvPr/>
        </p:nvCxnSpPr>
        <p:spPr>
          <a:xfrm flipV="1">
            <a:off x="9881850" y="3248586"/>
            <a:ext cx="982658" cy="10060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Conector de Seta Reta 62">
            <a:extLst>
              <a:ext uri="{FF2B5EF4-FFF2-40B4-BE49-F238E27FC236}">
                <a16:creationId xmlns:a16="http://schemas.microsoft.com/office/drawing/2014/main" id="{31F70274-4028-42CE-B56E-7169296B5BAE}"/>
              </a:ext>
            </a:extLst>
          </p:cNvPr>
          <p:cNvCxnSpPr>
            <a:stCxn id="53" idx="3"/>
            <a:endCxn id="47" idx="2"/>
          </p:cNvCxnSpPr>
          <p:nvPr/>
        </p:nvCxnSpPr>
        <p:spPr>
          <a:xfrm flipV="1">
            <a:off x="9881850" y="3248586"/>
            <a:ext cx="982658" cy="629034"/>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ector de Seta Reta 63">
            <a:extLst>
              <a:ext uri="{FF2B5EF4-FFF2-40B4-BE49-F238E27FC236}">
                <a16:creationId xmlns:a16="http://schemas.microsoft.com/office/drawing/2014/main" id="{1085F2E8-9925-4DBB-BBAB-DE29C643E962}"/>
              </a:ext>
            </a:extLst>
          </p:cNvPr>
          <p:cNvCxnSpPr>
            <a:stCxn id="54" idx="3"/>
            <a:endCxn id="47" idx="2"/>
          </p:cNvCxnSpPr>
          <p:nvPr/>
        </p:nvCxnSpPr>
        <p:spPr>
          <a:xfrm flipV="1">
            <a:off x="9881850" y="3248586"/>
            <a:ext cx="982658" cy="115745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Conector de Seta Reta 64">
            <a:extLst>
              <a:ext uri="{FF2B5EF4-FFF2-40B4-BE49-F238E27FC236}">
                <a16:creationId xmlns:a16="http://schemas.microsoft.com/office/drawing/2014/main" id="{6C58892F-15B9-4D3B-895E-90DB7A243D96}"/>
              </a:ext>
            </a:extLst>
          </p:cNvPr>
          <p:cNvCxnSpPr>
            <a:cxnSpLocks/>
            <a:stCxn id="55" idx="3"/>
            <a:endCxn id="48" idx="2"/>
          </p:cNvCxnSpPr>
          <p:nvPr/>
        </p:nvCxnSpPr>
        <p:spPr>
          <a:xfrm>
            <a:off x="9881850" y="4934470"/>
            <a:ext cx="982658" cy="557409"/>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ector de Seta Reta 65">
            <a:extLst>
              <a:ext uri="{FF2B5EF4-FFF2-40B4-BE49-F238E27FC236}">
                <a16:creationId xmlns:a16="http://schemas.microsoft.com/office/drawing/2014/main" id="{E8BCBA27-73CC-491B-AB2D-CB320C9052CC}"/>
              </a:ext>
            </a:extLst>
          </p:cNvPr>
          <p:cNvCxnSpPr>
            <a:cxnSpLocks/>
            <a:stCxn id="56" idx="3"/>
            <a:endCxn id="48" idx="2"/>
          </p:cNvCxnSpPr>
          <p:nvPr/>
        </p:nvCxnSpPr>
        <p:spPr>
          <a:xfrm>
            <a:off x="9881850" y="5462895"/>
            <a:ext cx="982658" cy="2898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Conector de Seta Reta 66">
            <a:extLst>
              <a:ext uri="{FF2B5EF4-FFF2-40B4-BE49-F238E27FC236}">
                <a16:creationId xmlns:a16="http://schemas.microsoft.com/office/drawing/2014/main" id="{368F72AD-512E-487F-80FA-8B3371464A43}"/>
              </a:ext>
            </a:extLst>
          </p:cNvPr>
          <p:cNvCxnSpPr>
            <a:cxnSpLocks/>
            <a:stCxn id="57" idx="3"/>
            <a:endCxn id="48" idx="2"/>
          </p:cNvCxnSpPr>
          <p:nvPr/>
        </p:nvCxnSpPr>
        <p:spPr>
          <a:xfrm flipV="1">
            <a:off x="9881850" y="5491879"/>
            <a:ext cx="982658" cy="49944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Conector de Seta Reta 68">
            <a:extLst>
              <a:ext uri="{FF2B5EF4-FFF2-40B4-BE49-F238E27FC236}">
                <a16:creationId xmlns:a16="http://schemas.microsoft.com/office/drawing/2014/main" id="{173C6B62-FE72-44DD-84BD-23EAF692808A}"/>
              </a:ext>
            </a:extLst>
          </p:cNvPr>
          <p:cNvCxnSpPr>
            <a:cxnSpLocks/>
            <a:stCxn id="58" idx="3"/>
            <a:endCxn id="48" idx="2"/>
          </p:cNvCxnSpPr>
          <p:nvPr/>
        </p:nvCxnSpPr>
        <p:spPr>
          <a:xfrm flipV="1">
            <a:off x="9881850" y="5491879"/>
            <a:ext cx="982658" cy="1027862"/>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CaixaDeTexto 70">
            <a:extLst>
              <a:ext uri="{FF2B5EF4-FFF2-40B4-BE49-F238E27FC236}">
                <a16:creationId xmlns:a16="http://schemas.microsoft.com/office/drawing/2014/main" id="{C7C59D97-F2CF-493E-A060-1685C1418D2A}"/>
              </a:ext>
            </a:extLst>
          </p:cNvPr>
          <p:cNvSpPr txBox="1"/>
          <p:nvPr/>
        </p:nvSpPr>
        <p:spPr>
          <a:xfrm>
            <a:off x="8451627" y="1581368"/>
            <a:ext cx="440635" cy="369332"/>
          </a:xfrm>
          <a:prstGeom prst="rect">
            <a:avLst/>
          </a:prstGeom>
          <a:noFill/>
        </p:spPr>
        <p:txBody>
          <a:bodyPr wrap="square" rtlCol="0">
            <a:spAutoFit/>
          </a:bodyPr>
          <a:lstStyle/>
          <a:p>
            <a:r>
              <a:rPr lang="pt-BR" dirty="0"/>
              <a:t>e1</a:t>
            </a:r>
          </a:p>
        </p:txBody>
      </p:sp>
      <p:cxnSp>
        <p:nvCxnSpPr>
          <p:cNvPr id="90" name="Conector de Seta Reta 89">
            <a:extLst>
              <a:ext uri="{FF2B5EF4-FFF2-40B4-BE49-F238E27FC236}">
                <a16:creationId xmlns:a16="http://schemas.microsoft.com/office/drawing/2014/main" id="{3908B898-3029-40CB-A270-1402CF3CFC3C}"/>
              </a:ext>
            </a:extLst>
          </p:cNvPr>
          <p:cNvCxnSpPr/>
          <p:nvPr/>
        </p:nvCxnSpPr>
        <p:spPr>
          <a:xfrm flipV="1">
            <a:off x="8922559" y="1763920"/>
            <a:ext cx="26207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CaixaDeTexto 90">
            <a:extLst>
              <a:ext uri="{FF2B5EF4-FFF2-40B4-BE49-F238E27FC236}">
                <a16:creationId xmlns:a16="http://schemas.microsoft.com/office/drawing/2014/main" id="{51BDEC0E-30B1-4B7D-894C-69ADEB03E60E}"/>
              </a:ext>
            </a:extLst>
          </p:cNvPr>
          <p:cNvSpPr txBox="1"/>
          <p:nvPr/>
        </p:nvSpPr>
        <p:spPr>
          <a:xfrm>
            <a:off x="8451627" y="2109536"/>
            <a:ext cx="440635" cy="369332"/>
          </a:xfrm>
          <a:prstGeom prst="rect">
            <a:avLst/>
          </a:prstGeom>
          <a:noFill/>
        </p:spPr>
        <p:txBody>
          <a:bodyPr wrap="square" rtlCol="0">
            <a:spAutoFit/>
          </a:bodyPr>
          <a:lstStyle/>
          <a:p>
            <a:r>
              <a:rPr lang="pt-BR" dirty="0"/>
              <a:t>e2</a:t>
            </a:r>
          </a:p>
        </p:txBody>
      </p:sp>
      <p:cxnSp>
        <p:nvCxnSpPr>
          <p:cNvPr id="93" name="Conector de Seta Reta 92">
            <a:extLst>
              <a:ext uri="{FF2B5EF4-FFF2-40B4-BE49-F238E27FC236}">
                <a16:creationId xmlns:a16="http://schemas.microsoft.com/office/drawing/2014/main" id="{9D4962DF-2EF6-4467-AE76-05253FB961C0}"/>
              </a:ext>
            </a:extLst>
          </p:cNvPr>
          <p:cNvCxnSpPr/>
          <p:nvPr/>
        </p:nvCxnSpPr>
        <p:spPr>
          <a:xfrm flipV="1">
            <a:off x="8917589" y="2292088"/>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CaixaDeTexto 93">
            <a:extLst>
              <a:ext uri="{FF2B5EF4-FFF2-40B4-BE49-F238E27FC236}">
                <a16:creationId xmlns:a16="http://schemas.microsoft.com/office/drawing/2014/main" id="{FAF1022C-F407-467C-9039-C3F5C7D81A18}"/>
              </a:ext>
            </a:extLst>
          </p:cNvPr>
          <p:cNvSpPr txBox="1"/>
          <p:nvPr/>
        </p:nvSpPr>
        <p:spPr>
          <a:xfrm>
            <a:off x="8451627" y="2637704"/>
            <a:ext cx="440635" cy="369332"/>
          </a:xfrm>
          <a:prstGeom prst="rect">
            <a:avLst/>
          </a:prstGeom>
          <a:noFill/>
        </p:spPr>
        <p:txBody>
          <a:bodyPr wrap="square" rtlCol="0">
            <a:spAutoFit/>
          </a:bodyPr>
          <a:lstStyle/>
          <a:p>
            <a:r>
              <a:rPr lang="pt-BR" dirty="0"/>
              <a:t>e3</a:t>
            </a:r>
          </a:p>
        </p:txBody>
      </p:sp>
      <p:cxnSp>
        <p:nvCxnSpPr>
          <p:cNvPr id="95" name="Conector de Seta Reta 94">
            <a:extLst>
              <a:ext uri="{FF2B5EF4-FFF2-40B4-BE49-F238E27FC236}">
                <a16:creationId xmlns:a16="http://schemas.microsoft.com/office/drawing/2014/main" id="{9A5A7B60-3066-45D3-B3B2-6261137E17AC}"/>
              </a:ext>
            </a:extLst>
          </p:cNvPr>
          <p:cNvCxnSpPr/>
          <p:nvPr/>
        </p:nvCxnSpPr>
        <p:spPr>
          <a:xfrm flipV="1">
            <a:off x="8917589" y="2820256"/>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CaixaDeTexto 95">
            <a:extLst>
              <a:ext uri="{FF2B5EF4-FFF2-40B4-BE49-F238E27FC236}">
                <a16:creationId xmlns:a16="http://schemas.microsoft.com/office/drawing/2014/main" id="{A34D3F8C-EB28-46A5-9E46-5EFB3AE87702}"/>
              </a:ext>
            </a:extLst>
          </p:cNvPr>
          <p:cNvSpPr txBox="1"/>
          <p:nvPr/>
        </p:nvSpPr>
        <p:spPr>
          <a:xfrm>
            <a:off x="8413698" y="3165872"/>
            <a:ext cx="516492" cy="369332"/>
          </a:xfrm>
          <a:prstGeom prst="rect">
            <a:avLst/>
          </a:prstGeom>
          <a:noFill/>
        </p:spPr>
        <p:txBody>
          <a:bodyPr wrap="square" rtlCol="0">
            <a:spAutoFit/>
          </a:bodyPr>
          <a:lstStyle/>
          <a:p>
            <a:r>
              <a:rPr lang="pt-BR" dirty="0"/>
              <a:t>e4</a:t>
            </a:r>
          </a:p>
        </p:txBody>
      </p:sp>
      <p:cxnSp>
        <p:nvCxnSpPr>
          <p:cNvPr id="97" name="Conector de Seta Reta 96">
            <a:extLst>
              <a:ext uri="{FF2B5EF4-FFF2-40B4-BE49-F238E27FC236}">
                <a16:creationId xmlns:a16="http://schemas.microsoft.com/office/drawing/2014/main" id="{3205F36B-C9A2-4173-A729-DFFBC54B4779}"/>
              </a:ext>
            </a:extLst>
          </p:cNvPr>
          <p:cNvCxnSpPr>
            <a:cxnSpLocks/>
          </p:cNvCxnSpPr>
          <p:nvPr/>
        </p:nvCxnSpPr>
        <p:spPr>
          <a:xfrm flipV="1">
            <a:off x="8917590" y="3348424"/>
            <a:ext cx="272011" cy="2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CaixaDeTexto 97">
            <a:extLst>
              <a:ext uri="{FF2B5EF4-FFF2-40B4-BE49-F238E27FC236}">
                <a16:creationId xmlns:a16="http://schemas.microsoft.com/office/drawing/2014/main" id="{2A459B64-07ED-4439-8580-315F11773C1C}"/>
              </a:ext>
            </a:extLst>
          </p:cNvPr>
          <p:cNvSpPr txBox="1"/>
          <p:nvPr/>
        </p:nvSpPr>
        <p:spPr>
          <a:xfrm>
            <a:off x="8451627" y="3694040"/>
            <a:ext cx="440635" cy="369332"/>
          </a:xfrm>
          <a:prstGeom prst="rect">
            <a:avLst/>
          </a:prstGeom>
          <a:noFill/>
        </p:spPr>
        <p:txBody>
          <a:bodyPr wrap="square" rtlCol="0">
            <a:spAutoFit/>
          </a:bodyPr>
          <a:lstStyle/>
          <a:p>
            <a:r>
              <a:rPr lang="pt-BR" dirty="0"/>
              <a:t>e5</a:t>
            </a:r>
          </a:p>
        </p:txBody>
      </p:sp>
      <p:cxnSp>
        <p:nvCxnSpPr>
          <p:cNvPr id="99" name="Conector de Seta Reta 98">
            <a:extLst>
              <a:ext uri="{FF2B5EF4-FFF2-40B4-BE49-F238E27FC236}">
                <a16:creationId xmlns:a16="http://schemas.microsoft.com/office/drawing/2014/main" id="{BDE32540-3CF0-4DE1-B7E4-E9AB0FA98DCB}"/>
              </a:ext>
            </a:extLst>
          </p:cNvPr>
          <p:cNvCxnSpPr/>
          <p:nvPr/>
        </p:nvCxnSpPr>
        <p:spPr>
          <a:xfrm flipV="1">
            <a:off x="8917589" y="3876590"/>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C7EE9476-24D4-4E32-9136-EC646C26AA99}"/>
              </a:ext>
            </a:extLst>
          </p:cNvPr>
          <p:cNvSpPr txBox="1"/>
          <p:nvPr/>
        </p:nvSpPr>
        <p:spPr>
          <a:xfrm>
            <a:off x="8451627" y="4222208"/>
            <a:ext cx="440635" cy="369332"/>
          </a:xfrm>
          <a:prstGeom prst="rect">
            <a:avLst/>
          </a:prstGeom>
          <a:noFill/>
        </p:spPr>
        <p:txBody>
          <a:bodyPr wrap="square" rtlCol="0">
            <a:spAutoFit/>
          </a:bodyPr>
          <a:lstStyle/>
          <a:p>
            <a:r>
              <a:rPr lang="pt-BR" dirty="0"/>
              <a:t>e6</a:t>
            </a:r>
          </a:p>
        </p:txBody>
      </p:sp>
      <p:cxnSp>
        <p:nvCxnSpPr>
          <p:cNvPr id="101" name="Conector de Seta Reta 100">
            <a:extLst>
              <a:ext uri="{FF2B5EF4-FFF2-40B4-BE49-F238E27FC236}">
                <a16:creationId xmlns:a16="http://schemas.microsoft.com/office/drawing/2014/main" id="{D4EE33BC-43C0-4676-B1B0-187C0D6C55A0}"/>
              </a:ext>
            </a:extLst>
          </p:cNvPr>
          <p:cNvCxnSpPr/>
          <p:nvPr/>
        </p:nvCxnSpPr>
        <p:spPr>
          <a:xfrm flipV="1">
            <a:off x="8917589" y="4404758"/>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CaixaDeTexto 101">
            <a:extLst>
              <a:ext uri="{FF2B5EF4-FFF2-40B4-BE49-F238E27FC236}">
                <a16:creationId xmlns:a16="http://schemas.microsoft.com/office/drawing/2014/main" id="{0F61E18F-861C-4620-A39F-B3B0EBBC71CF}"/>
              </a:ext>
            </a:extLst>
          </p:cNvPr>
          <p:cNvSpPr txBox="1"/>
          <p:nvPr/>
        </p:nvSpPr>
        <p:spPr>
          <a:xfrm>
            <a:off x="8451627" y="4750376"/>
            <a:ext cx="440635" cy="369332"/>
          </a:xfrm>
          <a:prstGeom prst="rect">
            <a:avLst/>
          </a:prstGeom>
          <a:noFill/>
        </p:spPr>
        <p:txBody>
          <a:bodyPr wrap="square" rtlCol="0">
            <a:spAutoFit/>
          </a:bodyPr>
          <a:lstStyle/>
          <a:p>
            <a:r>
              <a:rPr lang="pt-BR" dirty="0"/>
              <a:t>e7</a:t>
            </a:r>
          </a:p>
        </p:txBody>
      </p:sp>
      <p:cxnSp>
        <p:nvCxnSpPr>
          <p:cNvPr id="103" name="Conector de Seta Reta 102">
            <a:extLst>
              <a:ext uri="{FF2B5EF4-FFF2-40B4-BE49-F238E27FC236}">
                <a16:creationId xmlns:a16="http://schemas.microsoft.com/office/drawing/2014/main" id="{FF4901D1-E544-437A-8185-1047CAC294D9}"/>
              </a:ext>
            </a:extLst>
          </p:cNvPr>
          <p:cNvCxnSpPr/>
          <p:nvPr/>
        </p:nvCxnSpPr>
        <p:spPr>
          <a:xfrm flipV="1">
            <a:off x="8917589" y="4932926"/>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CaixaDeTexto 103">
            <a:extLst>
              <a:ext uri="{FF2B5EF4-FFF2-40B4-BE49-F238E27FC236}">
                <a16:creationId xmlns:a16="http://schemas.microsoft.com/office/drawing/2014/main" id="{F8F9CD84-3C56-4C08-9BD2-8A9AE22CFE7A}"/>
              </a:ext>
            </a:extLst>
          </p:cNvPr>
          <p:cNvSpPr txBox="1"/>
          <p:nvPr/>
        </p:nvSpPr>
        <p:spPr>
          <a:xfrm>
            <a:off x="8451627" y="5278544"/>
            <a:ext cx="440635" cy="369332"/>
          </a:xfrm>
          <a:prstGeom prst="rect">
            <a:avLst/>
          </a:prstGeom>
          <a:noFill/>
        </p:spPr>
        <p:txBody>
          <a:bodyPr wrap="square" rtlCol="0">
            <a:spAutoFit/>
          </a:bodyPr>
          <a:lstStyle/>
          <a:p>
            <a:r>
              <a:rPr lang="pt-BR" dirty="0"/>
              <a:t>e8</a:t>
            </a:r>
          </a:p>
        </p:txBody>
      </p:sp>
      <p:cxnSp>
        <p:nvCxnSpPr>
          <p:cNvPr id="105" name="Conector de Seta Reta 104">
            <a:extLst>
              <a:ext uri="{FF2B5EF4-FFF2-40B4-BE49-F238E27FC236}">
                <a16:creationId xmlns:a16="http://schemas.microsoft.com/office/drawing/2014/main" id="{B6B5BFF1-2B62-4F7D-8BE2-0A2F8FE0A9FA}"/>
              </a:ext>
            </a:extLst>
          </p:cNvPr>
          <p:cNvCxnSpPr>
            <a:cxnSpLocks/>
          </p:cNvCxnSpPr>
          <p:nvPr/>
        </p:nvCxnSpPr>
        <p:spPr>
          <a:xfrm flipV="1">
            <a:off x="8917589" y="5461094"/>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CaixaDeTexto 105">
            <a:extLst>
              <a:ext uri="{FF2B5EF4-FFF2-40B4-BE49-F238E27FC236}">
                <a16:creationId xmlns:a16="http://schemas.microsoft.com/office/drawing/2014/main" id="{785D4A78-113C-4EC3-A880-03B53178059B}"/>
              </a:ext>
            </a:extLst>
          </p:cNvPr>
          <p:cNvSpPr txBox="1"/>
          <p:nvPr/>
        </p:nvSpPr>
        <p:spPr>
          <a:xfrm>
            <a:off x="8451627" y="5806712"/>
            <a:ext cx="440635" cy="369332"/>
          </a:xfrm>
          <a:prstGeom prst="rect">
            <a:avLst/>
          </a:prstGeom>
          <a:noFill/>
        </p:spPr>
        <p:txBody>
          <a:bodyPr wrap="square" rtlCol="0">
            <a:spAutoFit/>
          </a:bodyPr>
          <a:lstStyle/>
          <a:p>
            <a:r>
              <a:rPr lang="pt-BR" dirty="0"/>
              <a:t>e9</a:t>
            </a:r>
          </a:p>
        </p:txBody>
      </p:sp>
      <p:cxnSp>
        <p:nvCxnSpPr>
          <p:cNvPr id="107" name="Conector de Seta Reta 106">
            <a:extLst>
              <a:ext uri="{FF2B5EF4-FFF2-40B4-BE49-F238E27FC236}">
                <a16:creationId xmlns:a16="http://schemas.microsoft.com/office/drawing/2014/main" id="{6D54F14F-EC86-4FDA-B797-6FA81EB05A65}"/>
              </a:ext>
            </a:extLst>
          </p:cNvPr>
          <p:cNvCxnSpPr/>
          <p:nvPr/>
        </p:nvCxnSpPr>
        <p:spPr>
          <a:xfrm flipV="1">
            <a:off x="8917589" y="5989262"/>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CaixaDeTexto 107">
            <a:extLst>
              <a:ext uri="{FF2B5EF4-FFF2-40B4-BE49-F238E27FC236}">
                <a16:creationId xmlns:a16="http://schemas.microsoft.com/office/drawing/2014/main" id="{6C20F249-B6D8-4858-9EF2-CA6B6230D3EF}"/>
              </a:ext>
            </a:extLst>
          </p:cNvPr>
          <p:cNvSpPr txBox="1"/>
          <p:nvPr/>
        </p:nvSpPr>
        <p:spPr>
          <a:xfrm>
            <a:off x="8344609" y="6334882"/>
            <a:ext cx="666922" cy="369332"/>
          </a:xfrm>
          <a:prstGeom prst="rect">
            <a:avLst/>
          </a:prstGeom>
          <a:noFill/>
        </p:spPr>
        <p:txBody>
          <a:bodyPr wrap="square" rtlCol="0">
            <a:spAutoFit/>
          </a:bodyPr>
          <a:lstStyle/>
          <a:p>
            <a:r>
              <a:rPr lang="pt-BR" dirty="0"/>
              <a:t>e10</a:t>
            </a:r>
          </a:p>
        </p:txBody>
      </p:sp>
      <p:cxnSp>
        <p:nvCxnSpPr>
          <p:cNvPr id="109" name="Conector de Seta Reta 108">
            <a:extLst>
              <a:ext uri="{FF2B5EF4-FFF2-40B4-BE49-F238E27FC236}">
                <a16:creationId xmlns:a16="http://schemas.microsoft.com/office/drawing/2014/main" id="{F470BED6-3CBA-4C77-96E0-1B3C93871EC4}"/>
              </a:ext>
            </a:extLst>
          </p:cNvPr>
          <p:cNvCxnSpPr/>
          <p:nvPr/>
        </p:nvCxnSpPr>
        <p:spPr>
          <a:xfrm flipV="1">
            <a:off x="8917589" y="6517434"/>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Arco 109">
            <a:extLst>
              <a:ext uri="{FF2B5EF4-FFF2-40B4-BE49-F238E27FC236}">
                <a16:creationId xmlns:a16="http://schemas.microsoft.com/office/drawing/2014/main" id="{8868E636-4E5E-4160-8938-2E5CEEBCA49D}"/>
              </a:ext>
            </a:extLst>
          </p:cNvPr>
          <p:cNvSpPr/>
          <p:nvPr/>
        </p:nvSpPr>
        <p:spPr>
          <a:xfrm rot="15312214">
            <a:off x="8186903" y="3399813"/>
            <a:ext cx="637047" cy="480626"/>
          </a:xfrm>
          <a:prstGeom prst="arc">
            <a:avLst>
              <a:gd name="adj1" fmla="val 12686408"/>
              <a:gd name="adj2" fmla="val 197078"/>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3177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925986" y="1834705"/>
            <a:ext cx="5345784" cy="4681993"/>
          </a:xfrm>
        </p:spPr>
        <p:txBody>
          <a:bodyPr>
            <a:noAutofit/>
          </a:bodyPr>
          <a:lstStyle/>
          <a:p>
            <a:pPr marL="0" indent="0">
              <a:lnSpc>
                <a:spcPct val="150000"/>
              </a:lnSpc>
              <a:buNone/>
            </a:pPr>
            <a:r>
              <a:rPr lang="pt-BR" sz="2000" dirty="0"/>
              <a:t>A AFC pode ser usada como parte de um </a:t>
            </a:r>
            <a:r>
              <a:rPr lang="pt-BR" sz="2000" b="1" dirty="0"/>
              <a:t>Modelo de Equações Estruturais (MEE)</a:t>
            </a:r>
            <a:r>
              <a:rPr lang="pt-BR" sz="2000" dirty="0"/>
              <a:t>.</a:t>
            </a:r>
          </a:p>
          <a:p>
            <a:pPr marL="0" indent="0">
              <a:lnSpc>
                <a:spcPct val="150000"/>
              </a:lnSpc>
              <a:buNone/>
            </a:pPr>
            <a:r>
              <a:rPr lang="pt-BR" sz="2000" dirty="0"/>
              <a:t>A AFC pode ser vista como a parte de </a:t>
            </a:r>
            <a:r>
              <a:rPr lang="pt-BR" sz="2000" b="1" dirty="0"/>
              <a:t>mensuração</a:t>
            </a:r>
            <a:r>
              <a:rPr lang="pt-BR" sz="2000" dirty="0"/>
              <a:t> do modelo; além da mensuração o MEE possui também a parte estrutural.</a:t>
            </a:r>
          </a:p>
          <a:p>
            <a:pPr marL="0" indent="0">
              <a:lnSpc>
                <a:spcPct val="150000"/>
              </a:lnSpc>
              <a:buNone/>
            </a:pPr>
            <a:r>
              <a:rPr lang="pt-BR" sz="2000" dirty="0"/>
              <a:t>O MEE é um ferramenta interessante para ajustar, ao mesmo tempo, modelos de mensuração e de relações entre variáveis latentes e observáveis.  </a:t>
            </a:r>
          </a:p>
          <a:p>
            <a:pPr marL="0" indent="0">
              <a:lnSpc>
                <a:spcPct val="150000"/>
              </a:lnSpc>
              <a:buNone/>
            </a:pPr>
            <a:endParaRPr lang="pt-BR" sz="2000" dirty="0"/>
          </a:p>
        </p:txBody>
      </p:sp>
      <p:sp>
        <p:nvSpPr>
          <p:cNvPr id="4" name="Elipse 3">
            <a:extLst>
              <a:ext uri="{FF2B5EF4-FFF2-40B4-BE49-F238E27FC236}">
                <a16:creationId xmlns:a16="http://schemas.microsoft.com/office/drawing/2014/main" id="{22826307-D85D-4762-9555-D4AA18F87DBD}"/>
              </a:ext>
            </a:extLst>
          </p:cNvPr>
          <p:cNvSpPr/>
          <p:nvPr/>
        </p:nvSpPr>
        <p:spPr>
          <a:xfrm>
            <a:off x="9376900" y="2843507"/>
            <a:ext cx="1039310" cy="810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5" name="Elipse 4">
            <a:extLst>
              <a:ext uri="{FF2B5EF4-FFF2-40B4-BE49-F238E27FC236}">
                <a16:creationId xmlns:a16="http://schemas.microsoft.com/office/drawing/2014/main" id="{A5E6178A-3CEB-4595-A677-8306F034F066}"/>
              </a:ext>
            </a:extLst>
          </p:cNvPr>
          <p:cNvSpPr/>
          <p:nvPr/>
        </p:nvSpPr>
        <p:spPr>
          <a:xfrm>
            <a:off x="9376900" y="5086800"/>
            <a:ext cx="1039310" cy="81015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 name="CaixaDeTexto 5">
            <a:extLst>
              <a:ext uri="{FF2B5EF4-FFF2-40B4-BE49-F238E27FC236}">
                <a16:creationId xmlns:a16="http://schemas.microsoft.com/office/drawing/2014/main" id="{CC0C4E79-E6B1-41B6-B01A-36512F3E04DB}"/>
              </a:ext>
            </a:extLst>
          </p:cNvPr>
          <p:cNvSpPr txBox="1"/>
          <p:nvPr/>
        </p:nvSpPr>
        <p:spPr>
          <a:xfrm>
            <a:off x="7696199" y="157925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7" name="CaixaDeTexto 6">
            <a:extLst>
              <a:ext uri="{FF2B5EF4-FFF2-40B4-BE49-F238E27FC236}">
                <a16:creationId xmlns:a16="http://schemas.microsoft.com/office/drawing/2014/main" id="{0A10378E-5CF2-4D73-B8F7-82688FE1E255}"/>
              </a:ext>
            </a:extLst>
          </p:cNvPr>
          <p:cNvSpPr txBox="1"/>
          <p:nvPr/>
        </p:nvSpPr>
        <p:spPr>
          <a:xfrm>
            <a:off x="7696199" y="210767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8" name="CaixaDeTexto 7">
            <a:extLst>
              <a:ext uri="{FF2B5EF4-FFF2-40B4-BE49-F238E27FC236}">
                <a16:creationId xmlns:a16="http://schemas.microsoft.com/office/drawing/2014/main" id="{C13892AE-4BC8-43E9-A593-FA54A18BE260}"/>
              </a:ext>
            </a:extLst>
          </p:cNvPr>
          <p:cNvSpPr txBox="1"/>
          <p:nvPr/>
        </p:nvSpPr>
        <p:spPr>
          <a:xfrm>
            <a:off x="7696199" y="263610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9" name="CaixaDeTexto 8">
            <a:extLst>
              <a:ext uri="{FF2B5EF4-FFF2-40B4-BE49-F238E27FC236}">
                <a16:creationId xmlns:a16="http://schemas.microsoft.com/office/drawing/2014/main" id="{AA29A1E0-BC10-4B6D-B046-A909EA7E527E}"/>
              </a:ext>
            </a:extLst>
          </p:cNvPr>
          <p:cNvSpPr txBox="1"/>
          <p:nvPr/>
        </p:nvSpPr>
        <p:spPr>
          <a:xfrm>
            <a:off x="7696199" y="316452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10" name="CaixaDeTexto 9">
            <a:extLst>
              <a:ext uri="{FF2B5EF4-FFF2-40B4-BE49-F238E27FC236}">
                <a16:creationId xmlns:a16="http://schemas.microsoft.com/office/drawing/2014/main" id="{5FFFA43A-1CA5-4760-882A-C50B7E024B39}"/>
              </a:ext>
            </a:extLst>
          </p:cNvPr>
          <p:cNvSpPr txBox="1"/>
          <p:nvPr/>
        </p:nvSpPr>
        <p:spPr>
          <a:xfrm>
            <a:off x="7696199" y="369295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11" name="CaixaDeTexto 10">
            <a:extLst>
              <a:ext uri="{FF2B5EF4-FFF2-40B4-BE49-F238E27FC236}">
                <a16:creationId xmlns:a16="http://schemas.microsoft.com/office/drawing/2014/main" id="{55320C47-079A-4F1F-988C-6E6099626A4F}"/>
              </a:ext>
            </a:extLst>
          </p:cNvPr>
          <p:cNvSpPr txBox="1"/>
          <p:nvPr/>
        </p:nvSpPr>
        <p:spPr>
          <a:xfrm>
            <a:off x="7696199" y="422137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12" name="CaixaDeTexto 11">
            <a:extLst>
              <a:ext uri="{FF2B5EF4-FFF2-40B4-BE49-F238E27FC236}">
                <a16:creationId xmlns:a16="http://schemas.microsoft.com/office/drawing/2014/main" id="{73280F4C-C0FE-4404-96DA-A03291A85DAC}"/>
              </a:ext>
            </a:extLst>
          </p:cNvPr>
          <p:cNvSpPr txBox="1"/>
          <p:nvPr/>
        </p:nvSpPr>
        <p:spPr>
          <a:xfrm>
            <a:off x="7696199" y="4749804"/>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X7</a:t>
            </a:r>
          </a:p>
        </p:txBody>
      </p:sp>
      <p:sp>
        <p:nvSpPr>
          <p:cNvPr id="13" name="CaixaDeTexto 12">
            <a:extLst>
              <a:ext uri="{FF2B5EF4-FFF2-40B4-BE49-F238E27FC236}">
                <a16:creationId xmlns:a16="http://schemas.microsoft.com/office/drawing/2014/main" id="{2117EB94-B389-42CF-A36E-33B4D35F85BE}"/>
              </a:ext>
            </a:extLst>
          </p:cNvPr>
          <p:cNvSpPr txBox="1"/>
          <p:nvPr/>
        </p:nvSpPr>
        <p:spPr>
          <a:xfrm>
            <a:off x="7696199" y="5278229"/>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X8</a:t>
            </a:r>
          </a:p>
        </p:txBody>
      </p:sp>
      <p:sp>
        <p:nvSpPr>
          <p:cNvPr id="14" name="CaixaDeTexto 13">
            <a:extLst>
              <a:ext uri="{FF2B5EF4-FFF2-40B4-BE49-F238E27FC236}">
                <a16:creationId xmlns:a16="http://schemas.microsoft.com/office/drawing/2014/main" id="{14F2048D-BAD2-4DAB-B776-21C11023D66E}"/>
              </a:ext>
            </a:extLst>
          </p:cNvPr>
          <p:cNvSpPr txBox="1"/>
          <p:nvPr/>
        </p:nvSpPr>
        <p:spPr>
          <a:xfrm>
            <a:off x="7696199" y="5806654"/>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X9</a:t>
            </a:r>
          </a:p>
        </p:txBody>
      </p:sp>
      <p:sp>
        <p:nvSpPr>
          <p:cNvPr id="15" name="CaixaDeTexto 14">
            <a:extLst>
              <a:ext uri="{FF2B5EF4-FFF2-40B4-BE49-F238E27FC236}">
                <a16:creationId xmlns:a16="http://schemas.microsoft.com/office/drawing/2014/main" id="{316A4DE3-B5AD-4E06-B579-470C3ACCC618}"/>
              </a:ext>
            </a:extLst>
          </p:cNvPr>
          <p:cNvSpPr txBox="1"/>
          <p:nvPr/>
        </p:nvSpPr>
        <p:spPr>
          <a:xfrm>
            <a:off x="7696199" y="6335075"/>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16" name="Conector de Seta Reta 15">
            <a:extLst>
              <a:ext uri="{FF2B5EF4-FFF2-40B4-BE49-F238E27FC236}">
                <a16:creationId xmlns:a16="http://schemas.microsoft.com/office/drawing/2014/main" id="{6501E572-0382-4E50-8104-346D3117847B}"/>
              </a:ext>
            </a:extLst>
          </p:cNvPr>
          <p:cNvCxnSpPr>
            <a:cxnSpLocks/>
            <a:stCxn id="6" idx="3"/>
            <a:endCxn id="4" idx="2"/>
          </p:cNvCxnSpPr>
          <p:nvPr/>
        </p:nvCxnSpPr>
        <p:spPr>
          <a:xfrm>
            <a:off x="8394242" y="1763920"/>
            <a:ext cx="982658" cy="148466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1B4F95A-271A-4344-9610-34E472D70DEC}"/>
              </a:ext>
            </a:extLst>
          </p:cNvPr>
          <p:cNvCxnSpPr>
            <a:cxnSpLocks/>
            <a:stCxn id="7" idx="3"/>
            <a:endCxn id="4" idx="2"/>
          </p:cNvCxnSpPr>
          <p:nvPr/>
        </p:nvCxnSpPr>
        <p:spPr>
          <a:xfrm>
            <a:off x="8394242" y="2292345"/>
            <a:ext cx="982658" cy="95624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1733AA0C-CB38-4654-B97B-BEBF1FE4A582}"/>
              </a:ext>
            </a:extLst>
          </p:cNvPr>
          <p:cNvCxnSpPr>
            <a:cxnSpLocks/>
            <a:stCxn id="8" idx="3"/>
            <a:endCxn id="4" idx="2"/>
          </p:cNvCxnSpPr>
          <p:nvPr/>
        </p:nvCxnSpPr>
        <p:spPr>
          <a:xfrm>
            <a:off x="8394242" y="2820770"/>
            <a:ext cx="982658" cy="42781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9722F34F-4E65-405B-BA6B-8CFE8ADE789A}"/>
              </a:ext>
            </a:extLst>
          </p:cNvPr>
          <p:cNvCxnSpPr>
            <a:stCxn id="9" idx="3"/>
            <a:endCxn id="4" idx="2"/>
          </p:cNvCxnSpPr>
          <p:nvPr/>
        </p:nvCxnSpPr>
        <p:spPr>
          <a:xfrm flipV="1">
            <a:off x="8394242" y="3248586"/>
            <a:ext cx="982658" cy="10060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AB4DDCFD-CBBE-490C-A7AB-71CC49515ABC}"/>
              </a:ext>
            </a:extLst>
          </p:cNvPr>
          <p:cNvCxnSpPr>
            <a:stCxn id="10" idx="3"/>
            <a:endCxn id="4" idx="2"/>
          </p:cNvCxnSpPr>
          <p:nvPr/>
        </p:nvCxnSpPr>
        <p:spPr>
          <a:xfrm flipV="1">
            <a:off x="8394242" y="3248586"/>
            <a:ext cx="982658" cy="629034"/>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79ED0943-6B5C-4E01-995B-D4A50112C764}"/>
              </a:ext>
            </a:extLst>
          </p:cNvPr>
          <p:cNvCxnSpPr>
            <a:stCxn id="11" idx="3"/>
            <a:endCxn id="4" idx="2"/>
          </p:cNvCxnSpPr>
          <p:nvPr/>
        </p:nvCxnSpPr>
        <p:spPr>
          <a:xfrm flipV="1">
            <a:off x="8394242" y="3248586"/>
            <a:ext cx="982658" cy="115745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350E9A88-D169-472D-A1C9-7969C930DF21}"/>
              </a:ext>
            </a:extLst>
          </p:cNvPr>
          <p:cNvCxnSpPr>
            <a:cxnSpLocks/>
            <a:stCxn id="12" idx="3"/>
            <a:endCxn id="5" idx="2"/>
          </p:cNvCxnSpPr>
          <p:nvPr/>
        </p:nvCxnSpPr>
        <p:spPr>
          <a:xfrm>
            <a:off x="8394242" y="4934470"/>
            <a:ext cx="982658" cy="557409"/>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2158CDAA-460C-4CF8-9B3F-171834904A38}"/>
              </a:ext>
            </a:extLst>
          </p:cNvPr>
          <p:cNvCxnSpPr>
            <a:cxnSpLocks/>
            <a:stCxn id="13" idx="3"/>
            <a:endCxn id="5" idx="2"/>
          </p:cNvCxnSpPr>
          <p:nvPr/>
        </p:nvCxnSpPr>
        <p:spPr>
          <a:xfrm>
            <a:off x="8394242" y="5462895"/>
            <a:ext cx="982658" cy="2898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F35E2BAB-4DD3-482F-956A-389F5007117B}"/>
              </a:ext>
            </a:extLst>
          </p:cNvPr>
          <p:cNvCxnSpPr>
            <a:cxnSpLocks/>
            <a:stCxn id="14" idx="3"/>
            <a:endCxn id="5" idx="2"/>
          </p:cNvCxnSpPr>
          <p:nvPr/>
        </p:nvCxnSpPr>
        <p:spPr>
          <a:xfrm flipV="1">
            <a:off x="8394242" y="5491879"/>
            <a:ext cx="982658" cy="49944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FAF17E36-8EC6-488A-997C-C2E1E3AE9B6F}"/>
              </a:ext>
            </a:extLst>
          </p:cNvPr>
          <p:cNvCxnSpPr>
            <a:cxnSpLocks/>
            <a:stCxn id="15" idx="3"/>
            <a:endCxn id="5" idx="2"/>
          </p:cNvCxnSpPr>
          <p:nvPr/>
        </p:nvCxnSpPr>
        <p:spPr>
          <a:xfrm flipV="1">
            <a:off x="8394242" y="5491879"/>
            <a:ext cx="982658" cy="1027862"/>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CaixaDeTexto 67">
            <a:extLst>
              <a:ext uri="{FF2B5EF4-FFF2-40B4-BE49-F238E27FC236}">
                <a16:creationId xmlns:a16="http://schemas.microsoft.com/office/drawing/2014/main" id="{1C52C9A4-A5D3-4433-B5C7-E6A8A0B1DCFE}"/>
              </a:ext>
            </a:extLst>
          </p:cNvPr>
          <p:cNvSpPr txBox="1"/>
          <p:nvPr/>
        </p:nvSpPr>
        <p:spPr>
          <a:xfrm>
            <a:off x="6964019" y="1581368"/>
            <a:ext cx="440635" cy="369332"/>
          </a:xfrm>
          <a:prstGeom prst="rect">
            <a:avLst/>
          </a:prstGeom>
          <a:noFill/>
        </p:spPr>
        <p:txBody>
          <a:bodyPr wrap="square" rtlCol="0">
            <a:spAutoFit/>
          </a:bodyPr>
          <a:lstStyle/>
          <a:p>
            <a:r>
              <a:rPr lang="pt-BR" dirty="0"/>
              <a:t>e1</a:t>
            </a:r>
          </a:p>
        </p:txBody>
      </p:sp>
      <p:cxnSp>
        <p:nvCxnSpPr>
          <p:cNvPr id="70" name="Conector de Seta Reta 69">
            <a:extLst>
              <a:ext uri="{FF2B5EF4-FFF2-40B4-BE49-F238E27FC236}">
                <a16:creationId xmlns:a16="http://schemas.microsoft.com/office/drawing/2014/main" id="{C78C9529-2835-4621-BA7A-83A7F8D5CF7A}"/>
              </a:ext>
            </a:extLst>
          </p:cNvPr>
          <p:cNvCxnSpPr/>
          <p:nvPr/>
        </p:nvCxnSpPr>
        <p:spPr>
          <a:xfrm flipV="1">
            <a:off x="7434951" y="1763920"/>
            <a:ext cx="26207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CaixaDeTexto 71">
            <a:extLst>
              <a:ext uri="{FF2B5EF4-FFF2-40B4-BE49-F238E27FC236}">
                <a16:creationId xmlns:a16="http://schemas.microsoft.com/office/drawing/2014/main" id="{0F7E6D8A-E43C-4556-88DC-18684A2B8EBF}"/>
              </a:ext>
            </a:extLst>
          </p:cNvPr>
          <p:cNvSpPr txBox="1"/>
          <p:nvPr/>
        </p:nvSpPr>
        <p:spPr>
          <a:xfrm>
            <a:off x="6964019" y="2109536"/>
            <a:ext cx="440635" cy="369332"/>
          </a:xfrm>
          <a:prstGeom prst="rect">
            <a:avLst/>
          </a:prstGeom>
          <a:noFill/>
        </p:spPr>
        <p:txBody>
          <a:bodyPr wrap="square" rtlCol="0">
            <a:spAutoFit/>
          </a:bodyPr>
          <a:lstStyle/>
          <a:p>
            <a:r>
              <a:rPr lang="pt-BR" dirty="0"/>
              <a:t>e2</a:t>
            </a:r>
          </a:p>
        </p:txBody>
      </p:sp>
      <p:cxnSp>
        <p:nvCxnSpPr>
          <p:cNvPr id="73" name="Conector de Seta Reta 72">
            <a:extLst>
              <a:ext uri="{FF2B5EF4-FFF2-40B4-BE49-F238E27FC236}">
                <a16:creationId xmlns:a16="http://schemas.microsoft.com/office/drawing/2014/main" id="{1746907B-C935-4DC9-8DEA-1B527B4157DB}"/>
              </a:ext>
            </a:extLst>
          </p:cNvPr>
          <p:cNvCxnSpPr/>
          <p:nvPr/>
        </p:nvCxnSpPr>
        <p:spPr>
          <a:xfrm flipV="1">
            <a:off x="7429981" y="2292088"/>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CaixaDeTexto 73">
            <a:extLst>
              <a:ext uri="{FF2B5EF4-FFF2-40B4-BE49-F238E27FC236}">
                <a16:creationId xmlns:a16="http://schemas.microsoft.com/office/drawing/2014/main" id="{8BDA2435-B2E1-4FD4-A9CF-BDB2E8B01C61}"/>
              </a:ext>
            </a:extLst>
          </p:cNvPr>
          <p:cNvSpPr txBox="1"/>
          <p:nvPr/>
        </p:nvSpPr>
        <p:spPr>
          <a:xfrm>
            <a:off x="6964019" y="2637704"/>
            <a:ext cx="440635" cy="369332"/>
          </a:xfrm>
          <a:prstGeom prst="rect">
            <a:avLst/>
          </a:prstGeom>
          <a:noFill/>
        </p:spPr>
        <p:txBody>
          <a:bodyPr wrap="square" rtlCol="0">
            <a:spAutoFit/>
          </a:bodyPr>
          <a:lstStyle/>
          <a:p>
            <a:r>
              <a:rPr lang="pt-BR" dirty="0"/>
              <a:t>e3</a:t>
            </a:r>
          </a:p>
        </p:txBody>
      </p:sp>
      <p:cxnSp>
        <p:nvCxnSpPr>
          <p:cNvPr id="75" name="Conector de Seta Reta 74">
            <a:extLst>
              <a:ext uri="{FF2B5EF4-FFF2-40B4-BE49-F238E27FC236}">
                <a16:creationId xmlns:a16="http://schemas.microsoft.com/office/drawing/2014/main" id="{7D827BA7-A756-445D-996A-2842168A0137}"/>
              </a:ext>
            </a:extLst>
          </p:cNvPr>
          <p:cNvCxnSpPr/>
          <p:nvPr/>
        </p:nvCxnSpPr>
        <p:spPr>
          <a:xfrm flipV="1">
            <a:off x="7429981" y="2820256"/>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CaixaDeTexto 75">
            <a:extLst>
              <a:ext uri="{FF2B5EF4-FFF2-40B4-BE49-F238E27FC236}">
                <a16:creationId xmlns:a16="http://schemas.microsoft.com/office/drawing/2014/main" id="{3D320389-D5FF-434A-A7F2-FA361185C660}"/>
              </a:ext>
            </a:extLst>
          </p:cNvPr>
          <p:cNvSpPr txBox="1"/>
          <p:nvPr/>
        </p:nvSpPr>
        <p:spPr>
          <a:xfrm>
            <a:off x="6926090" y="3165872"/>
            <a:ext cx="516492" cy="369332"/>
          </a:xfrm>
          <a:prstGeom prst="rect">
            <a:avLst/>
          </a:prstGeom>
          <a:noFill/>
        </p:spPr>
        <p:txBody>
          <a:bodyPr wrap="square" rtlCol="0">
            <a:spAutoFit/>
          </a:bodyPr>
          <a:lstStyle/>
          <a:p>
            <a:r>
              <a:rPr lang="pt-BR" dirty="0"/>
              <a:t>e4</a:t>
            </a:r>
          </a:p>
        </p:txBody>
      </p:sp>
      <p:cxnSp>
        <p:nvCxnSpPr>
          <p:cNvPr id="77" name="Conector de Seta Reta 76">
            <a:extLst>
              <a:ext uri="{FF2B5EF4-FFF2-40B4-BE49-F238E27FC236}">
                <a16:creationId xmlns:a16="http://schemas.microsoft.com/office/drawing/2014/main" id="{5153C588-3783-4260-96FE-E6C76B2471A2}"/>
              </a:ext>
            </a:extLst>
          </p:cNvPr>
          <p:cNvCxnSpPr>
            <a:cxnSpLocks/>
          </p:cNvCxnSpPr>
          <p:nvPr/>
        </p:nvCxnSpPr>
        <p:spPr>
          <a:xfrm flipV="1">
            <a:off x="7429982" y="3348424"/>
            <a:ext cx="272011" cy="2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CaixaDeTexto 77">
            <a:extLst>
              <a:ext uri="{FF2B5EF4-FFF2-40B4-BE49-F238E27FC236}">
                <a16:creationId xmlns:a16="http://schemas.microsoft.com/office/drawing/2014/main" id="{051461AC-658D-458E-B4CB-883989D45B22}"/>
              </a:ext>
            </a:extLst>
          </p:cNvPr>
          <p:cNvSpPr txBox="1"/>
          <p:nvPr/>
        </p:nvSpPr>
        <p:spPr>
          <a:xfrm>
            <a:off x="6964019" y="3694040"/>
            <a:ext cx="440635" cy="369332"/>
          </a:xfrm>
          <a:prstGeom prst="rect">
            <a:avLst/>
          </a:prstGeom>
          <a:noFill/>
        </p:spPr>
        <p:txBody>
          <a:bodyPr wrap="square" rtlCol="0">
            <a:spAutoFit/>
          </a:bodyPr>
          <a:lstStyle/>
          <a:p>
            <a:r>
              <a:rPr lang="pt-BR" dirty="0"/>
              <a:t>e5</a:t>
            </a:r>
          </a:p>
        </p:txBody>
      </p:sp>
      <p:cxnSp>
        <p:nvCxnSpPr>
          <p:cNvPr id="79" name="Conector de Seta Reta 78">
            <a:extLst>
              <a:ext uri="{FF2B5EF4-FFF2-40B4-BE49-F238E27FC236}">
                <a16:creationId xmlns:a16="http://schemas.microsoft.com/office/drawing/2014/main" id="{8BB6ED09-29FD-48F2-B869-EFCC6C4FAAEC}"/>
              </a:ext>
            </a:extLst>
          </p:cNvPr>
          <p:cNvCxnSpPr/>
          <p:nvPr/>
        </p:nvCxnSpPr>
        <p:spPr>
          <a:xfrm flipV="1">
            <a:off x="7429981" y="3876590"/>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CaixaDeTexto 79">
            <a:extLst>
              <a:ext uri="{FF2B5EF4-FFF2-40B4-BE49-F238E27FC236}">
                <a16:creationId xmlns:a16="http://schemas.microsoft.com/office/drawing/2014/main" id="{A47D8CB4-8362-4EB7-8C9B-BB8525BB4549}"/>
              </a:ext>
            </a:extLst>
          </p:cNvPr>
          <p:cNvSpPr txBox="1"/>
          <p:nvPr/>
        </p:nvSpPr>
        <p:spPr>
          <a:xfrm>
            <a:off x="6964019" y="4222208"/>
            <a:ext cx="440635" cy="369332"/>
          </a:xfrm>
          <a:prstGeom prst="rect">
            <a:avLst/>
          </a:prstGeom>
          <a:noFill/>
        </p:spPr>
        <p:txBody>
          <a:bodyPr wrap="square" rtlCol="0">
            <a:spAutoFit/>
          </a:bodyPr>
          <a:lstStyle/>
          <a:p>
            <a:r>
              <a:rPr lang="pt-BR" dirty="0"/>
              <a:t>e6</a:t>
            </a:r>
          </a:p>
        </p:txBody>
      </p:sp>
      <p:cxnSp>
        <p:nvCxnSpPr>
          <p:cNvPr id="81" name="Conector de Seta Reta 80">
            <a:extLst>
              <a:ext uri="{FF2B5EF4-FFF2-40B4-BE49-F238E27FC236}">
                <a16:creationId xmlns:a16="http://schemas.microsoft.com/office/drawing/2014/main" id="{68E7A46E-AA31-492E-885C-A595093C79BE}"/>
              </a:ext>
            </a:extLst>
          </p:cNvPr>
          <p:cNvCxnSpPr/>
          <p:nvPr/>
        </p:nvCxnSpPr>
        <p:spPr>
          <a:xfrm flipV="1">
            <a:off x="7429981" y="4404758"/>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CaixaDeTexto 81">
            <a:extLst>
              <a:ext uri="{FF2B5EF4-FFF2-40B4-BE49-F238E27FC236}">
                <a16:creationId xmlns:a16="http://schemas.microsoft.com/office/drawing/2014/main" id="{1ACE492A-F548-4C2D-888E-E97BF94D4931}"/>
              </a:ext>
            </a:extLst>
          </p:cNvPr>
          <p:cNvSpPr txBox="1"/>
          <p:nvPr/>
        </p:nvSpPr>
        <p:spPr>
          <a:xfrm>
            <a:off x="6964019" y="4750376"/>
            <a:ext cx="440635" cy="369332"/>
          </a:xfrm>
          <a:prstGeom prst="rect">
            <a:avLst/>
          </a:prstGeom>
          <a:noFill/>
        </p:spPr>
        <p:txBody>
          <a:bodyPr wrap="square" rtlCol="0">
            <a:spAutoFit/>
          </a:bodyPr>
          <a:lstStyle/>
          <a:p>
            <a:r>
              <a:rPr lang="pt-BR" dirty="0"/>
              <a:t>e7</a:t>
            </a:r>
          </a:p>
        </p:txBody>
      </p:sp>
      <p:cxnSp>
        <p:nvCxnSpPr>
          <p:cNvPr id="83" name="Conector de Seta Reta 82">
            <a:extLst>
              <a:ext uri="{FF2B5EF4-FFF2-40B4-BE49-F238E27FC236}">
                <a16:creationId xmlns:a16="http://schemas.microsoft.com/office/drawing/2014/main" id="{EEFC5B78-A7E5-428F-BA99-4DE6B539B41B}"/>
              </a:ext>
            </a:extLst>
          </p:cNvPr>
          <p:cNvCxnSpPr/>
          <p:nvPr/>
        </p:nvCxnSpPr>
        <p:spPr>
          <a:xfrm flipV="1">
            <a:off x="7429981" y="4932926"/>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CaixaDeTexto 83">
            <a:extLst>
              <a:ext uri="{FF2B5EF4-FFF2-40B4-BE49-F238E27FC236}">
                <a16:creationId xmlns:a16="http://schemas.microsoft.com/office/drawing/2014/main" id="{BC87606F-56C3-4E9F-8ABF-A87F406B9C0F}"/>
              </a:ext>
            </a:extLst>
          </p:cNvPr>
          <p:cNvSpPr txBox="1"/>
          <p:nvPr/>
        </p:nvSpPr>
        <p:spPr>
          <a:xfrm>
            <a:off x="6964019" y="5278544"/>
            <a:ext cx="440635" cy="369332"/>
          </a:xfrm>
          <a:prstGeom prst="rect">
            <a:avLst/>
          </a:prstGeom>
          <a:noFill/>
        </p:spPr>
        <p:txBody>
          <a:bodyPr wrap="square" rtlCol="0">
            <a:spAutoFit/>
          </a:bodyPr>
          <a:lstStyle/>
          <a:p>
            <a:r>
              <a:rPr lang="pt-BR" dirty="0"/>
              <a:t>e8</a:t>
            </a:r>
          </a:p>
        </p:txBody>
      </p:sp>
      <p:cxnSp>
        <p:nvCxnSpPr>
          <p:cNvPr id="85" name="Conector de Seta Reta 84">
            <a:extLst>
              <a:ext uri="{FF2B5EF4-FFF2-40B4-BE49-F238E27FC236}">
                <a16:creationId xmlns:a16="http://schemas.microsoft.com/office/drawing/2014/main" id="{092AD099-8AC6-4DF7-82E0-4F359F9EAA24}"/>
              </a:ext>
            </a:extLst>
          </p:cNvPr>
          <p:cNvCxnSpPr>
            <a:cxnSpLocks/>
          </p:cNvCxnSpPr>
          <p:nvPr/>
        </p:nvCxnSpPr>
        <p:spPr>
          <a:xfrm flipV="1">
            <a:off x="7429981" y="5461094"/>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CaixaDeTexto 85">
            <a:extLst>
              <a:ext uri="{FF2B5EF4-FFF2-40B4-BE49-F238E27FC236}">
                <a16:creationId xmlns:a16="http://schemas.microsoft.com/office/drawing/2014/main" id="{2CF3370F-E3D7-4C19-B18A-75DEA8E7A558}"/>
              </a:ext>
            </a:extLst>
          </p:cNvPr>
          <p:cNvSpPr txBox="1"/>
          <p:nvPr/>
        </p:nvSpPr>
        <p:spPr>
          <a:xfrm>
            <a:off x="6964019" y="5806712"/>
            <a:ext cx="440635" cy="369332"/>
          </a:xfrm>
          <a:prstGeom prst="rect">
            <a:avLst/>
          </a:prstGeom>
          <a:noFill/>
        </p:spPr>
        <p:txBody>
          <a:bodyPr wrap="square" rtlCol="0">
            <a:spAutoFit/>
          </a:bodyPr>
          <a:lstStyle/>
          <a:p>
            <a:r>
              <a:rPr lang="pt-BR" dirty="0"/>
              <a:t>e9</a:t>
            </a:r>
          </a:p>
        </p:txBody>
      </p:sp>
      <p:cxnSp>
        <p:nvCxnSpPr>
          <p:cNvPr id="87" name="Conector de Seta Reta 86">
            <a:extLst>
              <a:ext uri="{FF2B5EF4-FFF2-40B4-BE49-F238E27FC236}">
                <a16:creationId xmlns:a16="http://schemas.microsoft.com/office/drawing/2014/main" id="{6262129D-BEE1-4E16-AD0F-4FA39846BC23}"/>
              </a:ext>
            </a:extLst>
          </p:cNvPr>
          <p:cNvCxnSpPr/>
          <p:nvPr/>
        </p:nvCxnSpPr>
        <p:spPr>
          <a:xfrm flipV="1">
            <a:off x="7429981" y="5989262"/>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CaixaDeTexto 87">
            <a:extLst>
              <a:ext uri="{FF2B5EF4-FFF2-40B4-BE49-F238E27FC236}">
                <a16:creationId xmlns:a16="http://schemas.microsoft.com/office/drawing/2014/main" id="{861A231C-508B-4D7D-BDB9-8085C30BC1CD}"/>
              </a:ext>
            </a:extLst>
          </p:cNvPr>
          <p:cNvSpPr txBox="1"/>
          <p:nvPr/>
        </p:nvSpPr>
        <p:spPr>
          <a:xfrm>
            <a:off x="6857001" y="6334882"/>
            <a:ext cx="666922" cy="369332"/>
          </a:xfrm>
          <a:prstGeom prst="rect">
            <a:avLst/>
          </a:prstGeom>
          <a:noFill/>
        </p:spPr>
        <p:txBody>
          <a:bodyPr wrap="square" rtlCol="0">
            <a:spAutoFit/>
          </a:bodyPr>
          <a:lstStyle/>
          <a:p>
            <a:r>
              <a:rPr lang="pt-BR" dirty="0"/>
              <a:t>e10</a:t>
            </a:r>
          </a:p>
        </p:txBody>
      </p:sp>
      <p:cxnSp>
        <p:nvCxnSpPr>
          <p:cNvPr id="89" name="Conector de Seta Reta 88">
            <a:extLst>
              <a:ext uri="{FF2B5EF4-FFF2-40B4-BE49-F238E27FC236}">
                <a16:creationId xmlns:a16="http://schemas.microsoft.com/office/drawing/2014/main" id="{1BBF5EF9-D6CA-49D6-87BB-377DF0EABBDF}"/>
              </a:ext>
            </a:extLst>
          </p:cNvPr>
          <p:cNvCxnSpPr/>
          <p:nvPr/>
        </p:nvCxnSpPr>
        <p:spPr>
          <a:xfrm flipV="1">
            <a:off x="7429981" y="6517434"/>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Arco 91">
            <a:extLst>
              <a:ext uri="{FF2B5EF4-FFF2-40B4-BE49-F238E27FC236}">
                <a16:creationId xmlns:a16="http://schemas.microsoft.com/office/drawing/2014/main" id="{B7BC974B-B70F-40B7-8602-FE3ED1512595}"/>
              </a:ext>
            </a:extLst>
          </p:cNvPr>
          <p:cNvSpPr/>
          <p:nvPr/>
        </p:nvSpPr>
        <p:spPr>
          <a:xfrm rot="15312214">
            <a:off x="6699295" y="3399813"/>
            <a:ext cx="637047" cy="480626"/>
          </a:xfrm>
          <a:prstGeom prst="arc">
            <a:avLst>
              <a:gd name="adj1" fmla="val 12686408"/>
              <a:gd name="adj2" fmla="val 197078"/>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6" name="CaixaDeTexto 25">
            <a:extLst>
              <a:ext uri="{FF2B5EF4-FFF2-40B4-BE49-F238E27FC236}">
                <a16:creationId xmlns:a16="http://schemas.microsoft.com/office/drawing/2014/main" id="{4BF0503E-F701-4B98-8555-74886F54C610}"/>
              </a:ext>
            </a:extLst>
          </p:cNvPr>
          <p:cNvSpPr txBox="1"/>
          <p:nvPr/>
        </p:nvSpPr>
        <p:spPr>
          <a:xfrm>
            <a:off x="11266014" y="3533861"/>
            <a:ext cx="679858" cy="369332"/>
          </a:xfrm>
          <a:prstGeom prst="rect">
            <a:avLst/>
          </a:prstGeom>
          <a:noFill/>
          <a:ln>
            <a:solidFill>
              <a:schemeClr val="tx1"/>
            </a:solidFill>
          </a:ln>
        </p:spPr>
        <p:txBody>
          <a:bodyPr wrap="square" rtlCol="0">
            <a:spAutoFit/>
          </a:bodyPr>
          <a:lstStyle/>
          <a:p>
            <a:pPr algn="ctr"/>
            <a:r>
              <a:rPr lang="pt-BR" dirty="0"/>
              <a:t>X11</a:t>
            </a:r>
          </a:p>
        </p:txBody>
      </p:sp>
      <p:sp>
        <p:nvSpPr>
          <p:cNvPr id="49" name="CaixaDeTexto 48">
            <a:extLst>
              <a:ext uri="{FF2B5EF4-FFF2-40B4-BE49-F238E27FC236}">
                <a16:creationId xmlns:a16="http://schemas.microsoft.com/office/drawing/2014/main" id="{E390D1BE-1131-49B2-B704-671A5C0C0330}"/>
              </a:ext>
            </a:extLst>
          </p:cNvPr>
          <p:cNvSpPr txBox="1"/>
          <p:nvPr/>
        </p:nvSpPr>
        <p:spPr>
          <a:xfrm>
            <a:off x="11263961" y="5028508"/>
            <a:ext cx="679858" cy="369332"/>
          </a:xfrm>
          <a:prstGeom prst="rect">
            <a:avLst/>
          </a:prstGeom>
          <a:noFill/>
          <a:ln>
            <a:solidFill>
              <a:schemeClr val="tx1"/>
            </a:solidFill>
          </a:ln>
        </p:spPr>
        <p:txBody>
          <a:bodyPr wrap="square" rtlCol="0">
            <a:spAutoFit/>
          </a:bodyPr>
          <a:lstStyle/>
          <a:p>
            <a:pPr algn="ctr"/>
            <a:r>
              <a:rPr lang="pt-BR" dirty="0"/>
              <a:t>X12</a:t>
            </a:r>
          </a:p>
        </p:txBody>
      </p:sp>
      <p:cxnSp>
        <p:nvCxnSpPr>
          <p:cNvPr id="28" name="Conector de Seta Reta 27">
            <a:extLst>
              <a:ext uri="{FF2B5EF4-FFF2-40B4-BE49-F238E27FC236}">
                <a16:creationId xmlns:a16="http://schemas.microsoft.com/office/drawing/2014/main" id="{D8432400-426E-41EE-9C84-883484143423}"/>
              </a:ext>
            </a:extLst>
          </p:cNvPr>
          <p:cNvCxnSpPr>
            <a:stCxn id="4" idx="6"/>
            <a:endCxn id="26" idx="1"/>
          </p:cNvCxnSpPr>
          <p:nvPr/>
        </p:nvCxnSpPr>
        <p:spPr>
          <a:xfrm>
            <a:off x="10416210" y="3248586"/>
            <a:ext cx="849804" cy="469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097CE4FF-BA78-4951-917F-EA73B7BDA846}"/>
              </a:ext>
            </a:extLst>
          </p:cNvPr>
          <p:cNvCxnSpPr>
            <a:stCxn id="5" idx="7"/>
            <a:endCxn id="26" idx="1"/>
          </p:cNvCxnSpPr>
          <p:nvPr/>
        </p:nvCxnSpPr>
        <p:spPr>
          <a:xfrm flipV="1">
            <a:off x="10264007" y="3718527"/>
            <a:ext cx="1002007" cy="1486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E193F919-C63B-4B5B-A4E3-2BB312CD35B9}"/>
              </a:ext>
            </a:extLst>
          </p:cNvPr>
          <p:cNvCxnSpPr>
            <a:stCxn id="26" idx="2"/>
            <a:endCxn id="49" idx="0"/>
          </p:cNvCxnSpPr>
          <p:nvPr/>
        </p:nvCxnSpPr>
        <p:spPr>
          <a:xfrm flipH="1">
            <a:off x="11603890" y="3903193"/>
            <a:ext cx="2053" cy="1125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99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925985" y="1834705"/>
            <a:ext cx="7012133" cy="4681993"/>
          </a:xfrm>
        </p:spPr>
        <p:txBody>
          <a:bodyPr>
            <a:noAutofit/>
          </a:bodyPr>
          <a:lstStyle/>
          <a:p>
            <a:pPr marL="0" indent="0">
              <a:lnSpc>
                <a:spcPct val="150000"/>
              </a:lnSpc>
              <a:buNone/>
            </a:pPr>
            <a:endParaRPr lang="pt-BR" sz="2000" dirty="0"/>
          </a:p>
          <a:p>
            <a:pPr marL="0" indent="0">
              <a:buNone/>
            </a:pPr>
            <a:r>
              <a:rPr lang="en-US" sz="2000" dirty="0" err="1"/>
              <a:t>Todos</a:t>
            </a:r>
            <a:r>
              <a:rPr lang="en-US" sz="2000" dirty="0"/>
              <a:t> </a:t>
            </a:r>
            <a:r>
              <a:rPr lang="en-US" sz="2000" dirty="0" err="1"/>
              <a:t>os</a:t>
            </a:r>
            <a:r>
              <a:rPr lang="en-US" sz="2000" dirty="0"/>
              <a:t> </a:t>
            </a:r>
            <a:r>
              <a:rPr lang="en-US" sz="2000" dirty="0" err="1"/>
              <a:t>modelos</a:t>
            </a:r>
            <a:r>
              <a:rPr lang="en-US" sz="2000" dirty="0"/>
              <a:t> de AFC </a:t>
            </a:r>
            <a:r>
              <a:rPr lang="en-US" sz="2000" dirty="0" err="1"/>
              <a:t>contém</a:t>
            </a:r>
            <a:r>
              <a:rPr lang="en-US" sz="2000" dirty="0"/>
              <a:t> </a:t>
            </a:r>
            <a:r>
              <a:rPr lang="en-US" sz="2000" dirty="0" err="1"/>
              <a:t>os</a:t>
            </a:r>
            <a:r>
              <a:rPr lang="en-US" sz="2000" dirty="0"/>
              <a:t> </a:t>
            </a:r>
            <a:r>
              <a:rPr lang="en-US" sz="2000" dirty="0" err="1"/>
              <a:t>seguintes</a:t>
            </a:r>
            <a:r>
              <a:rPr lang="en-US" sz="2000" dirty="0"/>
              <a:t> </a:t>
            </a:r>
            <a:r>
              <a:rPr lang="en-US" sz="2000" dirty="0" err="1"/>
              <a:t>parâmetros</a:t>
            </a:r>
            <a:r>
              <a:rPr lang="en-US" sz="2000" dirty="0"/>
              <a:t>:</a:t>
            </a:r>
          </a:p>
          <a:p>
            <a:pPr>
              <a:buFontTx/>
              <a:buChar char="-"/>
            </a:pPr>
            <a:r>
              <a:rPr lang="en-US" sz="2000" b="1" dirty="0" err="1"/>
              <a:t>Cargas</a:t>
            </a:r>
            <a:r>
              <a:rPr lang="en-US" sz="2000" b="1" dirty="0"/>
              <a:t> </a:t>
            </a:r>
            <a:r>
              <a:rPr lang="en-US" sz="2000" b="1" dirty="0" err="1"/>
              <a:t>fatoriais</a:t>
            </a:r>
            <a:r>
              <a:rPr lang="en-US" sz="2000" b="1" dirty="0"/>
              <a:t>: </a:t>
            </a:r>
            <a:r>
              <a:rPr lang="en-US" sz="2000" dirty="0" err="1"/>
              <a:t>coeficiente</a:t>
            </a:r>
            <a:r>
              <a:rPr lang="en-US" sz="2000" dirty="0"/>
              <a:t> da </a:t>
            </a:r>
            <a:r>
              <a:rPr lang="en-US" sz="2000" dirty="0" err="1"/>
              <a:t>regressão</a:t>
            </a:r>
            <a:r>
              <a:rPr lang="en-US" sz="2000" dirty="0"/>
              <a:t> das </a:t>
            </a:r>
            <a:r>
              <a:rPr lang="en-US" sz="2000" dirty="0" err="1"/>
              <a:t>variáveis</a:t>
            </a:r>
            <a:r>
              <a:rPr lang="en-US" sz="2000" dirty="0"/>
              <a:t> </a:t>
            </a:r>
            <a:r>
              <a:rPr lang="en-US" sz="2000" dirty="0" err="1"/>
              <a:t>observadas</a:t>
            </a:r>
            <a:r>
              <a:rPr lang="en-US" sz="2000" dirty="0"/>
              <a:t> </a:t>
            </a:r>
            <a:r>
              <a:rPr lang="en-US" sz="2000" dirty="0" err="1"/>
              <a:t>em</a:t>
            </a:r>
            <a:r>
              <a:rPr lang="en-US" sz="2000" dirty="0"/>
              <a:t> </a:t>
            </a:r>
            <a:r>
              <a:rPr lang="en-US" sz="2000" dirty="0" err="1"/>
              <a:t>função</a:t>
            </a:r>
            <a:r>
              <a:rPr lang="en-US" sz="2000" dirty="0"/>
              <a:t> do </a:t>
            </a:r>
            <a:r>
              <a:rPr lang="en-US" sz="2000" dirty="0" err="1"/>
              <a:t>fator</a:t>
            </a:r>
            <a:r>
              <a:rPr lang="en-US" sz="2000" dirty="0"/>
              <a:t>;</a:t>
            </a:r>
            <a:r>
              <a:rPr lang="en-US" sz="2000" i="1" dirty="0"/>
              <a:t> </a:t>
            </a:r>
          </a:p>
          <a:p>
            <a:pPr>
              <a:buFontTx/>
              <a:buChar char="-"/>
            </a:pPr>
            <a:r>
              <a:rPr lang="en-US" sz="2000" b="1" dirty="0" err="1"/>
              <a:t>Variância</a:t>
            </a:r>
            <a:r>
              <a:rPr lang="en-US" sz="2000" b="1" dirty="0"/>
              <a:t> </a:t>
            </a:r>
            <a:r>
              <a:rPr lang="en-US" sz="2000" b="1" dirty="0" err="1"/>
              <a:t>unitária</a:t>
            </a:r>
            <a:r>
              <a:rPr lang="en-US" sz="2000" b="1" dirty="0"/>
              <a:t>: </a:t>
            </a:r>
            <a:r>
              <a:rPr lang="en-US" sz="2000" dirty="0" err="1"/>
              <a:t>parcela</a:t>
            </a:r>
            <a:r>
              <a:rPr lang="en-US" sz="2000" dirty="0"/>
              <a:t> da </a:t>
            </a:r>
            <a:r>
              <a:rPr lang="en-US" sz="2000" dirty="0" err="1"/>
              <a:t>variância</a:t>
            </a:r>
            <a:r>
              <a:rPr lang="en-US" sz="2000" dirty="0"/>
              <a:t> da </a:t>
            </a:r>
            <a:r>
              <a:rPr lang="en-US" sz="2000" dirty="0" err="1"/>
              <a:t>variável</a:t>
            </a:r>
            <a:r>
              <a:rPr lang="en-US" sz="2000" dirty="0"/>
              <a:t> </a:t>
            </a:r>
            <a:r>
              <a:rPr lang="en-US" sz="2000" dirty="0" err="1"/>
              <a:t>observada</a:t>
            </a:r>
            <a:r>
              <a:rPr lang="en-US" sz="2000" dirty="0"/>
              <a:t> </a:t>
            </a:r>
            <a:r>
              <a:rPr lang="en-US" sz="2000" dirty="0" err="1"/>
              <a:t>não</a:t>
            </a:r>
            <a:r>
              <a:rPr lang="en-US" sz="2000" dirty="0"/>
              <a:t> </a:t>
            </a:r>
            <a:r>
              <a:rPr lang="en-US" sz="2000" dirty="0" err="1"/>
              <a:t>explicada</a:t>
            </a:r>
            <a:r>
              <a:rPr lang="en-US" sz="2000" dirty="0"/>
              <a:t> </a:t>
            </a:r>
            <a:r>
              <a:rPr lang="en-US" sz="2000" dirty="0" err="1"/>
              <a:t>pelo</a:t>
            </a:r>
            <a:r>
              <a:rPr lang="en-US" sz="2000" dirty="0"/>
              <a:t> </a:t>
            </a:r>
            <a:r>
              <a:rPr lang="en-US" sz="2000" dirty="0" err="1"/>
              <a:t>fator</a:t>
            </a:r>
            <a:r>
              <a:rPr lang="en-US" sz="2000" dirty="0"/>
              <a:t> (</a:t>
            </a:r>
            <a:r>
              <a:rPr lang="en-US" sz="2000" dirty="0" err="1"/>
              <a:t>erro</a:t>
            </a:r>
            <a:r>
              <a:rPr lang="en-US" sz="2000" dirty="0"/>
              <a:t> de </a:t>
            </a:r>
            <a:r>
              <a:rPr lang="en-US" sz="2000" dirty="0" err="1"/>
              <a:t>mensuração</a:t>
            </a:r>
            <a:r>
              <a:rPr lang="en-US" sz="2000" dirty="0"/>
              <a:t>); </a:t>
            </a:r>
          </a:p>
          <a:p>
            <a:pPr>
              <a:buFontTx/>
              <a:buChar char="-"/>
            </a:pPr>
            <a:r>
              <a:rPr lang="en-US" sz="2000" b="1" dirty="0" err="1"/>
              <a:t>Variância</a:t>
            </a:r>
            <a:r>
              <a:rPr lang="en-US" sz="2000" b="1" dirty="0"/>
              <a:t> dos </a:t>
            </a:r>
            <a:r>
              <a:rPr lang="en-US" sz="2000" b="1" dirty="0" err="1"/>
              <a:t>fatores</a:t>
            </a:r>
            <a:r>
              <a:rPr lang="en-US" sz="2000" dirty="0"/>
              <a:t>: no </a:t>
            </a:r>
            <a:r>
              <a:rPr lang="en-US" sz="2000" dirty="0" err="1"/>
              <a:t>modelo</a:t>
            </a:r>
            <a:r>
              <a:rPr lang="en-US" sz="2000" dirty="0"/>
              <a:t> </a:t>
            </a:r>
            <a:r>
              <a:rPr lang="en-US" sz="2000" dirty="0" err="1"/>
              <a:t>não</a:t>
            </a:r>
            <a:r>
              <a:rPr lang="en-US" sz="2000" dirty="0"/>
              <a:t> </a:t>
            </a:r>
            <a:r>
              <a:rPr lang="en-US" sz="2000" dirty="0" err="1"/>
              <a:t>padronizado</a:t>
            </a:r>
            <a:r>
              <a:rPr lang="en-US" sz="2000" dirty="0"/>
              <a:t>. </a:t>
            </a:r>
          </a:p>
          <a:p>
            <a:pPr>
              <a:buFontTx/>
              <a:buChar char="-"/>
            </a:pPr>
            <a:endParaRPr lang="en-US" sz="2000" dirty="0"/>
          </a:p>
          <a:p>
            <a:pPr marL="0" indent="0">
              <a:buNone/>
            </a:pPr>
            <a:r>
              <a:rPr lang="en-US" sz="2000" dirty="0"/>
              <a:t>Mas </a:t>
            </a:r>
            <a:r>
              <a:rPr lang="en-US" sz="2000" dirty="0" err="1"/>
              <a:t>pode</a:t>
            </a:r>
            <a:r>
              <a:rPr lang="en-US" sz="2000" dirty="0"/>
              <a:t> </a:t>
            </a:r>
            <a:r>
              <a:rPr lang="en-US" sz="2000" dirty="0" err="1"/>
              <a:t>incluir</a:t>
            </a:r>
            <a:r>
              <a:rPr lang="en-US" sz="2000" dirty="0"/>
              <a:t> </a:t>
            </a:r>
            <a:r>
              <a:rPr lang="en-US" sz="2000" dirty="0" err="1"/>
              <a:t>também</a:t>
            </a:r>
            <a:r>
              <a:rPr lang="en-US" sz="2000" dirty="0"/>
              <a:t>:</a:t>
            </a:r>
          </a:p>
          <a:p>
            <a:r>
              <a:rPr lang="en-US" sz="2000" dirty="0" err="1"/>
              <a:t>Covariância</a:t>
            </a:r>
            <a:r>
              <a:rPr lang="en-US" sz="2000" dirty="0"/>
              <a:t> entre </a:t>
            </a:r>
            <a:r>
              <a:rPr lang="en-US" sz="2000" dirty="0" err="1"/>
              <a:t>fatores</a:t>
            </a:r>
            <a:r>
              <a:rPr lang="en-US" sz="2000" dirty="0"/>
              <a:t>, entre </a:t>
            </a:r>
            <a:r>
              <a:rPr lang="en-US" sz="2000" dirty="0" err="1"/>
              <a:t>erros</a:t>
            </a:r>
            <a:endParaRPr lang="en-US" sz="2000" dirty="0"/>
          </a:p>
          <a:p>
            <a:endParaRPr lang="en-US" sz="2000" dirty="0"/>
          </a:p>
          <a:p>
            <a:endParaRPr lang="pt-BR" sz="2000" dirty="0"/>
          </a:p>
        </p:txBody>
      </p:sp>
      <p:sp>
        <p:nvSpPr>
          <p:cNvPr id="46" name="Elipse 45">
            <a:extLst>
              <a:ext uri="{FF2B5EF4-FFF2-40B4-BE49-F238E27FC236}">
                <a16:creationId xmlns:a16="http://schemas.microsoft.com/office/drawing/2014/main" id="{8FEE8E15-6B01-4ABA-8BDA-E93F9F00BDFC}"/>
              </a:ext>
            </a:extLst>
          </p:cNvPr>
          <p:cNvSpPr/>
          <p:nvPr/>
        </p:nvSpPr>
        <p:spPr>
          <a:xfrm>
            <a:off x="10864508" y="2843507"/>
            <a:ext cx="1039310" cy="810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47" name="Elipse 46">
            <a:extLst>
              <a:ext uri="{FF2B5EF4-FFF2-40B4-BE49-F238E27FC236}">
                <a16:creationId xmlns:a16="http://schemas.microsoft.com/office/drawing/2014/main" id="{34FCD27E-CE81-46B3-B352-50A93B7A5529}"/>
              </a:ext>
            </a:extLst>
          </p:cNvPr>
          <p:cNvSpPr/>
          <p:nvPr/>
        </p:nvSpPr>
        <p:spPr>
          <a:xfrm>
            <a:off x="10864508" y="5086800"/>
            <a:ext cx="1039310" cy="810158"/>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48" name="CaixaDeTexto 47">
            <a:extLst>
              <a:ext uri="{FF2B5EF4-FFF2-40B4-BE49-F238E27FC236}">
                <a16:creationId xmlns:a16="http://schemas.microsoft.com/office/drawing/2014/main" id="{37256081-D666-4D52-BE32-CD8ED61C11F8}"/>
              </a:ext>
            </a:extLst>
          </p:cNvPr>
          <p:cNvSpPr txBox="1"/>
          <p:nvPr/>
        </p:nvSpPr>
        <p:spPr>
          <a:xfrm>
            <a:off x="9183807" y="157925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49" name="CaixaDeTexto 48">
            <a:extLst>
              <a:ext uri="{FF2B5EF4-FFF2-40B4-BE49-F238E27FC236}">
                <a16:creationId xmlns:a16="http://schemas.microsoft.com/office/drawing/2014/main" id="{76B301A3-5A15-44D2-BB64-8AD929EFE8DA}"/>
              </a:ext>
            </a:extLst>
          </p:cNvPr>
          <p:cNvSpPr txBox="1"/>
          <p:nvPr/>
        </p:nvSpPr>
        <p:spPr>
          <a:xfrm>
            <a:off x="9183807" y="210767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50" name="CaixaDeTexto 49">
            <a:extLst>
              <a:ext uri="{FF2B5EF4-FFF2-40B4-BE49-F238E27FC236}">
                <a16:creationId xmlns:a16="http://schemas.microsoft.com/office/drawing/2014/main" id="{0D7672AD-E5A2-4EB7-A5D5-89E7E44CDF35}"/>
              </a:ext>
            </a:extLst>
          </p:cNvPr>
          <p:cNvSpPr txBox="1"/>
          <p:nvPr/>
        </p:nvSpPr>
        <p:spPr>
          <a:xfrm>
            <a:off x="9183807" y="263610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51" name="CaixaDeTexto 50">
            <a:extLst>
              <a:ext uri="{FF2B5EF4-FFF2-40B4-BE49-F238E27FC236}">
                <a16:creationId xmlns:a16="http://schemas.microsoft.com/office/drawing/2014/main" id="{4937459E-B512-4160-994E-40A2B843C7E3}"/>
              </a:ext>
            </a:extLst>
          </p:cNvPr>
          <p:cNvSpPr txBox="1"/>
          <p:nvPr/>
        </p:nvSpPr>
        <p:spPr>
          <a:xfrm>
            <a:off x="9183807" y="316452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52" name="CaixaDeTexto 51">
            <a:extLst>
              <a:ext uri="{FF2B5EF4-FFF2-40B4-BE49-F238E27FC236}">
                <a16:creationId xmlns:a16="http://schemas.microsoft.com/office/drawing/2014/main" id="{D019FDF3-5992-4F90-9E48-26D0FEA6AE49}"/>
              </a:ext>
            </a:extLst>
          </p:cNvPr>
          <p:cNvSpPr txBox="1"/>
          <p:nvPr/>
        </p:nvSpPr>
        <p:spPr>
          <a:xfrm>
            <a:off x="9183807" y="3692954"/>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53" name="CaixaDeTexto 52">
            <a:extLst>
              <a:ext uri="{FF2B5EF4-FFF2-40B4-BE49-F238E27FC236}">
                <a16:creationId xmlns:a16="http://schemas.microsoft.com/office/drawing/2014/main" id="{4853AF04-D229-4D28-89B3-4CB96E586F3B}"/>
              </a:ext>
            </a:extLst>
          </p:cNvPr>
          <p:cNvSpPr txBox="1"/>
          <p:nvPr/>
        </p:nvSpPr>
        <p:spPr>
          <a:xfrm>
            <a:off x="9183807" y="4221379"/>
            <a:ext cx="698043"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54" name="CaixaDeTexto 53">
            <a:extLst>
              <a:ext uri="{FF2B5EF4-FFF2-40B4-BE49-F238E27FC236}">
                <a16:creationId xmlns:a16="http://schemas.microsoft.com/office/drawing/2014/main" id="{74C002C8-B2D9-4F1A-A241-335259C4D473}"/>
              </a:ext>
            </a:extLst>
          </p:cNvPr>
          <p:cNvSpPr txBox="1"/>
          <p:nvPr/>
        </p:nvSpPr>
        <p:spPr>
          <a:xfrm>
            <a:off x="9183807" y="4749804"/>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X7</a:t>
            </a:r>
          </a:p>
        </p:txBody>
      </p:sp>
      <p:sp>
        <p:nvSpPr>
          <p:cNvPr id="55" name="CaixaDeTexto 54">
            <a:extLst>
              <a:ext uri="{FF2B5EF4-FFF2-40B4-BE49-F238E27FC236}">
                <a16:creationId xmlns:a16="http://schemas.microsoft.com/office/drawing/2014/main" id="{64A9BB80-123A-49F3-A533-7548CDE3C4FB}"/>
              </a:ext>
            </a:extLst>
          </p:cNvPr>
          <p:cNvSpPr txBox="1"/>
          <p:nvPr/>
        </p:nvSpPr>
        <p:spPr>
          <a:xfrm>
            <a:off x="9183807" y="5278229"/>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X8</a:t>
            </a:r>
          </a:p>
        </p:txBody>
      </p:sp>
      <p:sp>
        <p:nvSpPr>
          <p:cNvPr id="56" name="CaixaDeTexto 55">
            <a:extLst>
              <a:ext uri="{FF2B5EF4-FFF2-40B4-BE49-F238E27FC236}">
                <a16:creationId xmlns:a16="http://schemas.microsoft.com/office/drawing/2014/main" id="{CBC5C4ED-B3C4-4599-9FC4-AF1BFDD93ABC}"/>
              </a:ext>
            </a:extLst>
          </p:cNvPr>
          <p:cNvSpPr txBox="1"/>
          <p:nvPr/>
        </p:nvSpPr>
        <p:spPr>
          <a:xfrm>
            <a:off x="9183807" y="5806654"/>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X9</a:t>
            </a:r>
          </a:p>
        </p:txBody>
      </p:sp>
      <p:sp>
        <p:nvSpPr>
          <p:cNvPr id="57" name="CaixaDeTexto 56">
            <a:extLst>
              <a:ext uri="{FF2B5EF4-FFF2-40B4-BE49-F238E27FC236}">
                <a16:creationId xmlns:a16="http://schemas.microsoft.com/office/drawing/2014/main" id="{F66FFDC7-A81D-471C-BD01-A5866ECCD663}"/>
              </a:ext>
            </a:extLst>
          </p:cNvPr>
          <p:cNvSpPr txBox="1"/>
          <p:nvPr/>
        </p:nvSpPr>
        <p:spPr>
          <a:xfrm>
            <a:off x="9183807" y="6335075"/>
            <a:ext cx="698043"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58" name="Conector de Seta Reta 57">
            <a:extLst>
              <a:ext uri="{FF2B5EF4-FFF2-40B4-BE49-F238E27FC236}">
                <a16:creationId xmlns:a16="http://schemas.microsoft.com/office/drawing/2014/main" id="{9018F229-42EA-4548-9ED0-6254B461E90F}"/>
              </a:ext>
            </a:extLst>
          </p:cNvPr>
          <p:cNvCxnSpPr>
            <a:cxnSpLocks/>
            <a:stCxn id="48" idx="3"/>
            <a:endCxn id="46" idx="2"/>
          </p:cNvCxnSpPr>
          <p:nvPr/>
        </p:nvCxnSpPr>
        <p:spPr>
          <a:xfrm>
            <a:off x="9881850" y="1763920"/>
            <a:ext cx="982658" cy="148466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ector de Seta Reta 58">
            <a:extLst>
              <a:ext uri="{FF2B5EF4-FFF2-40B4-BE49-F238E27FC236}">
                <a16:creationId xmlns:a16="http://schemas.microsoft.com/office/drawing/2014/main" id="{8D299AA8-4852-4737-9F18-FE9ADF9EAB5F}"/>
              </a:ext>
            </a:extLst>
          </p:cNvPr>
          <p:cNvCxnSpPr>
            <a:cxnSpLocks/>
            <a:stCxn id="49" idx="3"/>
            <a:endCxn id="46" idx="2"/>
          </p:cNvCxnSpPr>
          <p:nvPr/>
        </p:nvCxnSpPr>
        <p:spPr>
          <a:xfrm>
            <a:off x="9881850" y="2292345"/>
            <a:ext cx="982658" cy="95624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Conector de Seta Reta 59">
            <a:extLst>
              <a:ext uri="{FF2B5EF4-FFF2-40B4-BE49-F238E27FC236}">
                <a16:creationId xmlns:a16="http://schemas.microsoft.com/office/drawing/2014/main" id="{2A10D389-E38B-49E0-BA0F-5450ADFEFB8E}"/>
              </a:ext>
            </a:extLst>
          </p:cNvPr>
          <p:cNvCxnSpPr>
            <a:cxnSpLocks/>
            <a:stCxn id="50" idx="3"/>
            <a:endCxn id="46" idx="2"/>
          </p:cNvCxnSpPr>
          <p:nvPr/>
        </p:nvCxnSpPr>
        <p:spPr>
          <a:xfrm>
            <a:off x="9881850" y="2820770"/>
            <a:ext cx="982658" cy="42781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ector de Seta Reta 60">
            <a:extLst>
              <a:ext uri="{FF2B5EF4-FFF2-40B4-BE49-F238E27FC236}">
                <a16:creationId xmlns:a16="http://schemas.microsoft.com/office/drawing/2014/main" id="{C665A332-5D52-4098-AA8F-7CB899A39C39}"/>
              </a:ext>
            </a:extLst>
          </p:cNvPr>
          <p:cNvCxnSpPr>
            <a:stCxn id="51" idx="3"/>
            <a:endCxn id="46" idx="2"/>
          </p:cNvCxnSpPr>
          <p:nvPr/>
        </p:nvCxnSpPr>
        <p:spPr>
          <a:xfrm flipV="1">
            <a:off x="9881850" y="3248586"/>
            <a:ext cx="982658" cy="10060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ector de Seta Reta 61">
            <a:extLst>
              <a:ext uri="{FF2B5EF4-FFF2-40B4-BE49-F238E27FC236}">
                <a16:creationId xmlns:a16="http://schemas.microsoft.com/office/drawing/2014/main" id="{0BAEAFAC-77D5-41F1-83A4-277EB4637E46}"/>
              </a:ext>
            </a:extLst>
          </p:cNvPr>
          <p:cNvCxnSpPr>
            <a:stCxn id="52" idx="3"/>
            <a:endCxn id="46" idx="2"/>
          </p:cNvCxnSpPr>
          <p:nvPr/>
        </p:nvCxnSpPr>
        <p:spPr>
          <a:xfrm flipV="1">
            <a:off x="9881850" y="3248586"/>
            <a:ext cx="982658" cy="629034"/>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Conector de Seta Reta 62">
            <a:extLst>
              <a:ext uri="{FF2B5EF4-FFF2-40B4-BE49-F238E27FC236}">
                <a16:creationId xmlns:a16="http://schemas.microsoft.com/office/drawing/2014/main" id="{965EFD04-0B7A-489E-8212-AD264CB64358}"/>
              </a:ext>
            </a:extLst>
          </p:cNvPr>
          <p:cNvCxnSpPr>
            <a:stCxn id="53" idx="3"/>
            <a:endCxn id="46" idx="2"/>
          </p:cNvCxnSpPr>
          <p:nvPr/>
        </p:nvCxnSpPr>
        <p:spPr>
          <a:xfrm flipV="1">
            <a:off x="9881850" y="3248586"/>
            <a:ext cx="982658" cy="115745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ector de Seta Reta 63">
            <a:extLst>
              <a:ext uri="{FF2B5EF4-FFF2-40B4-BE49-F238E27FC236}">
                <a16:creationId xmlns:a16="http://schemas.microsoft.com/office/drawing/2014/main" id="{42BFEEAC-74E3-49F0-AFF0-203C3EB83FDB}"/>
              </a:ext>
            </a:extLst>
          </p:cNvPr>
          <p:cNvCxnSpPr>
            <a:cxnSpLocks/>
            <a:stCxn id="54" idx="3"/>
            <a:endCxn id="47" idx="2"/>
          </p:cNvCxnSpPr>
          <p:nvPr/>
        </p:nvCxnSpPr>
        <p:spPr>
          <a:xfrm>
            <a:off x="9881850" y="4934470"/>
            <a:ext cx="982658" cy="557409"/>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Conector de Seta Reta 64">
            <a:extLst>
              <a:ext uri="{FF2B5EF4-FFF2-40B4-BE49-F238E27FC236}">
                <a16:creationId xmlns:a16="http://schemas.microsoft.com/office/drawing/2014/main" id="{8CAF0D12-53F3-4071-AA96-890DF087B788}"/>
              </a:ext>
            </a:extLst>
          </p:cNvPr>
          <p:cNvCxnSpPr>
            <a:cxnSpLocks/>
            <a:stCxn id="55" idx="3"/>
            <a:endCxn id="47" idx="2"/>
          </p:cNvCxnSpPr>
          <p:nvPr/>
        </p:nvCxnSpPr>
        <p:spPr>
          <a:xfrm>
            <a:off x="9881850" y="5462895"/>
            <a:ext cx="982658" cy="2898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ector de Seta Reta 65">
            <a:extLst>
              <a:ext uri="{FF2B5EF4-FFF2-40B4-BE49-F238E27FC236}">
                <a16:creationId xmlns:a16="http://schemas.microsoft.com/office/drawing/2014/main" id="{9672FAF7-BCD9-446E-9C79-2F35146108DB}"/>
              </a:ext>
            </a:extLst>
          </p:cNvPr>
          <p:cNvCxnSpPr>
            <a:cxnSpLocks/>
            <a:stCxn id="56" idx="3"/>
            <a:endCxn id="47" idx="2"/>
          </p:cNvCxnSpPr>
          <p:nvPr/>
        </p:nvCxnSpPr>
        <p:spPr>
          <a:xfrm flipV="1">
            <a:off x="9881850" y="5491879"/>
            <a:ext cx="982658" cy="49944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Conector de Seta Reta 66">
            <a:extLst>
              <a:ext uri="{FF2B5EF4-FFF2-40B4-BE49-F238E27FC236}">
                <a16:creationId xmlns:a16="http://schemas.microsoft.com/office/drawing/2014/main" id="{E0FC20EF-19F1-410E-B524-593DACFA9D46}"/>
              </a:ext>
            </a:extLst>
          </p:cNvPr>
          <p:cNvCxnSpPr>
            <a:cxnSpLocks/>
            <a:stCxn id="57" idx="3"/>
            <a:endCxn id="47" idx="2"/>
          </p:cNvCxnSpPr>
          <p:nvPr/>
        </p:nvCxnSpPr>
        <p:spPr>
          <a:xfrm flipV="1">
            <a:off x="9881850" y="5491879"/>
            <a:ext cx="982658" cy="1027862"/>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CaixaDeTexto 68">
            <a:extLst>
              <a:ext uri="{FF2B5EF4-FFF2-40B4-BE49-F238E27FC236}">
                <a16:creationId xmlns:a16="http://schemas.microsoft.com/office/drawing/2014/main" id="{EF439829-6823-40A3-9EE0-FA876C13145D}"/>
              </a:ext>
            </a:extLst>
          </p:cNvPr>
          <p:cNvSpPr txBox="1"/>
          <p:nvPr/>
        </p:nvSpPr>
        <p:spPr>
          <a:xfrm>
            <a:off x="8451627" y="1581368"/>
            <a:ext cx="440635" cy="369332"/>
          </a:xfrm>
          <a:prstGeom prst="rect">
            <a:avLst/>
          </a:prstGeom>
          <a:noFill/>
        </p:spPr>
        <p:txBody>
          <a:bodyPr wrap="square" rtlCol="0">
            <a:spAutoFit/>
          </a:bodyPr>
          <a:lstStyle/>
          <a:p>
            <a:r>
              <a:rPr lang="pt-BR" dirty="0"/>
              <a:t>e1</a:t>
            </a:r>
          </a:p>
        </p:txBody>
      </p:sp>
      <p:cxnSp>
        <p:nvCxnSpPr>
          <p:cNvPr id="71" name="Conector de Seta Reta 70">
            <a:extLst>
              <a:ext uri="{FF2B5EF4-FFF2-40B4-BE49-F238E27FC236}">
                <a16:creationId xmlns:a16="http://schemas.microsoft.com/office/drawing/2014/main" id="{A9483A86-056F-4B1E-928A-B928EC4E679F}"/>
              </a:ext>
            </a:extLst>
          </p:cNvPr>
          <p:cNvCxnSpPr/>
          <p:nvPr/>
        </p:nvCxnSpPr>
        <p:spPr>
          <a:xfrm flipV="1">
            <a:off x="8922559" y="1763920"/>
            <a:ext cx="26207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CaixaDeTexto 89">
            <a:extLst>
              <a:ext uri="{FF2B5EF4-FFF2-40B4-BE49-F238E27FC236}">
                <a16:creationId xmlns:a16="http://schemas.microsoft.com/office/drawing/2014/main" id="{6435AB89-0E5F-4D54-8BC9-7EDA170DF6B2}"/>
              </a:ext>
            </a:extLst>
          </p:cNvPr>
          <p:cNvSpPr txBox="1"/>
          <p:nvPr/>
        </p:nvSpPr>
        <p:spPr>
          <a:xfrm>
            <a:off x="8451627" y="2109536"/>
            <a:ext cx="440635" cy="369332"/>
          </a:xfrm>
          <a:prstGeom prst="rect">
            <a:avLst/>
          </a:prstGeom>
          <a:noFill/>
        </p:spPr>
        <p:txBody>
          <a:bodyPr wrap="square" rtlCol="0">
            <a:spAutoFit/>
          </a:bodyPr>
          <a:lstStyle/>
          <a:p>
            <a:r>
              <a:rPr lang="pt-BR" dirty="0"/>
              <a:t>e2</a:t>
            </a:r>
          </a:p>
        </p:txBody>
      </p:sp>
      <p:cxnSp>
        <p:nvCxnSpPr>
          <p:cNvPr id="91" name="Conector de Seta Reta 90">
            <a:extLst>
              <a:ext uri="{FF2B5EF4-FFF2-40B4-BE49-F238E27FC236}">
                <a16:creationId xmlns:a16="http://schemas.microsoft.com/office/drawing/2014/main" id="{63443412-82D3-4FFD-B37D-C3C3A0C90560}"/>
              </a:ext>
            </a:extLst>
          </p:cNvPr>
          <p:cNvCxnSpPr/>
          <p:nvPr/>
        </p:nvCxnSpPr>
        <p:spPr>
          <a:xfrm flipV="1">
            <a:off x="8917589" y="2292088"/>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CaixaDeTexto 91">
            <a:extLst>
              <a:ext uri="{FF2B5EF4-FFF2-40B4-BE49-F238E27FC236}">
                <a16:creationId xmlns:a16="http://schemas.microsoft.com/office/drawing/2014/main" id="{DCC5758B-1D08-4BA7-9EA0-9F3BEE57761E}"/>
              </a:ext>
            </a:extLst>
          </p:cNvPr>
          <p:cNvSpPr txBox="1"/>
          <p:nvPr/>
        </p:nvSpPr>
        <p:spPr>
          <a:xfrm>
            <a:off x="8451627" y="2637704"/>
            <a:ext cx="440635" cy="369332"/>
          </a:xfrm>
          <a:prstGeom prst="rect">
            <a:avLst/>
          </a:prstGeom>
          <a:noFill/>
        </p:spPr>
        <p:txBody>
          <a:bodyPr wrap="square" rtlCol="0">
            <a:spAutoFit/>
          </a:bodyPr>
          <a:lstStyle/>
          <a:p>
            <a:r>
              <a:rPr lang="pt-BR" dirty="0"/>
              <a:t>e3</a:t>
            </a:r>
          </a:p>
        </p:txBody>
      </p:sp>
      <p:cxnSp>
        <p:nvCxnSpPr>
          <p:cNvPr id="93" name="Conector de Seta Reta 92">
            <a:extLst>
              <a:ext uri="{FF2B5EF4-FFF2-40B4-BE49-F238E27FC236}">
                <a16:creationId xmlns:a16="http://schemas.microsoft.com/office/drawing/2014/main" id="{600965CB-8285-430D-AE25-3F3F3AC5E697}"/>
              </a:ext>
            </a:extLst>
          </p:cNvPr>
          <p:cNvCxnSpPr/>
          <p:nvPr/>
        </p:nvCxnSpPr>
        <p:spPr>
          <a:xfrm flipV="1">
            <a:off x="8917589" y="2820256"/>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CaixaDeTexto 93">
            <a:extLst>
              <a:ext uri="{FF2B5EF4-FFF2-40B4-BE49-F238E27FC236}">
                <a16:creationId xmlns:a16="http://schemas.microsoft.com/office/drawing/2014/main" id="{0C3CF7B1-40F3-4A79-8DBF-DBD847A0EC55}"/>
              </a:ext>
            </a:extLst>
          </p:cNvPr>
          <p:cNvSpPr txBox="1"/>
          <p:nvPr/>
        </p:nvSpPr>
        <p:spPr>
          <a:xfrm>
            <a:off x="8413698" y="3165872"/>
            <a:ext cx="516492" cy="369332"/>
          </a:xfrm>
          <a:prstGeom prst="rect">
            <a:avLst/>
          </a:prstGeom>
          <a:noFill/>
        </p:spPr>
        <p:txBody>
          <a:bodyPr wrap="square" rtlCol="0">
            <a:spAutoFit/>
          </a:bodyPr>
          <a:lstStyle/>
          <a:p>
            <a:r>
              <a:rPr lang="pt-BR" dirty="0"/>
              <a:t>e4</a:t>
            </a:r>
          </a:p>
        </p:txBody>
      </p:sp>
      <p:cxnSp>
        <p:nvCxnSpPr>
          <p:cNvPr id="95" name="Conector de Seta Reta 94">
            <a:extLst>
              <a:ext uri="{FF2B5EF4-FFF2-40B4-BE49-F238E27FC236}">
                <a16:creationId xmlns:a16="http://schemas.microsoft.com/office/drawing/2014/main" id="{91DB8912-0598-4DB7-9F5C-3315187340CE}"/>
              </a:ext>
            </a:extLst>
          </p:cNvPr>
          <p:cNvCxnSpPr>
            <a:cxnSpLocks/>
          </p:cNvCxnSpPr>
          <p:nvPr/>
        </p:nvCxnSpPr>
        <p:spPr>
          <a:xfrm flipV="1">
            <a:off x="8917590" y="3348424"/>
            <a:ext cx="272011" cy="2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CaixaDeTexto 95">
            <a:extLst>
              <a:ext uri="{FF2B5EF4-FFF2-40B4-BE49-F238E27FC236}">
                <a16:creationId xmlns:a16="http://schemas.microsoft.com/office/drawing/2014/main" id="{B831A3D4-D7F8-4575-A5F3-72D2BC51D146}"/>
              </a:ext>
            </a:extLst>
          </p:cNvPr>
          <p:cNvSpPr txBox="1"/>
          <p:nvPr/>
        </p:nvSpPr>
        <p:spPr>
          <a:xfrm>
            <a:off x="8451627" y="3694040"/>
            <a:ext cx="440635" cy="369332"/>
          </a:xfrm>
          <a:prstGeom prst="rect">
            <a:avLst/>
          </a:prstGeom>
          <a:noFill/>
        </p:spPr>
        <p:txBody>
          <a:bodyPr wrap="square" rtlCol="0">
            <a:spAutoFit/>
          </a:bodyPr>
          <a:lstStyle/>
          <a:p>
            <a:r>
              <a:rPr lang="pt-BR" dirty="0"/>
              <a:t>e5</a:t>
            </a:r>
          </a:p>
        </p:txBody>
      </p:sp>
      <p:cxnSp>
        <p:nvCxnSpPr>
          <p:cNvPr id="97" name="Conector de Seta Reta 96">
            <a:extLst>
              <a:ext uri="{FF2B5EF4-FFF2-40B4-BE49-F238E27FC236}">
                <a16:creationId xmlns:a16="http://schemas.microsoft.com/office/drawing/2014/main" id="{80646B21-FA0C-486D-A14E-7836989277E3}"/>
              </a:ext>
            </a:extLst>
          </p:cNvPr>
          <p:cNvCxnSpPr/>
          <p:nvPr/>
        </p:nvCxnSpPr>
        <p:spPr>
          <a:xfrm flipV="1">
            <a:off x="8917589" y="3876590"/>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CaixaDeTexto 97">
            <a:extLst>
              <a:ext uri="{FF2B5EF4-FFF2-40B4-BE49-F238E27FC236}">
                <a16:creationId xmlns:a16="http://schemas.microsoft.com/office/drawing/2014/main" id="{4D48F3BF-69C0-405A-BF3B-3D7D883BE71C}"/>
              </a:ext>
            </a:extLst>
          </p:cNvPr>
          <p:cNvSpPr txBox="1"/>
          <p:nvPr/>
        </p:nvSpPr>
        <p:spPr>
          <a:xfrm>
            <a:off x="8451627" y="4222208"/>
            <a:ext cx="440635" cy="369332"/>
          </a:xfrm>
          <a:prstGeom prst="rect">
            <a:avLst/>
          </a:prstGeom>
          <a:noFill/>
        </p:spPr>
        <p:txBody>
          <a:bodyPr wrap="square" rtlCol="0">
            <a:spAutoFit/>
          </a:bodyPr>
          <a:lstStyle/>
          <a:p>
            <a:r>
              <a:rPr lang="pt-BR" dirty="0"/>
              <a:t>e6</a:t>
            </a:r>
          </a:p>
        </p:txBody>
      </p:sp>
      <p:cxnSp>
        <p:nvCxnSpPr>
          <p:cNvPr id="99" name="Conector de Seta Reta 98">
            <a:extLst>
              <a:ext uri="{FF2B5EF4-FFF2-40B4-BE49-F238E27FC236}">
                <a16:creationId xmlns:a16="http://schemas.microsoft.com/office/drawing/2014/main" id="{45C8E63F-903E-4350-9F8B-3F2388E9A9E2}"/>
              </a:ext>
            </a:extLst>
          </p:cNvPr>
          <p:cNvCxnSpPr/>
          <p:nvPr/>
        </p:nvCxnSpPr>
        <p:spPr>
          <a:xfrm flipV="1">
            <a:off x="8917589" y="4404758"/>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2966F0AB-A7C2-4BD8-A981-9AD0BB51A6D3}"/>
              </a:ext>
            </a:extLst>
          </p:cNvPr>
          <p:cNvSpPr txBox="1"/>
          <p:nvPr/>
        </p:nvSpPr>
        <p:spPr>
          <a:xfrm>
            <a:off x="8451627" y="4750376"/>
            <a:ext cx="440635" cy="369332"/>
          </a:xfrm>
          <a:prstGeom prst="rect">
            <a:avLst/>
          </a:prstGeom>
          <a:noFill/>
        </p:spPr>
        <p:txBody>
          <a:bodyPr wrap="square" rtlCol="0">
            <a:spAutoFit/>
          </a:bodyPr>
          <a:lstStyle/>
          <a:p>
            <a:r>
              <a:rPr lang="pt-BR" dirty="0"/>
              <a:t>e7</a:t>
            </a:r>
          </a:p>
        </p:txBody>
      </p:sp>
      <p:cxnSp>
        <p:nvCxnSpPr>
          <p:cNvPr id="101" name="Conector de Seta Reta 100">
            <a:extLst>
              <a:ext uri="{FF2B5EF4-FFF2-40B4-BE49-F238E27FC236}">
                <a16:creationId xmlns:a16="http://schemas.microsoft.com/office/drawing/2014/main" id="{EB135C2B-9AF7-47B4-BA3A-72ECCA4CCA45}"/>
              </a:ext>
            </a:extLst>
          </p:cNvPr>
          <p:cNvCxnSpPr/>
          <p:nvPr/>
        </p:nvCxnSpPr>
        <p:spPr>
          <a:xfrm flipV="1">
            <a:off x="8917589" y="4932926"/>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CaixaDeTexto 101">
            <a:extLst>
              <a:ext uri="{FF2B5EF4-FFF2-40B4-BE49-F238E27FC236}">
                <a16:creationId xmlns:a16="http://schemas.microsoft.com/office/drawing/2014/main" id="{DD81F038-129D-4E3A-824A-5DABD562709E}"/>
              </a:ext>
            </a:extLst>
          </p:cNvPr>
          <p:cNvSpPr txBox="1"/>
          <p:nvPr/>
        </p:nvSpPr>
        <p:spPr>
          <a:xfrm>
            <a:off x="8451627" y="5278544"/>
            <a:ext cx="440635" cy="369332"/>
          </a:xfrm>
          <a:prstGeom prst="rect">
            <a:avLst/>
          </a:prstGeom>
          <a:noFill/>
        </p:spPr>
        <p:txBody>
          <a:bodyPr wrap="square" rtlCol="0">
            <a:spAutoFit/>
          </a:bodyPr>
          <a:lstStyle/>
          <a:p>
            <a:r>
              <a:rPr lang="pt-BR" dirty="0"/>
              <a:t>e8</a:t>
            </a:r>
          </a:p>
        </p:txBody>
      </p:sp>
      <p:cxnSp>
        <p:nvCxnSpPr>
          <p:cNvPr id="103" name="Conector de Seta Reta 102">
            <a:extLst>
              <a:ext uri="{FF2B5EF4-FFF2-40B4-BE49-F238E27FC236}">
                <a16:creationId xmlns:a16="http://schemas.microsoft.com/office/drawing/2014/main" id="{232336B3-2C0F-441E-BF33-67471F4FCB66}"/>
              </a:ext>
            </a:extLst>
          </p:cNvPr>
          <p:cNvCxnSpPr>
            <a:cxnSpLocks/>
          </p:cNvCxnSpPr>
          <p:nvPr/>
        </p:nvCxnSpPr>
        <p:spPr>
          <a:xfrm flipV="1">
            <a:off x="8917589" y="5461094"/>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CaixaDeTexto 103">
            <a:extLst>
              <a:ext uri="{FF2B5EF4-FFF2-40B4-BE49-F238E27FC236}">
                <a16:creationId xmlns:a16="http://schemas.microsoft.com/office/drawing/2014/main" id="{17C574A4-5B69-463B-B9AC-4F9B0FCB5160}"/>
              </a:ext>
            </a:extLst>
          </p:cNvPr>
          <p:cNvSpPr txBox="1"/>
          <p:nvPr/>
        </p:nvSpPr>
        <p:spPr>
          <a:xfrm>
            <a:off x="8451627" y="5806712"/>
            <a:ext cx="440635" cy="369332"/>
          </a:xfrm>
          <a:prstGeom prst="rect">
            <a:avLst/>
          </a:prstGeom>
          <a:noFill/>
        </p:spPr>
        <p:txBody>
          <a:bodyPr wrap="square" rtlCol="0">
            <a:spAutoFit/>
          </a:bodyPr>
          <a:lstStyle/>
          <a:p>
            <a:r>
              <a:rPr lang="pt-BR" dirty="0"/>
              <a:t>e9</a:t>
            </a:r>
          </a:p>
        </p:txBody>
      </p:sp>
      <p:cxnSp>
        <p:nvCxnSpPr>
          <p:cNvPr id="105" name="Conector de Seta Reta 104">
            <a:extLst>
              <a:ext uri="{FF2B5EF4-FFF2-40B4-BE49-F238E27FC236}">
                <a16:creationId xmlns:a16="http://schemas.microsoft.com/office/drawing/2014/main" id="{C2205780-4C51-4C62-B63E-0D2CB5A46E19}"/>
              </a:ext>
            </a:extLst>
          </p:cNvPr>
          <p:cNvCxnSpPr/>
          <p:nvPr/>
        </p:nvCxnSpPr>
        <p:spPr>
          <a:xfrm flipV="1">
            <a:off x="8917589" y="5989262"/>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CaixaDeTexto 105">
            <a:extLst>
              <a:ext uri="{FF2B5EF4-FFF2-40B4-BE49-F238E27FC236}">
                <a16:creationId xmlns:a16="http://schemas.microsoft.com/office/drawing/2014/main" id="{70296276-031B-4ACA-8EFD-DA9BE9110E3C}"/>
              </a:ext>
            </a:extLst>
          </p:cNvPr>
          <p:cNvSpPr txBox="1"/>
          <p:nvPr/>
        </p:nvSpPr>
        <p:spPr>
          <a:xfrm>
            <a:off x="8344609" y="6334882"/>
            <a:ext cx="666922" cy="369332"/>
          </a:xfrm>
          <a:prstGeom prst="rect">
            <a:avLst/>
          </a:prstGeom>
          <a:noFill/>
        </p:spPr>
        <p:txBody>
          <a:bodyPr wrap="square" rtlCol="0">
            <a:spAutoFit/>
          </a:bodyPr>
          <a:lstStyle/>
          <a:p>
            <a:r>
              <a:rPr lang="pt-BR" dirty="0"/>
              <a:t>e10</a:t>
            </a:r>
          </a:p>
        </p:txBody>
      </p:sp>
      <p:cxnSp>
        <p:nvCxnSpPr>
          <p:cNvPr id="107" name="Conector de Seta Reta 106">
            <a:extLst>
              <a:ext uri="{FF2B5EF4-FFF2-40B4-BE49-F238E27FC236}">
                <a16:creationId xmlns:a16="http://schemas.microsoft.com/office/drawing/2014/main" id="{DEA212B4-B55F-4E68-802B-DA37628A3325}"/>
              </a:ext>
            </a:extLst>
          </p:cNvPr>
          <p:cNvCxnSpPr/>
          <p:nvPr/>
        </p:nvCxnSpPr>
        <p:spPr>
          <a:xfrm flipV="1">
            <a:off x="8917589" y="6517434"/>
            <a:ext cx="272012" cy="2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Arco 107">
            <a:extLst>
              <a:ext uri="{FF2B5EF4-FFF2-40B4-BE49-F238E27FC236}">
                <a16:creationId xmlns:a16="http://schemas.microsoft.com/office/drawing/2014/main" id="{D6588BEC-1183-412A-B023-7DF944D9FD40}"/>
              </a:ext>
            </a:extLst>
          </p:cNvPr>
          <p:cNvSpPr/>
          <p:nvPr/>
        </p:nvSpPr>
        <p:spPr>
          <a:xfrm rot="15312214">
            <a:off x="8186903" y="3399813"/>
            <a:ext cx="637047" cy="480626"/>
          </a:xfrm>
          <a:prstGeom prst="arc">
            <a:avLst>
              <a:gd name="adj1" fmla="val 12686408"/>
              <a:gd name="adj2" fmla="val 197078"/>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366274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Agrupar 25">
            <a:extLst>
              <a:ext uri="{FF2B5EF4-FFF2-40B4-BE49-F238E27FC236}">
                <a16:creationId xmlns:a16="http://schemas.microsoft.com/office/drawing/2014/main" id="{BD8E98A4-920B-418F-990C-A2DBE2E7E4DA}"/>
              </a:ext>
            </a:extLst>
          </p:cNvPr>
          <p:cNvGrpSpPr/>
          <p:nvPr/>
        </p:nvGrpSpPr>
        <p:grpSpPr>
          <a:xfrm>
            <a:off x="8508380" y="1183469"/>
            <a:ext cx="3559209" cy="5125153"/>
            <a:chOff x="8508380" y="1183469"/>
            <a:chExt cx="3559209" cy="5125153"/>
          </a:xfrm>
        </p:grpSpPr>
        <p:sp>
          <p:nvSpPr>
            <p:cNvPr id="4" name="Elipse 3">
              <a:extLst>
                <a:ext uri="{FF2B5EF4-FFF2-40B4-BE49-F238E27FC236}">
                  <a16:creationId xmlns:a16="http://schemas.microsoft.com/office/drawing/2014/main" id="{22826307-D85D-4762-9555-D4AA18F87DBD}"/>
                </a:ext>
              </a:extLst>
            </p:cNvPr>
            <p:cNvSpPr/>
            <p:nvPr/>
          </p:nvSpPr>
          <p:spPr>
            <a:xfrm>
              <a:off x="11028279" y="2447722"/>
              <a:ext cx="1039310" cy="810158"/>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lumMod val="85000"/>
                    </a:schemeClr>
                  </a:solidFill>
                </a:rPr>
                <a:t>F1</a:t>
              </a:r>
            </a:p>
          </p:txBody>
        </p:sp>
        <p:sp>
          <p:nvSpPr>
            <p:cNvPr id="5" name="Elipse 4">
              <a:extLst>
                <a:ext uri="{FF2B5EF4-FFF2-40B4-BE49-F238E27FC236}">
                  <a16:creationId xmlns:a16="http://schemas.microsoft.com/office/drawing/2014/main" id="{A5E6178A-3CEB-4595-A677-8306F034F066}"/>
                </a:ext>
              </a:extLst>
            </p:cNvPr>
            <p:cNvSpPr/>
            <p:nvPr/>
          </p:nvSpPr>
          <p:spPr>
            <a:xfrm>
              <a:off x="11028279" y="4691015"/>
              <a:ext cx="1039310" cy="810158"/>
            </a:xfrm>
            <a:prstGeom prst="ellipse">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lumMod val="85000"/>
                    </a:schemeClr>
                  </a:solidFill>
                </a:rPr>
                <a:t>F2</a:t>
              </a:r>
            </a:p>
          </p:txBody>
        </p:sp>
        <p:sp>
          <p:nvSpPr>
            <p:cNvPr id="6" name="CaixaDeTexto 5">
              <a:extLst>
                <a:ext uri="{FF2B5EF4-FFF2-40B4-BE49-F238E27FC236}">
                  <a16:creationId xmlns:a16="http://schemas.microsoft.com/office/drawing/2014/main" id="{CC0C4E79-E6B1-41B6-B01A-36512F3E04DB}"/>
                </a:ext>
              </a:extLst>
            </p:cNvPr>
            <p:cNvSpPr txBox="1"/>
            <p:nvPr/>
          </p:nvSpPr>
          <p:spPr>
            <a:xfrm>
              <a:off x="9347578" y="1183469"/>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X1</a:t>
              </a:r>
            </a:p>
          </p:txBody>
        </p:sp>
        <p:sp>
          <p:nvSpPr>
            <p:cNvPr id="7" name="CaixaDeTexto 6">
              <a:extLst>
                <a:ext uri="{FF2B5EF4-FFF2-40B4-BE49-F238E27FC236}">
                  <a16:creationId xmlns:a16="http://schemas.microsoft.com/office/drawing/2014/main" id="{0A10378E-5CF2-4D73-B8F7-82688FE1E255}"/>
                </a:ext>
              </a:extLst>
            </p:cNvPr>
            <p:cNvSpPr txBox="1"/>
            <p:nvPr/>
          </p:nvSpPr>
          <p:spPr>
            <a:xfrm>
              <a:off x="9347578" y="1711894"/>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X2</a:t>
              </a:r>
            </a:p>
          </p:txBody>
        </p:sp>
        <p:sp>
          <p:nvSpPr>
            <p:cNvPr id="8" name="CaixaDeTexto 7">
              <a:extLst>
                <a:ext uri="{FF2B5EF4-FFF2-40B4-BE49-F238E27FC236}">
                  <a16:creationId xmlns:a16="http://schemas.microsoft.com/office/drawing/2014/main" id="{C13892AE-4BC8-43E9-A593-FA54A18BE260}"/>
                </a:ext>
              </a:extLst>
            </p:cNvPr>
            <p:cNvSpPr txBox="1"/>
            <p:nvPr/>
          </p:nvSpPr>
          <p:spPr>
            <a:xfrm>
              <a:off x="9347578" y="2240319"/>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X3</a:t>
              </a:r>
            </a:p>
          </p:txBody>
        </p:sp>
        <p:sp>
          <p:nvSpPr>
            <p:cNvPr id="9" name="CaixaDeTexto 8">
              <a:extLst>
                <a:ext uri="{FF2B5EF4-FFF2-40B4-BE49-F238E27FC236}">
                  <a16:creationId xmlns:a16="http://schemas.microsoft.com/office/drawing/2014/main" id="{AA29A1E0-BC10-4B6D-B046-A909EA7E527E}"/>
                </a:ext>
              </a:extLst>
            </p:cNvPr>
            <p:cNvSpPr txBox="1"/>
            <p:nvPr/>
          </p:nvSpPr>
          <p:spPr>
            <a:xfrm>
              <a:off x="9347578" y="2768744"/>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X4</a:t>
              </a:r>
            </a:p>
          </p:txBody>
        </p:sp>
        <p:sp>
          <p:nvSpPr>
            <p:cNvPr id="10" name="CaixaDeTexto 9">
              <a:extLst>
                <a:ext uri="{FF2B5EF4-FFF2-40B4-BE49-F238E27FC236}">
                  <a16:creationId xmlns:a16="http://schemas.microsoft.com/office/drawing/2014/main" id="{5FFFA43A-1CA5-4760-882A-C50B7E024B39}"/>
                </a:ext>
              </a:extLst>
            </p:cNvPr>
            <p:cNvSpPr txBox="1"/>
            <p:nvPr/>
          </p:nvSpPr>
          <p:spPr>
            <a:xfrm>
              <a:off x="9347578" y="3297169"/>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X5</a:t>
              </a:r>
            </a:p>
          </p:txBody>
        </p:sp>
        <p:sp>
          <p:nvSpPr>
            <p:cNvPr id="11" name="CaixaDeTexto 10">
              <a:extLst>
                <a:ext uri="{FF2B5EF4-FFF2-40B4-BE49-F238E27FC236}">
                  <a16:creationId xmlns:a16="http://schemas.microsoft.com/office/drawing/2014/main" id="{55320C47-079A-4F1F-988C-6E6099626A4F}"/>
                </a:ext>
              </a:extLst>
            </p:cNvPr>
            <p:cNvSpPr txBox="1"/>
            <p:nvPr/>
          </p:nvSpPr>
          <p:spPr>
            <a:xfrm>
              <a:off x="9347578" y="3825594"/>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X6</a:t>
              </a:r>
            </a:p>
          </p:txBody>
        </p:sp>
        <p:sp>
          <p:nvSpPr>
            <p:cNvPr id="12" name="CaixaDeTexto 11">
              <a:extLst>
                <a:ext uri="{FF2B5EF4-FFF2-40B4-BE49-F238E27FC236}">
                  <a16:creationId xmlns:a16="http://schemas.microsoft.com/office/drawing/2014/main" id="{73280F4C-C0FE-4404-96DA-A03291A85DAC}"/>
                </a:ext>
              </a:extLst>
            </p:cNvPr>
            <p:cNvSpPr txBox="1"/>
            <p:nvPr/>
          </p:nvSpPr>
          <p:spPr>
            <a:xfrm>
              <a:off x="9347578" y="4354019"/>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X7</a:t>
              </a:r>
            </a:p>
          </p:txBody>
        </p:sp>
        <p:sp>
          <p:nvSpPr>
            <p:cNvPr id="13" name="CaixaDeTexto 12">
              <a:extLst>
                <a:ext uri="{FF2B5EF4-FFF2-40B4-BE49-F238E27FC236}">
                  <a16:creationId xmlns:a16="http://schemas.microsoft.com/office/drawing/2014/main" id="{2117EB94-B389-42CF-A36E-33B4D35F85BE}"/>
                </a:ext>
              </a:extLst>
            </p:cNvPr>
            <p:cNvSpPr txBox="1"/>
            <p:nvPr/>
          </p:nvSpPr>
          <p:spPr>
            <a:xfrm>
              <a:off x="9347578" y="4882444"/>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X8</a:t>
              </a:r>
            </a:p>
          </p:txBody>
        </p:sp>
        <p:sp>
          <p:nvSpPr>
            <p:cNvPr id="14" name="CaixaDeTexto 13">
              <a:extLst>
                <a:ext uri="{FF2B5EF4-FFF2-40B4-BE49-F238E27FC236}">
                  <a16:creationId xmlns:a16="http://schemas.microsoft.com/office/drawing/2014/main" id="{14F2048D-BAD2-4DAB-B776-21C11023D66E}"/>
                </a:ext>
              </a:extLst>
            </p:cNvPr>
            <p:cNvSpPr txBox="1"/>
            <p:nvPr/>
          </p:nvSpPr>
          <p:spPr>
            <a:xfrm>
              <a:off x="9347578" y="5410869"/>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X9</a:t>
              </a:r>
            </a:p>
          </p:txBody>
        </p:sp>
        <p:sp>
          <p:nvSpPr>
            <p:cNvPr id="15" name="CaixaDeTexto 14">
              <a:extLst>
                <a:ext uri="{FF2B5EF4-FFF2-40B4-BE49-F238E27FC236}">
                  <a16:creationId xmlns:a16="http://schemas.microsoft.com/office/drawing/2014/main" id="{316A4DE3-B5AD-4E06-B579-470C3ACCC618}"/>
                </a:ext>
              </a:extLst>
            </p:cNvPr>
            <p:cNvSpPr txBox="1"/>
            <p:nvPr/>
          </p:nvSpPr>
          <p:spPr>
            <a:xfrm>
              <a:off x="9347578" y="5939290"/>
              <a:ext cx="698043" cy="369332"/>
            </a:xfrm>
            <a:prstGeom prst="rect">
              <a:avLst/>
            </a:prstGeom>
            <a:solidFill>
              <a:schemeClr val="bg1"/>
            </a:solidFill>
            <a:ln>
              <a:solidFill>
                <a:schemeClr val="bg2">
                  <a:lumMod val="90000"/>
                </a:schemeClr>
              </a:solidFill>
            </a:ln>
          </p:spPr>
          <p:txBody>
            <a:bodyPr wrap="square" rtlCol="0">
              <a:spAutoFit/>
            </a:bodyPr>
            <a:lstStyle/>
            <a:p>
              <a:pPr algn="ctr"/>
              <a:r>
                <a:rPr lang="pt-BR" dirty="0">
                  <a:solidFill>
                    <a:schemeClr val="bg1">
                      <a:lumMod val="85000"/>
                    </a:schemeClr>
                  </a:solidFill>
                </a:rPr>
                <a:t>X10</a:t>
              </a:r>
            </a:p>
          </p:txBody>
        </p:sp>
        <p:cxnSp>
          <p:nvCxnSpPr>
            <p:cNvPr id="16" name="Conector de Seta Reta 15">
              <a:extLst>
                <a:ext uri="{FF2B5EF4-FFF2-40B4-BE49-F238E27FC236}">
                  <a16:creationId xmlns:a16="http://schemas.microsoft.com/office/drawing/2014/main" id="{6501E572-0382-4E50-8104-346D3117847B}"/>
                </a:ext>
              </a:extLst>
            </p:cNvPr>
            <p:cNvCxnSpPr>
              <a:cxnSpLocks/>
              <a:stCxn id="6" idx="3"/>
              <a:endCxn id="4" idx="2"/>
            </p:cNvCxnSpPr>
            <p:nvPr/>
          </p:nvCxnSpPr>
          <p:spPr>
            <a:xfrm>
              <a:off x="10045621" y="1368135"/>
              <a:ext cx="982658" cy="1484666"/>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1B4F95A-271A-4344-9610-34E472D70DEC}"/>
                </a:ext>
              </a:extLst>
            </p:cNvPr>
            <p:cNvCxnSpPr>
              <a:cxnSpLocks/>
              <a:stCxn id="7" idx="3"/>
              <a:endCxn id="4" idx="2"/>
            </p:cNvCxnSpPr>
            <p:nvPr/>
          </p:nvCxnSpPr>
          <p:spPr>
            <a:xfrm>
              <a:off x="10045621" y="1896560"/>
              <a:ext cx="982658" cy="956241"/>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1733AA0C-CB38-4654-B97B-BEBF1FE4A582}"/>
                </a:ext>
              </a:extLst>
            </p:cNvPr>
            <p:cNvCxnSpPr>
              <a:cxnSpLocks/>
              <a:stCxn id="8" idx="3"/>
              <a:endCxn id="4" idx="2"/>
            </p:cNvCxnSpPr>
            <p:nvPr/>
          </p:nvCxnSpPr>
          <p:spPr>
            <a:xfrm>
              <a:off x="10045621" y="2424985"/>
              <a:ext cx="982658" cy="427816"/>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9722F34F-4E65-405B-BA6B-8CFE8ADE789A}"/>
                </a:ext>
              </a:extLst>
            </p:cNvPr>
            <p:cNvCxnSpPr>
              <a:stCxn id="9" idx="3"/>
              <a:endCxn id="4" idx="2"/>
            </p:cNvCxnSpPr>
            <p:nvPr/>
          </p:nvCxnSpPr>
          <p:spPr>
            <a:xfrm flipV="1">
              <a:off x="10045621" y="2852801"/>
              <a:ext cx="982658" cy="100609"/>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AB4DDCFD-CBBE-490C-A7AB-71CC49515ABC}"/>
                </a:ext>
              </a:extLst>
            </p:cNvPr>
            <p:cNvCxnSpPr>
              <a:stCxn id="10" idx="3"/>
              <a:endCxn id="4" idx="2"/>
            </p:cNvCxnSpPr>
            <p:nvPr/>
          </p:nvCxnSpPr>
          <p:spPr>
            <a:xfrm flipV="1">
              <a:off x="10045621" y="2852801"/>
              <a:ext cx="982658" cy="629034"/>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79ED0943-6B5C-4E01-995B-D4A50112C764}"/>
                </a:ext>
              </a:extLst>
            </p:cNvPr>
            <p:cNvCxnSpPr>
              <a:stCxn id="11" idx="3"/>
              <a:endCxn id="4" idx="2"/>
            </p:cNvCxnSpPr>
            <p:nvPr/>
          </p:nvCxnSpPr>
          <p:spPr>
            <a:xfrm flipV="1">
              <a:off x="10045621" y="2852801"/>
              <a:ext cx="982658" cy="1157459"/>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350E9A88-D169-472D-A1C9-7969C930DF21}"/>
                </a:ext>
              </a:extLst>
            </p:cNvPr>
            <p:cNvCxnSpPr>
              <a:cxnSpLocks/>
              <a:stCxn id="12" idx="3"/>
              <a:endCxn id="5" idx="2"/>
            </p:cNvCxnSpPr>
            <p:nvPr/>
          </p:nvCxnSpPr>
          <p:spPr>
            <a:xfrm>
              <a:off x="10045621" y="4538685"/>
              <a:ext cx="982658" cy="557409"/>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2158CDAA-460C-4CF8-9B3F-171834904A38}"/>
                </a:ext>
              </a:extLst>
            </p:cNvPr>
            <p:cNvCxnSpPr>
              <a:cxnSpLocks/>
              <a:stCxn id="13" idx="3"/>
              <a:endCxn id="5" idx="2"/>
            </p:cNvCxnSpPr>
            <p:nvPr/>
          </p:nvCxnSpPr>
          <p:spPr>
            <a:xfrm>
              <a:off x="10045621" y="5067110"/>
              <a:ext cx="982658" cy="28984"/>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F35E2BAB-4DD3-482F-956A-389F5007117B}"/>
                </a:ext>
              </a:extLst>
            </p:cNvPr>
            <p:cNvCxnSpPr>
              <a:cxnSpLocks/>
              <a:stCxn id="14" idx="3"/>
              <a:endCxn id="5" idx="2"/>
            </p:cNvCxnSpPr>
            <p:nvPr/>
          </p:nvCxnSpPr>
          <p:spPr>
            <a:xfrm flipV="1">
              <a:off x="10045621" y="5096094"/>
              <a:ext cx="982658" cy="499441"/>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FAF17E36-8EC6-488A-997C-C2E1E3AE9B6F}"/>
                </a:ext>
              </a:extLst>
            </p:cNvPr>
            <p:cNvCxnSpPr>
              <a:cxnSpLocks/>
              <a:stCxn id="15" idx="3"/>
              <a:endCxn id="5" idx="2"/>
            </p:cNvCxnSpPr>
            <p:nvPr/>
          </p:nvCxnSpPr>
          <p:spPr>
            <a:xfrm flipV="1">
              <a:off x="10045621" y="5096094"/>
              <a:ext cx="982658" cy="1027862"/>
            </a:xfrm>
            <a:prstGeom prst="straightConnector1">
              <a:avLst/>
            </a:prstGeom>
            <a:ln w="28575">
              <a:solidFill>
                <a:schemeClr val="bg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CaixaDeTexto 67">
              <a:extLst>
                <a:ext uri="{FF2B5EF4-FFF2-40B4-BE49-F238E27FC236}">
                  <a16:creationId xmlns:a16="http://schemas.microsoft.com/office/drawing/2014/main" id="{1C52C9A4-A5D3-4433-B5C7-E6A8A0B1DCFE}"/>
                </a:ext>
              </a:extLst>
            </p:cNvPr>
            <p:cNvSpPr txBox="1"/>
            <p:nvPr/>
          </p:nvSpPr>
          <p:spPr>
            <a:xfrm>
              <a:off x="8615398" y="1185583"/>
              <a:ext cx="440635"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e1</a:t>
              </a:r>
            </a:p>
          </p:txBody>
        </p:sp>
        <p:cxnSp>
          <p:nvCxnSpPr>
            <p:cNvPr id="70" name="Conector de Seta Reta 69">
              <a:extLst>
                <a:ext uri="{FF2B5EF4-FFF2-40B4-BE49-F238E27FC236}">
                  <a16:creationId xmlns:a16="http://schemas.microsoft.com/office/drawing/2014/main" id="{C78C9529-2835-4621-BA7A-83A7F8D5CF7A}"/>
                </a:ext>
              </a:extLst>
            </p:cNvPr>
            <p:cNvCxnSpPr/>
            <p:nvPr/>
          </p:nvCxnSpPr>
          <p:spPr>
            <a:xfrm flipV="1">
              <a:off x="9086330" y="1368135"/>
              <a:ext cx="26207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CaixaDeTexto 71">
              <a:extLst>
                <a:ext uri="{FF2B5EF4-FFF2-40B4-BE49-F238E27FC236}">
                  <a16:creationId xmlns:a16="http://schemas.microsoft.com/office/drawing/2014/main" id="{0F7E6D8A-E43C-4556-88DC-18684A2B8EBF}"/>
                </a:ext>
              </a:extLst>
            </p:cNvPr>
            <p:cNvSpPr txBox="1"/>
            <p:nvPr/>
          </p:nvSpPr>
          <p:spPr>
            <a:xfrm>
              <a:off x="8615398" y="1713751"/>
              <a:ext cx="440635"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e2</a:t>
              </a:r>
            </a:p>
          </p:txBody>
        </p:sp>
        <p:cxnSp>
          <p:nvCxnSpPr>
            <p:cNvPr id="73" name="Conector de Seta Reta 72">
              <a:extLst>
                <a:ext uri="{FF2B5EF4-FFF2-40B4-BE49-F238E27FC236}">
                  <a16:creationId xmlns:a16="http://schemas.microsoft.com/office/drawing/2014/main" id="{1746907B-C935-4DC9-8DEA-1B527B4157DB}"/>
                </a:ext>
              </a:extLst>
            </p:cNvPr>
            <p:cNvCxnSpPr/>
            <p:nvPr/>
          </p:nvCxnSpPr>
          <p:spPr>
            <a:xfrm flipV="1">
              <a:off x="9081360" y="1896303"/>
              <a:ext cx="27201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CaixaDeTexto 73">
              <a:extLst>
                <a:ext uri="{FF2B5EF4-FFF2-40B4-BE49-F238E27FC236}">
                  <a16:creationId xmlns:a16="http://schemas.microsoft.com/office/drawing/2014/main" id="{8BDA2435-B2E1-4FD4-A9CF-BDB2E8B01C61}"/>
                </a:ext>
              </a:extLst>
            </p:cNvPr>
            <p:cNvSpPr txBox="1"/>
            <p:nvPr/>
          </p:nvSpPr>
          <p:spPr>
            <a:xfrm>
              <a:off x="8615398" y="2241919"/>
              <a:ext cx="440635"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e3</a:t>
              </a:r>
            </a:p>
          </p:txBody>
        </p:sp>
        <p:cxnSp>
          <p:nvCxnSpPr>
            <p:cNvPr id="75" name="Conector de Seta Reta 74">
              <a:extLst>
                <a:ext uri="{FF2B5EF4-FFF2-40B4-BE49-F238E27FC236}">
                  <a16:creationId xmlns:a16="http://schemas.microsoft.com/office/drawing/2014/main" id="{7D827BA7-A756-445D-996A-2842168A0137}"/>
                </a:ext>
              </a:extLst>
            </p:cNvPr>
            <p:cNvCxnSpPr/>
            <p:nvPr/>
          </p:nvCxnSpPr>
          <p:spPr>
            <a:xfrm flipV="1">
              <a:off x="9081360" y="2424471"/>
              <a:ext cx="27201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CaixaDeTexto 75">
              <a:extLst>
                <a:ext uri="{FF2B5EF4-FFF2-40B4-BE49-F238E27FC236}">
                  <a16:creationId xmlns:a16="http://schemas.microsoft.com/office/drawing/2014/main" id="{3D320389-D5FF-434A-A7F2-FA361185C660}"/>
                </a:ext>
              </a:extLst>
            </p:cNvPr>
            <p:cNvSpPr txBox="1"/>
            <p:nvPr/>
          </p:nvSpPr>
          <p:spPr>
            <a:xfrm>
              <a:off x="8577469" y="2770087"/>
              <a:ext cx="516492"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e4</a:t>
              </a:r>
            </a:p>
          </p:txBody>
        </p:sp>
        <p:cxnSp>
          <p:nvCxnSpPr>
            <p:cNvPr id="77" name="Conector de Seta Reta 76">
              <a:extLst>
                <a:ext uri="{FF2B5EF4-FFF2-40B4-BE49-F238E27FC236}">
                  <a16:creationId xmlns:a16="http://schemas.microsoft.com/office/drawing/2014/main" id="{5153C588-3783-4260-96FE-E6C76B2471A2}"/>
                </a:ext>
              </a:extLst>
            </p:cNvPr>
            <p:cNvCxnSpPr>
              <a:cxnSpLocks/>
            </p:cNvCxnSpPr>
            <p:nvPr/>
          </p:nvCxnSpPr>
          <p:spPr>
            <a:xfrm flipV="1">
              <a:off x="9081361" y="2952639"/>
              <a:ext cx="272011" cy="2112"/>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CaixaDeTexto 77">
              <a:extLst>
                <a:ext uri="{FF2B5EF4-FFF2-40B4-BE49-F238E27FC236}">
                  <a16:creationId xmlns:a16="http://schemas.microsoft.com/office/drawing/2014/main" id="{051461AC-658D-458E-B4CB-883989D45B22}"/>
                </a:ext>
              </a:extLst>
            </p:cNvPr>
            <p:cNvSpPr txBox="1"/>
            <p:nvPr/>
          </p:nvSpPr>
          <p:spPr>
            <a:xfrm>
              <a:off x="8615398" y="3298255"/>
              <a:ext cx="440635"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e5</a:t>
              </a:r>
            </a:p>
          </p:txBody>
        </p:sp>
        <p:cxnSp>
          <p:nvCxnSpPr>
            <p:cNvPr id="79" name="Conector de Seta Reta 78">
              <a:extLst>
                <a:ext uri="{FF2B5EF4-FFF2-40B4-BE49-F238E27FC236}">
                  <a16:creationId xmlns:a16="http://schemas.microsoft.com/office/drawing/2014/main" id="{8BB6ED09-29FD-48F2-B869-EFCC6C4FAAEC}"/>
                </a:ext>
              </a:extLst>
            </p:cNvPr>
            <p:cNvCxnSpPr/>
            <p:nvPr/>
          </p:nvCxnSpPr>
          <p:spPr>
            <a:xfrm flipV="1">
              <a:off x="9081360" y="3480805"/>
              <a:ext cx="27201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CaixaDeTexto 79">
              <a:extLst>
                <a:ext uri="{FF2B5EF4-FFF2-40B4-BE49-F238E27FC236}">
                  <a16:creationId xmlns:a16="http://schemas.microsoft.com/office/drawing/2014/main" id="{A47D8CB4-8362-4EB7-8C9B-BB8525BB4549}"/>
                </a:ext>
              </a:extLst>
            </p:cNvPr>
            <p:cNvSpPr txBox="1"/>
            <p:nvPr/>
          </p:nvSpPr>
          <p:spPr>
            <a:xfrm>
              <a:off x="8615398" y="3826423"/>
              <a:ext cx="440635"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e6</a:t>
              </a:r>
            </a:p>
          </p:txBody>
        </p:sp>
        <p:cxnSp>
          <p:nvCxnSpPr>
            <p:cNvPr id="81" name="Conector de Seta Reta 80">
              <a:extLst>
                <a:ext uri="{FF2B5EF4-FFF2-40B4-BE49-F238E27FC236}">
                  <a16:creationId xmlns:a16="http://schemas.microsoft.com/office/drawing/2014/main" id="{68E7A46E-AA31-492E-885C-A595093C79BE}"/>
                </a:ext>
              </a:extLst>
            </p:cNvPr>
            <p:cNvCxnSpPr/>
            <p:nvPr/>
          </p:nvCxnSpPr>
          <p:spPr>
            <a:xfrm flipV="1">
              <a:off x="9081360" y="4008973"/>
              <a:ext cx="27201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CaixaDeTexto 81">
              <a:extLst>
                <a:ext uri="{FF2B5EF4-FFF2-40B4-BE49-F238E27FC236}">
                  <a16:creationId xmlns:a16="http://schemas.microsoft.com/office/drawing/2014/main" id="{1ACE492A-F548-4C2D-888E-E97BF94D4931}"/>
                </a:ext>
              </a:extLst>
            </p:cNvPr>
            <p:cNvSpPr txBox="1"/>
            <p:nvPr/>
          </p:nvSpPr>
          <p:spPr>
            <a:xfrm>
              <a:off x="8615398" y="4354591"/>
              <a:ext cx="440635"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e7</a:t>
              </a:r>
            </a:p>
          </p:txBody>
        </p:sp>
        <p:cxnSp>
          <p:nvCxnSpPr>
            <p:cNvPr id="83" name="Conector de Seta Reta 82">
              <a:extLst>
                <a:ext uri="{FF2B5EF4-FFF2-40B4-BE49-F238E27FC236}">
                  <a16:creationId xmlns:a16="http://schemas.microsoft.com/office/drawing/2014/main" id="{EEFC5B78-A7E5-428F-BA99-4DE6B539B41B}"/>
                </a:ext>
              </a:extLst>
            </p:cNvPr>
            <p:cNvCxnSpPr/>
            <p:nvPr/>
          </p:nvCxnSpPr>
          <p:spPr>
            <a:xfrm flipV="1">
              <a:off x="9081360" y="4537141"/>
              <a:ext cx="27201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CaixaDeTexto 83">
              <a:extLst>
                <a:ext uri="{FF2B5EF4-FFF2-40B4-BE49-F238E27FC236}">
                  <a16:creationId xmlns:a16="http://schemas.microsoft.com/office/drawing/2014/main" id="{BC87606F-56C3-4E9F-8ABF-A87F406B9C0F}"/>
                </a:ext>
              </a:extLst>
            </p:cNvPr>
            <p:cNvSpPr txBox="1"/>
            <p:nvPr/>
          </p:nvSpPr>
          <p:spPr>
            <a:xfrm>
              <a:off x="8615398" y="4882759"/>
              <a:ext cx="440635"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e8</a:t>
              </a:r>
            </a:p>
          </p:txBody>
        </p:sp>
        <p:cxnSp>
          <p:nvCxnSpPr>
            <p:cNvPr id="85" name="Conector de Seta Reta 84">
              <a:extLst>
                <a:ext uri="{FF2B5EF4-FFF2-40B4-BE49-F238E27FC236}">
                  <a16:creationId xmlns:a16="http://schemas.microsoft.com/office/drawing/2014/main" id="{092AD099-8AC6-4DF7-82E0-4F359F9EAA24}"/>
                </a:ext>
              </a:extLst>
            </p:cNvPr>
            <p:cNvCxnSpPr>
              <a:cxnSpLocks/>
            </p:cNvCxnSpPr>
            <p:nvPr/>
          </p:nvCxnSpPr>
          <p:spPr>
            <a:xfrm flipV="1">
              <a:off x="9081360" y="5065309"/>
              <a:ext cx="27201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CaixaDeTexto 85">
              <a:extLst>
                <a:ext uri="{FF2B5EF4-FFF2-40B4-BE49-F238E27FC236}">
                  <a16:creationId xmlns:a16="http://schemas.microsoft.com/office/drawing/2014/main" id="{2CF3370F-E3D7-4C19-B18A-75DEA8E7A558}"/>
                </a:ext>
              </a:extLst>
            </p:cNvPr>
            <p:cNvSpPr txBox="1"/>
            <p:nvPr/>
          </p:nvSpPr>
          <p:spPr>
            <a:xfrm>
              <a:off x="8615398" y="5410927"/>
              <a:ext cx="440635"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e9</a:t>
              </a:r>
            </a:p>
          </p:txBody>
        </p:sp>
        <p:cxnSp>
          <p:nvCxnSpPr>
            <p:cNvPr id="87" name="Conector de Seta Reta 86">
              <a:extLst>
                <a:ext uri="{FF2B5EF4-FFF2-40B4-BE49-F238E27FC236}">
                  <a16:creationId xmlns:a16="http://schemas.microsoft.com/office/drawing/2014/main" id="{6262129D-BEE1-4E16-AD0F-4FA39846BC23}"/>
                </a:ext>
              </a:extLst>
            </p:cNvPr>
            <p:cNvCxnSpPr/>
            <p:nvPr/>
          </p:nvCxnSpPr>
          <p:spPr>
            <a:xfrm flipV="1">
              <a:off x="9081360" y="5593477"/>
              <a:ext cx="27201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CaixaDeTexto 87">
              <a:extLst>
                <a:ext uri="{FF2B5EF4-FFF2-40B4-BE49-F238E27FC236}">
                  <a16:creationId xmlns:a16="http://schemas.microsoft.com/office/drawing/2014/main" id="{861A231C-508B-4D7D-BDB9-8085C30BC1CD}"/>
                </a:ext>
              </a:extLst>
            </p:cNvPr>
            <p:cNvSpPr txBox="1"/>
            <p:nvPr/>
          </p:nvSpPr>
          <p:spPr>
            <a:xfrm>
              <a:off x="8508380" y="5939097"/>
              <a:ext cx="666922" cy="369332"/>
            </a:xfrm>
            <a:prstGeom prst="rect">
              <a:avLst/>
            </a:prstGeom>
            <a:solidFill>
              <a:schemeClr val="bg1"/>
            </a:solidFill>
            <a:ln>
              <a:solidFill>
                <a:schemeClr val="bg2">
                  <a:lumMod val="90000"/>
                </a:schemeClr>
              </a:solidFill>
            </a:ln>
          </p:spPr>
          <p:txBody>
            <a:bodyPr wrap="square" rtlCol="0">
              <a:spAutoFit/>
            </a:bodyPr>
            <a:lstStyle/>
            <a:p>
              <a:r>
                <a:rPr lang="pt-BR" dirty="0">
                  <a:solidFill>
                    <a:schemeClr val="bg1">
                      <a:lumMod val="85000"/>
                    </a:schemeClr>
                  </a:solidFill>
                </a:rPr>
                <a:t>e10</a:t>
              </a:r>
            </a:p>
          </p:txBody>
        </p:sp>
        <p:cxnSp>
          <p:nvCxnSpPr>
            <p:cNvPr id="89" name="Conector de Seta Reta 88">
              <a:extLst>
                <a:ext uri="{FF2B5EF4-FFF2-40B4-BE49-F238E27FC236}">
                  <a16:creationId xmlns:a16="http://schemas.microsoft.com/office/drawing/2014/main" id="{1BBF5EF9-D6CA-49D6-87BB-377DF0EABBDF}"/>
                </a:ext>
              </a:extLst>
            </p:cNvPr>
            <p:cNvCxnSpPr/>
            <p:nvPr/>
          </p:nvCxnSpPr>
          <p:spPr>
            <a:xfrm flipV="1">
              <a:off x="9081360" y="6121649"/>
              <a:ext cx="272012" cy="211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925986" y="1834705"/>
            <a:ext cx="9459960" cy="4681993"/>
          </a:xfrm>
        </p:spPr>
        <p:txBody>
          <a:bodyPr>
            <a:noAutofit/>
          </a:bodyPr>
          <a:lstStyle/>
          <a:p>
            <a:pPr marL="0" indent="0">
              <a:lnSpc>
                <a:spcPct val="150000"/>
              </a:lnSpc>
              <a:buNone/>
            </a:pPr>
            <a:endParaRPr lang="pt-BR" sz="2000" dirty="0"/>
          </a:p>
          <a:p>
            <a:pPr marL="0" indent="0">
              <a:lnSpc>
                <a:spcPct val="150000"/>
              </a:lnSpc>
              <a:buNone/>
            </a:pPr>
            <a:r>
              <a:rPr lang="en-US" sz="2000" b="1" dirty="0" err="1"/>
              <a:t>Especificação</a:t>
            </a:r>
            <a:r>
              <a:rPr lang="en-US" sz="2000" b="1" dirty="0"/>
              <a:t> do </a:t>
            </a:r>
            <a:r>
              <a:rPr lang="en-US" sz="2000" b="1" dirty="0" err="1"/>
              <a:t>modelo</a:t>
            </a:r>
            <a:endParaRPr lang="en-US" sz="2000" b="1" dirty="0"/>
          </a:p>
          <a:p>
            <a:pPr marL="0" indent="0">
              <a:lnSpc>
                <a:spcPct val="150000"/>
              </a:lnSpc>
              <a:buNone/>
            </a:pPr>
            <a:endParaRPr lang="en-US" sz="2000" dirty="0"/>
          </a:p>
          <a:p>
            <a:pPr marL="0" indent="0">
              <a:lnSpc>
                <a:spcPct val="150000"/>
              </a:lnSpc>
              <a:buNone/>
            </a:pPr>
            <a:r>
              <a:rPr lang="en-US" sz="2000" dirty="0"/>
              <a:t>O </a:t>
            </a:r>
            <a:r>
              <a:rPr lang="en-US" sz="2000" dirty="0" err="1"/>
              <a:t>ajuste</a:t>
            </a:r>
            <a:r>
              <a:rPr lang="en-US" sz="2000" dirty="0"/>
              <a:t> do </a:t>
            </a:r>
            <a:r>
              <a:rPr lang="en-US" sz="2000" dirty="0" err="1"/>
              <a:t>modelo</a:t>
            </a:r>
            <a:r>
              <a:rPr lang="en-US" sz="2000" dirty="0"/>
              <a:t> da AFC </a:t>
            </a:r>
            <a:r>
              <a:rPr lang="en-US" sz="2000" dirty="0" err="1"/>
              <a:t>depende</a:t>
            </a:r>
            <a:r>
              <a:rPr lang="en-US" sz="2000" dirty="0"/>
              <a:t> do </a:t>
            </a:r>
            <a:r>
              <a:rPr lang="en-US" sz="2000" dirty="0" err="1"/>
              <a:t>número</a:t>
            </a:r>
            <a:r>
              <a:rPr lang="en-US" sz="2000" dirty="0"/>
              <a:t> de </a:t>
            </a:r>
            <a:r>
              <a:rPr lang="en-US" sz="2000" dirty="0" err="1"/>
              <a:t>parâmetros</a:t>
            </a:r>
            <a:r>
              <a:rPr lang="en-US" sz="2000" dirty="0"/>
              <a:t> a </a:t>
            </a:r>
            <a:r>
              <a:rPr lang="en-US" sz="2000" dirty="0" err="1"/>
              <a:t>serem</a:t>
            </a:r>
            <a:r>
              <a:rPr lang="en-US" sz="2000" dirty="0"/>
              <a:t> </a:t>
            </a:r>
            <a:r>
              <a:rPr lang="en-US" sz="2000" dirty="0" err="1"/>
              <a:t>estimados</a:t>
            </a:r>
            <a:r>
              <a:rPr lang="en-US" sz="2000" dirty="0"/>
              <a:t> e a </a:t>
            </a:r>
            <a:r>
              <a:rPr lang="en-US" sz="2000" dirty="0" err="1"/>
              <a:t>quantidade</a:t>
            </a:r>
            <a:r>
              <a:rPr lang="en-US" sz="2000" dirty="0"/>
              <a:t> de </a:t>
            </a:r>
            <a:r>
              <a:rPr lang="en-US" sz="2000" dirty="0" err="1"/>
              <a:t>informação</a:t>
            </a:r>
            <a:r>
              <a:rPr lang="en-US" sz="2000" dirty="0"/>
              <a:t> </a:t>
            </a:r>
            <a:r>
              <a:rPr lang="en-US" sz="2000" dirty="0" err="1"/>
              <a:t>fornecida</a:t>
            </a:r>
            <a:r>
              <a:rPr lang="en-US" sz="2000" dirty="0"/>
              <a:t>. </a:t>
            </a:r>
          </a:p>
          <a:p>
            <a:pPr marL="0" indent="0">
              <a:lnSpc>
                <a:spcPct val="150000"/>
              </a:lnSpc>
              <a:buNone/>
            </a:pPr>
            <a:endParaRPr lang="en-US" sz="2000" b="1" dirty="0"/>
          </a:p>
          <a:p>
            <a:pPr marL="0" indent="0">
              <a:lnSpc>
                <a:spcPct val="150000"/>
              </a:lnSpc>
              <a:buNone/>
            </a:pPr>
            <a:r>
              <a:rPr lang="en-US" sz="2000" b="1" dirty="0"/>
              <a:t>A </a:t>
            </a:r>
            <a:r>
              <a:rPr lang="en-US" sz="2000" b="1" dirty="0" err="1"/>
              <a:t>identificação</a:t>
            </a:r>
            <a:r>
              <a:rPr lang="en-US" sz="2000" b="1" dirty="0"/>
              <a:t> do </a:t>
            </a:r>
            <a:r>
              <a:rPr lang="en-US" sz="2000" b="1" dirty="0" err="1"/>
              <a:t>modelo</a:t>
            </a:r>
            <a:r>
              <a:rPr lang="en-US" sz="2000" b="1" dirty="0"/>
              <a:t> </a:t>
            </a:r>
            <a:r>
              <a:rPr lang="en-US" sz="2000" b="1" dirty="0" err="1"/>
              <a:t>depende</a:t>
            </a:r>
            <a:r>
              <a:rPr lang="en-US" sz="2000" b="1" dirty="0"/>
              <a:t> da </a:t>
            </a:r>
            <a:r>
              <a:rPr lang="en-US" sz="2000" b="1" dirty="0" err="1"/>
              <a:t>diferença</a:t>
            </a:r>
            <a:r>
              <a:rPr lang="en-US" sz="2000" b="1" dirty="0"/>
              <a:t> entre o </a:t>
            </a:r>
            <a:r>
              <a:rPr lang="en-US" sz="2000" b="1" dirty="0" err="1"/>
              <a:t>número</a:t>
            </a:r>
            <a:r>
              <a:rPr lang="en-US" sz="2000" b="1" dirty="0"/>
              <a:t> de </a:t>
            </a:r>
            <a:r>
              <a:rPr lang="en-US" sz="2000" b="1" dirty="0" err="1"/>
              <a:t>parâmetros</a:t>
            </a:r>
            <a:r>
              <a:rPr lang="en-US" sz="2000" b="1" dirty="0"/>
              <a:t> </a:t>
            </a:r>
            <a:r>
              <a:rPr lang="en-US" sz="2000" b="1" dirty="0" err="1"/>
              <a:t>livremente</a:t>
            </a:r>
            <a:r>
              <a:rPr lang="en-US" sz="2000" b="1" dirty="0"/>
              <a:t> </a:t>
            </a:r>
            <a:r>
              <a:rPr lang="en-US" sz="2000" b="1" dirty="0" err="1"/>
              <a:t>estimados</a:t>
            </a:r>
            <a:r>
              <a:rPr lang="en-US" sz="2000" b="1" dirty="0"/>
              <a:t> e o </a:t>
            </a:r>
            <a:r>
              <a:rPr lang="en-US" sz="2000" b="1" dirty="0" err="1"/>
              <a:t>número</a:t>
            </a:r>
            <a:r>
              <a:rPr lang="en-US" sz="2000" b="1" dirty="0"/>
              <a:t> de </a:t>
            </a:r>
            <a:r>
              <a:rPr lang="en-US" sz="2000" b="1" dirty="0" err="1"/>
              <a:t>informação</a:t>
            </a:r>
            <a:r>
              <a:rPr lang="en-US" sz="2000" b="1" dirty="0"/>
              <a:t> </a:t>
            </a:r>
            <a:r>
              <a:rPr lang="en-US" sz="2000" b="1" dirty="0" err="1"/>
              <a:t>contida</a:t>
            </a:r>
            <a:r>
              <a:rPr lang="en-US" sz="2000" b="1" dirty="0"/>
              <a:t> </a:t>
            </a:r>
            <a:r>
              <a:rPr lang="en-US" sz="2000" b="1" dirty="0" err="1"/>
              <a:t>na</a:t>
            </a:r>
            <a:r>
              <a:rPr lang="en-US" sz="2000" b="1" dirty="0"/>
              <a:t> </a:t>
            </a:r>
            <a:r>
              <a:rPr lang="en-US" sz="2000" b="1" dirty="0" err="1"/>
              <a:t>matriz</a:t>
            </a:r>
            <a:r>
              <a:rPr lang="en-US" sz="2000" b="1" dirty="0"/>
              <a:t> de </a:t>
            </a:r>
            <a:r>
              <a:rPr lang="en-US" sz="2000" b="1" dirty="0" err="1"/>
              <a:t>variância</a:t>
            </a:r>
            <a:r>
              <a:rPr lang="en-US" sz="2000" b="1" dirty="0"/>
              <a:t> e </a:t>
            </a:r>
            <a:r>
              <a:rPr lang="en-US" sz="2000" b="1" dirty="0" err="1"/>
              <a:t>covariância</a:t>
            </a:r>
            <a:r>
              <a:rPr lang="en-US" sz="2000" b="1" dirty="0"/>
              <a:t>.</a:t>
            </a:r>
          </a:p>
          <a:p>
            <a:pPr marL="0" indent="0">
              <a:lnSpc>
                <a:spcPct val="150000"/>
              </a:lnSpc>
              <a:buNone/>
            </a:pPr>
            <a:endParaRPr lang="en-US" sz="2000" dirty="0"/>
          </a:p>
          <a:p>
            <a:pPr>
              <a:lnSpc>
                <a:spcPct val="150000"/>
              </a:lnSpc>
            </a:pPr>
            <a:endParaRPr lang="pt-BR" sz="2000" dirty="0"/>
          </a:p>
        </p:txBody>
      </p:sp>
    </p:spTree>
    <p:extLst>
      <p:ext uri="{BB962C8B-B14F-4D97-AF65-F5344CB8AC3E}">
        <p14:creationId xmlns:p14="http://schemas.microsoft.com/office/powerpoint/2010/main" val="428129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pic>
        <p:nvPicPr>
          <p:cNvPr id="29" name="Imagem 28">
            <a:extLst>
              <a:ext uri="{FF2B5EF4-FFF2-40B4-BE49-F238E27FC236}">
                <a16:creationId xmlns:a16="http://schemas.microsoft.com/office/drawing/2014/main" id="{13BD114E-6890-422A-BB50-1E231A211366}"/>
              </a:ext>
            </a:extLst>
          </p:cNvPr>
          <p:cNvPicPr>
            <a:picLocks noChangeAspect="1"/>
          </p:cNvPicPr>
          <p:nvPr/>
        </p:nvPicPr>
        <p:blipFill>
          <a:blip r:embed="rId2"/>
          <a:stretch>
            <a:fillRect/>
          </a:stretch>
        </p:blipFill>
        <p:spPr>
          <a:xfrm>
            <a:off x="1259274" y="1762404"/>
            <a:ext cx="9401152" cy="4503090"/>
          </a:xfrm>
          <a:prstGeom prst="rect">
            <a:avLst/>
          </a:prstGeom>
        </p:spPr>
      </p:pic>
      <p:sp>
        <p:nvSpPr>
          <p:cNvPr id="3" name="CaixaDeTexto 2">
            <a:extLst>
              <a:ext uri="{FF2B5EF4-FFF2-40B4-BE49-F238E27FC236}">
                <a16:creationId xmlns:a16="http://schemas.microsoft.com/office/drawing/2014/main" id="{3D07C55D-6DB6-4952-9EF8-0449DF46E94A}"/>
              </a:ext>
            </a:extLst>
          </p:cNvPr>
          <p:cNvSpPr txBox="1"/>
          <p:nvPr/>
        </p:nvSpPr>
        <p:spPr>
          <a:xfrm>
            <a:off x="9853684" y="6467196"/>
            <a:ext cx="2210937" cy="369332"/>
          </a:xfrm>
          <a:prstGeom prst="rect">
            <a:avLst/>
          </a:prstGeom>
          <a:noFill/>
        </p:spPr>
        <p:txBody>
          <a:bodyPr wrap="square" rtlCol="0">
            <a:spAutoFit/>
          </a:bodyPr>
          <a:lstStyle/>
          <a:p>
            <a:pPr algn="ctr"/>
            <a:r>
              <a:rPr lang="pt-BR" dirty="0"/>
              <a:t>Brown, 2015</a:t>
            </a:r>
          </a:p>
        </p:txBody>
      </p:sp>
    </p:spTree>
    <p:extLst>
      <p:ext uri="{BB962C8B-B14F-4D97-AF65-F5344CB8AC3E}">
        <p14:creationId xmlns:p14="http://schemas.microsoft.com/office/powerpoint/2010/main" val="2905115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pic>
        <p:nvPicPr>
          <p:cNvPr id="3" name="Imagem 2">
            <a:extLst>
              <a:ext uri="{FF2B5EF4-FFF2-40B4-BE49-F238E27FC236}">
                <a16:creationId xmlns:a16="http://schemas.microsoft.com/office/drawing/2014/main" id="{81EACF37-D8FB-4672-8BE4-EEE8553C1039}"/>
              </a:ext>
            </a:extLst>
          </p:cNvPr>
          <p:cNvPicPr>
            <a:picLocks noChangeAspect="1"/>
          </p:cNvPicPr>
          <p:nvPr/>
        </p:nvPicPr>
        <p:blipFill>
          <a:blip r:embed="rId2"/>
          <a:stretch>
            <a:fillRect/>
          </a:stretch>
        </p:blipFill>
        <p:spPr>
          <a:xfrm>
            <a:off x="1685110" y="1762404"/>
            <a:ext cx="9055677" cy="4393412"/>
          </a:xfrm>
          <a:prstGeom prst="rect">
            <a:avLst/>
          </a:prstGeom>
        </p:spPr>
      </p:pic>
      <p:sp>
        <p:nvSpPr>
          <p:cNvPr id="47" name="CaixaDeTexto 46">
            <a:extLst>
              <a:ext uri="{FF2B5EF4-FFF2-40B4-BE49-F238E27FC236}">
                <a16:creationId xmlns:a16="http://schemas.microsoft.com/office/drawing/2014/main" id="{28B58BD6-0787-43C3-8752-1B721D043EC8}"/>
              </a:ext>
            </a:extLst>
          </p:cNvPr>
          <p:cNvSpPr txBox="1"/>
          <p:nvPr/>
        </p:nvSpPr>
        <p:spPr>
          <a:xfrm>
            <a:off x="9853684" y="6467196"/>
            <a:ext cx="2210937" cy="369332"/>
          </a:xfrm>
          <a:prstGeom prst="rect">
            <a:avLst/>
          </a:prstGeom>
          <a:noFill/>
        </p:spPr>
        <p:txBody>
          <a:bodyPr wrap="square" rtlCol="0">
            <a:spAutoFit/>
          </a:bodyPr>
          <a:lstStyle/>
          <a:p>
            <a:pPr algn="ctr"/>
            <a:r>
              <a:rPr lang="pt-BR" dirty="0"/>
              <a:t>Brown, 2015</a:t>
            </a:r>
          </a:p>
        </p:txBody>
      </p:sp>
    </p:spTree>
    <p:extLst>
      <p:ext uri="{BB962C8B-B14F-4D97-AF65-F5344CB8AC3E}">
        <p14:creationId xmlns:p14="http://schemas.microsoft.com/office/powerpoint/2010/main" val="2837079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pic>
        <p:nvPicPr>
          <p:cNvPr id="27" name="Imagem 26">
            <a:extLst>
              <a:ext uri="{FF2B5EF4-FFF2-40B4-BE49-F238E27FC236}">
                <a16:creationId xmlns:a16="http://schemas.microsoft.com/office/drawing/2014/main" id="{4358CBA1-224D-454C-B8F7-08BAA3DF878F}"/>
              </a:ext>
            </a:extLst>
          </p:cNvPr>
          <p:cNvPicPr>
            <a:picLocks noChangeAspect="1"/>
          </p:cNvPicPr>
          <p:nvPr/>
        </p:nvPicPr>
        <p:blipFill>
          <a:blip r:embed="rId2"/>
          <a:stretch>
            <a:fillRect/>
          </a:stretch>
        </p:blipFill>
        <p:spPr>
          <a:xfrm>
            <a:off x="1558120" y="1557688"/>
            <a:ext cx="9276919" cy="4704792"/>
          </a:xfrm>
          <a:prstGeom prst="rect">
            <a:avLst/>
          </a:prstGeom>
        </p:spPr>
      </p:pic>
      <p:sp>
        <p:nvSpPr>
          <p:cNvPr id="47" name="CaixaDeTexto 46">
            <a:extLst>
              <a:ext uri="{FF2B5EF4-FFF2-40B4-BE49-F238E27FC236}">
                <a16:creationId xmlns:a16="http://schemas.microsoft.com/office/drawing/2014/main" id="{2FD6C2C9-33C6-4765-AA89-138858B3DEC9}"/>
              </a:ext>
            </a:extLst>
          </p:cNvPr>
          <p:cNvSpPr txBox="1"/>
          <p:nvPr/>
        </p:nvSpPr>
        <p:spPr>
          <a:xfrm>
            <a:off x="9853684" y="6467196"/>
            <a:ext cx="2210937" cy="369332"/>
          </a:xfrm>
          <a:prstGeom prst="rect">
            <a:avLst/>
          </a:prstGeom>
          <a:noFill/>
        </p:spPr>
        <p:txBody>
          <a:bodyPr wrap="square" rtlCol="0">
            <a:spAutoFit/>
          </a:bodyPr>
          <a:lstStyle/>
          <a:p>
            <a:pPr algn="ctr"/>
            <a:r>
              <a:rPr lang="pt-BR" dirty="0"/>
              <a:t>Brown, 2015</a:t>
            </a:r>
          </a:p>
        </p:txBody>
      </p:sp>
    </p:spTree>
    <p:extLst>
      <p:ext uri="{BB962C8B-B14F-4D97-AF65-F5344CB8AC3E}">
        <p14:creationId xmlns:p14="http://schemas.microsoft.com/office/powerpoint/2010/main" val="388513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581025" y="2341563"/>
            <a:ext cx="11029950" cy="3633787"/>
          </a:xfrm>
        </p:spPr>
        <p:txBody>
          <a:bodyPr>
            <a:noAutofit/>
          </a:bodyPr>
          <a:lstStyle/>
          <a:p>
            <a:pPr>
              <a:lnSpc>
                <a:spcPct val="150000"/>
              </a:lnSpc>
            </a:pPr>
            <a:r>
              <a:rPr lang="pt-BR" sz="2000" dirty="0"/>
              <a:t>Diversas modificações foram propostas por uma equipe de pesquisadores</a:t>
            </a:r>
          </a:p>
          <a:p>
            <a:pPr>
              <a:lnSpc>
                <a:spcPct val="150000"/>
              </a:lnSpc>
            </a:pPr>
            <a:r>
              <a:rPr lang="pt-BR" sz="2000" dirty="0"/>
              <a:t>Estudo de validação semântica com indivíduos da população alvo</a:t>
            </a:r>
          </a:p>
          <a:p>
            <a:pPr>
              <a:lnSpc>
                <a:spcPct val="150000"/>
              </a:lnSpc>
            </a:pPr>
            <a:r>
              <a:rPr lang="pt-BR" sz="2000" dirty="0"/>
              <a:t>Itens foram modificados e retirados</a:t>
            </a:r>
          </a:p>
          <a:p>
            <a:pPr>
              <a:lnSpc>
                <a:spcPct val="150000"/>
              </a:lnSpc>
            </a:pPr>
            <a:r>
              <a:rPr lang="pt-BR" sz="2000" dirty="0"/>
              <a:t>Exemplo:</a:t>
            </a:r>
          </a:p>
          <a:p>
            <a:pPr marL="0" indent="0">
              <a:lnSpc>
                <a:spcPct val="150000"/>
              </a:lnSpc>
              <a:buNone/>
            </a:pPr>
            <a:endParaRPr lang="pt-BR" sz="2000" dirty="0"/>
          </a:p>
          <a:p>
            <a:pPr marL="0" indent="0">
              <a:lnSpc>
                <a:spcPct val="150000"/>
              </a:lnSpc>
              <a:buNone/>
            </a:pPr>
            <a:endParaRPr lang="pt-BR" sz="2000" dirty="0"/>
          </a:p>
          <a:p>
            <a:pPr marL="0" indent="0">
              <a:lnSpc>
                <a:spcPct val="150000"/>
              </a:lnSpc>
              <a:buNone/>
            </a:pPr>
            <a:endParaRPr lang="pt-BR" sz="2000" dirty="0"/>
          </a:p>
        </p:txBody>
      </p:sp>
      <p:graphicFrame>
        <p:nvGraphicFramePr>
          <p:cNvPr id="3" name="Tabela 2">
            <a:extLst>
              <a:ext uri="{FF2B5EF4-FFF2-40B4-BE49-F238E27FC236}">
                <a16:creationId xmlns:a16="http://schemas.microsoft.com/office/drawing/2014/main" id="{583BF93C-C20A-4500-91C7-662FF6B557B6}"/>
              </a:ext>
            </a:extLst>
          </p:cNvPr>
          <p:cNvGraphicFramePr>
            <a:graphicFrameLocks noGrp="1"/>
          </p:cNvGraphicFramePr>
          <p:nvPr>
            <p:extLst>
              <p:ext uri="{D42A27DB-BD31-4B8C-83A1-F6EECF244321}">
                <p14:modId xmlns:p14="http://schemas.microsoft.com/office/powerpoint/2010/main" val="3936999250"/>
              </p:ext>
            </p:extLst>
          </p:nvPr>
        </p:nvGraphicFramePr>
        <p:xfrm>
          <a:off x="1009332" y="4800782"/>
          <a:ext cx="10115868" cy="962533"/>
        </p:xfrm>
        <a:graphic>
          <a:graphicData uri="http://schemas.openxmlformats.org/drawingml/2006/table">
            <a:tbl>
              <a:tblPr firstRow="1" firstCol="1" bandRow="1">
                <a:tableStyleId>{5C22544A-7EE6-4342-B048-85BDC9FD1C3A}</a:tableStyleId>
              </a:tblPr>
              <a:tblGrid>
                <a:gridCol w="5131882">
                  <a:extLst>
                    <a:ext uri="{9D8B030D-6E8A-4147-A177-3AD203B41FA5}">
                      <a16:colId xmlns:a16="http://schemas.microsoft.com/office/drawing/2014/main" val="3343207865"/>
                    </a:ext>
                  </a:extLst>
                </a:gridCol>
                <a:gridCol w="4983986">
                  <a:extLst>
                    <a:ext uri="{9D8B030D-6E8A-4147-A177-3AD203B41FA5}">
                      <a16:colId xmlns:a16="http://schemas.microsoft.com/office/drawing/2014/main" val="3001280864"/>
                    </a:ext>
                  </a:extLst>
                </a:gridCol>
              </a:tblGrid>
              <a:tr h="144145">
                <a:tc>
                  <a:txBody>
                    <a:bodyPr/>
                    <a:lstStyle/>
                    <a:p>
                      <a:pPr>
                        <a:lnSpc>
                          <a:spcPct val="107000"/>
                        </a:lnSpc>
                        <a:spcAft>
                          <a:spcPts val="0"/>
                        </a:spcAft>
                      </a:pPr>
                      <a:r>
                        <a:rPr lang="pt-BR" sz="2000" dirty="0">
                          <a:solidFill>
                            <a:schemeClr val="tx1">
                              <a:lumMod val="65000"/>
                              <a:lumOff val="35000"/>
                            </a:schemeClr>
                          </a:solidFill>
                          <a:effectLst/>
                        </a:rPr>
                        <a:t>Manter-me firme com alguém que está pedindo para que eu faça alguma coisa absurda ou inconveniente</a:t>
                      </a:r>
                      <a:endParaRPr lang="pt-BR" sz="2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a:txBody>
                    <a:bodyPr/>
                    <a:lstStyle/>
                    <a:p>
                      <a:pPr>
                        <a:lnSpc>
                          <a:spcPct val="107000"/>
                        </a:lnSpc>
                        <a:spcAft>
                          <a:spcPts val="0"/>
                        </a:spcAft>
                      </a:pPr>
                      <a:r>
                        <a:rPr lang="pt-BR" sz="2000" dirty="0">
                          <a:solidFill>
                            <a:schemeClr val="tx1">
                              <a:lumMod val="65000"/>
                              <a:lumOff val="35000"/>
                            </a:schemeClr>
                          </a:solidFill>
                          <a:effectLst/>
                        </a:rPr>
                        <a:t>Manter-me firme com alguém que está pedindo para que eu faça alguma coisa errada</a:t>
                      </a:r>
                      <a:endParaRPr lang="pt-BR" sz="2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extLst>
                  <a:ext uri="{0D108BD9-81ED-4DB2-BD59-A6C34878D82A}">
                    <a16:rowId xmlns:a16="http://schemas.microsoft.com/office/drawing/2014/main" val="2358180479"/>
                  </a:ext>
                </a:extLst>
              </a:tr>
            </a:tbl>
          </a:graphicData>
        </a:graphic>
      </p:graphicFrame>
    </p:spTree>
    <p:extLst>
      <p:ext uri="{BB962C8B-B14F-4D97-AF65-F5344CB8AC3E}">
        <p14:creationId xmlns:p14="http://schemas.microsoft.com/office/powerpoint/2010/main" val="262112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925986" y="1834705"/>
            <a:ext cx="9459960" cy="4681993"/>
          </a:xfrm>
        </p:spPr>
        <p:txBody>
          <a:bodyPr>
            <a:noAutofit/>
          </a:bodyPr>
          <a:lstStyle/>
          <a:p>
            <a:pPr marL="0" indent="0">
              <a:lnSpc>
                <a:spcPct val="150000"/>
              </a:lnSpc>
              <a:buNone/>
            </a:pPr>
            <a:endParaRPr lang="pt-BR" sz="2000" dirty="0"/>
          </a:p>
          <a:p>
            <a:pPr marL="0" indent="0">
              <a:lnSpc>
                <a:spcPct val="150000"/>
              </a:lnSpc>
              <a:buNone/>
            </a:pPr>
            <a:r>
              <a:rPr lang="en-US" sz="2000" b="1" dirty="0" err="1"/>
              <a:t>Especificação</a:t>
            </a:r>
            <a:r>
              <a:rPr lang="en-US" sz="2000" b="1" dirty="0"/>
              <a:t> do </a:t>
            </a:r>
            <a:r>
              <a:rPr lang="en-US" sz="2000" b="1" dirty="0" err="1"/>
              <a:t>modelo</a:t>
            </a:r>
            <a:endParaRPr lang="en-US" sz="2000" b="1" dirty="0"/>
          </a:p>
          <a:p>
            <a:pPr>
              <a:lnSpc>
                <a:spcPct val="150000"/>
              </a:lnSpc>
            </a:pPr>
            <a:r>
              <a:rPr lang="en-US" sz="2000" b="1" dirty="0" err="1"/>
              <a:t>Modelo</a:t>
            </a:r>
            <a:r>
              <a:rPr lang="en-US" sz="2000" b="1" dirty="0"/>
              <a:t> sub-</a:t>
            </a:r>
            <a:r>
              <a:rPr lang="en-US" sz="2000" b="1" dirty="0" err="1"/>
              <a:t>identificado</a:t>
            </a:r>
            <a:r>
              <a:rPr lang="en-US" sz="2000" b="1" dirty="0"/>
              <a:t> (</a:t>
            </a:r>
            <a:r>
              <a:rPr lang="en-US" sz="2000" b="1" dirty="0" err="1"/>
              <a:t>underidentified</a:t>
            </a:r>
            <a:r>
              <a:rPr lang="en-US" sz="2000" b="1" dirty="0"/>
              <a:t>):</a:t>
            </a:r>
            <a:r>
              <a:rPr lang="en-US" sz="2000" dirty="0"/>
              <a:t> </a:t>
            </a:r>
            <a:r>
              <a:rPr lang="en-US" sz="2000" dirty="0" err="1"/>
              <a:t>quando</a:t>
            </a:r>
            <a:r>
              <a:rPr lang="en-US" sz="2000" dirty="0"/>
              <a:t> o </a:t>
            </a:r>
            <a:r>
              <a:rPr lang="pt-BR" sz="2000" dirty="0"/>
              <a:t>número de informação contida na matriz de variância e covariância é </a:t>
            </a:r>
            <a:r>
              <a:rPr lang="pt-BR" sz="2000" b="1" dirty="0"/>
              <a:t>MENOR</a:t>
            </a:r>
            <a:r>
              <a:rPr lang="pt-BR" sz="2000" dirty="0"/>
              <a:t> que o </a:t>
            </a:r>
            <a:r>
              <a:rPr lang="en-US" sz="2000" dirty="0" err="1"/>
              <a:t>número</a:t>
            </a:r>
            <a:r>
              <a:rPr lang="en-US" sz="2000" dirty="0"/>
              <a:t> de </a:t>
            </a:r>
            <a:r>
              <a:rPr lang="pt-BR" sz="2000" dirty="0"/>
              <a:t>parâmetros livremente estimados;</a:t>
            </a:r>
            <a:endParaRPr lang="en-US" sz="2000" dirty="0"/>
          </a:p>
          <a:p>
            <a:pPr>
              <a:lnSpc>
                <a:spcPct val="150000"/>
              </a:lnSpc>
            </a:pPr>
            <a:r>
              <a:rPr lang="en-US" sz="2000" b="1" dirty="0" err="1"/>
              <a:t>Modelo</a:t>
            </a:r>
            <a:r>
              <a:rPr lang="en-US" sz="2000" b="1" dirty="0"/>
              <a:t> </a:t>
            </a:r>
            <a:r>
              <a:rPr lang="en-US" sz="2000" b="1" dirty="0" err="1"/>
              <a:t>exato-identificado</a:t>
            </a:r>
            <a:r>
              <a:rPr lang="en-US" sz="2000" b="1" dirty="0"/>
              <a:t> (just-identified):</a:t>
            </a:r>
            <a:r>
              <a:rPr lang="en-US" sz="2000" dirty="0"/>
              <a:t> </a:t>
            </a:r>
            <a:r>
              <a:rPr lang="en-US" sz="2000" dirty="0" err="1"/>
              <a:t>quando</a:t>
            </a:r>
            <a:r>
              <a:rPr lang="en-US" sz="2000" dirty="0"/>
              <a:t> o </a:t>
            </a:r>
            <a:r>
              <a:rPr lang="pt-BR" sz="2000" dirty="0"/>
              <a:t>número de informação contida na matriz de variância e covariância é </a:t>
            </a:r>
            <a:r>
              <a:rPr lang="pt-BR" sz="2000" b="1" dirty="0"/>
              <a:t>IGUAL</a:t>
            </a:r>
            <a:r>
              <a:rPr lang="pt-BR" sz="2000" dirty="0"/>
              <a:t> que o </a:t>
            </a:r>
            <a:r>
              <a:rPr lang="en-US" sz="2000" dirty="0" err="1"/>
              <a:t>número</a:t>
            </a:r>
            <a:r>
              <a:rPr lang="en-US" sz="2000" dirty="0"/>
              <a:t> de </a:t>
            </a:r>
            <a:r>
              <a:rPr lang="pt-BR" sz="2000" dirty="0"/>
              <a:t>parâmetros livremente estimados;</a:t>
            </a:r>
            <a:endParaRPr lang="en-US" sz="2000" dirty="0"/>
          </a:p>
          <a:p>
            <a:pPr>
              <a:lnSpc>
                <a:spcPct val="150000"/>
              </a:lnSpc>
            </a:pPr>
            <a:r>
              <a:rPr lang="en-US" sz="2000" b="1" dirty="0" err="1"/>
              <a:t>Modelo</a:t>
            </a:r>
            <a:r>
              <a:rPr lang="en-US" sz="2000" b="1" dirty="0"/>
              <a:t> </a:t>
            </a:r>
            <a:r>
              <a:rPr lang="en-US" sz="2000" b="1" dirty="0" err="1"/>
              <a:t>sobre-identificado</a:t>
            </a:r>
            <a:r>
              <a:rPr lang="en-US" sz="2000" b="1" dirty="0"/>
              <a:t> (over-identified):</a:t>
            </a:r>
            <a:r>
              <a:rPr lang="en-US" sz="2000" dirty="0"/>
              <a:t> </a:t>
            </a:r>
            <a:r>
              <a:rPr lang="en-US" sz="2000" dirty="0" err="1"/>
              <a:t>quando</a:t>
            </a:r>
            <a:r>
              <a:rPr lang="en-US" sz="2000" dirty="0"/>
              <a:t> o </a:t>
            </a:r>
            <a:r>
              <a:rPr lang="pt-BR" sz="2000" dirty="0"/>
              <a:t>número de informação contida na matriz de variância e covariância é </a:t>
            </a:r>
            <a:r>
              <a:rPr lang="pt-BR" sz="2000" b="1" dirty="0"/>
              <a:t>MAIOR</a:t>
            </a:r>
            <a:r>
              <a:rPr lang="pt-BR" sz="2000" dirty="0"/>
              <a:t> que o </a:t>
            </a:r>
            <a:r>
              <a:rPr lang="en-US" sz="2000" dirty="0" err="1"/>
              <a:t>número</a:t>
            </a:r>
            <a:r>
              <a:rPr lang="en-US" sz="2000" dirty="0"/>
              <a:t> de </a:t>
            </a:r>
            <a:r>
              <a:rPr lang="pt-BR" sz="2000" dirty="0"/>
              <a:t>parâmetros livremente estimados.</a:t>
            </a:r>
          </a:p>
          <a:p>
            <a:pPr>
              <a:lnSpc>
                <a:spcPct val="150000"/>
              </a:lnSpc>
            </a:pPr>
            <a:endParaRPr lang="en-US" sz="2000" dirty="0"/>
          </a:p>
          <a:p>
            <a:pPr>
              <a:lnSpc>
                <a:spcPct val="150000"/>
              </a:lnSpc>
            </a:pPr>
            <a:endParaRPr lang="pt-BR" sz="2000" dirty="0"/>
          </a:p>
        </p:txBody>
      </p:sp>
    </p:spTree>
    <p:extLst>
      <p:ext uri="{BB962C8B-B14F-4D97-AF65-F5344CB8AC3E}">
        <p14:creationId xmlns:p14="http://schemas.microsoft.com/office/powerpoint/2010/main" val="129811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925986" y="1834705"/>
            <a:ext cx="10933918" cy="4681993"/>
          </a:xfrm>
        </p:spPr>
        <p:txBody>
          <a:bodyPr>
            <a:noAutofit/>
          </a:bodyPr>
          <a:lstStyle/>
          <a:p>
            <a:pPr marL="0" indent="0">
              <a:lnSpc>
                <a:spcPct val="150000"/>
              </a:lnSpc>
              <a:buNone/>
            </a:pPr>
            <a:endParaRPr lang="pt-BR" sz="2000" dirty="0"/>
          </a:p>
          <a:p>
            <a:pPr marL="0" indent="0">
              <a:lnSpc>
                <a:spcPct val="150000"/>
              </a:lnSpc>
              <a:buNone/>
            </a:pPr>
            <a:r>
              <a:rPr lang="en-US" sz="2000" b="1" dirty="0" err="1"/>
              <a:t>Especificação</a:t>
            </a:r>
            <a:r>
              <a:rPr lang="en-US" sz="2000" b="1" dirty="0"/>
              <a:t> do </a:t>
            </a:r>
            <a:r>
              <a:rPr lang="en-US" sz="2000" b="1" dirty="0" err="1"/>
              <a:t>modelo</a:t>
            </a:r>
            <a:endParaRPr lang="en-US" sz="2000" b="1" dirty="0"/>
          </a:p>
          <a:p>
            <a:pPr marL="0" indent="0">
              <a:lnSpc>
                <a:spcPct val="150000"/>
              </a:lnSpc>
              <a:buNone/>
            </a:pPr>
            <a:r>
              <a:rPr lang="en-US" sz="2000" b="1" dirty="0" err="1"/>
              <a:t>Informação</a:t>
            </a:r>
            <a:r>
              <a:rPr lang="en-US" sz="2000" b="1" dirty="0"/>
              <a:t> </a:t>
            </a:r>
            <a:r>
              <a:rPr lang="en-US" sz="2000" b="1" dirty="0" err="1"/>
              <a:t>contida</a:t>
            </a:r>
            <a:r>
              <a:rPr lang="en-US" sz="2000" b="1" dirty="0"/>
              <a:t> </a:t>
            </a:r>
            <a:r>
              <a:rPr lang="en-US" sz="2000" b="1" dirty="0" err="1"/>
              <a:t>na</a:t>
            </a:r>
            <a:r>
              <a:rPr lang="en-US" sz="2000" b="1" dirty="0"/>
              <a:t> </a:t>
            </a:r>
            <a:r>
              <a:rPr lang="en-US" sz="2000" b="1" dirty="0" err="1"/>
              <a:t>matriz</a:t>
            </a:r>
            <a:r>
              <a:rPr lang="en-US" sz="2000" b="1" dirty="0"/>
              <a:t>:  </a:t>
            </a:r>
            <a:r>
              <a:rPr lang="en-US" sz="2000" dirty="0"/>
              <a:t>A=p(p+1)/2</a:t>
            </a:r>
          </a:p>
          <a:p>
            <a:pPr>
              <a:lnSpc>
                <a:spcPct val="150000"/>
              </a:lnSpc>
            </a:pPr>
            <a:r>
              <a:rPr lang="en-US" sz="2000" b="1" dirty="0" err="1"/>
              <a:t>Modelo</a:t>
            </a:r>
            <a:r>
              <a:rPr lang="en-US" sz="2000" b="1" dirty="0"/>
              <a:t> sub-</a:t>
            </a:r>
            <a:r>
              <a:rPr lang="en-US" sz="2000" b="1" dirty="0" err="1"/>
              <a:t>identificado</a:t>
            </a:r>
            <a:r>
              <a:rPr lang="en-US" sz="2000" b="1" dirty="0"/>
              <a:t> (</a:t>
            </a:r>
            <a:r>
              <a:rPr lang="en-US" sz="2000" b="1" dirty="0" err="1"/>
              <a:t>underidentified</a:t>
            </a:r>
            <a:r>
              <a:rPr lang="en-US" sz="2000" b="1" dirty="0"/>
              <a:t>): </a:t>
            </a:r>
            <a:r>
              <a:rPr lang="en-US" sz="2000" dirty="0" err="1"/>
              <a:t>não</a:t>
            </a:r>
            <a:r>
              <a:rPr lang="en-US" sz="2000" dirty="0"/>
              <a:t> </a:t>
            </a:r>
            <a:r>
              <a:rPr lang="en-US" sz="2000" dirty="0" err="1"/>
              <a:t>ajustável</a:t>
            </a:r>
            <a:endParaRPr lang="pt-BR" sz="2000" dirty="0"/>
          </a:p>
          <a:p>
            <a:pPr>
              <a:lnSpc>
                <a:spcPct val="150000"/>
              </a:lnSpc>
            </a:pPr>
            <a:r>
              <a:rPr lang="en-US" sz="2000" b="1" dirty="0" err="1"/>
              <a:t>Modelo</a:t>
            </a:r>
            <a:r>
              <a:rPr lang="en-US" sz="2000" b="1" dirty="0"/>
              <a:t> </a:t>
            </a:r>
            <a:r>
              <a:rPr lang="en-US" sz="2000" b="1" dirty="0" err="1"/>
              <a:t>exato-identificado</a:t>
            </a:r>
            <a:r>
              <a:rPr lang="en-US" sz="2000" b="1" dirty="0"/>
              <a:t> (just-identified):</a:t>
            </a:r>
            <a:r>
              <a:rPr lang="en-US" sz="2000" dirty="0"/>
              <a:t> </a:t>
            </a:r>
            <a:r>
              <a:rPr lang="pt-BR" sz="2000" dirty="0"/>
              <a:t>ajustável mas sem testes (não recomendável)</a:t>
            </a:r>
          </a:p>
          <a:p>
            <a:pPr>
              <a:lnSpc>
                <a:spcPct val="150000"/>
              </a:lnSpc>
            </a:pPr>
            <a:r>
              <a:rPr lang="en-US" sz="2000" b="1" dirty="0" err="1"/>
              <a:t>Modelo</a:t>
            </a:r>
            <a:r>
              <a:rPr lang="en-US" sz="2000" b="1" dirty="0"/>
              <a:t> </a:t>
            </a:r>
            <a:r>
              <a:rPr lang="en-US" sz="2000" b="1" dirty="0" err="1"/>
              <a:t>sobre-identificado</a:t>
            </a:r>
            <a:r>
              <a:rPr lang="en-US" sz="2000" b="1" dirty="0"/>
              <a:t> (over-identified):</a:t>
            </a:r>
            <a:r>
              <a:rPr lang="en-US" sz="2000" dirty="0"/>
              <a:t> </a:t>
            </a:r>
            <a:r>
              <a:rPr lang="en-US" sz="2000" dirty="0" err="1"/>
              <a:t>ajustável</a:t>
            </a:r>
            <a:endParaRPr lang="en-US" sz="2000" dirty="0"/>
          </a:p>
          <a:p>
            <a:pPr marL="0" indent="0">
              <a:lnSpc>
                <a:spcPct val="150000"/>
              </a:lnSpc>
              <a:buNone/>
            </a:pPr>
            <a:r>
              <a:rPr lang="en-US" sz="2000" b="1" dirty="0" err="1"/>
              <a:t>Número</a:t>
            </a:r>
            <a:r>
              <a:rPr lang="en-US" sz="2000" b="1" dirty="0"/>
              <a:t> de </a:t>
            </a:r>
            <a:r>
              <a:rPr lang="en-US" sz="2000" b="1" dirty="0" err="1"/>
              <a:t>graus</a:t>
            </a:r>
            <a:r>
              <a:rPr lang="en-US" sz="2000" b="1" dirty="0"/>
              <a:t> de Liberdade:</a:t>
            </a:r>
            <a:endParaRPr lang="pt-BR" sz="2000" b="1" dirty="0"/>
          </a:p>
          <a:p>
            <a:pPr>
              <a:lnSpc>
                <a:spcPct val="150000"/>
              </a:lnSpc>
            </a:pPr>
            <a:r>
              <a:rPr lang="pt-BR" sz="2000" dirty="0"/>
              <a:t>Número de informação contida na matriz de variância e covariância - </a:t>
            </a:r>
            <a:r>
              <a:rPr lang="en-US" sz="2000" dirty="0" err="1"/>
              <a:t>número</a:t>
            </a:r>
            <a:r>
              <a:rPr lang="en-US" sz="2000" dirty="0"/>
              <a:t> de </a:t>
            </a:r>
            <a:r>
              <a:rPr lang="pt-BR" sz="2000" dirty="0"/>
              <a:t>parâmetros livremente estimados.</a:t>
            </a:r>
          </a:p>
          <a:p>
            <a:pPr>
              <a:lnSpc>
                <a:spcPct val="150000"/>
              </a:lnSpc>
            </a:pPr>
            <a:endParaRPr lang="en-US" sz="2000" dirty="0"/>
          </a:p>
          <a:p>
            <a:pPr>
              <a:lnSpc>
                <a:spcPct val="150000"/>
              </a:lnSpc>
            </a:pPr>
            <a:endParaRPr lang="pt-BR" sz="2000" dirty="0"/>
          </a:p>
        </p:txBody>
      </p:sp>
    </p:spTree>
    <p:extLst>
      <p:ext uri="{BB962C8B-B14F-4D97-AF65-F5344CB8AC3E}">
        <p14:creationId xmlns:p14="http://schemas.microsoft.com/office/powerpoint/2010/main" val="79298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925986" y="1834705"/>
            <a:ext cx="10933918" cy="4681993"/>
          </a:xfrm>
        </p:spPr>
        <p:txBody>
          <a:bodyPr>
            <a:noAutofit/>
          </a:bodyPr>
          <a:lstStyle/>
          <a:p>
            <a:pPr marL="0" indent="0">
              <a:lnSpc>
                <a:spcPct val="150000"/>
              </a:lnSpc>
              <a:buNone/>
            </a:pPr>
            <a:endParaRPr lang="pt-BR" sz="2000" dirty="0"/>
          </a:p>
          <a:p>
            <a:pPr marL="0" indent="0">
              <a:lnSpc>
                <a:spcPct val="150000"/>
              </a:lnSpc>
              <a:buNone/>
            </a:pPr>
            <a:r>
              <a:rPr lang="en-US" sz="2000" b="1" dirty="0" err="1"/>
              <a:t>Índices</a:t>
            </a:r>
            <a:r>
              <a:rPr lang="en-US" sz="2000" b="1" dirty="0"/>
              <a:t> de </a:t>
            </a:r>
            <a:r>
              <a:rPr lang="en-US" sz="2000" b="1" dirty="0" err="1"/>
              <a:t>qualidade</a:t>
            </a:r>
            <a:r>
              <a:rPr lang="en-US" sz="2000" b="1" dirty="0"/>
              <a:t> de </a:t>
            </a:r>
            <a:r>
              <a:rPr lang="en-US" sz="2000" b="1" dirty="0" err="1"/>
              <a:t>ajuste</a:t>
            </a:r>
            <a:endParaRPr lang="en-US" sz="2000" b="1" dirty="0"/>
          </a:p>
          <a:p>
            <a:r>
              <a:rPr lang="pt-BR" sz="2000" b="1" dirty="0"/>
              <a:t>Estatística </a:t>
            </a:r>
            <a:r>
              <a:rPr lang="pt-BR" sz="2000" b="1" dirty="0" err="1"/>
              <a:t>Qui</a:t>
            </a:r>
            <a:r>
              <a:rPr lang="pt-BR" sz="2000" b="1" dirty="0"/>
              <a:t>-quadrado</a:t>
            </a:r>
          </a:p>
          <a:p>
            <a:r>
              <a:rPr lang="pt-BR" sz="2000" b="1" dirty="0"/>
              <a:t>Root </a:t>
            </a:r>
            <a:r>
              <a:rPr lang="pt-BR" sz="2000" b="1" dirty="0" err="1"/>
              <a:t>Mean</a:t>
            </a:r>
            <a:r>
              <a:rPr lang="pt-BR" sz="2000" b="1" dirty="0"/>
              <a:t> Square </a:t>
            </a:r>
            <a:r>
              <a:rPr lang="pt-BR" sz="2000" b="1" dirty="0" err="1"/>
              <a:t>Error</a:t>
            </a:r>
            <a:r>
              <a:rPr lang="pt-BR" sz="2000" b="1" dirty="0"/>
              <a:t> </a:t>
            </a:r>
            <a:r>
              <a:rPr lang="pt-BR" sz="2000" b="1" dirty="0" err="1"/>
              <a:t>of</a:t>
            </a:r>
            <a:r>
              <a:rPr lang="pt-BR" sz="2000" b="1" dirty="0"/>
              <a:t> </a:t>
            </a:r>
            <a:r>
              <a:rPr lang="pt-BR" sz="2000" b="1" dirty="0" err="1"/>
              <a:t>Aproximation</a:t>
            </a:r>
            <a:r>
              <a:rPr lang="pt-BR" sz="2000" b="1" dirty="0"/>
              <a:t> (RMSEA) </a:t>
            </a:r>
            <a:r>
              <a:rPr lang="pt-BR" sz="2000" dirty="0"/>
              <a:t>- mede a discrepância entre a matriz de covariâncias amostral e estimada, é sensível ao número de parâmetros estimados no modelo e leva em consideração o erro de aproximação na população.</a:t>
            </a:r>
          </a:p>
          <a:p>
            <a:pPr marL="0" indent="0">
              <a:buNone/>
            </a:pPr>
            <a:r>
              <a:rPr lang="pt-BR" sz="2000" dirty="0"/>
              <a:t>                   	 Valores inferiores a 0,05 indicam boa qualidade no ajuste,  entre 0,05 e 0,08 aceitável</a:t>
            </a:r>
          </a:p>
          <a:p>
            <a:pPr marL="0" indent="0">
              <a:buNone/>
            </a:pPr>
            <a:endParaRPr lang="pt-BR" sz="900" dirty="0"/>
          </a:p>
          <a:p>
            <a:r>
              <a:rPr lang="pt-BR" sz="2000" b="1" dirty="0" err="1"/>
              <a:t>Comparative</a:t>
            </a:r>
            <a:r>
              <a:rPr lang="pt-BR" sz="2000" b="1" dirty="0"/>
              <a:t> </a:t>
            </a:r>
            <a:r>
              <a:rPr lang="pt-BR" sz="2000" b="1" dirty="0" err="1"/>
              <a:t>fit</a:t>
            </a:r>
            <a:r>
              <a:rPr lang="pt-BR" sz="2000" b="1" dirty="0"/>
              <a:t> </a:t>
            </a:r>
            <a:r>
              <a:rPr lang="pt-BR" sz="2000" b="1" dirty="0" err="1"/>
              <a:t>indices</a:t>
            </a:r>
            <a:r>
              <a:rPr lang="pt-BR" sz="2000" b="1" dirty="0"/>
              <a:t> (CFI) </a:t>
            </a:r>
            <a:r>
              <a:rPr lang="pt-BR" sz="2000" dirty="0"/>
              <a:t>– índice que compara o modelo proposto com um modelo base mais restritivo.</a:t>
            </a:r>
          </a:p>
          <a:p>
            <a:pPr marL="0" indent="0">
              <a:buNone/>
            </a:pPr>
            <a:r>
              <a:rPr lang="pt-BR" sz="2000" dirty="0"/>
              <a:t> 			Valores superiores a 0,95 indicam boa qualidade no ajuste,  entre 0,90 e 0,95 aceitável</a:t>
            </a:r>
          </a:p>
          <a:p>
            <a:endParaRPr lang="pt-BR" sz="1050" dirty="0"/>
          </a:p>
          <a:p>
            <a:r>
              <a:rPr lang="pt-BR" sz="2000" b="1" dirty="0"/>
              <a:t>Tucker–Lewis index (TLI) </a:t>
            </a:r>
            <a:r>
              <a:rPr lang="pt-BR" sz="2000" dirty="0"/>
              <a:t>– semelhante ao CFI e considera a complexidade do modelo.</a:t>
            </a:r>
          </a:p>
          <a:p>
            <a:pPr marL="0" indent="0">
              <a:buNone/>
            </a:pPr>
            <a:r>
              <a:rPr lang="pt-BR" sz="2000" dirty="0"/>
              <a:t>			Valores superiores a 0,95 indicam boa qualidade no ajuste,  entre 0,90 e 0,95 aceitável</a:t>
            </a:r>
            <a:endParaRPr lang="en-US" sz="2000" b="1" dirty="0"/>
          </a:p>
          <a:p>
            <a:pPr>
              <a:lnSpc>
                <a:spcPct val="150000"/>
              </a:lnSpc>
            </a:pPr>
            <a:endParaRPr lang="en-US" sz="2000" dirty="0"/>
          </a:p>
          <a:p>
            <a:pPr>
              <a:lnSpc>
                <a:spcPct val="150000"/>
              </a:lnSpc>
            </a:pPr>
            <a:endParaRPr lang="pt-BR" sz="2000" dirty="0"/>
          </a:p>
        </p:txBody>
      </p:sp>
    </p:spTree>
    <p:extLst>
      <p:ext uri="{BB962C8B-B14F-4D97-AF65-F5344CB8AC3E}">
        <p14:creationId xmlns:p14="http://schemas.microsoft.com/office/powerpoint/2010/main" val="344999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Análise fatorial confirmatória</a:t>
            </a:r>
            <a:br>
              <a:rPr lang="pt-BR" dirty="0"/>
            </a:br>
            <a:endParaRPr lang="pt-BR" dirty="0"/>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925986" y="1834705"/>
            <a:ext cx="9569142" cy="4681993"/>
          </a:xfrm>
        </p:spPr>
        <p:txBody>
          <a:bodyPr>
            <a:noAutofit/>
          </a:bodyPr>
          <a:lstStyle/>
          <a:p>
            <a:pPr marL="0" indent="0">
              <a:lnSpc>
                <a:spcPct val="150000"/>
              </a:lnSpc>
              <a:buNone/>
            </a:pPr>
            <a:endParaRPr lang="pt-BR" sz="2000" dirty="0"/>
          </a:p>
          <a:p>
            <a:pPr marL="0" indent="0">
              <a:lnSpc>
                <a:spcPct val="150000"/>
              </a:lnSpc>
              <a:buNone/>
            </a:pPr>
            <a:r>
              <a:rPr lang="en-US" sz="2000" b="1" dirty="0" err="1"/>
              <a:t>Índices</a:t>
            </a:r>
            <a:r>
              <a:rPr lang="en-US" sz="2000" b="1" dirty="0"/>
              <a:t> de </a:t>
            </a:r>
            <a:r>
              <a:rPr lang="en-US" sz="2000" b="1" dirty="0" err="1"/>
              <a:t>modificação</a:t>
            </a:r>
            <a:r>
              <a:rPr lang="en-US" sz="2000" b="1" dirty="0"/>
              <a:t> do </a:t>
            </a:r>
            <a:r>
              <a:rPr lang="en-US" sz="2000" b="1" dirty="0" err="1"/>
              <a:t>modelo</a:t>
            </a:r>
            <a:endParaRPr lang="en-US" sz="2000" b="1" dirty="0"/>
          </a:p>
          <a:p>
            <a:pPr marL="0" indent="0">
              <a:lnSpc>
                <a:spcPct val="150000"/>
              </a:lnSpc>
              <a:buNone/>
            </a:pPr>
            <a:r>
              <a:rPr lang="en-US" sz="2000" dirty="0" err="1"/>
              <a:t>Os</a:t>
            </a:r>
            <a:r>
              <a:rPr lang="en-US" sz="2000" dirty="0"/>
              <a:t> </a:t>
            </a:r>
            <a:r>
              <a:rPr lang="en-US" sz="2000" dirty="0" err="1"/>
              <a:t>índices</a:t>
            </a:r>
            <a:r>
              <a:rPr lang="en-US" sz="2000" dirty="0"/>
              <a:t> de </a:t>
            </a:r>
            <a:r>
              <a:rPr lang="en-US" sz="2000" dirty="0" err="1"/>
              <a:t>modificação</a:t>
            </a:r>
            <a:r>
              <a:rPr lang="en-US" sz="2000" dirty="0"/>
              <a:t> </a:t>
            </a:r>
            <a:r>
              <a:rPr lang="en-US" sz="2000" dirty="0" err="1"/>
              <a:t>são</a:t>
            </a:r>
            <a:r>
              <a:rPr lang="en-US" sz="2000" dirty="0"/>
              <a:t> </a:t>
            </a:r>
            <a:r>
              <a:rPr lang="en-US" sz="2000" dirty="0" err="1"/>
              <a:t>gerados</a:t>
            </a:r>
            <a:r>
              <a:rPr lang="en-US" sz="2000" dirty="0"/>
              <a:t> para </a:t>
            </a:r>
            <a:r>
              <a:rPr lang="en-US" sz="2000" dirty="0" err="1"/>
              <a:t>cada</a:t>
            </a:r>
            <a:r>
              <a:rPr lang="en-US" sz="2000" dirty="0"/>
              <a:t> </a:t>
            </a:r>
            <a:r>
              <a:rPr lang="en-US" sz="2000" dirty="0" err="1"/>
              <a:t>parâmetro</a:t>
            </a:r>
            <a:r>
              <a:rPr lang="en-US" sz="2000" dirty="0"/>
              <a:t> </a:t>
            </a:r>
            <a:r>
              <a:rPr lang="en-US" sz="2000" dirty="0" err="1"/>
              <a:t>fixo</a:t>
            </a:r>
            <a:r>
              <a:rPr lang="en-US" sz="2000" dirty="0"/>
              <a:t>, </a:t>
            </a:r>
            <a:r>
              <a:rPr lang="en-US" sz="2000" dirty="0" err="1"/>
              <a:t>como</a:t>
            </a:r>
            <a:r>
              <a:rPr lang="en-US" sz="2000" dirty="0"/>
              <a:t> </a:t>
            </a:r>
            <a:r>
              <a:rPr lang="en-US" sz="2000" dirty="0" err="1"/>
              <a:t>cargas</a:t>
            </a:r>
            <a:r>
              <a:rPr lang="en-US" sz="2000" dirty="0"/>
              <a:t> </a:t>
            </a:r>
            <a:r>
              <a:rPr lang="en-US" sz="2000" dirty="0" err="1"/>
              <a:t>cruzadas</a:t>
            </a:r>
            <a:r>
              <a:rPr lang="en-US" sz="2000" dirty="0"/>
              <a:t> e </a:t>
            </a:r>
            <a:r>
              <a:rPr lang="en-US" sz="2000" dirty="0" err="1"/>
              <a:t>covariâncias</a:t>
            </a:r>
            <a:r>
              <a:rPr lang="en-US" sz="2000" dirty="0"/>
              <a:t> de </a:t>
            </a:r>
            <a:r>
              <a:rPr lang="en-US" sz="2000" dirty="0" err="1"/>
              <a:t>erros</a:t>
            </a:r>
            <a:r>
              <a:rPr lang="en-US" sz="2000" dirty="0"/>
              <a:t>.</a:t>
            </a:r>
          </a:p>
          <a:p>
            <a:pPr marL="0" indent="0">
              <a:lnSpc>
                <a:spcPct val="150000"/>
              </a:lnSpc>
              <a:buNone/>
            </a:pPr>
            <a:r>
              <a:rPr lang="en-US" sz="2000" dirty="0" err="1"/>
              <a:t>Esses</a:t>
            </a:r>
            <a:r>
              <a:rPr lang="en-US" sz="2000" dirty="0"/>
              <a:t> </a:t>
            </a:r>
            <a:r>
              <a:rPr lang="en-US" sz="2000" dirty="0" err="1"/>
              <a:t>índices</a:t>
            </a:r>
            <a:r>
              <a:rPr lang="en-US" sz="2000" dirty="0"/>
              <a:t> </a:t>
            </a:r>
            <a:r>
              <a:rPr lang="en-US" sz="2000" dirty="0" err="1"/>
              <a:t>refletem</a:t>
            </a:r>
            <a:r>
              <a:rPr lang="en-US" sz="2000" dirty="0"/>
              <a:t> </a:t>
            </a:r>
            <a:r>
              <a:rPr lang="en-US" sz="2000" dirty="0" err="1"/>
              <a:t>uma</a:t>
            </a:r>
            <a:r>
              <a:rPr lang="en-US" sz="2000" dirty="0"/>
              <a:t> </a:t>
            </a:r>
            <a:r>
              <a:rPr lang="en-US" sz="2000" dirty="0" err="1"/>
              <a:t>aproximação</a:t>
            </a:r>
            <a:r>
              <a:rPr lang="en-US" sz="2000" dirty="0"/>
              <a:t> da </a:t>
            </a:r>
            <a:r>
              <a:rPr lang="en-US" sz="2000" dirty="0" err="1"/>
              <a:t>redução</a:t>
            </a:r>
            <a:r>
              <a:rPr lang="en-US" sz="2000" dirty="0"/>
              <a:t> do qui-</a:t>
            </a:r>
            <a:r>
              <a:rPr lang="en-US" sz="2000" dirty="0" err="1"/>
              <a:t>quadrado</a:t>
            </a:r>
            <a:r>
              <a:rPr lang="en-US" sz="2000" dirty="0"/>
              <a:t> </a:t>
            </a:r>
            <a:r>
              <a:rPr lang="en-US" sz="2000" dirty="0" err="1"/>
              <a:t>quando</a:t>
            </a:r>
            <a:r>
              <a:rPr lang="en-US" sz="2000" dirty="0"/>
              <a:t> o </a:t>
            </a:r>
            <a:r>
              <a:rPr lang="en-US" sz="2000" dirty="0" err="1"/>
              <a:t>parâmetro</a:t>
            </a:r>
            <a:r>
              <a:rPr lang="en-US" sz="2000" dirty="0"/>
              <a:t> é </a:t>
            </a:r>
            <a:r>
              <a:rPr lang="en-US" sz="2000" dirty="0" err="1"/>
              <a:t>livremente</a:t>
            </a:r>
            <a:r>
              <a:rPr lang="en-US" sz="2000" dirty="0"/>
              <a:t> </a:t>
            </a:r>
            <a:r>
              <a:rPr lang="en-US" sz="2000" dirty="0" err="1"/>
              <a:t>estimado</a:t>
            </a:r>
            <a:r>
              <a:rPr lang="en-US" sz="2000" dirty="0"/>
              <a:t>.</a:t>
            </a:r>
          </a:p>
          <a:p>
            <a:pPr marL="0" indent="0">
              <a:lnSpc>
                <a:spcPct val="150000"/>
              </a:lnSpc>
              <a:buNone/>
            </a:pPr>
            <a:r>
              <a:rPr lang="en-US" sz="2000" dirty="0" err="1"/>
              <a:t>Podem</a:t>
            </a:r>
            <a:r>
              <a:rPr lang="en-US" sz="2000" dirty="0"/>
              <a:t> ser </a:t>
            </a:r>
            <a:r>
              <a:rPr lang="en-US" sz="2000" dirty="0" err="1"/>
              <a:t>utilizados</a:t>
            </a:r>
            <a:r>
              <a:rPr lang="en-US" sz="2000" dirty="0"/>
              <a:t> para </a:t>
            </a:r>
            <a:r>
              <a:rPr lang="en-US" sz="2000" dirty="0" err="1"/>
              <a:t>melhoria</a:t>
            </a:r>
            <a:r>
              <a:rPr lang="en-US" sz="2000" dirty="0"/>
              <a:t> do </a:t>
            </a:r>
            <a:r>
              <a:rPr lang="en-US" sz="2000" dirty="0" err="1"/>
              <a:t>ajuste</a:t>
            </a:r>
            <a:r>
              <a:rPr lang="en-US" sz="2000" dirty="0"/>
              <a:t>.</a:t>
            </a:r>
          </a:p>
          <a:p>
            <a:pPr marL="0" indent="0">
              <a:lnSpc>
                <a:spcPct val="150000"/>
              </a:lnSpc>
              <a:buNone/>
            </a:pPr>
            <a:endParaRPr lang="en-US" sz="2000" dirty="0"/>
          </a:p>
          <a:p>
            <a:pPr marL="0" indent="0">
              <a:lnSpc>
                <a:spcPct val="150000"/>
              </a:lnSpc>
              <a:buNone/>
            </a:pPr>
            <a:endParaRPr lang="pt-BR" sz="2000" dirty="0"/>
          </a:p>
        </p:txBody>
      </p:sp>
    </p:spTree>
    <p:extLst>
      <p:ext uri="{BB962C8B-B14F-4D97-AF65-F5344CB8AC3E}">
        <p14:creationId xmlns:p14="http://schemas.microsoft.com/office/powerpoint/2010/main" val="167217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Voltando ao 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581025" y="2341563"/>
            <a:ext cx="11029950" cy="3633787"/>
          </a:xfrm>
        </p:spPr>
        <p:txBody>
          <a:bodyPr>
            <a:noAutofit/>
          </a:bodyPr>
          <a:lstStyle/>
          <a:p>
            <a:pPr>
              <a:lnSpc>
                <a:spcPct val="150000"/>
              </a:lnSpc>
            </a:pPr>
            <a:r>
              <a:rPr lang="pt-BR" sz="2000" dirty="0"/>
              <a:t>Nessa versão de Freitas (2011) foram extraídos itens relativos aos fatores: </a:t>
            </a:r>
          </a:p>
          <a:p>
            <a:pPr lvl="1">
              <a:lnSpc>
                <a:spcPct val="150000"/>
              </a:lnSpc>
            </a:pPr>
            <a:r>
              <a:rPr lang="pt-BR" sz="2000" b="1" dirty="0"/>
              <a:t>Aprendizagem autorregulada </a:t>
            </a:r>
            <a:r>
              <a:rPr lang="pt-BR" sz="2000" dirty="0"/>
              <a:t>(9 itens)</a:t>
            </a:r>
          </a:p>
          <a:p>
            <a:pPr lvl="1">
              <a:lnSpc>
                <a:spcPct val="150000"/>
              </a:lnSpc>
            </a:pPr>
            <a:r>
              <a:rPr lang="pt-BR" sz="2000" b="1" dirty="0"/>
              <a:t>Eficácia </a:t>
            </a:r>
            <a:r>
              <a:rPr lang="pt-BR" sz="2000" b="1" dirty="0" err="1"/>
              <a:t>autoassertiva</a:t>
            </a:r>
            <a:r>
              <a:rPr lang="pt-BR" sz="2000" b="1" dirty="0"/>
              <a:t> </a:t>
            </a:r>
            <a:r>
              <a:rPr lang="pt-BR" sz="2000" dirty="0"/>
              <a:t>(4 itens)</a:t>
            </a:r>
          </a:p>
          <a:p>
            <a:pPr lvl="1">
              <a:lnSpc>
                <a:spcPct val="150000"/>
              </a:lnSpc>
            </a:pPr>
            <a:r>
              <a:rPr lang="pt-BR" sz="2000" dirty="0"/>
              <a:t>Eficácia para </a:t>
            </a:r>
            <a:r>
              <a:rPr lang="pt-BR" sz="2000" b="1" dirty="0"/>
              <a:t>suporte parental </a:t>
            </a:r>
            <a:r>
              <a:rPr lang="pt-BR" sz="2000" dirty="0"/>
              <a:t>e comunitário e familiar (3 itens)</a:t>
            </a:r>
          </a:p>
          <a:p>
            <a:pPr lvl="1">
              <a:lnSpc>
                <a:spcPct val="150000"/>
              </a:lnSpc>
            </a:pPr>
            <a:endParaRPr lang="pt-BR" sz="2000" dirty="0"/>
          </a:p>
          <a:p>
            <a:pPr lvl="1">
              <a:lnSpc>
                <a:spcPct val="150000"/>
              </a:lnSpc>
            </a:pPr>
            <a:endParaRPr lang="pt-BR" sz="2000" dirty="0"/>
          </a:p>
        </p:txBody>
      </p:sp>
    </p:spTree>
    <p:extLst>
      <p:ext uri="{BB962C8B-B14F-4D97-AF65-F5344CB8AC3E}">
        <p14:creationId xmlns:p14="http://schemas.microsoft.com/office/powerpoint/2010/main" val="436226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Elipse 65">
            <a:extLst>
              <a:ext uri="{FF2B5EF4-FFF2-40B4-BE49-F238E27FC236}">
                <a16:creationId xmlns:a16="http://schemas.microsoft.com/office/drawing/2014/main" id="{354D9F48-E98D-431A-8634-EC37DCE88C5B}"/>
              </a:ext>
            </a:extLst>
          </p:cNvPr>
          <p:cNvSpPr/>
          <p:nvPr/>
        </p:nvSpPr>
        <p:spPr>
          <a:xfrm>
            <a:off x="5175837" y="3254757"/>
            <a:ext cx="887896" cy="715617"/>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67" name="Elipse 66">
            <a:extLst>
              <a:ext uri="{FF2B5EF4-FFF2-40B4-BE49-F238E27FC236}">
                <a16:creationId xmlns:a16="http://schemas.microsoft.com/office/drawing/2014/main" id="{986132EE-383C-413E-B392-9F08EFA06AA1}"/>
              </a:ext>
            </a:extLst>
          </p:cNvPr>
          <p:cNvSpPr/>
          <p:nvPr/>
        </p:nvSpPr>
        <p:spPr>
          <a:xfrm>
            <a:off x="6645574" y="1930205"/>
            <a:ext cx="887896" cy="715617"/>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8" name="CaixaDeTexto 67">
            <a:extLst>
              <a:ext uri="{FF2B5EF4-FFF2-40B4-BE49-F238E27FC236}">
                <a16:creationId xmlns:a16="http://schemas.microsoft.com/office/drawing/2014/main" id="{4F6857D8-D383-44F4-A8E4-74A8A4EAD33B}"/>
              </a:ext>
            </a:extLst>
          </p:cNvPr>
          <p:cNvSpPr txBox="1"/>
          <p:nvPr/>
        </p:nvSpPr>
        <p:spPr>
          <a:xfrm>
            <a:off x="1960935" y="123235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69" name="CaixaDeTexto 68">
            <a:extLst>
              <a:ext uri="{FF2B5EF4-FFF2-40B4-BE49-F238E27FC236}">
                <a16:creationId xmlns:a16="http://schemas.microsoft.com/office/drawing/2014/main" id="{0C00AF9E-87D6-4E40-BA84-4F87128D1A67}"/>
              </a:ext>
            </a:extLst>
          </p:cNvPr>
          <p:cNvSpPr txBox="1"/>
          <p:nvPr/>
        </p:nvSpPr>
        <p:spPr>
          <a:xfrm>
            <a:off x="1960935" y="1783377"/>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70" name="CaixaDeTexto 69">
            <a:extLst>
              <a:ext uri="{FF2B5EF4-FFF2-40B4-BE49-F238E27FC236}">
                <a16:creationId xmlns:a16="http://schemas.microsoft.com/office/drawing/2014/main" id="{CF14778D-0056-451B-8EA3-DE39FFC26037}"/>
              </a:ext>
            </a:extLst>
          </p:cNvPr>
          <p:cNvSpPr txBox="1"/>
          <p:nvPr/>
        </p:nvSpPr>
        <p:spPr>
          <a:xfrm>
            <a:off x="1960934" y="233440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71" name="CaixaDeTexto 70">
            <a:extLst>
              <a:ext uri="{FF2B5EF4-FFF2-40B4-BE49-F238E27FC236}">
                <a16:creationId xmlns:a16="http://schemas.microsoft.com/office/drawing/2014/main" id="{A4B9E2AF-3D27-4A33-82D3-7CB45431C53F}"/>
              </a:ext>
            </a:extLst>
          </p:cNvPr>
          <p:cNvSpPr txBox="1"/>
          <p:nvPr/>
        </p:nvSpPr>
        <p:spPr>
          <a:xfrm>
            <a:off x="1967563" y="288542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72" name="CaixaDeTexto 71">
            <a:extLst>
              <a:ext uri="{FF2B5EF4-FFF2-40B4-BE49-F238E27FC236}">
                <a16:creationId xmlns:a16="http://schemas.microsoft.com/office/drawing/2014/main" id="{BD243D85-B1F2-4065-9FFF-B044C87490B3}"/>
              </a:ext>
            </a:extLst>
          </p:cNvPr>
          <p:cNvSpPr txBox="1"/>
          <p:nvPr/>
        </p:nvSpPr>
        <p:spPr>
          <a:xfrm>
            <a:off x="1967563" y="3436449"/>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73" name="CaixaDeTexto 72">
            <a:extLst>
              <a:ext uri="{FF2B5EF4-FFF2-40B4-BE49-F238E27FC236}">
                <a16:creationId xmlns:a16="http://schemas.microsoft.com/office/drawing/2014/main" id="{A331B06B-FCDD-45FE-B33D-EB35C95D4CCC}"/>
              </a:ext>
            </a:extLst>
          </p:cNvPr>
          <p:cNvSpPr txBox="1"/>
          <p:nvPr/>
        </p:nvSpPr>
        <p:spPr>
          <a:xfrm>
            <a:off x="1967562" y="398747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74" name="CaixaDeTexto 73">
            <a:extLst>
              <a:ext uri="{FF2B5EF4-FFF2-40B4-BE49-F238E27FC236}">
                <a16:creationId xmlns:a16="http://schemas.microsoft.com/office/drawing/2014/main" id="{1111F85F-61E6-4A06-9885-563A970D2B9E}"/>
              </a:ext>
            </a:extLst>
          </p:cNvPr>
          <p:cNvSpPr txBox="1"/>
          <p:nvPr/>
        </p:nvSpPr>
        <p:spPr>
          <a:xfrm>
            <a:off x="9730022" y="190937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X11</a:t>
            </a:r>
          </a:p>
        </p:txBody>
      </p:sp>
      <p:sp>
        <p:nvSpPr>
          <p:cNvPr id="75" name="CaixaDeTexto 74">
            <a:extLst>
              <a:ext uri="{FF2B5EF4-FFF2-40B4-BE49-F238E27FC236}">
                <a16:creationId xmlns:a16="http://schemas.microsoft.com/office/drawing/2014/main" id="{FA09AD66-4B01-48B7-9E4C-E1DC008BF372}"/>
              </a:ext>
            </a:extLst>
          </p:cNvPr>
          <p:cNvSpPr txBox="1"/>
          <p:nvPr/>
        </p:nvSpPr>
        <p:spPr>
          <a:xfrm>
            <a:off x="9730022" y="2420642"/>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X12</a:t>
            </a:r>
          </a:p>
        </p:txBody>
      </p:sp>
      <p:sp>
        <p:nvSpPr>
          <p:cNvPr id="76" name="CaixaDeTexto 75">
            <a:extLst>
              <a:ext uri="{FF2B5EF4-FFF2-40B4-BE49-F238E27FC236}">
                <a16:creationId xmlns:a16="http://schemas.microsoft.com/office/drawing/2014/main" id="{88EA93A7-DDFD-4761-8375-154B351FCF14}"/>
              </a:ext>
            </a:extLst>
          </p:cNvPr>
          <p:cNvSpPr txBox="1"/>
          <p:nvPr/>
        </p:nvSpPr>
        <p:spPr>
          <a:xfrm>
            <a:off x="9756526" y="297325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X13</a:t>
            </a:r>
          </a:p>
        </p:txBody>
      </p:sp>
      <p:sp>
        <p:nvSpPr>
          <p:cNvPr id="77" name="CaixaDeTexto 76">
            <a:extLst>
              <a:ext uri="{FF2B5EF4-FFF2-40B4-BE49-F238E27FC236}">
                <a16:creationId xmlns:a16="http://schemas.microsoft.com/office/drawing/2014/main" id="{B14345FE-FACC-42F0-A1A2-E870060DF433}"/>
              </a:ext>
            </a:extLst>
          </p:cNvPr>
          <p:cNvSpPr txBox="1"/>
          <p:nvPr/>
        </p:nvSpPr>
        <p:spPr>
          <a:xfrm>
            <a:off x="9730022" y="4104007"/>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X14</a:t>
            </a:r>
          </a:p>
        </p:txBody>
      </p:sp>
      <p:cxnSp>
        <p:nvCxnSpPr>
          <p:cNvPr id="78" name="Conector de Seta Reta 77">
            <a:extLst>
              <a:ext uri="{FF2B5EF4-FFF2-40B4-BE49-F238E27FC236}">
                <a16:creationId xmlns:a16="http://schemas.microsoft.com/office/drawing/2014/main" id="{CC2EE8B4-5FDC-4A76-9B66-DECB061782C1}"/>
              </a:ext>
            </a:extLst>
          </p:cNvPr>
          <p:cNvCxnSpPr>
            <a:cxnSpLocks/>
            <a:stCxn id="68" idx="3"/>
            <a:endCxn id="66" idx="1"/>
          </p:cNvCxnSpPr>
          <p:nvPr/>
        </p:nvCxnSpPr>
        <p:spPr>
          <a:xfrm>
            <a:off x="2557282" y="1417019"/>
            <a:ext cx="2748584" cy="1942538"/>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a:extLst>
              <a:ext uri="{FF2B5EF4-FFF2-40B4-BE49-F238E27FC236}">
                <a16:creationId xmlns:a16="http://schemas.microsoft.com/office/drawing/2014/main" id="{8C6422B9-B7EB-476A-889B-A124D746B5B2}"/>
              </a:ext>
            </a:extLst>
          </p:cNvPr>
          <p:cNvCxnSpPr>
            <a:cxnSpLocks/>
            <a:stCxn id="69" idx="3"/>
            <a:endCxn id="66" idx="1"/>
          </p:cNvCxnSpPr>
          <p:nvPr/>
        </p:nvCxnSpPr>
        <p:spPr>
          <a:xfrm>
            <a:off x="2557282" y="1968043"/>
            <a:ext cx="2748584" cy="1391514"/>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0DD5E9C4-EE8A-4713-ABB9-7C462402DE88}"/>
              </a:ext>
            </a:extLst>
          </p:cNvPr>
          <p:cNvCxnSpPr>
            <a:cxnSpLocks/>
            <a:stCxn id="70" idx="3"/>
            <a:endCxn id="66" idx="1"/>
          </p:cNvCxnSpPr>
          <p:nvPr/>
        </p:nvCxnSpPr>
        <p:spPr>
          <a:xfrm>
            <a:off x="2557281" y="2519067"/>
            <a:ext cx="2748585" cy="840490"/>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ector de Seta Reta 80">
            <a:extLst>
              <a:ext uri="{FF2B5EF4-FFF2-40B4-BE49-F238E27FC236}">
                <a16:creationId xmlns:a16="http://schemas.microsoft.com/office/drawing/2014/main" id="{019BC3C9-C79F-40A9-99BA-56598DF0BF9A}"/>
              </a:ext>
            </a:extLst>
          </p:cNvPr>
          <p:cNvCxnSpPr>
            <a:stCxn id="71" idx="3"/>
            <a:endCxn id="66" idx="2"/>
          </p:cNvCxnSpPr>
          <p:nvPr/>
        </p:nvCxnSpPr>
        <p:spPr>
          <a:xfrm>
            <a:off x="2563910" y="3070091"/>
            <a:ext cx="2611927" cy="542475"/>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Conector de Seta Reta 81">
            <a:extLst>
              <a:ext uri="{FF2B5EF4-FFF2-40B4-BE49-F238E27FC236}">
                <a16:creationId xmlns:a16="http://schemas.microsoft.com/office/drawing/2014/main" id="{9848653C-B47E-492F-B7B7-286A396ACA22}"/>
              </a:ext>
            </a:extLst>
          </p:cNvPr>
          <p:cNvCxnSpPr>
            <a:cxnSpLocks/>
            <a:stCxn id="72" idx="3"/>
            <a:endCxn id="66" idx="2"/>
          </p:cNvCxnSpPr>
          <p:nvPr/>
        </p:nvCxnSpPr>
        <p:spPr>
          <a:xfrm flipV="1">
            <a:off x="2563910" y="3612566"/>
            <a:ext cx="2611927" cy="8549"/>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de Seta Reta 82">
            <a:extLst>
              <a:ext uri="{FF2B5EF4-FFF2-40B4-BE49-F238E27FC236}">
                <a16:creationId xmlns:a16="http://schemas.microsoft.com/office/drawing/2014/main" id="{140C4027-50C0-4526-BA49-CC5397B589CA}"/>
              </a:ext>
            </a:extLst>
          </p:cNvPr>
          <p:cNvCxnSpPr>
            <a:cxnSpLocks/>
            <a:stCxn id="73" idx="3"/>
            <a:endCxn id="66" idx="2"/>
          </p:cNvCxnSpPr>
          <p:nvPr/>
        </p:nvCxnSpPr>
        <p:spPr>
          <a:xfrm flipV="1">
            <a:off x="2563909" y="3612566"/>
            <a:ext cx="2611928" cy="559573"/>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4078CE2C-10AC-46AC-BC88-14EF2FCA59A8}"/>
              </a:ext>
            </a:extLst>
          </p:cNvPr>
          <p:cNvCxnSpPr>
            <a:cxnSpLocks/>
            <a:stCxn id="74" idx="1"/>
            <a:endCxn id="67" idx="7"/>
          </p:cNvCxnSpPr>
          <p:nvPr/>
        </p:nvCxnSpPr>
        <p:spPr>
          <a:xfrm flipH="1" flipV="1">
            <a:off x="7403441" y="2035005"/>
            <a:ext cx="2326581" cy="59036"/>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Conector de Seta Reta 84">
            <a:extLst>
              <a:ext uri="{FF2B5EF4-FFF2-40B4-BE49-F238E27FC236}">
                <a16:creationId xmlns:a16="http://schemas.microsoft.com/office/drawing/2014/main" id="{A742CEB8-9983-4D5A-9DB5-4C61D6C06155}"/>
              </a:ext>
            </a:extLst>
          </p:cNvPr>
          <p:cNvCxnSpPr>
            <a:cxnSpLocks/>
            <a:stCxn id="75" idx="1"/>
            <a:endCxn id="67" idx="6"/>
          </p:cNvCxnSpPr>
          <p:nvPr/>
        </p:nvCxnSpPr>
        <p:spPr>
          <a:xfrm flipH="1" flipV="1">
            <a:off x="7533470" y="2288014"/>
            <a:ext cx="2196552" cy="31729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ector de Seta Reta 85">
            <a:extLst>
              <a:ext uri="{FF2B5EF4-FFF2-40B4-BE49-F238E27FC236}">
                <a16:creationId xmlns:a16="http://schemas.microsoft.com/office/drawing/2014/main" id="{BF967F3E-C1D9-46D2-B157-48BD18F2308A}"/>
              </a:ext>
            </a:extLst>
          </p:cNvPr>
          <p:cNvCxnSpPr>
            <a:cxnSpLocks/>
            <a:stCxn id="76" idx="1"/>
            <a:endCxn id="67" idx="5"/>
          </p:cNvCxnSpPr>
          <p:nvPr/>
        </p:nvCxnSpPr>
        <p:spPr>
          <a:xfrm flipH="1" flipV="1">
            <a:off x="7403441" y="2541022"/>
            <a:ext cx="2353085" cy="616899"/>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ector de Seta Reta 86">
            <a:extLst>
              <a:ext uri="{FF2B5EF4-FFF2-40B4-BE49-F238E27FC236}">
                <a16:creationId xmlns:a16="http://schemas.microsoft.com/office/drawing/2014/main" id="{E2293F1D-9962-4D60-BCC9-2498D734E0CE}"/>
              </a:ext>
            </a:extLst>
          </p:cNvPr>
          <p:cNvCxnSpPr>
            <a:cxnSpLocks/>
            <a:stCxn id="89" idx="1"/>
            <a:endCxn id="27" idx="6"/>
          </p:cNvCxnSpPr>
          <p:nvPr/>
        </p:nvCxnSpPr>
        <p:spPr>
          <a:xfrm flipH="1" flipV="1">
            <a:off x="7533470" y="4801151"/>
            <a:ext cx="2195739" cy="587359"/>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Elipse 26">
            <a:extLst>
              <a:ext uri="{FF2B5EF4-FFF2-40B4-BE49-F238E27FC236}">
                <a16:creationId xmlns:a16="http://schemas.microsoft.com/office/drawing/2014/main" id="{04743B06-AC6B-4530-8943-A668E8BAE259}"/>
              </a:ext>
            </a:extLst>
          </p:cNvPr>
          <p:cNvSpPr/>
          <p:nvPr/>
        </p:nvSpPr>
        <p:spPr>
          <a:xfrm>
            <a:off x="6645574" y="4443342"/>
            <a:ext cx="887896" cy="715617"/>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F3</a:t>
            </a:r>
          </a:p>
        </p:txBody>
      </p:sp>
      <p:sp>
        <p:nvSpPr>
          <p:cNvPr id="28" name="CaixaDeTexto 27">
            <a:extLst>
              <a:ext uri="{FF2B5EF4-FFF2-40B4-BE49-F238E27FC236}">
                <a16:creationId xmlns:a16="http://schemas.microsoft.com/office/drawing/2014/main" id="{62DA1500-2920-4120-84F0-D0CA9C276114}"/>
              </a:ext>
            </a:extLst>
          </p:cNvPr>
          <p:cNvSpPr txBox="1"/>
          <p:nvPr/>
        </p:nvSpPr>
        <p:spPr>
          <a:xfrm>
            <a:off x="1960935" y="4495614"/>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X7</a:t>
            </a:r>
          </a:p>
        </p:txBody>
      </p:sp>
      <p:sp>
        <p:nvSpPr>
          <p:cNvPr id="29" name="CaixaDeTexto 28">
            <a:extLst>
              <a:ext uri="{FF2B5EF4-FFF2-40B4-BE49-F238E27FC236}">
                <a16:creationId xmlns:a16="http://schemas.microsoft.com/office/drawing/2014/main" id="{B3A2F808-AE0E-4435-8235-35A2ADC2887F}"/>
              </a:ext>
            </a:extLst>
          </p:cNvPr>
          <p:cNvSpPr txBox="1"/>
          <p:nvPr/>
        </p:nvSpPr>
        <p:spPr>
          <a:xfrm>
            <a:off x="1960935" y="500688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X8</a:t>
            </a:r>
          </a:p>
        </p:txBody>
      </p:sp>
      <p:sp>
        <p:nvSpPr>
          <p:cNvPr id="30" name="CaixaDeTexto 29">
            <a:extLst>
              <a:ext uri="{FF2B5EF4-FFF2-40B4-BE49-F238E27FC236}">
                <a16:creationId xmlns:a16="http://schemas.microsoft.com/office/drawing/2014/main" id="{06AB3295-6942-4E18-BFFC-5A7147BAC08D}"/>
              </a:ext>
            </a:extLst>
          </p:cNvPr>
          <p:cNvSpPr txBox="1"/>
          <p:nvPr/>
        </p:nvSpPr>
        <p:spPr>
          <a:xfrm>
            <a:off x="1960934" y="555790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X9</a:t>
            </a:r>
          </a:p>
        </p:txBody>
      </p:sp>
      <p:sp>
        <p:nvSpPr>
          <p:cNvPr id="31" name="CaixaDeTexto 30">
            <a:extLst>
              <a:ext uri="{FF2B5EF4-FFF2-40B4-BE49-F238E27FC236}">
                <a16:creationId xmlns:a16="http://schemas.microsoft.com/office/drawing/2014/main" id="{6B9E2590-9A27-4D2F-A4F9-15E97806CE0C}"/>
              </a:ext>
            </a:extLst>
          </p:cNvPr>
          <p:cNvSpPr txBox="1"/>
          <p:nvPr/>
        </p:nvSpPr>
        <p:spPr>
          <a:xfrm>
            <a:off x="9730023" y="138658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32" name="Conector de Seta Reta 31">
            <a:extLst>
              <a:ext uri="{FF2B5EF4-FFF2-40B4-BE49-F238E27FC236}">
                <a16:creationId xmlns:a16="http://schemas.microsoft.com/office/drawing/2014/main" id="{3FF1130E-F4EB-445A-9C93-B00BCD1191BE}"/>
              </a:ext>
            </a:extLst>
          </p:cNvPr>
          <p:cNvCxnSpPr>
            <a:cxnSpLocks/>
            <a:stCxn id="28" idx="3"/>
            <a:endCxn id="66" idx="3"/>
          </p:cNvCxnSpPr>
          <p:nvPr/>
        </p:nvCxnSpPr>
        <p:spPr>
          <a:xfrm flipV="1">
            <a:off x="2557282" y="3865574"/>
            <a:ext cx="2748584" cy="814706"/>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73F166A5-F1FB-4C9E-9819-62D14CF0CCB8}"/>
              </a:ext>
            </a:extLst>
          </p:cNvPr>
          <p:cNvCxnSpPr>
            <a:cxnSpLocks/>
            <a:stCxn id="29" idx="3"/>
            <a:endCxn id="66" idx="3"/>
          </p:cNvCxnSpPr>
          <p:nvPr/>
        </p:nvCxnSpPr>
        <p:spPr>
          <a:xfrm flipV="1">
            <a:off x="2557282" y="3865574"/>
            <a:ext cx="2748584" cy="1325973"/>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Conector de Seta Reta 33">
            <a:extLst>
              <a:ext uri="{FF2B5EF4-FFF2-40B4-BE49-F238E27FC236}">
                <a16:creationId xmlns:a16="http://schemas.microsoft.com/office/drawing/2014/main" id="{A1932EB9-2E7D-4F32-9446-5F8003419AF9}"/>
              </a:ext>
            </a:extLst>
          </p:cNvPr>
          <p:cNvCxnSpPr>
            <a:cxnSpLocks/>
            <a:stCxn id="30" idx="3"/>
            <a:endCxn id="66" idx="3"/>
          </p:cNvCxnSpPr>
          <p:nvPr/>
        </p:nvCxnSpPr>
        <p:spPr>
          <a:xfrm flipV="1">
            <a:off x="2557281" y="3865574"/>
            <a:ext cx="2748585" cy="1876997"/>
          </a:xfrm>
          <a:prstGeom prst="straightConnector1">
            <a:avLst/>
          </a:prstGeom>
          <a:ln w="28575">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FA3D9DED-3008-47F6-BD92-4287668B4226}"/>
              </a:ext>
            </a:extLst>
          </p:cNvPr>
          <p:cNvCxnSpPr>
            <a:cxnSpLocks/>
            <a:stCxn id="31" idx="1"/>
            <a:endCxn id="67" idx="7"/>
          </p:cNvCxnSpPr>
          <p:nvPr/>
        </p:nvCxnSpPr>
        <p:spPr>
          <a:xfrm flipH="1">
            <a:off x="7403441" y="1571251"/>
            <a:ext cx="2326582" cy="463754"/>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CaixaDeTexto 87">
            <a:extLst>
              <a:ext uri="{FF2B5EF4-FFF2-40B4-BE49-F238E27FC236}">
                <a16:creationId xmlns:a16="http://schemas.microsoft.com/office/drawing/2014/main" id="{7AC50C02-EFC9-4E93-88BD-072D8E311BE1}"/>
              </a:ext>
            </a:extLst>
          </p:cNvPr>
          <p:cNvSpPr txBox="1"/>
          <p:nvPr/>
        </p:nvSpPr>
        <p:spPr>
          <a:xfrm>
            <a:off x="9729210" y="4616484"/>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X15</a:t>
            </a:r>
          </a:p>
        </p:txBody>
      </p:sp>
      <p:sp>
        <p:nvSpPr>
          <p:cNvPr id="89" name="CaixaDeTexto 88">
            <a:extLst>
              <a:ext uri="{FF2B5EF4-FFF2-40B4-BE49-F238E27FC236}">
                <a16:creationId xmlns:a16="http://schemas.microsoft.com/office/drawing/2014/main" id="{F058CD37-AF68-4A98-9BD6-9AD8F7B3C81E}"/>
              </a:ext>
            </a:extLst>
          </p:cNvPr>
          <p:cNvSpPr txBox="1"/>
          <p:nvPr/>
        </p:nvSpPr>
        <p:spPr>
          <a:xfrm>
            <a:off x="9729209" y="5203844"/>
            <a:ext cx="596347" cy="369332"/>
          </a:xfrm>
          <a:prstGeom prst="rect">
            <a:avLst/>
          </a:prstGeom>
          <a:solidFill>
            <a:schemeClr val="bg1"/>
          </a:solidFill>
          <a:ln>
            <a:solidFill>
              <a:srgbClr val="002060"/>
            </a:solidFill>
          </a:ln>
        </p:spPr>
        <p:txBody>
          <a:bodyPr wrap="square" rtlCol="0">
            <a:spAutoFit/>
          </a:bodyPr>
          <a:lstStyle/>
          <a:p>
            <a:pPr algn="ctr"/>
            <a:r>
              <a:rPr lang="pt-BR" dirty="0">
                <a:solidFill>
                  <a:srgbClr val="002060"/>
                </a:solidFill>
              </a:rPr>
              <a:t>X16</a:t>
            </a:r>
          </a:p>
        </p:txBody>
      </p:sp>
      <p:cxnSp>
        <p:nvCxnSpPr>
          <p:cNvPr id="90" name="Conector de Seta Reta 89">
            <a:extLst>
              <a:ext uri="{FF2B5EF4-FFF2-40B4-BE49-F238E27FC236}">
                <a16:creationId xmlns:a16="http://schemas.microsoft.com/office/drawing/2014/main" id="{9AF9F2E7-DCF4-4963-A746-7F09B8DC5D31}"/>
              </a:ext>
            </a:extLst>
          </p:cNvPr>
          <p:cNvCxnSpPr>
            <a:cxnSpLocks/>
            <a:stCxn id="88" idx="1"/>
            <a:endCxn id="27" idx="6"/>
          </p:cNvCxnSpPr>
          <p:nvPr/>
        </p:nvCxnSpPr>
        <p:spPr>
          <a:xfrm flipH="1">
            <a:off x="7533470" y="4801150"/>
            <a:ext cx="2195740" cy="1"/>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Conector de Seta Reta 91">
            <a:extLst>
              <a:ext uri="{FF2B5EF4-FFF2-40B4-BE49-F238E27FC236}">
                <a16:creationId xmlns:a16="http://schemas.microsoft.com/office/drawing/2014/main" id="{C4898EA9-8375-4E16-96C7-21CF2371D25A}"/>
              </a:ext>
            </a:extLst>
          </p:cNvPr>
          <p:cNvCxnSpPr>
            <a:cxnSpLocks/>
            <a:stCxn id="77" idx="1"/>
            <a:endCxn id="27" idx="6"/>
          </p:cNvCxnSpPr>
          <p:nvPr/>
        </p:nvCxnSpPr>
        <p:spPr>
          <a:xfrm flipH="1">
            <a:off x="7533470" y="4288673"/>
            <a:ext cx="2196552" cy="512478"/>
          </a:xfrm>
          <a:prstGeom prst="straightConnector1">
            <a:avLst/>
          </a:prstGeom>
          <a:ln w="28575">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Arco 108">
            <a:extLst>
              <a:ext uri="{FF2B5EF4-FFF2-40B4-BE49-F238E27FC236}">
                <a16:creationId xmlns:a16="http://schemas.microsoft.com/office/drawing/2014/main" id="{8A5800E5-CE63-4DDE-96D8-C0BF7A7E2D02}"/>
              </a:ext>
            </a:extLst>
          </p:cNvPr>
          <p:cNvSpPr/>
          <p:nvPr/>
        </p:nvSpPr>
        <p:spPr>
          <a:xfrm flipH="1" flipV="1">
            <a:off x="5712487" y="3475151"/>
            <a:ext cx="1737288" cy="1265142"/>
          </a:xfrm>
          <a:prstGeom prst="arc">
            <a:avLst>
              <a:gd name="adj1" fmla="val 15861715"/>
              <a:gd name="adj2" fmla="val 607160"/>
            </a:avLst>
          </a:prstGeom>
          <a:ln w="28575">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10" name="Arco 109">
            <a:extLst>
              <a:ext uri="{FF2B5EF4-FFF2-40B4-BE49-F238E27FC236}">
                <a16:creationId xmlns:a16="http://schemas.microsoft.com/office/drawing/2014/main" id="{185F6A47-60EF-4CFB-9BAD-947FBCC252B8}"/>
              </a:ext>
            </a:extLst>
          </p:cNvPr>
          <p:cNvSpPr/>
          <p:nvPr/>
        </p:nvSpPr>
        <p:spPr>
          <a:xfrm rot="16757452">
            <a:off x="5310305" y="2264002"/>
            <a:ext cx="2393514" cy="1949087"/>
          </a:xfrm>
          <a:prstGeom prst="arc">
            <a:avLst>
              <a:gd name="adj1" fmla="val 15537638"/>
              <a:gd name="adj2" fmla="val 98021"/>
            </a:avLst>
          </a:prstGeom>
          <a:ln w="28575">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111" name="Arco 110">
            <a:extLst>
              <a:ext uri="{FF2B5EF4-FFF2-40B4-BE49-F238E27FC236}">
                <a16:creationId xmlns:a16="http://schemas.microsoft.com/office/drawing/2014/main" id="{93B5D0D0-5723-411A-96BF-9D27AE2B73FC}"/>
              </a:ext>
            </a:extLst>
          </p:cNvPr>
          <p:cNvSpPr/>
          <p:nvPr/>
        </p:nvSpPr>
        <p:spPr>
          <a:xfrm rot="2687559">
            <a:off x="5319373" y="2346604"/>
            <a:ext cx="2348386" cy="2440684"/>
          </a:xfrm>
          <a:prstGeom prst="arc">
            <a:avLst>
              <a:gd name="adj1" fmla="val 15861715"/>
              <a:gd name="adj2" fmla="val 316782"/>
            </a:avLst>
          </a:prstGeom>
          <a:ln w="28575">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4115873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Voltando ao 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581025" y="2341563"/>
            <a:ext cx="11029950" cy="4125633"/>
          </a:xfrm>
        </p:spPr>
        <p:txBody>
          <a:bodyPr>
            <a:noAutofit/>
          </a:bodyPr>
          <a:lstStyle/>
          <a:p>
            <a:pPr>
              <a:lnSpc>
                <a:spcPct val="150000"/>
              </a:lnSpc>
            </a:pPr>
            <a:r>
              <a:rPr lang="pt-BR" sz="2000" dirty="0"/>
              <a:t>Número de informação da matriz de dados</a:t>
            </a:r>
          </a:p>
          <a:p>
            <a:pPr marL="0" indent="0">
              <a:lnSpc>
                <a:spcPct val="150000"/>
              </a:lnSpc>
              <a:buNone/>
            </a:pPr>
            <a:r>
              <a:rPr lang="pt-BR" sz="2000" dirty="0"/>
              <a:t>A=p(p+1)/2=16*17/2=136</a:t>
            </a:r>
          </a:p>
          <a:p>
            <a:pPr>
              <a:lnSpc>
                <a:spcPct val="150000"/>
              </a:lnSpc>
            </a:pPr>
            <a:r>
              <a:rPr lang="pt-BR" sz="2000" dirty="0"/>
              <a:t>Número de parâmetros</a:t>
            </a:r>
          </a:p>
          <a:p>
            <a:pPr marL="0" indent="0">
              <a:lnSpc>
                <a:spcPct val="150000"/>
              </a:lnSpc>
              <a:buNone/>
            </a:pPr>
            <a:r>
              <a:rPr lang="pt-BR" sz="2000" dirty="0"/>
              <a:t>Cargas = 16</a:t>
            </a:r>
          </a:p>
          <a:p>
            <a:pPr marL="0" indent="0">
              <a:lnSpc>
                <a:spcPct val="150000"/>
              </a:lnSpc>
              <a:buNone/>
            </a:pPr>
            <a:r>
              <a:rPr lang="pt-BR" sz="2000" dirty="0"/>
              <a:t>Variância dos erros das variáveis = 16</a:t>
            </a:r>
          </a:p>
          <a:p>
            <a:pPr marL="0" indent="0">
              <a:lnSpc>
                <a:spcPct val="150000"/>
              </a:lnSpc>
              <a:buNone/>
            </a:pPr>
            <a:r>
              <a:rPr lang="pt-BR" sz="2000" dirty="0"/>
              <a:t>Variância dos fatores = 3</a:t>
            </a:r>
          </a:p>
          <a:p>
            <a:pPr marL="0" indent="0">
              <a:lnSpc>
                <a:spcPct val="150000"/>
              </a:lnSpc>
              <a:buNone/>
            </a:pPr>
            <a:r>
              <a:rPr lang="pt-BR" sz="2000" dirty="0"/>
              <a:t>Total = 35</a:t>
            </a:r>
          </a:p>
          <a:p>
            <a:pPr lvl="1">
              <a:lnSpc>
                <a:spcPct val="150000"/>
              </a:lnSpc>
            </a:pPr>
            <a:endParaRPr lang="pt-BR" sz="2000" dirty="0"/>
          </a:p>
        </p:txBody>
      </p:sp>
    </p:spTree>
    <p:extLst>
      <p:ext uri="{BB962C8B-B14F-4D97-AF65-F5344CB8AC3E}">
        <p14:creationId xmlns:p14="http://schemas.microsoft.com/office/powerpoint/2010/main" val="411161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E3B2DFDC-6E05-43CF-8641-038B38DD7EFA}"/>
              </a:ext>
            </a:extLst>
          </p:cNvPr>
          <p:cNvPicPr>
            <a:picLocks noChangeAspect="1"/>
          </p:cNvPicPr>
          <p:nvPr/>
        </p:nvPicPr>
        <p:blipFill rotWithShape="1">
          <a:blip r:embed="rId2">
            <a:extLst>
              <a:ext uri="{28A0092B-C50C-407E-A947-70E740481C1C}">
                <a14:useLocalDpi xmlns:a14="http://schemas.microsoft.com/office/drawing/2010/main" val="0"/>
              </a:ext>
            </a:extLst>
          </a:blip>
          <a:srcRect t="10609" b="10237"/>
          <a:stretch/>
        </p:blipFill>
        <p:spPr>
          <a:xfrm>
            <a:off x="1300271" y="928047"/>
            <a:ext cx="9824929" cy="5418161"/>
          </a:xfrm>
          <a:prstGeom prst="rect">
            <a:avLst/>
          </a:prstGeom>
        </p:spPr>
      </p:pic>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5960"/>
            <a:ext cx="10058400" cy="1371600"/>
          </a:xfrm>
        </p:spPr>
        <p:txBody>
          <a:bodyPr/>
          <a:lstStyle/>
          <a:p>
            <a:r>
              <a:rPr lang="pt-BR" dirty="0"/>
              <a:t>Resultados</a:t>
            </a:r>
            <a:br>
              <a:rPr lang="pt-BR" dirty="0"/>
            </a:br>
            <a:br>
              <a:rPr lang="pt-BR" dirty="0"/>
            </a:br>
            <a:endParaRPr lang="pt-BR" dirty="0"/>
          </a:p>
        </p:txBody>
      </p:sp>
    </p:spTree>
    <p:extLst>
      <p:ext uri="{BB962C8B-B14F-4D97-AF65-F5344CB8AC3E}">
        <p14:creationId xmlns:p14="http://schemas.microsoft.com/office/powerpoint/2010/main" val="1170379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2D40A049-AE98-4BCE-A3B8-51A2566B92D3}"/>
              </a:ext>
            </a:extLst>
          </p:cNvPr>
          <p:cNvPicPr>
            <a:picLocks noChangeAspect="1"/>
          </p:cNvPicPr>
          <p:nvPr/>
        </p:nvPicPr>
        <p:blipFill rotWithShape="1">
          <a:blip r:embed="rId2"/>
          <a:srcRect b="9253"/>
          <a:stretch/>
        </p:blipFill>
        <p:spPr>
          <a:xfrm>
            <a:off x="4641092" y="185886"/>
            <a:ext cx="6768436" cy="6636154"/>
          </a:xfrm>
          <a:prstGeom prst="rect">
            <a:avLst/>
          </a:prstGeom>
        </p:spPr>
      </p:pic>
      <p:sp>
        <p:nvSpPr>
          <p:cNvPr id="4" name="Título 1">
            <a:extLst>
              <a:ext uri="{FF2B5EF4-FFF2-40B4-BE49-F238E27FC236}">
                <a16:creationId xmlns:a16="http://schemas.microsoft.com/office/drawing/2014/main" id="{53473806-7E1B-435A-9900-16BF45EFB2C9}"/>
              </a:ext>
            </a:extLst>
          </p:cNvPr>
          <p:cNvSpPr>
            <a:spLocks noGrp="1"/>
          </p:cNvSpPr>
          <p:nvPr>
            <p:ph type="title"/>
          </p:nvPr>
        </p:nvSpPr>
        <p:spPr>
          <a:xfrm>
            <a:off x="1066800" y="35960"/>
            <a:ext cx="10058400" cy="1371600"/>
          </a:xfrm>
        </p:spPr>
        <p:txBody>
          <a:bodyPr/>
          <a:lstStyle/>
          <a:p>
            <a:r>
              <a:rPr lang="pt-BR" dirty="0"/>
              <a:t>Resultados</a:t>
            </a:r>
            <a:br>
              <a:rPr lang="pt-BR" dirty="0"/>
            </a:br>
            <a:br>
              <a:rPr lang="pt-BR" dirty="0"/>
            </a:br>
            <a:endParaRPr lang="pt-BR" dirty="0"/>
          </a:p>
        </p:txBody>
      </p:sp>
    </p:spTree>
    <p:extLst>
      <p:ext uri="{BB962C8B-B14F-4D97-AF65-F5344CB8AC3E}">
        <p14:creationId xmlns:p14="http://schemas.microsoft.com/office/powerpoint/2010/main" val="27356683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1BB6F0A-F3EF-4D1D-9845-EA28D0CB9C81}"/>
              </a:ext>
            </a:extLst>
          </p:cNvPr>
          <p:cNvPicPr>
            <a:picLocks noChangeAspect="1"/>
          </p:cNvPicPr>
          <p:nvPr/>
        </p:nvPicPr>
        <p:blipFill>
          <a:blip r:embed="rId2"/>
          <a:stretch>
            <a:fillRect/>
          </a:stretch>
        </p:blipFill>
        <p:spPr>
          <a:xfrm>
            <a:off x="2455175" y="1165959"/>
            <a:ext cx="7062731" cy="4852704"/>
          </a:xfrm>
          <a:prstGeom prst="rect">
            <a:avLst/>
          </a:prstGeom>
        </p:spPr>
      </p:pic>
      <p:sp>
        <p:nvSpPr>
          <p:cNvPr id="4" name="Título 1">
            <a:extLst>
              <a:ext uri="{FF2B5EF4-FFF2-40B4-BE49-F238E27FC236}">
                <a16:creationId xmlns:a16="http://schemas.microsoft.com/office/drawing/2014/main" id="{0E6824B6-98A0-42CF-9C58-082BF641FB2F}"/>
              </a:ext>
            </a:extLst>
          </p:cNvPr>
          <p:cNvSpPr>
            <a:spLocks noGrp="1"/>
          </p:cNvSpPr>
          <p:nvPr>
            <p:ph type="title"/>
          </p:nvPr>
        </p:nvSpPr>
        <p:spPr>
          <a:xfrm>
            <a:off x="1066800" y="35960"/>
            <a:ext cx="10058400" cy="1371600"/>
          </a:xfrm>
        </p:spPr>
        <p:txBody>
          <a:bodyPr/>
          <a:lstStyle/>
          <a:p>
            <a:r>
              <a:rPr lang="pt-BR" dirty="0"/>
              <a:t>Resultados</a:t>
            </a:r>
            <a:br>
              <a:rPr lang="pt-BR" dirty="0"/>
            </a:br>
            <a:br>
              <a:rPr lang="pt-BR" dirty="0"/>
            </a:br>
            <a:endParaRPr lang="pt-BR" dirty="0"/>
          </a:p>
        </p:txBody>
      </p:sp>
    </p:spTree>
    <p:extLst>
      <p:ext uri="{BB962C8B-B14F-4D97-AF65-F5344CB8AC3E}">
        <p14:creationId xmlns:p14="http://schemas.microsoft.com/office/powerpoint/2010/main" val="280620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Exemplo – Escala de </a:t>
            </a:r>
            <a:r>
              <a:rPr lang="pt-BR" dirty="0" err="1"/>
              <a:t>autoeficácia</a:t>
            </a:r>
            <a:br>
              <a:rPr lang="pt-BR" dirty="0"/>
            </a:br>
            <a:endParaRPr lang="pt-BR" dirty="0"/>
          </a:p>
        </p:txBody>
      </p:sp>
      <p:sp>
        <p:nvSpPr>
          <p:cNvPr id="7" name="Espaço Reservado para Conteúdo 2">
            <a:extLst>
              <a:ext uri="{FF2B5EF4-FFF2-40B4-BE49-F238E27FC236}">
                <a16:creationId xmlns:a16="http://schemas.microsoft.com/office/drawing/2014/main" id="{7113F7F7-3234-4556-B800-A89887288B3D}"/>
              </a:ext>
            </a:extLst>
          </p:cNvPr>
          <p:cNvSpPr>
            <a:spLocks noGrp="1"/>
          </p:cNvSpPr>
          <p:nvPr>
            <p:ph idx="1"/>
          </p:nvPr>
        </p:nvSpPr>
        <p:spPr>
          <a:xfrm>
            <a:off x="581025" y="2341563"/>
            <a:ext cx="11029950" cy="3633787"/>
          </a:xfrm>
        </p:spPr>
        <p:txBody>
          <a:bodyPr>
            <a:noAutofit/>
          </a:bodyPr>
          <a:lstStyle/>
          <a:p>
            <a:pPr>
              <a:lnSpc>
                <a:spcPct val="150000"/>
              </a:lnSpc>
            </a:pPr>
            <a:r>
              <a:rPr lang="pt-BR" sz="2000" dirty="0"/>
              <a:t>Após a etapa de validação semântica a escala foi aplicada em uma amostra de 700 indivíduos</a:t>
            </a:r>
          </a:p>
          <a:p>
            <a:pPr>
              <a:lnSpc>
                <a:spcPct val="150000"/>
              </a:lnSpc>
            </a:pPr>
            <a:r>
              <a:rPr lang="pt-BR" sz="2000" dirty="0"/>
              <a:t>A subescala relativa eficácia </a:t>
            </a:r>
            <a:r>
              <a:rPr lang="pt-BR" sz="2000" dirty="0" err="1"/>
              <a:t>autoregulatória</a:t>
            </a:r>
            <a:r>
              <a:rPr lang="pt-BR" sz="2000" dirty="0"/>
              <a:t> apresentou resultados insatisfatórios (muitos valores ausentes!). Após entrevista verificou-se que os participantes não entenderam as questões.</a:t>
            </a:r>
          </a:p>
          <a:p>
            <a:pPr>
              <a:lnSpc>
                <a:spcPct val="150000"/>
              </a:lnSpc>
            </a:pPr>
            <a:r>
              <a:rPr lang="pt-BR" sz="2000" dirty="0"/>
              <a:t>16 itens foram então avaliados – estudo de propriedades psicométricas</a:t>
            </a:r>
          </a:p>
          <a:p>
            <a:pPr>
              <a:lnSpc>
                <a:spcPct val="150000"/>
              </a:lnSpc>
            </a:pPr>
            <a:r>
              <a:rPr lang="pt-BR" sz="2000" dirty="0"/>
              <a:t>Validade de constructo e fidedignidade</a:t>
            </a:r>
          </a:p>
          <a:p>
            <a:pPr>
              <a:lnSpc>
                <a:spcPct val="150000"/>
              </a:lnSpc>
            </a:pPr>
            <a:endParaRPr lang="pt-BR" sz="2000" dirty="0"/>
          </a:p>
          <a:p>
            <a:pPr>
              <a:lnSpc>
                <a:spcPct val="150000"/>
              </a:lnSpc>
            </a:pPr>
            <a:endParaRPr lang="pt-BR" sz="2000" dirty="0"/>
          </a:p>
        </p:txBody>
      </p:sp>
    </p:spTree>
    <p:extLst>
      <p:ext uri="{BB962C8B-B14F-4D97-AF65-F5344CB8AC3E}">
        <p14:creationId xmlns:p14="http://schemas.microsoft.com/office/powerpoint/2010/main" val="341877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6094C346-DF3D-4C89-B1B2-77A1312A5731}"/>
              </a:ext>
            </a:extLst>
          </p:cNvPr>
          <p:cNvPicPr>
            <a:picLocks noChangeAspect="1"/>
          </p:cNvPicPr>
          <p:nvPr/>
        </p:nvPicPr>
        <p:blipFill>
          <a:blip r:embed="rId2"/>
          <a:stretch>
            <a:fillRect/>
          </a:stretch>
        </p:blipFill>
        <p:spPr>
          <a:xfrm>
            <a:off x="2594122" y="1124943"/>
            <a:ext cx="7003755" cy="5275855"/>
          </a:xfrm>
          <a:prstGeom prst="rect">
            <a:avLst/>
          </a:prstGeom>
        </p:spPr>
      </p:pic>
      <p:sp>
        <p:nvSpPr>
          <p:cNvPr id="4" name="Título 1">
            <a:extLst>
              <a:ext uri="{FF2B5EF4-FFF2-40B4-BE49-F238E27FC236}">
                <a16:creationId xmlns:a16="http://schemas.microsoft.com/office/drawing/2014/main" id="{A393C62F-C57E-438A-A825-3FB1E9C23F0F}"/>
              </a:ext>
            </a:extLst>
          </p:cNvPr>
          <p:cNvSpPr>
            <a:spLocks noGrp="1"/>
          </p:cNvSpPr>
          <p:nvPr>
            <p:ph type="title"/>
          </p:nvPr>
        </p:nvSpPr>
        <p:spPr>
          <a:xfrm>
            <a:off x="1066800" y="35960"/>
            <a:ext cx="10058400" cy="1371600"/>
          </a:xfrm>
        </p:spPr>
        <p:txBody>
          <a:bodyPr/>
          <a:lstStyle/>
          <a:p>
            <a:r>
              <a:rPr lang="pt-BR" dirty="0"/>
              <a:t>Resultados</a:t>
            </a:r>
            <a:br>
              <a:rPr lang="pt-BR" dirty="0"/>
            </a:br>
            <a:br>
              <a:rPr lang="pt-BR" dirty="0"/>
            </a:br>
            <a:endParaRPr lang="pt-BR" dirty="0"/>
          </a:p>
        </p:txBody>
      </p:sp>
    </p:spTree>
    <p:extLst>
      <p:ext uri="{BB962C8B-B14F-4D97-AF65-F5344CB8AC3E}">
        <p14:creationId xmlns:p14="http://schemas.microsoft.com/office/powerpoint/2010/main" val="1861166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29DD146-5A0E-4C37-BCD7-FC8AAF78A36B}"/>
              </a:ext>
            </a:extLst>
          </p:cNvPr>
          <p:cNvPicPr>
            <a:picLocks noChangeAspect="1"/>
          </p:cNvPicPr>
          <p:nvPr/>
        </p:nvPicPr>
        <p:blipFill>
          <a:blip r:embed="rId2"/>
          <a:stretch>
            <a:fillRect/>
          </a:stretch>
        </p:blipFill>
        <p:spPr>
          <a:xfrm>
            <a:off x="2604802" y="1003181"/>
            <a:ext cx="6827066" cy="5097368"/>
          </a:xfrm>
          <a:prstGeom prst="rect">
            <a:avLst/>
          </a:prstGeom>
        </p:spPr>
      </p:pic>
      <p:sp>
        <p:nvSpPr>
          <p:cNvPr id="4" name="Título 1">
            <a:extLst>
              <a:ext uri="{FF2B5EF4-FFF2-40B4-BE49-F238E27FC236}">
                <a16:creationId xmlns:a16="http://schemas.microsoft.com/office/drawing/2014/main" id="{116F8FF1-7229-47AF-8B69-2C5D2917921B}"/>
              </a:ext>
            </a:extLst>
          </p:cNvPr>
          <p:cNvSpPr>
            <a:spLocks noGrp="1"/>
          </p:cNvSpPr>
          <p:nvPr>
            <p:ph type="title"/>
          </p:nvPr>
        </p:nvSpPr>
        <p:spPr>
          <a:xfrm>
            <a:off x="1066800" y="35960"/>
            <a:ext cx="10058400" cy="1371600"/>
          </a:xfrm>
        </p:spPr>
        <p:txBody>
          <a:bodyPr/>
          <a:lstStyle/>
          <a:p>
            <a:r>
              <a:rPr lang="pt-BR" dirty="0"/>
              <a:t>Resultados</a:t>
            </a:r>
            <a:br>
              <a:rPr lang="pt-BR" dirty="0"/>
            </a:br>
            <a:br>
              <a:rPr lang="pt-BR" dirty="0"/>
            </a:br>
            <a:endParaRPr lang="pt-BR" dirty="0"/>
          </a:p>
        </p:txBody>
      </p:sp>
    </p:spTree>
    <p:extLst>
      <p:ext uri="{BB962C8B-B14F-4D97-AF65-F5344CB8AC3E}">
        <p14:creationId xmlns:p14="http://schemas.microsoft.com/office/powerpoint/2010/main" val="12327397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23D61A4B-11E3-40B3-B752-3093D6040A3F}"/>
              </a:ext>
            </a:extLst>
          </p:cNvPr>
          <p:cNvPicPr>
            <a:picLocks noChangeAspect="1"/>
          </p:cNvPicPr>
          <p:nvPr/>
        </p:nvPicPr>
        <p:blipFill rotWithShape="1">
          <a:blip r:embed="rId2"/>
          <a:srcRect t="490"/>
          <a:stretch/>
        </p:blipFill>
        <p:spPr>
          <a:xfrm>
            <a:off x="2760132" y="1433015"/>
            <a:ext cx="6452107" cy="5176243"/>
          </a:xfrm>
          <a:prstGeom prst="rect">
            <a:avLst/>
          </a:prstGeom>
        </p:spPr>
      </p:pic>
      <p:sp>
        <p:nvSpPr>
          <p:cNvPr id="4" name="Título 1">
            <a:extLst>
              <a:ext uri="{FF2B5EF4-FFF2-40B4-BE49-F238E27FC236}">
                <a16:creationId xmlns:a16="http://schemas.microsoft.com/office/drawing/2014/main" id="{87885144-CECD-418F-BD65-07256EF962C4}"/>
              </a:ext>
            </a:extLst>
          </p:cNvPr>
          <p:cNvSpPr>
            <a:spLocks noGrp="1"/>
          </p:cNvSpPr>
          <p:nvPr>
            <p:ph type="title"/>
          </p:nvPr>
        </p:nvSpPr>
        <p:spPr>
          <a:xfrm>
            <a:off x="1066800" y="35960"/>
            <a:ext cx="10058400" cy="1371600"/>
          </a:xfrm>
        </p:spPr>
        <p:txBody>
          <a:bodyPr/>
          <a:lstStyle/>
          <a:p>
            <a:r>
              <a:rPr lang="pt-BR" dirty="0"/>
              <a:t>Resultados</a:t>
            </a:r>
            <a:br>
              <a:rPr lang="pt-BR" dirty="0"/>
            </a:br>
            <a:br>
              <a:rPr lang="pt-BR" dirty="0"/>
            </a:br>
            <a:endParaRPr lang="pt-BR" dirty="0"/>
          </a:p>
        </p:txBody>
      </p:sp>
      <p:pic>
        <p:nvPicPr>
          <p:cNvPr id="5" name="Imagem 4">
            <a:extLst>
              <a:ext uri="{FF2B5EF4-FFF2-40B4-BE49-F238E27FC236}">
                <a16:creationId xmlns:a16="http://schemas.microsoft.com/office/drawing/2014/main" id="{5FD3C155-F104-4404-B717-C3A046E93C08}"/>
              </a:ext>
            </a:extLst>
          </p:cNvPr>
          <p:cNvPicPr>
            <a:picLocks noChangeAspect="1"/>
          </p:cNvPicPr>
          <p:nvPr/>
        </p:nvPicPr>
        <p:blipFill rotWithShape="1">
          <a:blip r:embed="rId3"/>
          <a:srcRect b="92067"/>
          <a:stretch/>
        </p:blipFill>
        <p:spPr>
          <a:xfrm>
            <a:off x="2604802" y="1003181"/>
            <a:ext cx="6827066" cy="404379"/>
          </a:xfrm>
          <a:prstGeom prst="rect">
            <a:avLst/>
          </a:prstGeom>
        </p:spPr>
      </p:pic>
    </p:spTree>
    <p:extLst>
      <p:ext uri="{BB962C8B-B14F-4D97-AF65-F5344CB8AC3E}">
        <p14:creationId xmlns:p14="http://schemas.microsoft.com/office/powerpoint/2010/main" val="3957556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7885144-CECD-418F-BD65-07256EF962C4}"/>
              </a:ext>
            </a:extLst>
          </p:cNvPr>
          <p:cNvSpPr>
            <a:spLocks noGrp="1"/>
          </p:cNvSpPr>
          <p:nvPr>
            <p:ph type="title"/>
          </p:nvPr>
        </p:nvSpPr>
        <p:spPr>
          <a:xfrm>
            <a:off x="1066800" y="35960"/>
            <a:ext cx="10058400" cy="1371600"/>
          </a:xfrm>
        </p:spPr>
        <p:txBody>
          <a:bodyPr/>
          <a:lstStyle/>
          <a:p>
            <a:r>
              <a:rPr lang="pt-BR" dirty="0"/>
              <a:t>Resultados</a:t>
            </a:r>
            <a:br>
              <a:rPr lang="pt-BR" dirty="0"/>
            </a:br>
            <a:br>
              <a:rPr lang="pt-BR" dirty="0"/>
            </a:br>
            <a:endParaRPr lang="pt-BR" dirty="0"/>
          </a:p>
        </p:txBody>
      </p:sp>
      <p:pic>
        <p:nvPicPr>
          <p:cNvPr id="7" name="Imagem 6">
            <a:extLst>
              <a:ext uri="{FF2B5EF4-FFF2-40B4-BE49-F238E27FC236}">
                <a16:creationId xmlns:a16="http://schemas.microsoft.com/office/drawing/2014/main" id="{A1B63A9F-BDAB-42FA-BD55-C3B9A9915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298" y="822515"/>
            <a:ext cx="7077952" cy="5999525"/>
          </a:xfrm>
          <a:prstGeom prst="rect">
            <a:avLst/>
          </a:prstGeom>
        </p:spPr>
      </p:pic>
    </p:spTree>
    <p:extLst>
      <p:ext uri="{BB962C8B-B14F-4D97-AF65-F5344CB8AC3E}">
        <p14:creationId xmlns:p14="http://schemas.microsoft.com/office/powerpoint/2010/main" val="190968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Validade de constructo</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r>
              <a:rPr lang="pt-BR" sz="2000" dirty="0"/>
              <a:t>“A </a:t>
            </a:r>
            <a:r>
              <a:rPr lang="pt-BR" sz="2000" i="1" dirty="0"/>
              <a:t>validade de construto</a:t>
            </a:r>
            <a:r>
              <a:rPr lang="pt-BR" sz="2000" dirty="0"/>
              <a:t> é considerada a forma mais fundamental de validade dos instrumentos psicológicos e com toda a razão, dado que ela constitui a maneira direta de verificar a hipótese da legitimidade da representação comportamental dos traços latentes (...)”.  </a:t>
            </a:r>
            <a:r>
              <a:rPr lang="pt-BR" sz="2000" dirty="0" err="1"/>
              <a:t>Pasquali</a:t>
            </a:r>
            <a:r>
              <a:rPr lang="pt-BR" sz="2000" dirty="0"/>
              <a:t> (2009)</a:t>
            </a:r>
          </a:p>
          <a:p>
            <a:pPr marL="0" indent="0">
              <a:lnSpc>
                <a:spcPct val="150000"/>
              </a:lnSpc>
              <a:buNone/>
            </a:pPr>
            <a:endParaRPr lang="pt-BR" sz="2000" dirty="0"/>
          </a:p>
          <a:p>
            <a:pPr marL="0" indent="0">
              <a:lnSpc>
                <a:spcPct val="150000"/>
              </a:lnSpc>
              <a:buNone/>
            </a:pPr>
            <a:r>
              <a:rPr lang="pt-BR" sz="2000" dirty="0"/>
              <a:t>A primeira fonte de validade de construto é fornecida através de correlações consistentemente altas entre medidas delineadas para avaliar um determinado construto (validade convergente). Correlações consistentemente baixas entre medidas delineadas para avaliar construtos diferentes são evidências de validade divergente.</a:t>
            </a:r>
          </a:p>
        </p:txBody>
      </p:sp>
    </p:spTree>
    <p:extLst>
      <p:ext uri="{BB962C8B-B14F-4D97-AF65-F5344CB8AC3E}">
        <p14:creationId xmlns:p14="http://schemas.microsoft.com/office/powerpoint/2010/main" val="359686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1066800" y="390804"/>
            <a:ext cx="10058400" cy="1371600"/>
          </a:xfrm>
        </p:spPr>
        <p:txBody>
          <a:bodyPr/>
          <a:lstStyle/>
          <a:p>
            <a:r>
              <a:rPr lang="pt-BR" dirty="0"/>
              <a:t>Validade de constructo</a:t>
            </a:r>
          </a:p>
        </p:txBody>
      </p:sp>
      <p:sp>
        <p:nvSpPr>
          <p:cNvPr id="3" name="Espaço Reservado para Conteúdo 2">
            <a:extLst>
              <a:ext uri="{FF2B5EF4-FFF2-40B4-BE49-F238E27FC236}">
                <a16:creationId xmlns:a16="http://schemas.microsoft.com/office/drawing/2014/main" id="{29297C1D-109A-4D43-9E23-88222B35E06A}"/>
              </a:ext>
            </a:extLst>
          </p:cNvPr>
          <p:cNvSpPr>
            <a:spLocks noGrp="1"/>
          </p:cNvSpPr>
          <p:nvPr>
            <p:ph idx="1"/>
          </p:nvPr>
        </p:nvSpPr>
        <p:spPr>
          <a:xfrm>
            <a:off x="1066799" y="1679050"/>
            <a:ext cx="10409583" cy="4681993"/>
          </a:xfrm>
        </p:spPr>
        <p:txBody>
          <a:bodyPr>
            <a:noAutofit/>
          </a:bodyPr>
          <a:lstStyle/>
          <a:p>
            <a:pPr marL="0" indent="0">
              <a:lnSpc>
                <a:spcPct val="150000"/>
              </a:lnSpc>
              <a:buNone/>
            </a:pPr>
            <a:r>
              <a:rPr lang="pt-BR" sz="2000" dirty="0"/>
              <a:t>Uma fonte de evidências de validade de construto pode ser obtida a partir da aplicação de técnicas como </a:t>
            </a:r>
            <a:r>
              <a:rPr lang="pt-BR" sz="2000" b="1" dirty="0"/>
              <a:t>Análise Fatorial (AF) </a:t>
            </a:r>
            <a:r>
              <a:rPr lang="pt-BR" sz="2000" dirty="0"/>
              <a:t>e Teoria da Resposta ao Item (TRI). Esta fonte é talvez a fonte mais importante, tão essencial que um outro nome para a validade de construto é a validade fatorial.</a:t>
            </a:r>
          </a:p>
          <a:p>
            <a:pPr>
              <a:lnSpc>
                <a:spcPct val="150000"/>
              </a:lnSpc>
              <a:buFontTx/>
              <a:buChar char="-"/>
            </a:pPr>
            <a:r>
              <a:rPr lang="pt-BR" sz="2000" dirty="0"/>
              <a:t>Existem dois tipos de Análise Fatorial: </a:t>
            </a:r>
          </a:p>
          <a:p>
            <a:pPr lvl="1">
              <a:lnSpc>
                <a:spcPct val="150000"/>
              </a:lnSpc>
              <a:buFontTx/>
              <a:buChar char="-"/>
            </a:pPr>
            <a:r>
              <a:rPr lang="pt-BR" sz="2000" b="1" dirty="0"/>
              <a:t>Análise Fatorial Exploratória (AFE) </a:t>
            </a:r>
            <a:r>
              <a:rPr lang="pt-BR" sz="2000" dirty="0"/>
              <a:t>usado quando ainda não existe uma teoria sobre o número de fatores. </a:t>
            </a:r>
          </a:p>
          <a:p>
            <a:pPr lvl="1">
              <a:lnSpc>
                <a:spcPct val="150000"/>
              </a:lnSpc>
              <a:buFontTx/>
              <a:buChar char="-"/>
            </a:pPr>
            <a:r>
              <a:rPr lang="pt-BR" sz="2000" b="1" dirty="0"/>
              <a:t>Análise Fatorial Confirmatória (AFC) </a:t>
            </a:r>
            <a:r>
              <a:rPr lang="pt-BR" sz="2000" dirty="0"/>
              <a:t>tem como objetivo testar hipóteses ou confirmar teorias a respeito de fatores presumidamente existentes</a:t>
            </a:r>
          </a:p>
        </p:txBody>
      </p:sp>
    </p:spTree>
    <p:extLst>
      <p:ext uri="{BB962C8B-B14F-4D97-AF65-F5344CB8AC3E}">
        <p14:creationId xmlns:p14="http://schemas.microsoft.com/office/powerpoint/2010/main" val="4303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BCAA-1CE0-4F9A-B58D-51104B71556F}"/>
              </a:ext>
            </a:extLst>
          </p:cNvPr>
          <p:cNvSpPr>
            <a:spLocks noGrp="1"/>
          </p:cNvSpPr>
          <p:nvPr>
            <p:ph type="title"/>
          </p:nvPr>
        </p:nvSpPr>
        <p:spPr>
          <a:xfrm>
            <a:off x="602973" y="325237"/>
            <a:ext cx="5585791" cy="1371600"/>
          </a:xfrm>
        </p:spPr>
        <p:txBody>
          <a:bodyPr>
            <a:normAutofit/>
          </a:bodyPr>
          <a:lstStyle/>
          <a:p>
            <a:r>
              <a:rPr lang="pt-BR" sz="2400" dirty="0"/>
              <a:t>Análise fatorial exploratória</a:t>
            </a:r>
            <a:br>
              <a:rPr lang="pt-BR" sz="2400" dirty="0"/>
            </a:br>
            <a:endParaRPr lang="pt-BR" sz="2400" dirty="0"/>
          </a:p>
        </p:txBody>
      </p:sp>
      <p:sp>
        <p:nvSpPr>
          <p:cNvPr id="7" name="Elipse 6">
            <a:extLst>
              <a:ext uri="{FF2B5EF4-FFF2-40B4-BE49-F238E27FC236}">
                <a16:creationId xmlns:a16="http://schemas.microsoft.com/office/drawing/2014/main" id="{80229F07-10FE-4A2F-8BAE-45050BF0A025}"/>
              </a:ext>
            </a:extLst>
          </p:cNvPr>
          <p:cNvSpPr/>
          <p:nvPr/>
        </p:nvSpPr>
        <p:spPr>
          <a:xfrm>
            <a:off x="4810538" y="2752409"/>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8" name="Elipse 7">
            <a:extLst>
              <a:ext uri="{FF2B5EF4-FFF2-40B4-BE49-F238E27FC236}">
                <a16:creationId xmlns:a16="http://schemas.microsoft.com/office/drawing/2014/main" id="{BC091FE2-F153-44A2-A2EB-E8E366146BA7}"/>
              </a:ext>
            </a:extLst>
          </p:cNvPr>
          <p:cNvSpPr/>
          <p:nvPr/>
        </p:nvSpPr>
        <p:spPr>
          <a:xfrm>
            <a:off x="4846570" y="4544692"/>
            <a:ext cx="887896" cy="7156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9" name="CaixaDeTexto 8">
            <a:extLst>
              <a:ext uri="{FF2B5EF4-FFF2-40B4-BE49-F238E27FC236}">
                <a16:creationId xmlns:a16="http://schemas.microsoft.com/office/drawing/2014/main" id="{7757CA3C-56BF-4C77-93D4-5BD1E7500617}"/>
              </a:ext>
            </a:extLst>
          </p:cNvPr>
          <p:cNvSpPr txBox="1"/>
          <p:nvPr/>
        </p:nvSpPr>
        <p:spPr>
          <a:xfrm>
            <a:off x="1722783" y="1489593"/>
            <a:ext cx="596347" cy="369332"/>
          </a:xfrm>
          <a:prstGeom prst="rect">
            <a:avLst/>
          </a:prstGeom>
          <a:solidFill>
            <a:schemeClr val="bg1"/>
          </a:solidFill>
          <a:ln>
            <a:solidFill>
              <a:schemeClr val="tx1"/>
            </a:solidFill>
          </a:ln>
        </p:spPr>
        <p:txBody>
          <a:bodyPr wrap="square" rtlCol="0">
            <a:spAutoFit/>
          </a:bodyPr>
          <a:lstStyle/>
          <a:p>
            <a:pPr algn="ctr"/>
            <a:r>
              <a:rPr lang="pt-BR" dirty="0"/>
              <a:t>X1</a:t>
            </a:r>
          </a:p>
        </p:txBody>
      </p:sp>
      <p:sp>
        <p:nvSpPr>
          <p:cNvPr id="10" name="CaixaDeTexto 9">
            <a:extLst>
              <a:ext uri="{FF2B5EF4-FFF2-40B4-BE49-F238E27FC236}">
                <a16:creationId xmlns:a16="http://schemas.microsoft.com/office/drawing/2014/main" id="{201DFE46-22AF-46E2-A5FD-E7BBE74535DE}"/>
              </a:ext>
            </a:extLst>
          </p:cNvPr>
          <p:cNvSpPr txBox="1"/>
          <p:nvPr/>
        </p:nvSpPr>
        <p:spPr>
          <a:xfrm>
            <a:off x="1722783" y="2040617"/>
            <a:ext cx="596347" cy="369332"/>
          </a:xfrm>
          <a:prstGeom prst="rect">
            <a:avLst/>
          </a:prstGeom>
          <a:solidFill>
            <a:schemeClr val="bg1"/>
          </a:solidFill>
          <a:ln>
            <a:solidFill>
              <a:schemeClr val="tx1"/>
            </a:solidFill>
          </a:ln>
        </p:spPr>
        <p:txBody>
          <a:bodyPr wrap="square" rtlCol="0">
            <a:spAutoFit/>
          </a:bodyPr>
          <a:lstStyle/>
          <a:p>
            <a:pPr algn="ctr"/>
            <a:r>
              <a:rPr lang="pt-BR" dirty="0"/>
              <a:t>X2</a:t>
            </a:r>
          </a:p>
        </p:txBody>
      </p:sp>
      <p:sp>
        <p:nvSpPr>
          <p:cNvPr id="11" name="CaixaDeTexto 10">
            <a:extLst>
              <a:ext uri="{FF2B5EF4-FFF2-40B4-BE49-F238E27FC236}">
                <a16:creationId xmlns:a16="http://schemas.microsoft.com/office/drawing/2014/main" id="{863078AA-D806-4BCD-8EA8-C26D429B39B7}"/>
              </a:ext>
            </a:extLst>
          </p:cNvPr>
          <p:cNvSpPr txBox="1"/>
          <p:nvPr/>
        </p:nvSpPr>
        <p:spPr>
          <a:xfrm>
            <a:off x="1722782" y="2591641"/>
            <a:ext cx="596347" cy="369332"/>
          </a:xfrm>
          <a:prstGeom prst="rect">
            <a:avLst/>
          </a:prstGeom>
          <a:solidFill>
            <a:schemeClr val="bg1"/>
          </a:solidFill>
          <a:ln>
            <a:solidFill>
              <a:schemeClr val="tx1"/>
            </a:solidFill>
          </a:ln>
        </p:spPr>
        <p:txBody>
          <a:bodyPr wrap="square" rtlCol="0">
            <a:spAutoFit/>
          </a:bodyPr>
          <a:lstStyle/>
          <a:p>
            <a:pPr algn="ctr"/>
            <a:r>
              <a:rPr lang="pt-BR" dirty="0"/>
              <a:t>X3</a:t>
            </a:r>
          </a:p>
        </p:txBody>
      </p:sp>
      <p:sp>
        <p:nvSpPr>
          <p:cNvPr id="12" name="CaixaDeTexto 11">
            <a:extLst>
              <a:ext uri="{FF2B5EF4-FFF2-40B4-BE49-F238E27FC236}">
                <a16:creationId xmlns:a16="http://schemas.microsoft.com/office/drawing/2014/main" id="{D2256DBA-EBBB-4A9D-98AD-CB567A2394F4}"/>
              </a:ext>
            </a:extLst>
          </p:cNvPr>
          <p:cNvSpPr txBox="1"/>
          <p:nvPr/>
        </p:nvSpPr>
        <p:spPr>
          <a:xfrm>
            <a:off x="1729411" y="3142665"/>
            <a:ext cx="596347" cy="369332"/>
          </a:xfrm>
          <a:prstGeom prst="rect">
            <a:avLst/>
          </a:prstGeom>
          <a:solidFill>
            <a:schemeClr val="bg1"/>
          </a:solidFill>
          <a:ln>
            <a:solidFill>
              <a:schemeClr val="tx1"/>
            </a:solidFill>
          </a:ln>
        </p:spPr>
        <p:txBody>
          <a:bodyPr wrap="square" rtlCol="0">
            <a:spAutoFit/>
          </a:bodyPr>
          <a:lstStyle/>
          <a:p>
            <a:pPr algn="ctr"/>
            <a:r>
              <a:rPr lang="pt-BR" dirty="0"/>
              <a:t>X4</a:t>
            </a:r>
          </a:p>
        </p:txBody>
      </p:sp>
      <p:sp>
        <p:nvSpPr>
          <p:cNvPr id="13" name="CaixaDeTexto 12">
            <a:extLst>
              <a:ext uri="{FF2B5EF4-FFF2-40B4-BE49-F238E27FC236}">
                <a16:creationId xmlns:a16="http://schemas.microsoft.com/office/drawing/2014/main" id="{C3A83041-85AA-42E1-963B-888D932F9F7D}"/>
              </a:ext>
            </a:extLst>
          </p:cNvPr>
          <p:cNvSpPr txBox="1"/>
          <p:nvPr/>
        </p:nvSpPr>
        <p:spPr>
          <a:xfrm>
            <a:off x="1729411" y="3693689"/>
            <a:ext cx="596347" cy="369332"/>
          </a:xfrm>
          <a:prstGeom prst="rect">
            <a:avLst/>
          </a:prstGeom>
          <a:solidFill>
            <a:schemeClr val="bg1"/>
          </a:solidFill>
          <a:ln>
            <a:solidFill>
              <a:schemeClr val="tx1"/>
            </a:solidFill>
          </a:ln>
        </p:spPr>
        <p:txBody>
          <a:bodyPr wrap="square" rtlCol="0">
            <a:spAutoFit/>
          </a:bodyPr>
          <a:lstStyle/>
          <a:p>
            <a:pPr algn="ctr"/>
            <a:r>
              <a:rPr lang="pt-BR" dirty="0"/>
              <a:t>X5</a:t>
            </a:r>
          </a:p>
        </p:txBody>
      </p:sp>
      <p:sp>
        <p:nvSpPr>
          <p:cNvPr id="14" name="CaixaDeTexto 13">
            <a:extLst>
              <a:ext uri="{FF2B5EF4-FFF2-40B4-BE49-F238E27FC236}">
                <a16:creationId xmlns:a16="http://schemas.microsoft.com/office/drawing/2014/main" id="{F746D090-96D8-47EC-97ED-5F9AC914FEB5}"/>
              </a:ext>
            </a:extLst>
          </p:cNvPr>
          <p:cNvSpPr txBox="1"/>
          <p:nvPr/>
        </p:nvSpPr>
        <p:spPr>
          <a:xfrm>
            <a:off x="1729410" y="4244713"/>
            <a:ext cx="596347" cy="369332"/>
          </a:xfrm>
          <a:prstGeom prst="rect">
            <a:avLst/>
          </a:prstGeom>
          <a:solidFill>
            <a:schemeClr val="bg1"/>
          </a:solidFill>
          <a:ln>
            <a:solidFill>
              <a:schemeClr val="tx1"/>
            </a:solidFill>
          </a:ln>
        </p:spPr>
        <p:txBody>
          <a:bodyPr wrap="square" rtlCol="0">
            <a:spAutoFit/>
          </a:bodyPr>
          <a:lstStyle/>
          <a:p>
            <a:pPr algn="ctr"/>
            <a:r>
              <a:rPr lang="pt-BR" dirty="0"/>
              <a:t>X6</a:t>
            </a:r>
          </a:p>
        </p:txBody>
      </p:sp>
      <p:sp>
        <p:nvSpPr>
          <p:cNvPr id="15" name="CaixaDeTexto 14">
            <a:extLst>
              <a:ext uri="{FF2B5EF4-FFF2-40B4-BE49-F238E27FC236}">
                <a16:creationId xmlns:a16="http://schemas.microsoft.com/office/drawing/2014/main" id="{C314E98D-8C32-4A47-9642-983E44BBE1C6}"/>
              </a:ext>
            </a:extLst>
          </p:cNvPr>
          <p:cNvSpPr txBox="1"/>
          <p:nvPr/>
        </p:nvSpPr>
        <p:spPr>
          <a:xfrm>
            <a:off x="1729410" y="4795737"/>
            <a:ext cx="596347" cy="369332"/>
          </a:xfrm>
          <a:prstGeom prst="rect">
            <a:avLst/>
          </a:prstGeom>
          <a:solidFill>
            <a:schemeClr val="bg1"/>
          </a:solidFill>
          <a:ln>
            <a:solidFill>
              <a:schemeClr val="tx1"/>
            </a:solidFill>
          </a:ln>
        </p:spPr>
        <p:txBody>
          <a:bodyPr wrap="square" rtlCol="0">
            <a:spAutoFit/>
          </a:bodyPr>
          <a:lstStyle/>
          <a:p>
            <a:pPr algn="ctr"/>
            <a:r>
              <a:rPr lang="pt-BR" dirty="0"/>
              <a:t>X7</a:t>
            </a:r>
          </a:p>
        </p:txBody>
      </p:sp>
      <p:sp>
        <p:nvSpPr>
          <p:cNvPr id="16" name="CaixaDeTexto 15">
            <a:extLst>
              <a:ext uri="{FF2B5EF4-FFF2-40B4-BE49-F238E27FC236}">
                <a16:creationId xmlns:a16="http://schemas.microsoft.com/office/drawing/2014/main" id="{5DDF3268-2870-4268-9343-D688A45AEE82}"/>
              </a:ext>
            </a:extLst>
          </p:cNvPr>
          <p:cNvSpPr txBox="1"/>
          <p:nvPr/>
        </p:nvSpPr>
        <p:spPr>
          <a:xfrm>
            <a:off x="1729410" y="5346761"/>
            <a:ext cx="596347" cy="369332"/>
          </a:xfrm>
          <a:prstGeom prst="rect">
            <a:avLst/>
          </a:prstGeom>
          <a:solidFill>
            <a:schemeClr val="bg1"/>
          </a:solidFill>
          <a:ln>
            <a:solidFill>
              <a:schemeClr val="tx1"/>
            </a:solidFill>
          </a:ln>
        </p:spPr>
        <p:txBody>
          <a:bodyPr wrap="square" rtlCol="0">
            <a:spAutoFit/>
          </a:bodyPr>
          <a:lstStyle/>
          <a:p>
            <a:pPr algn="ctr"/>
            <a:r>
              <a:rPr lang="pt-BR" dirty="0"/>
              <a:t>X8</a:t>
            </a:r>
          </a:p>
        </p:txBody>
      </p:sp>
      <p:sp>
        <p:nvSpPr>
          <p:cNvPr id="17" name="CaixaDeTexto 16">
            <a:extLst>
              <a:ext uri="{FF2B5EF4-FFF2-40B4-BE49-F238E27FC236}">
                <a16:creationId xmlns:a16="http://schemas.microsoft.com/office/drawing/2014/main" id="{76F1909C-8E66-4251-9838-FD64CC7144E2}"/>
              </a:ext>
            </a:extLst>
          </p:cNvPr>
          <p:cNvSpPr txBox="1"/>
          <p:nvPr/>
        </p:nvSpPr>
        <p:spPr>
          <a:xfrm>
            <a:off x="1729409" y="5897785"/>
            <a:ext cx="596347" cy="369332"/>
          </a:xfrm>
          <a:prstGeom prst="rect">
            <a:avLst/>
          </a:prstGeom>
          <a:solidFill>
            <a:schemeClr val="bg1"/>
          </a:solidFill>
          <a:ln>
            <a:solidFill>
              <a:schemeClr val="tx1"/>
            </a:solidFill>
          </a:ln>
        </p:spPr>
        <p:txBody>
          <a:bodyPr wrap="square" rtlCol="0">
            <a:spAutoFit/>
          </a:bodyPr>
          <a:lstStyle/>
          <a:p>
            <a:pPr algn="ctr"/>
            <a:r>
              <a:rPr lang="pt-BR" dirty="0"/>
              <a:t>X9</a:t>
            </a:r>
          </a:p>
        </p:txBody>
      </p:sp>
      <p:sp>
        <p:nvSpPr>
          <p:cNvPr id="18" name="CaixaDeTexto 17">
            <a:extLst>
              <a:ext uri="{FF2B5EF4-FFF2-40B4-BE49-F238E27FC236}">
                <a16:creationId xmlns:a16="http://schemas.microsoft.com/office/drawing/2014/main" id="{FD2322BB-393E-4D6C-81DF-7CFCDE98C07F}"/>
              </a:ext>
            </a:extLst>
          </p:cNvPr>
          <p:cNvSpPr txBox="1"/>
          <p:nvPr/>
        </p:nvSpPr>
        <p:spPr>
          <a:xfrm>
            <a:off x="1736037" y="6448805"/>
            <a:ext cx="596347" cy="369332"/>
          </a:xfrm>
          <a:prstGeom prst="rect">
            <a:avLst/>
          </a:prstGeom>
          <a:solidFill>
            <a:schemeClr val="bg1"/>
          </a:solidFill>
          <a:ln>
            <a:solidFill>
              <a:schemeClr val="tx1"/>
            </a:solidFill>
          </a:ln>
        </p:spPr>
        <p:txBody>
          <a:bodyPr wrap="square" rtlCol="0">
            <a:spAutoFit/>
          </a:bodyPr>
          <a:lstStyle/>
          <a:p>
            <a:pPr algn="ctr"/>
            <a:r>
              <a:rPr lang="pt-BR" dirty="0"/>
              <a:t>X10</a:t>
            </a:r>
          </a:p>
        </p:txBody>
      </p:sp>
      <p:cxnSp>
        <p:nvCxnSpPr>
          <p:cNvPr id="22" name="Conector de Seta Reta 21">
            <a:extLst>
              <a:ext uri="{FF2B5EF4-FFF2-40B4-BE49-F238E27FC236}">
                <a16:creationId xmlns:a16="http://schemas.microsoft.com/office/drawing/2014/main" id="{D823B953-C15C-4F8E-B690-23B113614038}"/>
              </a:ext>
            </a:extLst>
          </p:cNvPr>
          <p:cNvCxnSpPr>
            <a:cxnSpLocks/>
            <a:stCxn id="9" idx="3"/>
            <a:endCxn id="7" idx="1"/>
          </p:cNvCxnSpPr>
          <p:nvPr/>
        </p:nvCxnSpPr>
        <p:spPr>
          <a:xfrm>
            <a:off x="2319130" y="1674259"/>
            <a:ext cx="2621437" cy="118295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F50DA326-9F00-4AD6-9F7F-7AD81F985BA2}"/>
              </a:ext>
            </a:extLst>
          </p:cNvPr>
          <p:cNvCxnSpPr>
            <a:cxnSpLocks/>
            <a:stCxn id="10" idx="3"/>
          </p:cNvCxnSpPr>
          <p:nvPr/>
        </p:nvCxnSpPr>
        <p:spPr>
          <a:xfrm>
            <a:off x="2319130" y="2225283"/>
            <a:ext cx="2538832" cy="75529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CC00DF42-4CA0-4069-BCF0-611449783403}"/>
              </a:ext>
            </a:extLst>
          </p:cNvPr>
          <p:cNvCxnSpPr>
            <a:cxnSpLocks/>
            <a:stCxn id="11" idx="3"/>
            <a:endCxn id="7" idx="2"/>
          </p:cNvCxnSpPr>
          <p:nvPr/>
        </p:nvCxnSpPr>
        <p:spPr>
          <a:xfrm>
            <a:off x="2319129" y="2776307"/>
            <a:ext cx="2491409" cy="33391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E7403A7A-36C5-466B-B6A7-CB05912D127A}"/>
              </a:ext>
            </a:extLst>
          </p:cNvPr>
          <p:cNvCxnSpPr>
            <a:cxnSpLocks/>
            <a:stCxn id="12" idx="3"/>
            <a:endCxn id="7" idx="2"/>
          </p:cNvCxnSpPr>
          <p:nvPr/>
        </p:nvCxnSpPr>
        <p:spPr>
          <a:xfrm flipV="1">
            <a:off x="2325758" y="3110218"/>
            <a:ext cx="2484780" cy="21711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213096E4-6465-4502-A727-A1D7F8E625F8}"/>
              </a:ext>
            </a:extLst>
          </p:cNvPr>
          <p:cNvCxnSpPr>
            <a:cxnSpLocks/>
            <a:stCxn id="13" idx="3"/>
            <a:endCxn id="7" idx="2"/>
          </p:cNvCxnSpPr>
          <p:nvPr/>
        </p:nvCxnSpPr>
        <p:spPr>
          <a:xfrm flipV="1">
            <a:off x="2325758" y="3110218"/>
            <a:ext cx="2484780" cy="76813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8C77AD49-15ED-4DBB-8CFE-E0B88CF64D69}"/>
              </a:ext>
            </a:extLst>
          </p:cNvPr>
          <p:cNvCxnSpPr>
            <a:cxnSpLocks/>
            <a:stCxn id="14" idx="3"/>
          </p:cNvCxnSpPr>
          <p:nvPr/>
        </p:nvCxnSpPr>
        <p:spPr>
          <a:xfrm flipV="1">
            <a:off x="2325757" y="3256463"/>
            <a:ext cx="2527439" cy="1172916"/>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1AE495BA-E065-4E1D-BF90-1DEE92CDF1F9}"/>
              </a:ext>
            </a:extLst>
          </p:cNvPr>
          <p:cNvCxnSpPr>
            <a:cxnSpLocks/>
            <a:stCxn id="15" idx="3"/>
            <a:endCxn id="8" idx="2"/>
          </p:cNvCxnSpPr>
          <p:nvPr/>
        </p:nvCxnSpPr>
        <p:spPr>
          <a:xfrm flipV="1">
            <a:off x="2325757" y="4902501"/>
            <a:ext cx="2520813" cy="7790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5BDD0048-F24B-4F56-8138-9B50857ABC9E}"/>
              </a:ext>
            </a:extLst>
          </p:cNvPr>
          <p:cNvCxnSpPr>
            <a:cxnSpLocks/>
            <a:stCxn id="16" idx="3"/>
          </p:cNvCxnSpPr>
          <p:nvPr/>
        </p:nvCxnSpPr>
        <p:spPr>
          <a:xfrm flipV="1">
            <a:off x="2325757" y="5064663"/>
            <a:ext cx="2581783" cy="4667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E7DBACDA-C334-4B6C-AC6A-4FB8C973875C}"/>
              </a:ext>
            </a:extLst>
          </p:cNvPr>
          <p:cNvCxnSpPr>
            <a:cxnSpLocks/>
            <a:stCxn id="17" idx="3"/>
            <a:endCxn id="8" idx="3"/>
          </p:cNvCxnSpPr>
          <p:nvPr/>
        </p:nvCxnSpPr>
        <p:spPr>
          <a:xfrm flipV="1">
            <a:off x="2325756" y="5155509"/>
            <a:ext cx="2650843" cy="92694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21325474-42C5-4072-9ED0-292A9DB3012F}"/>
              </a:ext>
            </a:extLst>
          </p:cNvPr>
          <p:cNvCxnSpPr>
            <a:cxnSpLocks/>
            <a:stCxn id="18" idx="3"/>
            <a:endCxn id="8" idx="3"/>
          </p:cNvCxnSpPr>
          <p:nvPr/>
        </p:nvCxnSpPr>
        <p:spPr>
          <a:xfrm flipV="1">
            <a:off x="2332384" y="5155509"/>
            <a:ext cx="2644215" cy="147796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ítulo 1">
            <a:extLst>
              <a:ext uri="{FF2B5EF4-FFF2-40B4-BE49-F238E27FC236}">
                <a16:creationId xmlns:a16="http://schemas.microsoft.com/office/drawing/2014/main" id="{D40158E2-5F72-4123-9651-4CA4D2132AA0}"/>
              </a:ext>
            </a:extLst>
          </p:cNvPr>
          <p:cNvSpPr txBox="1">
            <a:spLocks/>
          </p:cNvSpPr>
          <p:nvPr/>
        </p:nvSpPr>
        <p:spPr>
          <a:xfrm>
            <a:off x="6427303" y="302659"/>
            <a:ext cx="5493026" cy="13716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dirty="0"/>
              <a:t>Análise fatorial confirmatória</a:t>
            </a:r>
          </a:p>
          <a:p>
            <a:endParaRPr lang="pt-BR" sz="2400" dirty="0"/>
          </a:p>
        </p:txBody>
      </p:sp>
      <p:sp>
        <p:nvSpPr>
          <p:cNvPr id="66" name="Elipse 65">
            <a:extLst>
              <a:ext uri="{FF2B5EF4-FFF2-40B4-BE49-F238E27FC236}">
                <a16:creationId xmlns:a16="http://schemas.microsoft.com/office/drawing/2014/main" id="{354D9F48-E98D-431A-8634-EC37DCE88C5B}"/>
              </a:ext>
            </a:extLst>
          </p:cNvPr>
          <p:cNvSpPr/>
          <p:nvPr/>
        </p:nvSpPr>
        <p:spPr>
          <a:xfrm>
            <a:off x="10780640" y="2960973"/>
            <a:ext cx="887896" cy="715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F1</a:t>
            </a:r>
          </a:p>
        </p:txBody>
      </p:sp>
      <p:sp>
        <p:nvSpPr>
          <p:cNvPr id="67" name="Elipse 66">
            <a:extLst>
              <a:ext uri="{FF2B5EF4-FFF2-40B4-BE49-F238E27FC236}">
                <a16:creationId xmlns:a16="http://schemas.microsoft.com/office/drawing/2014/main" id="{986132EE-383C-413E-B392-9F08EFA06AA1}"/>
              </a:ext>
            </a:extLst>
          </p:cNvPr>
          <p:cNvSpPr/>
          <p:nvPr/>
        </p:nvSpPr>
        <p:spPr>
          <a:xfrm>
            <a:off x="10793894" y="5610671"/>
            <a:ext cx="887896" cy="715617"/>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F2</a:t>
            </a:r>
          </a:p>
        </p:txBody>
      </p:sp>
      <p:sp>
        <p:nvSpPr>
          <p:cNvPr id="68" name="CaixaDeTexto 67">
            <a:extLst>
              <a:ext uri="{FF2B5EF4-FFF2-40B4-BE49-F238E27FC236}">
                <a16:creationId xmlns:a16="http://schemas.microsoft.com/office/drawing/2014/main" id="{4F6857D8-D383-44F4-A8E4-74A8A4EAD33B}"/>
              </a:ext>
            </a:extLst>
          </p:cNvPr>
          <p:cNvSpPr txBox="1"/>
          <p:nvPr/>
        </p:nvSpPr>
        <p:spPr>
          <a:xfrm>
            <a:off x="7692885" y="148612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X1</a:t>
            </a:r>
          </a:p>
        </p:txBody>
      </p:sp>
      <p:sp>
        <p:nvSpPr>
          <p:cNvPr id="69" name="CaixaDeTexto 68">
            <a:extLst>
              <a:ext uri="{FF2B5EF4-FFF2-40B4-BE49-F238E27FC236}">
                <a16:creationId xmlns:a16="http://schemas.microsoft.com/office/drawing/2014/main" id="{0C00AF9E-87D6-4E40-BA84-4F87128D1A67}"/>
              </a:ext>
            </a:extLst>
          </p:cNvPr>
          <p:cNvSpPr txBox="1"/>
          <p:nvPr/>
        </p:nvSpPr>
        <p:spPr>
          <a:xfrm>
            <a:off x="7692885" y="2037147"/>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X2</a:t>
            </a:r>
          </a:p>
        </p:txBody>
      </p:sp>
      <p:sp>
        <p:nvSpPr>
          <p:cNvPr id="70" name="CaixaDeTexto 69">
            <a:extLst>
              <a:ext uri="{FF2B5EF4-FFF2-40B4-BE49-F238E27FC236}">
                <a16:creationId xmlns:a16="http://schemas.microsoft.com/office/drawing/2014/main" id="{CF14778D-0056-451B-8EA3-DE39FFC26037}"/>
              </a:ext>
            </a:extLst>
          </p:cNvPr>
          <p:cNvSpPr txBox="1"/>
          <p:nvPr/>
        </p:nvSpPr>
        <p:spPr>
          <a:xfrm>
            <a:off x="7692884" y="2588171"/>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X3</a:t>
            </a:r>
          </a:p>
        </p:txBody>
      </p:sp>
      <p:sp>
        <p:nvSpPr>
          <p:cNvPr id="71" name="CaixaDeTexto 70">
            <a:extLst>
              <a:ext uri="{FF2B5EF4-FFF2-40B4-BE49-F238E27FC236}">
                <a16:creationId xmlns:a16="http://schemas.microsoft.com/office/drawing/2014/main" id="{A4B9E2AF-3D27-4A33-82D3-7CB45431C53F}"/>
              </a:ext>
            </a:extLst>
          </p:cNvPr>
          <p:cNvSpPr txBox="1"/>
          <p:nvPr/>
        </p:nvSpPr>
        <p:spPr>
          <a:xfrm>
            <a:off x="7699513" y="3139195"/>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X4</a:t>
            </a:r>
          </a:p>
        </p:txBody>
      </p:sp>
      <p:sp>
        <p:nvSpPr>
          <p:cNvPr id="72" name="CaixaDeTexto 71">
            <a:extLst>
              <a:ext uri="{FF2B5EF4-FFF2-40B4-BE49-F238E27FC236}">
                <a16:creationId xmlns:a16="http://schemas.microsoft.com/office/drawing/2014/main" id="{BD243D85-B1F2-4065-9FFF-B044C87490B3}"/>
              </a:ext>
            </a:extLst>
          </p:cNvPr>
          <p:cNvSpPr txBox="1"/>
          <p:nvPr/>
        </p:nvSpPr>
        <p:spPr>
          <a:xfrm>
            <a:off x="7699513" y="3690219"/>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X5</a:t>
            </a:r>
          </a:p>
        </p:txBody>
      </p:sp>
      <p:sp>
        <p:nvSpPr>
          <p:cNvPr id="73" name="CaixaDeTexto 72">
            <a:extLst>
              <a:ext uri="{FF2B5EF4-FFF2-40B4-BE49-F238E27FC236}">
                <a16:creationId xmlns:a16="http://schemas.microsoft.com/office/drawing/2014/main" id="{A331B06B-FCDD-45FE-B33D-EB35C95D4CCC}"/>
              </a:ext>
            </a:extLst>
          </p:cNvPr>
          <p:cNvSpPr txBox="1"/>
          <p:nvPr/>
        </p:nvSpPr>
        <p:spPr>
          <a:xfrm>
            <a:off x="7699512" y="4241243"/>
            <a:ext cx="596347" cy="369332"/>
          </a:xfrm>
          <a:prstGeom prst="rect">
            <a:avLst/>
          </a:prstGeom>
          <a:solidFill>
            <a:schemeClr val="bg1"/>
          </a:solidFill>
          <a:ln>
            <a:solidFill>
              <a:schemeClr val="accent1">
                <a:lumMod val="75000"/>
              </a:schemeClr>
            </a:solidFill>
          </a:ln>
        </p:spPr>
        <p:txBody>
          <a:bodyPr wrap="square" rtlCol="0">
            <a:spAutoFit/>
          </a:bodyPr>
          <a:lstStyle/>
          <a:p>
            <a:pPr algn="ctr"/>
            <a:r>
              <a:rPr lang="pt-BR" dirty="0">
                <a:solidFill>
                  <a:schemeClr val="accent1">
                    <a:lumMod val="50000"/>
                  </a:schemeClr>
                </a:solidFill>
              </a:rPr>
              <a:t>X6</a:t>
            </a:r>
          </a:p>
        </p:txBody>
      </p:sp>
      <p:sp>
        <p:nvSpPr>
          <p:cNvPr id="74" name="CaixaDeTexto 73">
            <a:extLst>
              <a:ext uri="{FF2B5EF4-FFF2-40B4-BE49-F238E27FC236}">
                <a16:creationId xmlns:a16="http://schemas.microsoft.com/office/drawing/2014/main" id="{1111F85F-61E6-4A06-9885-563A970D2B9E}"/>
              </a:ext>
            </a:extLst>
          </p:cNvPr>
          <p:cNvSpPr txBox="1"/>
          <p:nvPr/>
        </p:nvSpPr>
        <p:spPr>
          <a:xfrm>
            <a:off x="7699512" y="4792267"/>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X7</a:t>
            </a:r>
          </a:p>
        </p:txBody>
      </p:sp>
      <p:sp>
        <p:nvSpPr>
          <p:cNvPr id="75" name="CaixaDeTexto 74">
            <a:extLst>
              <a:ext uri="{FF2B5EF4-FFF2-40B4-BE49-F238E27FC236}">
                <a16:creationId xmlns:a16="http://schemas.microsoft.com/office/drawing/2014/main" id="{FA09AD66-4B01-48B7-9E4C-E1DC008BF372}"/>
              </a:ext>
            </a:extLst>
          </p:cNvPr>
          <p:cNvSpPr txBox="1"/>
          <p:nvPr/>
        </p:nvSpPr>
        <p:spPr>
          <a:xfrm>
            <a:off x="7699512" y="5343291"/>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X8</a:t>
            </a:r>
          </a:p>
        </p:txBody>
      </p:sp>
      <p:sp>
        <p:nvSpPr>
          <p:cNvPr id="76" name="CaixaDeTexto 75">
            <a:extLst>
              <a:ext uri="{FF2B5EF4-FFF2-40B4-BE49-F238E27FC236}">
                <a16:creationId xmlns:a16="http://schemas.microsoft.com/office/drawing/2014/main" id="{88EA93A7-DDFD-4761-8375-154B351FCF14}"/>
              </a:ext>
            </a:extLst>
          </p:cNvPr>
          <p:cNvSpPr txBox="1"/>
          <p:nvPr/>
        </p:nvSpPr>
        <p:spPr>
          <a:xfrm>
            <a:off x="7699511" y="589431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X9</a:t>
            </a:r>
          </a:p>
        </p:txBody>
      </p:sp>
      <p:sp>
        <p:nvSpPr>
          <p:cNvPr id="77" name="CaixaDeTexto 76">
            <a:extLst>
              <a:ext uri="{FF2B5EF4-FFF2-40B4-BE49-F238E27FC236}">
                <a16:creationId xmlns:a16="http://schemas.microsoft.com/office/drawing/2014/main" id="{B14345FE-FACC-42F0-A1A2-E870060DF433}"/>
              </a:ext>
            </a:extLst>
          </p:cNvPr>
          <p:cNvSpPr txBox="1"/>
          <p:nvPr/>
        </p:nvSpPr>
        <p:spPr>
          <a:xfrm>
            <a:off x="7706139" y="6445335"/>
            <a:ext cx="596347" cy="369332"/>
          </a:xfrm>
          <a:prstGeom prst="rect">
            <a:avLst/>
          </a:prstGeom>
          <a:solidFill>
            <a:schemeClr val="bg1"/>
          </a:solidFill>
          <a:ln>
            <a:solidFill>
              <a:schemeClr val="accent6">
                <a:lumMod val="75000"/>
              </a:schemeClr>
            </a:solidFill>
          </a:ln>
        </p:spPr>
        <p:txBody>
          <a:bodyPr wrap="square" rtlCol="0">
            <a:spAutoFit/>
          </a:bodyPr>
          <a:lstStyle/>
          <a:p>
            <a:pPr algn="ctr"/>
            <a:r>
              <a:rPr lang="pt-BR" dirty="0">
                <a:solidFill>
                  <a:schemeClr val="accent6">
                    <a:lumMod val="50000"/>
                  </a:schemeClr>
                </a:solidFill>
              </a:rPr>
              <a:t>X10</a:t>
            </a:r>
          </a:p>
        </p:txBody>
      </p:sp>
      <p:cxnSp>
        <p:nvCxnSpPr>
          <p:cNvPr id="78" name="Conector de Seta Reta 77">
            <a:extLst>
              <a:ext uri="{FF2B5EF4-FFF2-40B4-BE49-F238E27FC236}">
                <a16:creationId xmlns:a16="http://schemas.microsoft.com/office/drawing/2014/main" id="{CC2EE8B4-5FDC-4A76-9B66-DECB061782C1}"/>
              </a:ext>
            </a:extLst>
          </p:cNvPr>
          <p:cNvCxnSpPr>
            <a:cxnSpLocks/>
            <a:stCxn id="68" idx="3"/>
            <a:endCxn id="66" idx="2"/>
          </p:cNvCxnSpPr>
          <p:nvPr/>
        </p:nvCxnSpPr>
        <p:spPr>
          <a:xfrm>
            <a:off x="8289232" y="1670789"/>
            <a:ext cx="2491408" cy="164799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a:extLst>
              <a:ext uri="{FF2B5EF4-FFF2-40B4-BE49-F238E27FC236}">
                <a16:creationId xmlns:a16="http://schemas.microsoft.com/office/drawing/2014/main" id="{8C6422B9-B7EB-476A-889B-A124D746B5B2}"/>
              </a:ext>
            </a:extLst>
          </p:cNvPr>
          <p:cNvCxnSpPr>
            <a:cxnSpLocks/>
            <a:stCxn id="69" idx="3"/>
            <a:endCxn id="66" idx="2"/>
          </p:cNvCxnSpPr>
          <p:nvPr/>
        </p:nvCxnSpPr>
        <p:spPr>
          <a:xfrm>
            <a:off x="8289232" y="2221813"/>
            <a:ext cx="2491408" cy="109696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ector de Seta Reta 79">
            <a:extLst>
              <a:ext uri="{FF2B5EF4-FFF2-40B4-BE49-F238E27FC236}">
                <a16:creationId xmlns:a16="http://schemas.microsoft.com/office/drawing/2014/main" id="{0DD5E9C4-EE8A-4713-ABB9-7C462402DE88}"/>
              </a:ext>
            </a:extLst>
          </p:cNvPr>
          <p:cNvCxnSpPr>
            <a:cxnSpLocks/>
            <a:stCxn id="70" idx="3"/>
            <a:endCxn id="66" idx="2"/>
          </p:cNvCxnSpPr>
          <p:nvPr/>
        </p:nvCxnSpPr>
        <p:spPr>
          <a:xfrm>
            <a:off x="8289231" y="2772837"/>
            <a:ext cx="2491409" cy="5459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ector de Seta Reta 80">
            <a:extLst>
              <a:ext uri="{FF2B5EF4-FFF2-40B4-BE49-F238E27FC236}">
                <a16:creationId xmlns:a16="http://schemas.microsoft.com/office/drawing/2014/main" id="{019BC3C9-C79F-40A9-99BA-56598DF0BF9A}"/>
              </a:ext>
            </a:extLst>
          </p:cNvPr>
          <p:cNvCxnSpPr>
            <a:stCxn id="71" idx="3"/>
            <a:endCxn id="66" idx="2"/>
          </p:cNvCxnSpPr>
          <p:nvPr/>
        </p:nvCxnSpPr>
        <p:spPr>
          <a:xfrm flipV="1">
            <a:off x="8295860" y="3318782"/>
            <a:ext cx="2484780" cy="507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Conector de Seta Reta 81">
            <a:extLst>
              <a:ext uri="{FF2B5EF4-FFF2-40B4-BE49-F238E27FC236}">
                <a16:creationId xmlns:a16="http://schemas.microsoft.com/office/drawing/2014/main" id="{9848653C-B47E-492F-B7B7-286A396ACA22}"/>
              </a:ext>
            </a:extLst>
          </p:cNvPr>
          <p:cNvCxnSpPr>
            <a:stCxn id="72" idx="3"/>
            <a:endCxn id="66" idx="2"/>
          </p:cNvCxnSpPr>
          <p:nvPr/>
        </p:nvCxnSpPr>
        <p:spPr>
          <a:xfrm flipV="1">
            <a:off x="8295860" y="3318782"/>
            <a:ext cx="2484780" cy="55610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de Seta Reta 82">
            <a:extLst>
              <a:ext uri="{FF2B5EF4-FFF2-40B4-BE49-F238E27FC236}">
                <a16:creationId xmlns:a16="http://schemas.microsoft.com/office/drawing/2014/main" id="{140C4027-50C0-4526-BA49-CC5397B589CA}"/>
              </a:ext>
            </a:extLst>
          </p:cNvPr>
          <p:cNvCxnSpPr>
            <a:stCxn id="73" idx="3"/>
            <a:endCxn id="66" idx="2"/>
          </p:cNvCxnSpPr>
          <p:nvPr/>
        </p:nvCxnSpPr>
        <p:spPr>
          <a:xfrm flipV="1">
            <a:off x="8295859" y="3318782"/>
            <a:ext cx="2484781" cy="110712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Conector de Seta Reta 83">
            <a:extLst>
              <a:ext uri="{FF2B5EF4-FFF2-40B4-BE49-F238E27FC236}">
                <a16:creationId xmlns:a16="http://schemas.microsoft.com/office/drawing/2014/main" id="{4078CE2C-10AC-46AC-BC88-14EF2FCA59A8}"/>
              </a:ext>
            </a:extLst>
          </p:cNvPr>
          <p:cNvCxnSpPr>
            <a:cxnSpLocks/>
            <a:stCxn id="74" idx="3"/>
            <a:endCxn id="67" idx="2"/>
          </p:cNvCxnSpPr>
          <p:nvPr/>
        </p:nvCxnSpPr>
        <p:spPr>
          <a:xfrm>
            <a:off x="8295859" y="4976933"/>
            <a:ext cx="2498035" cy="991547"/>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Conector de Seta Reta 84">
            <a:extLst>
              <a:ext uri="{FF2B5EF4-FFF2-40B4-BE49-F238E27FC236}">
                <a16:creationId xmlns:a16="http://schemas.microsoft.com/office/drawing/2014/main" id="{A742CEB8-9983-4D5A-9DB5-4C61D6C06155}"/>
              </a:ext>
            </a:extLst>
          </p:cNvPr>
          <p:cNvCxnSpPr>
            <a:cxnSpLocks/>
            <a:stCxn id="75" idx="3"/>
            <a:endCxn id="67" idx="2"/>
          </p:cNvCxnSpPr>
          <p:nvPr/>
        </p:nvCxnSpPr>
        <p:spPr>
          <a:xfrm>
            <a:off x="8295859" y="5527957"/>
            <a:ext cx="2498035" cy="440523"/>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ector de Seta Reta 85">
            <a:extLst>
              <a:ext uri="{FF2B5EF4-FFF2-40B4-BE49-F238E27FC236}">
                <a16:creationId xmlns:a16="http://schemas.microsoft.com/office/drawing/2014/main" id="{BF967F3E-C1D9-46D2-B157-48BD18F2308A}"/>
              </a:ext>
            </a:extLst>
          </p:cNvPr>
          <p:cNvCxnSpPr>
            <a:cxnSpLocks/>
            <a:stCxn id="76" idx="3"/>
            <a:endCxn id="67" idx="2"/>
          </p:cNvCxnSpPr>
          <p:nvPr/>
        </p:nvCxnSpPr>
        <p:spPr>
          <a:xfrm flipV="1">
            <a:off x="8295858" y="5968480"/>
            <a:ext cx="2498036" cy="11050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ector de Seta Reta 86">
            <a:extLst>
              <a:ext uri="{FF2B5EF4-FFF2-40B4-BE49-F238E27FC236}">
                <a16:creationId xmlns:a16="http://schemas.microsoft.com/office/drawing/2014/main" id="{E2293F1D-9962-4D60-BCC9-2498D734E0CE}"/>
              </a:ext>
            </a:extLst>
          </p:cNvPr>
          <p:cNvCxnSpPr>
            <a:cxnSpLocks/>
            <a:stCxn id="77" idx="3"/>
            <a:endCxn id="67" idx="2"/>
          </p:cNvCxnSpPr>
          <p:nvPr/>
        </p:nvCxnSpPr>
        <p:spPr>
          <a:xfrm flipV="1">
            <a:off x="8302486" y="5968480"/>
            <a:ext cx="2491408" cy="661521"/>
          </a:xfrm>
          <a:prstGeom prst="straightConnector1">
            <a:avLst/>
          </a:prstGeom>
          <a:ln w="28575">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Conector de Seta Reta 87">
            <a:extLst>
              <a:ext uri="{FF2B5EF4-FFF2-40B4-BE49-F238E27FC236}">
                <a16:creationId xmlns:a16="http://schemas.microsoft.com/office/drawing/2014/main" id="{A40438AF-0E4D-45FC-B2A3-A3E9CFF7F7F8}"/>
              </a:ext>
            </a:extLst>
          </p:cNvPr>
          <p:cNvCxnSpPr>
            <a:cxnSpLocks/>
            <a:stCxn id="9" idx="3"/>
            <a:endCxn id="8" idx="1"/>
          </p:cNvCxnSpPr>
          <p:nvPr/>
        </p:nvCxnSpPr>
        <p:spPr>
          <a:xfrm>
            <a:off x="2319130" y="1674259"/>
            <a:ext cx="2657469" cy="297523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Conector de Seta Reta 90">
            <a:extLst>
              <a:ext uri="{FF2B5EF4-FFF2-40B4-BE49-F238E27FC236}">
                <a16:creationId xmlns:a16="http://schemas.microsoft.com/office/drawing/2014/main" id="{5D0D469A-0AC9-4D79-8E7B-C6BBF157EECE}"/>
              </a:ext>
            </a:extLst>
          </p:cNvPr>
          <p:cNvCxnSpPr>
            <a:cxnSpLocks/>
            <a:stCxn id="10" idx="3"/>
            <a:endCxn id="8" idx="1"/>
          </p:cNvCxnSpPr>
          <p:nvPr/>
        </p:nvCxnSpPr>
        <p:spPr>
          <a:xfrm>
            <a:off x="2319130" y="2225283"/>
            <a:ext cx="2657469" cy="242420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Conector de Seta Reta 93">
            <a:extLst>
              <a:ext uri="{FF2B5EF4-FFF2-40B4-BE49-F238E27FC236}">
                <a16:creationId xmlns:a16="http://schemas.microsoft.com/office/drawing/2014/main" id="{08BBB035-B65E-4F80-9B5F-F606550DEAF0}"/>
              </a:ext>
            </a:extLst>
          </p:cNvPr>
          <p:cNvCxnSpPr>
            <a:cxnSpLocks/>
            <a:stCxn id="11" idx="3"/>
          </p:cNvCxnSpPr>
          <p:nvPr/>
        </p:nvCxnSpPr>
        <p:spPr>
          <a:xfrm>
            <a:off x="2319129" y="2776307"/>
            <a:ext cx="2568240" cy="197545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Conector de Seta Reta 95">
            <a:extLst>
              <a:ext uri="{FF2B5EF4-FFF2-40B4-BE49-F238E27FC236}">
                <a16:creationId xmlns:a16="http://schemas.microsoft.com/office/drawing/2014/main" id="{01F6280F-8669-41AC-8031-AD350BADC43A}"/>
              </a:ext>
            </a:extLst>
          </p:cNvPr>
          <p:cNvCxnSpPr>
            <a:cxnSpLocks/>
            <a:stCxn id="12" idx="3"/>
            <a:endCxn id="8" idx="2"/>
          </p:cNvCxnSpPr>
          <p:nvPr/>
        </p:nvCxnSpPr>
        <p:spPr>
          <a:xfrm>
            <a:off x="2325758" y="3327331"/>
            <a:ext cx="2520812" cy="157517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Conector de Seta Reta 99">
            <a:extLst>
              <a:ext uri="{FF2B5EF4-FFF2-40B4-BE49-F238E27FC236}">
                <a16:creationId xmlns:a16="http://schemas.microsoft.com/office/drawing/2014/main" id="{CD071A85-C96C-4DA1-B255-84E0937587D4}"/>
              </a:ext>
            </a:extLst>
          </p:cNvPr>
          <p:cNvCxnSpPr>
            <a:cxnSpLocks/>
            <a:stCxn id="14" idx="3"/>
            <a:endCxn id="8" idx="2"/>
          </p:cNvCxnSpPr>
          <p:nvPr/>
        </p:nvCxnSpPr>
        <p:spPr>
          <a:xfrm>
            <a:off x="2325757" y="4429379"/>
            <a:ext cx="2520813" cy="473122"/>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Conector de Seta Reta 109">
            <a:extLst>
              <a:ext uri="{FF2B5EF4-FFF2-40B4-BE49-F238E27FC236}">
                <a16:creationId xmlns:a16="http://schemas.microsoft.com/office/drawing/2014/main" id="{3981E605-B002-4A4D-B521-6FD30E6FA8C7}"/>
              </a:ext>
            </a:extLst>
          </p:cNvPr>
          <p:cNvCxnSpPr>
            <a:cxnSpLocks/>
            <a:stCxn id="18" idx="3"/>
          </p:cNvCxnSpPr>
          <p:nvPr/>
        </p:nvCxnSpPr>
        <p:spPr>
          <a:xfrm flipV="1">
            <a:off x="2332384" y="3468026"/>
            <a:ext cx="2782339" cy="316544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Conector de Seta Reta 112">
            <a:extLst>
              <a:ext uri="{FF2B5EF4-FFF2-40B4-BE49-F238E27FC236}">
                <a16:creationId xmlns:a16="http://schemas.microsoft.com/office/drawing/2014/main" id="{FBC1B2E2-0CD3-4E5A-A49F-A3C1FB6A6ACE}"/>
              </a:ext>
            </a:extLst>
          </p:cNvPr>
          <p:cNvCxnSpPr>
            <a:cxnSpLocks/>
            <a:stCxn id="17" idx="3"/>
          </p:cNvCxnSpPr>
          <p:nvPr/>
        </p:nvCxnSpPr>
        <p:spPr>
          <a:xfrm flipV="1">
            <a:off x="2325756" y="3456972"/>
            <a:ext cx="2762258" cy="262547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ector de Seta Reta 115">
            <a:extLst>
              <a:ext uri="{FF2B5EF4-FFF2-40B4-BE49-F238E27FC236}">
                <a16:creationId xmlns:a16="http://schemas.microsoft.com/office/drawing/2014/main" id="{56CAF5AA-9103-42F1-8840-1B1AC51C05BD}"/>
              </a:ext>
            </a:extLst>
          </p:cNvPr>
          <p:cNvCxnSpPr>
            <a:cxnSpLocks/>
            <a:stCxn id="16" idx="3"/>
          </p:cNvCxnSpPr>
          <p:nvPr/>
        </p:nvCxnSpPr>
        <p:spPr>
          <a:xfrm flipV="1">
            <a:off x="2325757" y="3429000"/>
            <a:ext cx="2701579" cy="210242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Conector de Seta Reta 118">
            <a:extLst>
              <a:ext uri="{FF2B5EF4-FFF2-40B4-BE49-F238E27FC236}">
                <a16:creationId xmlns:a16="http://schemas.microsoft.com/office/drawing/2014/main" id="{BC206B5E-C259-418C-8625-23CF93C322CD}"/>
              </a:ext>
            </a:extLst>
          </p:cNvPr>
          <p:cNvCxnSpPr>
            <a:cxnSpLocks/>
            <a:stCxn id="15" idx="3"/>
            <a:endCxn id="7" idx="3"/>
          </p:cNvCxnSpPr>
          <p:nvPr/>
        </p:nvCxnSpPr>
        <p:spPr>
          <a:xfrm flipV="1">
            <a:off x="2325757" y="3363226"/>
            <a:ext cx="2614810" cy="1617177"/>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16885"/>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D24"/>
      </a:dk2>
      <a:lt2>
        <a:srgbClr val="E5E2E8"/>
      </a:lt2>
      <a:accent1>
        <a:srgbClr val="74AF45"/>
      </a:accent1>
      <a:accent2>
        <a:srgbClr val="99A938"/>
      </a:accent2>
      <a:accent3>
        <a:srgbClr val="BC9D4A"/>
      </a:accent3>
      <a:accent4>
        <a:srgbClr val="B15F3B"/>
      </a:accent4>
      <a:accent5>
        <a:srgbClr val="C34D5A"/>
      </a:accent5>
      <a:accent6>
        <a:srgbClr val="B13B79"/>
      </a:accent6>
      <a:hlink>
        <a:srgbClr val="C5595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352DCC02ACE1498CC7BEE31E5E2323" ma:contentTypeVersion="3" ma:contentTypeDescription="Crie um novo documento." ma:contentTypeScope="" ma:versionID="d90e20adeecee44c787f601c0721ae9f">
  <xsd:schema xmlns:xsd="http://www.w3.org/2001/XMLSchema" xmlns:xs="http://www.w3.org/2001/XMLSchema" xmlns:p="http://schemas.microsoft.com/office/2006/metadata/properties" xmlns:ns2="97b39bdf-69dd-4c2d-a4d7-17863f52b1db" targetNamespace="http://schemas.microsoft.com/office/2006/metadata/properties" ma:root="true" ma:fieldsID="83a8a9be1069a46cf5a75f19f25f5423" ns2:_="">
    <xsd:import namespace="97b39bdf-69dd-4c2d-a4d7-17863f52b1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b39bdf-69dd-4c2d-a4d7-17863f52b1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FB1C30-1778-4BC7-89B1-B9D2F07CBDED}"/>
</file>

<file path=customXml/itemProps2.xml><?xml version="1.0" encoding="utf-8"?>
<ds:datastoreItem xmlns:ds="http://schemas.openxmlformats.org/officeDocument/2006/customXml" ds:itemID="{E54AB1EB-26C7-4920-B692-25647858032F}"/>
</file>

<file path=customXml/itemProps3.xml><?xml version="1.0" encoding="utf-8"?>
<ds:datastoreItem xmlns:ds="http://schemas.openxmlformats.org/officeDocument/2006/customXml" ds:itemID="{DF25ED75-64CE-480F-8945-2BDA95B4ADBA}"/>
</file>

<file path=docProps/app.xml><?xml version="1.0" encoding="utf-8"?>
<Properties xmlns="http://schemas.openxmlformats.org/officeDocument/2006/extended-properties" xmlns:vt="http://schemas.openxmlformats.org/officeDocument/2006/docPropsVTypes">
  <Template/>
  <TotalTime>13261</TotalTime>
  <Words>4143</Words>
  <Application>Microsoft Office PowerPoint</Application>
  <PresentationFormat>Widescreen</PresentationFormat>
  <Paragraphs>725</Paragraphs>
  <Slides>63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63</vt:i4>
      </vt:variant>
    </vt:vector>
  </HeadingPairs>
  <TitlesOfParts>
    <vt:vector size="68" baseType="lpstr">
      <vt:lpstr>Calibri</vt:lpstr>
      <vt:lpstr>Cambria Math</vt:lpstr>
      <vt:lpstr>Gill Sans MT</vt:lpstr>
      <vt:lpstr>Wingdings 2</vt:lpstr>
      <vt:lpstr>DividendVTI</vt:lpstr>
      <vt:lpstr>Centro de Pesquisa em Avaliação e Tecnologias Sociais – Cepats  Curso R</vt:lpstr>
      <vt:lpstr>exemplo </vt:lpstr>
      <vt:lpstr>Exemplo – Escala de autoeficácia </vt:lpstr>
      <vt:lpstr>Exemplo – Escala de autoeficácia </vt:lpstr>
      <vt:lpstr>Exemplo – Escala de autoeficácia </vt:lpstr>
      <vt:lpstr>Exemplo – Escala de autoeficácia </vt:lpstr>
      <vt:lpstr>Validade de constructo</vt:lpstr>
      <vt:lpstr>Validade de constructo</vt:lpstr>
      <vt:lpstr>Análise fatorial exploratória </vt:lpstr>
      <vt:lpstr>Validade de constructo</vt:lpstr>
      <vt:lpstr>Análise fatorial</vt:lpstr>
      <vt:lpstr>Análise fatorial exploratória</vt:lpstr>
      <vt:lpstr>Análise fatorial exploratória </vt:lpstr>
      <vt:lpstr>Análise fatorial exploratória</vt:lpstr>
      <vt:lpstr>Análise fatorial exploratória</vt:lpstr>
      <vt:lpstr>Análise fatorial exploratória </vt:lpstr>
      <vt:lpstr>Análise fatorial exploratória </vt:lpstr>
      <vt:lpstr>Análise fatorial exploratória</vt:lpstr>
      <vt:lpstr>Análise fatorial exploratória </vt:lpstr>
      <vt:lpstr>Análise fatorial exploratória </vt:lpstr>
      <vt:lpstr>Análise fatorial exploratória </vt:lpstr>
      <vt:lpstr>Análise fatorial exploratória </vt:lpstr>
      <vt:lpstr>Análise fatorial exploratória </vt:lpstr>
      <vt:lpstr>Exemplo de análise fatorial exploratória</vt:lpstr>
      <vt:lpstr>Exemplo de análise fatorial exploratória  </vt:lpstr>
      <vt:lpstr>Resultados </vt:lpstr>
      <vt:lpstr>Resultados  </vt:lpstr>
      <vt:lpstr>Resultados  </vt:lpstr>
      <vt:lpstr>Resultados  </vt:lpstr>
      <vt:lpstr>Resultados  </vt:lpstr>
      <vt:lpstr>Resultados  </vt:lpstr>
      <vt:lpstr>Resultados  </vt:lpstr>
      <vt:lpstr>Resultados  </vt:lpstr>
      <vt:lpstr>Resultados  </vt:lpstr>
      <vt:lpstr>Apresentação do PowerPoint</vt:lpstr>
      <vt:lpstr>Análise fatorial confirmatória</vt:lpstr>
      <vt:lpstr>Voltando ao Exemplo – Escala de autoeficácia </vt:lpstr>
      <vt:lpstr>Apresentação do PowerPoint</vt:lpstr>
      <vt:lpstr>Apresentação do PowerPoint</vt:lpstr>
      <vt:lpstr>Análise fatorial confirmatória </vt:lpstr>
      <vt:lpstr>Análise fatorial exploratória </vt:lpstr>
      <vt:lpstr>Análise fatorial confirmatória </vt:lpstr>
      <vt:lpstr>Análise fatorial confirmatória </vt:lpstr>
      <vt:lpstr>Análise fatorial confirmatória </vt:lpstr>
      <vt:lpstr>Análise fatorial confirmatória </vt:lpstr>
      <vt:lpstr>Análise fatorial confirmatória </vt:lpstr>
      <vt:lpstr>Análise fatorial confirmatória </vt:lpstr>
      <vt:lpstr>Análise fatorial confirmatória </vt:lpstr>
      <vt:lpstr>Análise fatorial confirmatória </vt:lpstr>
      <vt:lpstr>Análise fatorial confirmatória </vt:lpstr>
      <vt:lpstr>Análise fatorial confirmatória </vt:lpstr>
      <vt:lpstr>Análise fatorial confirmatória </vt:lpstr>
      <vt:lpstr>Análise fatorial confirmatória </vt:lpstr>
      <vt:lpstr>Voltando ao Exemplo – Escala de autoeficácia </vt:lpstr>
      <vt:lpstr>Apresentação do PowerPoint</vt:lpstr>
      <vt:lpstr>Voltando ao Exemplo – Escala de autoeficácia </vt:lpstr>
      <vt:lpstr>Resultados  </vt:lpstr>
      <vt:lpstr>Resultados  </vt:lpstr>
      <vt:lpstr>Resultados  </vt:lpstr>
      <vt:lpstr>Resultados  </vt:lpstr>
      <vt:lpstr>Resultados  </vt:lpstr>
      <vt:lpstr>Resultados  </vt:lpstr>
      <vt:lpstr>Resultados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UnB</dc:creator>
  <cp:lastModifiedBy>ISABEL MELLO DO AMARAL VINHA</cp:lastModifiedBy>
  <cp:revision>300</cp:revision>
  <dcterms:created xsi:type="dcterms:W3CDTF">2019-11-11T15:01:07Z</dcterms:created>
  <dcterms:modified xsi:type="dcterms:W3CDTF">2023-09-25T19:34:20Z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0x01010072352DCC02ACE1498CC7BEE31E5E2323</vt:lpwstr>
  </property>
</Properties>
</file>