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5" r:id="rId14"/>
    <p:sldId id="265" r:id="rId15"/>
    <p:sldId id="267" r:id="rId16"/>
    <p:sldId id="268" r:id="rId17"/>
    <p:sldId id="269" r:id="rId18"/>
    <p:sldId id="28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2" r:id="rId32"/>
    <p:sldId id="287" r:id="rId33"/>
    <p:sldId id="285" r:id="rId34"/>
    <p:sldId id="283" r:id="rId35"/>
    <p:sldId id="288" r:id="rId3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A69C-4E07-423F-B8F8-CACCA404DE7B}" v="11" dt="2024-03-17T12:54:20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2:56:14.478" v="275" actId="47"/>
      <pc:docMkLst>
        <pc:docMk/>
      </pc:docMkLst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17/03/2024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17/03/2024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gaa.unb.br/sigaa/ava/TopicoAula/listar.jsf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Algumas terminologias para </a:t>
                </a:r>
                <a14:m>
                  <m:oMath xmlns:m="http://schemas.openxmlformats.org/officeDocument/2006/math">
                    <m:r>
                      <a:rPr lang="pt-BR" b="0" i="1" u="none" strike="noStrike" smtClean="0">
                        <a:solidFill>
                          <a:srgbClr val="003395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: </a:t>
                </a:r>
              </a:p>
              <a:p>
                <a:pPr marL="0" indent="0" algn="just">
                  <a:buNone/>
                </a:pPr>
                <a:r>
                  <a:rPr lang="pt-BR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- dados: série temporal, série histórica, evolução temporal, dados seriais,...</a:t>
                </a:r>
              </a:p>
              <a:p>
                <a:pPr marL="0" indent="0" algn="just">
                  <a:buNone/>
                </a:pP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- Mecanismo gerador: </a:t>
                </a:r>
                <a:r>
                  <a:rPr lang="pt-BR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processo, modelo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/fenômeno,...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92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0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Representações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dependendo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conveniência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ou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multiconjunto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}</a:t>
                </a:r>
              </a:p>
              <a:p>
                <a:pPr algn="just">
                  <a:buFontTx/>
                  <a:buChar char="-"/>
                </a:pP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função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b="0" i="1" u="none" strike="noStrike" smtClean="0">
                        <a:solidFill>
                          <a:srgbClr val="003395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pt-BR" b="0" i="1" u="none" strike="noStrike" smtClean="0">
                            <a:solidFill>
                              <a:srgbClr val="00339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u="none" strike="noStrike" smtClean="0">
                            <a:solidFill>
                              <a:srgbClr val="00339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vetor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ou 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.</a:t>
                </a:r>
              </a:p>
              <a:p>
                <a:pPr algn="just">
                  <a:buFontTx/>
                  <a:buChar char="-"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</a:p>
              <a:p>
                <a:pPr algn="just"/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10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Mecanismo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gerador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}: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fenômeno, sistema, modelo</a:t>
                </a: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pt-BR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espontâneo (natural) ou artificial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determinístico ou estocástico</a:t>
                </a: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em tempo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contínuo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ou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discreto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dirigido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por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observações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ou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parâmetros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periódico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ou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aperiódico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estacionário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ou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não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estacionário</a:t>
                </a: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etc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… </a:t>
                </a:r>
              </a:p>
              <a:p>
                <a:pPr algn="just"/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812" t="-3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89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Estrutura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dos dados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série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temporal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univariada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igualmente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espaçada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no tempo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043951"/>
                  </p:ext>
                </p:extLst>
              </p:nvPr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Tempo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043951"/>
                  </p:ext>
                </p:extLst>
              </p:nvPr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197" r="-1006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6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6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6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197" r="-1006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8197" r="-6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201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A4E45-BF02-0142-8633-DCEEB9CD6D8A}"/>
              </a:ext>
            </a:extLst>
          </p:cNvPr>
          <p:cNvSpPr txBox="1"/>
          <p:nvPr/>
        </p:nvSpPr>
        <p:spPr>
          <a:xfrm>
            <a:off x="5710687" y="5921653"/>
            <a:ext cx="51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https://www.bcb.gov.br/controleinflacao/taxaselic</a:t>
            </a:r>
          </a:p>
        </p:txBody>
      </p:sp>
    </p:spTree>
    <p:extLst>
      <p:ext uri="{BB962C8B-B14F-4D97-AF65-F5344CB8AC3E}">
        <p14:creationId xmlns:p14="http://schemas.microsoft.com/office/powerpoint/2010/main" val="301272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A4E45-BF02-0142-8633-DCEEB9CD6D8A}"/>
              </a:ext>
            </a:extLst>
          </p:cNvPr>
          <p:cNvSpPr txBox="1"/>
          <p:nvPr/>
        </p:nvSpPr>
        <p:spPr>
          <a:xfrm>
            <a:off x="5710687" y="5921653"/>
            <a:ext cx="51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https://www.bcb.gov.br/controleinflacao/taxaselic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180D99-4BCA-9611-2397-F91BC3B6EC15}"/>
              </a:ext>
            </a:extLst>
          </p:cNvPr>
          <p:cNvSpPr txBox="1"/>
          <p:nvPr/>
        </p:nvSpPr>
        <p:spPr>
          <a:xfrm>
            <a:off x="5291934" y="1861344"/>
            <a:ext cx="4580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Descrição: </a:t>
            </a:r>
            <a:r>
              <a:rPr lang="pt-BR" dirty="0"/>
              <a:t>Evolução temporal/Série histórica da taxa Selic (% a.a.) definida a cada 45 dias pelo Comitê de Política Monetária (Copom) do Bando Central do Brasil, perfazendo 268 observações de 26/</a:t>
            </a:r>
            <a:r>
              <a:rPr lang="pt-BR" dirty="0" err="1"/>
              <a:t>jun</a:t>
            </a:r>
            <a:r>
              <a:rPr lang="pt-BR" dirty="0"/>
              <a:t>/1996 a 31/</a:t>
            </a:r>
            <a:r>
              <a:rPr lang="pt-BR" dirty="0" err="1"/>
              <a:t>jan</a:t>
            </a:r>
            <a:r>
              <a:rPr lang="pt-BR" dirty="0"/>
              <a:t>/2024. </a:t>
            </a:r>
          </a:p>
        </p:txBody>
      </p:sp>
    </p:spTree>
    <p:extLst>
      <p:ext uri="{BB962C8B-B14F-4D97-AF65-F5344CB8AC3E}">
        <p14:creationId xmlns:p14="http://schemas.microsoft.com/office/powerpoint/2010/main" val="322493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446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</p:txBody>
      </p:sp>
    </p:spTree>
    <p:extLst>
      <p:ext uri="{BB962C8B-B14F-4D97-AF65-F5344CB8AC3E}">
        <p14:creationId xmlns:p14="http://schemas.microsoft.com/office/powerpoint/2010/main" val="120963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4495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  <a:p>
            <a:r>
              <a:rPr lang="pt-BR" dirty="0"/>
              <a:t>Descrever...</a:t>
            </a:r>
          </a:p>
          <a:p>
            <a:r>
              <a:rPr lang="pt-BR" dirty="0"/>
              <a:t>Explicar...</a:t>
            </a:r>
          </a:p>
          <a:p>
            <a:r>
              <a:rPr lang="pt-BR" dirty="0"/>
              <a:t>Predizer...</a:t>
            </a:r>
          </a:p>
        </p:txBody>
      </p:sp>
    </p:spTree>
    <p:extLst>
      <p:ext uri="{BB962C8B-B14F-4D97-AF65-F5344CB8AC3E}">
        <p14:creationId xmlns:p14="http://schemas.microsoft.com/office/powerpoint/2010/main" val="318230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4495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  <a:p>
            <a:r>
              <a:rPr lang="pt-BR" dirty="0"/>
              <a:t>Descrever...</a:t>
            </a:r>
          </a:p>
          <a:p>
            <a:r>
              <a:rPr lang="pt-BR" dirty="0"/>
              <a:t>Explicar...</a:t>
            </a:r>
          </a:p>
          <a:p>
            <a:r>
              <a:rPr lang="pt-BR" dirty="0"/>
              <a:t>Predizer...</a:t>
            </a:r>
          </a:p>
        </p:txBody>
      </p:sp>
    </p:spTree>
    <p:extLst>
      <p:ext uri="{BB962C8B-B14F-4D97-AF65-F5344CB8AC3E}">
        <p14:creationId xmlns:p14="http://schemas.microsoft.com/office/powerpoint/2010/main" val="105401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3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F7A4F7-C809-B7B9-6271-9CD903CA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79" y="2445234"/>
            <a:ext cx="453429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Material bibliográfico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algn="just"/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Cryer, Chan (2008) Time Series Analysis With Applications in 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Metcalfe, </a:t>
            </a:r>
            <a:r>
              <a:rPr lang="en-US" b="1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Cowpertwait</a:t>
            </a:r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 (2009) Introductory Time Series with 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Shumway, </a:t>
            </a:r>
            <a:r>
              <a:rPr lang="en-US" b="1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Stoffer</a:t>
            </a:r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  <a:hlinkClick r:id="rId2"/>
              </a:rPr>
              <a:t> (2011) Time Series Analysis and Its Applications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00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62894"/>
            <a:ext cx="9144000" cy="4543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3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F7A4F7-C809-B7B9-6271-9CD903CA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79" y="2445234"/>
            <a:ext cx="453429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46CA38-A824-3A35-5063-C518D6388053}"/>
              </a:ext>
            </a:extLst>
          </p:cNvPr>
          <p:cNvSpPr/>
          <p:nvPr/>
        </p:nvSpPr>
        <p:spPr>
          <a:xfrm>
            <a:off x="4525992" y="3925542"/>
            <a:ext cx="3140015" cy="1526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“Caixa Preta”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(Opiniões dos diretores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Do COPOM)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655FF20-7DE5-A030-49E4-F23AA73FC4FA}"/>
              </a:ext>
            </a:extLst>
          </p:cNvPr>
          <p:cNvSpPr/>
          <p:nvPr/>
        </p:nvSpPr>
        <p:spPr>
          <a:xfrm>
            <a:off x="2303253" y="3856008"/>
            <a:ext cx="1863305" cy="1595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Estímulos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“input”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6D9D14-1466-8026-8FB0-E9521C0EAF1B}"/>
              </a:ext>
            </a:extLst>
          </p:cNvPr>
          <p:cNvSpPr txBox="1"/>
          <p:nvPr/>
        </p:nvSpPr>
        <p:spPr>
          <a:xfrm>
            <a:off x="6720927" y="2712319"/>
            <a:ext cx="351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é variável aleatória,</a:t>
            </a:r>
          </a:p>
          <a:p>
            <a:r>
              <a:rPr lang="pt-BR" dirty="0"/>
              <a:t>mas é uma variável </a:t>
            </a:r>
          </a:p>
          <a:p>
            <a:r>
              <a:rPr lang="pt-BR" dirty="0"/>
              <a:t>determinística gerada por um </a:t>
            </a:r>
          </a:p>
          <a:p>
            <a:r>
              <a:rPr lang="pt-BR" dirty="0"/>
              <a:t>sistema possivelmente complexo.</a:t>
            </a:r>
          </a:p>
        </p:txBody>
      </p:sp>
    </p:spTree>
    <p:extLst>
      <p:ext uri="{BB962C8B-B14F-4D97-AF65-F5344CB8AC3E}">
        <p14:creationId xmlns:p14="http://schemas.microsoft.com/office/powerpoint/2010/main" val="52932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46CA38-A824-3A35-5063-C518D6388053}"/>
              </a:ext>
            </a:extLst>
          </p:cNvPr>
          <p:cNvSpPr/>
          <p:nvPr/>
        </p:nvSpPr>
        <p:spPr>
          <a:xfrm>
            <a:off x="4525992" y="3925542"/>
            <a:ext cx="3140015" cy="1526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“Caixa Preta”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(Opiniões dos diretores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Do COPOM)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655FF20-7DE5-A030-49E4-F23AA73FC4FA}"/>
              </a:ext>
            </a:extLst>
          </p:cNvPr>
          <p:cNvSpPr/>
          <p:nvPr/>
        </p:nvSpPr>
        <p:spPr>
          <a:xfrm>
            <a:off x="2303253" y="3856008"/>
            <a:ext cx="1863305" cy="1595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Estímulos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“input”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6D9D14-1466-8026-8FB0-E9521C0EAF1B}"/>
              </a:ext>
            </a:extLst>
          </p:cNvPr>
          <p:cNvSpPr txBox="1"/>
          <p:nvPr/>
        </p:nvSpPr>
        <p:spPr>
          <a:xfrm>
            <a:off x="6720927" y="2712319"/>
            <a:ext cx="351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é variável aleatória,</a:t>
            </a:r>
          </a:p>
          <a:p>
            <a:r>
              <a:rPr lang="pt-BR" dirty="0"/>
              <a:t>mas é uma variável </a:t>
            </a:r>
          </a:p>
          <a:p>
            <a:r>
              <a:rPr lang="pt-BR" dirty="0"/>
              <a:t>determinística gerada por um </a:t>
            </a:r>
          </a:p>
          <a:p>
            <a:r>
              <a:rPr lang="pt-BR" dirty="0"/>
              <a:t>sistema possivelmente complexo.</a:t>
            </a:r>
          </a:p>
        </p:txBody>
      </p:sp>
    </p:spTree>
    <p:extLst>
      <p:ext uri="{BB962C8B-B14F-4D97-AF65-F5344CB8AC3E}">
        <p14:creationId xmlns:p14="http://schemas.microsoft.com/office/powerpoint/2010/main" val="290810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46CA38-A824-3A35-5063-C518D6388053}"/>
              </a:ext>
            </a:extLst>
          </p:cNvPr>
          <p:cNvSpPr/>
          <p:nvPr/>
        </p:nvSpPr>
        <p:spPr>
          <a:xfrm>
            <a:off x="4525992" y="3925542"/>
            <a:ext cx="3140015" cy="1526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“Caixa Preta”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(Opiniões dos diretores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Do COPOM)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655FF20-7DE5-A030-49E4-F23AA73FC4FA}"/>
              </a:ext>
            </a:extLst>
          </p:cNvPr>
          <p:cNvSpPr/>
          <p:nvPr/>
        </p:nvSpPr>
        <p:spPr>
          <a:xfrm>
            <a:off x="2303253" y="3856008"/>
            <a:ext cx="1863305" cy="1595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Estímulos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“input”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D0E62CD-D18A-DFB1-F156-199074277F6A}"/>
              </a:ext>
            </a:extLst>
          </p:cNvPr>
          <p:cNvSpPr txBox="1"/>
          <p:nvPr/>
        </p:nvSpPr>
        <p:spPr>
          <a:xfrm>
            <a:off x="2209801" y="2864049"/>
            <a:ext cx="531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tentar abrir a caixa preta relacionando-a com os estímulos, o que produziria um modelo explicativo, ou ...</a:t>
            </a:r>
          </a:p>
        </p:txBody>
      </p:sp>
    </p:spTree>
    <p:extLst>
      <p:ext uri="{BB962C8B-B14F-4D97-AF65-F5344CB8AC3E}">
        <p14:creationId xmlns:p14="http://schemas.microsoft.com/office/powerpoint/2010/main" val="224509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46CA38-A824-3A35-5063-C518D6388053}"/>
              </a:ext>
            </a:extLst>
          </p:cNvPr>
          <p:cNvSpPr/>
          <p:nvPr/>
        </p:nvSpPr>
        <p:spPr>
          <a:xfrm>
            <a:off x="4525992" y="3925542"/>
            <a:ext cx="3140015" cy="1526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“Caixa Preta”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(Opiniões dos diretores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Do COPOM)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655FF20-7DE5-A030-49E4-F23AA73FC4FA}"/>
              </a:ext>
            </a:extLst>
          </p:cNvPr>
          <p:cNvSpPr/>
          <p:nvPr/>
        </p:nvSpPr>
        <p:spPr>
          <a:xfrm>
            <a:off x="2303253" y="3856008"/>
            <a:ext cx="1863305" cy="1595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Estímulos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“input”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53124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Ou podemos manter a caixa preta fechada, focando apenas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por modelo de um modelo descritivo.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5312434" cy="923330"/>
              </a:xfrm>
              <a:prstGeom prst="rect">
                <a:avLst/>
              </a:prstGeom>
              <a:blipFill>
                <a:blip r:embed="rId3"/>
                <a:stretch>
                  <a:fillRect l="-1033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AAEF6BFA-33E0-D9BB-DD21-50D8EA3295E2}"/>
              </a:ext>
            </a:extLst>
          </p:cNvPr>
          <p:cNvSpPr/>
          <p:nvPr/>
        </p:nvSpPr>
        <p:spPr>
          <a:xfrm>
            <a:off x="2209801" y="3726611"/>
            <a:ext cx="5597105" cy="2001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“Modelo black box”</a:t>
            </a:r>
          </a:p>
        </p:txBody>
      </p:sp>
    </p:spTree>
    <p:extLst>
      <p:ext uri="{BB962C8B-B14F-4D97-AF65-F5344CB8AC3E}">
        <p14:creationId xmlns:p14="http://schemas.microsoft.com/office/powerpoint/2010/main" val="414691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650287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 exemplo,</a:t>
                </a:r>
              </a:p>
              <a:p>
                <a:r>
                  <a:rPr lang="pt-BR" dirty="0"/>
                  <a:t>Considere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seja gerada por um processo/mecanismo complexo representada por uma função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cujos estímulos variam no tempo.</a:t>
                </a:r>
              </a:p>
              <a:p>
                <a:endParaRPr lang="pt-BR" dirty="0"/>
              </a:p>
              <a:p>
                <a:r>
                  <a:rPr lang="pt-BR" dirty="0"/>
                  <a:t>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dirty="0"/>
                  <a:t>suponha</a:t>
                </a:r>
                <a:r>
                  <a:rPr lang="pt-BR" dirty="0"/>
                  <a:t> (supor == propor um modelo) que levará em consideração o mesmo conjunto de estímulos e critérios que produzem resultado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 proporcionalmente à evolução temporal desses estímulos.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6502878" cy="2862322"/>
              </a:xfrm>
              <a:prstGeom prst="rect">
                <a:avLst/>
              </a:prstGeom>
              <a:blipFill>
                <a:blip r:embed="rId2"/>
                <a:stretch>
                  <a:fillRect l="-844" t="-1279" r="-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8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65028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 exemplo,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>
                  <a:solidFill>
                    <a:srgbClr val="00339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 modo que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seja,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6502878" cy="3693319"/>
              </a:xfrm>
              <a:prstGeom prst="rect">
                <a:avLst/>
              </a:prstGeom>
              <a:blipFill>
                <a:blip r:embed="rId2"/>
                <a:stretch>
                  <a:fillRect l="-844" t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09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0E62CD-D18A-DFB1-F156-199074277F6A}"/>
              </a:ext>
            </a:extLst>
          </p:cNvPr>
          <p:cNvSpPr txBox="1"/>
          <p:nvPr/>
        </p:nvSpPr>
        <p:spPr>
          <a:xfrm>
            <a:off x="2209801" y="2864049"/>
            <a:ext cx="6502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exemplo,</a:t>
            </a:r>
          </a:p>
          <a:p>
            <a:endParaRPr lang="pt-BR" dirty="0"/>
          </a:p>
          <a:p>
            <a:r>
              <a:rPr lang="pt-BR" dirty="0"/>
              <a:t>Há evidências empíricas para essa estratégia de modelagem?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64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FE963AA-B854-914F-22F1-9FD428C8DA40}"/>
                  </a:ext>
                </a:extLst>
              </p:cNvPr>
              <p:cNvSpPr txBox="1"/>
              <p:nvPr/>
            </p:nvSpPr>
            <p:spPr>
              <a:xfrm>
                <a:off x="2915728" y="2372264"/>
                <a:ext cx="5186869" cy="312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solidFill>
                      <a:srgbClr val="003395"/>
                    </a:solidFill>
                  </a:rPr>
                  <a:t>Se a função fosse contínua, é como se</a:t>
                </a:r>
              </a:p>
              <a:p>
                <a:endParaRPr lang="pt-BR" b="0" dirty="0">
                  <a:solidFill>
                    <a:srgbClr val="00339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𝑑𝑌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b="0" dirty="0">
                  <a:solidFill>
                    <a:srgbClr val="003395"/>
                  </a:solidFill>
                  <a:ea typeface="Cambria Math" panose="02040503050406030204" pitchFamily="18" charset="0"/>
                </a:endParaRPr>
              </a:p>
              <a:p>
                <a:endParaRPr lang="pt-BR" dirty="0"/>
              </a:p>
              <a:p>
                <a:r>
                  <a:rPr lang="pt-BR" dirty="0"/>
                  <a:t>Ou seja, a variação da Selic é invariante no tempo</a:t>
                </a:r>
              </a:p>
              <a:p>
                <a:endParaRPr lang="pt-BR" b="0" dirty="0">
                  <a:solidFill>
                    <a:srgbClr val="003395"/>
                  </a:solidFill>
                </a:endParaRPr>
              </a:p>
              <a:p>
                <a:r>
                  <a:rPr lang="pt-BR" b="0" dirty="0">
                    <a:solidFill>
                      <a:srgbClr val="003395"/>
                    </a:solidFill>
                  </a:rPr>
                  <a:t>No caso discreto, consideramos a diferença finita</a:t>
                </a:r>
              </a:p>
              <a:p>
                <a:endParaRPr lang="pt-BR" b="0" dirty="0">
                  <a:solidFill>
                    <a:srgbClr val="00339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b="0" dirty="0">
                  <a:solidFill>
                    <a:srgbClr val="003395"/>
                  </a:solidFill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FE963AA-B854-914F-22F1-9FD428C8D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28" y="2372264"/>
                <a:ext cx="5186869" cy="3122843"/>
              </a:xfrm>
              <a:prstGeom prst="rect">
                <a:avLst/>
              </a:prstGeom>
              <a:blipFill>
                <a:blip r:embed="rId3"/>
                <a:stretch>
                  <a:fillRect l="-940" t="-977" r="-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Critério de Avaliação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algn="just"/>
            <a:r>
              <a:rPr lang="en-US" b="1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Listas</a:t>
            </a:r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1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exercícios</a:t>
            </a:r>
            <a:r>
              <a:rPr lang="en-US" b="1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semanais</a:t>
            </a:r>
            <a:endParaRPr lang="en-US" b="1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-5 a +10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pontuação negativa será atribuída para uma lista que estiver completamente errada, ou que estiver totalmente em branco, ou que não for entregue pelo estudante dentro do prazo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Nota final = média simples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168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Lista de Exercícios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1, p.10: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Fazer exercícios 1.1 a 1.6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Data de entrega: 25/mar/2024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Entrega via SIGAA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 de Exposição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algn="just"/>
            <a:r>
              <a:rPr lang="en-US" i="0" u="none" strike="noStrike" dirty="0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Aulas </a:t>
            </a:r>
            <a:r>
              <a:rPr lang="en-US" i="0" u="none" strike="noStrike" dirty="0" err="1">
                <a:solidFill>
                  <a:srgbClr val="003395"/>
                </a:solidFill>
                <a:effectLst/>
                <a:latin typeface="Verdana" panose="020B0604030504040204" pitchFamily="34" charset="0"/>
              </a:rPr>
              <a:t>expositivas</a:t>
            </a: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As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atividades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práticas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serão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desenvolvidas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listas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exercícios</a:t>
            </a: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5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EMENTA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onceitos Básicos. Exemplos. Objetivos. Análise Descritiva em Séries Temporais. </a:t>
            </a:r>
            <a:r>
              <a:rPr lang="pt-BR" sz="2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Estacionariedade</a:t>
            </a:r>
            <a:r>
              <a:rPr lang="pt-B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Processos ARMA e ARIMA. Identificação. Estimação. Previsão. Aplicações Especiais. </a:t>
            </a:r>
            <a:r>
              <a:rPr lang="pt-BR" sz="2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Tópicos Adicionais</a:t>
            </a:r>
            <a:r>
              <a:rPr lang="pt-BR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2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ObjetivoS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Familiarizar o aluno com a terminologia e as principais técnicas descritas na ementa/programa do curso. Desenvolver a capacidade crítica e analítica do estudante por meio da teoria e da resolução de exercícios e problemas. Ao final do curso o aluno deverá ser capaz de analisar, identificar, comparar e estimar os modelos estudados, além de construir previsões pontuais e intervalares.</a:t>
            </a: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19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Cryer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&amp; Chan (2008, Cap. 1 e 2)</a:t>
            </a: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1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Uma série temporal é uma sequência de valores gerados/observados/registrados ao longo do tempo.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0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Notação: </a:t>
                </a:r>
                <a14:m>
                  <m:oMath xmlns:m="http://schemas.openxmlformats.org/officeDocument/2006/math">
                    <m:r>
                      <a:rPr lang="pt-BR" b="0" i="1" u="none" strike="noStrike" smtClean="0">
                        <a:solidFill>
                          <a:srgbClr val="003395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pt-BR" b="0" i="1" u="none" strike="noStrike" smtClean="0">
                            <a:solidFill>
                              <a:srgbClr val="00339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u="none" strike="noStrike" smtClean="0">
                            <a:solidFill>
                              <a:srgbClr val="00339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, em que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representa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o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índice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temporal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definido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i="0" u="none" strike="noStrike" dirty="0" err="1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sobre</a:t>
                </a:r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um conjunto de interesse.</a:t>
                </a:r>
              </a:p>
              <a:p>
                <a:pPr algn="just"/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faz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distinção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entre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maiúsculas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/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minúsculas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podendo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utilizadas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letras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gregas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ou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outros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alfabetos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pt-BR" b="0" dirty="0">
                    <a:solidFill>
                      <a:srgbClr val="003395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𝔜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…</a:t>
                </a:r>
              </a:p>
              <a:p>
                <a:pPr algn="just"/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927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00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296</TotalTime>
  <Words>1295</Words>
  <Application>Microsoft Office PowerPoint</Application>
  <PresentationFormat>Widescreen</PresentationFormat>
  <Paragraphs>294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Tenorite</vt:lpstr>
      <vt:lpstr>Verdana</vt:lpstr>
      <vt:lpstr>Tema do Office</vt:lpstr>
      <vt:lpstr>Análise De Séries Temporais</vt:lpstr>
      <vt:lpstr>Material bibliográfico</vt:lpstr>
      <vt:lpstr>Critério de Avaliação</vt:lpstr>
      <vt:lpstr>Forma de Exposição</vt:lpstr>
      <vt:lpstr>EMENTA</vt:lpstr>
      <vt:lpstr>ObjetivoS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2024-03-17T12:56:21Z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