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41"/>
  </p:notesMasterIdLst>
  <p:sldIdLst>
    <p:sldId id="257" r:id="rId2"/>
    <p:sldId id="258" r:id="rId3"/>
    <p:sldId id="259" r:id="rId4"/>
    <p:sldId id="282" r:id="rId5"/>
    <p:sldId id="280" r:id="rId6"/>
    <p:sldId id="260" r:id="rId7"/>
    <p:sldId id="263" r:id="rId8"/>
    <p:sldId id="286" r:id="rId9"/>
    <p:sldId id="275" r:id="rId10"/>
    <p:sldId id="283" r:id="rId11"/>
    <p:sldId id="298" r:id="rId12"/>
    <p:sldId id="274" r:id="rId13"/>
    <p:sldId id="285" r:id="rId14"/>
    <p:sldId id="267" r:id="rId15"/>
    <p:sldId id="268" r:id="rId16"/>
    <p:sldId id="284" r:id="rId17"/>
    <p:sldId id="307" r:id="rId18"/>
    <p:sldId id="277" r:id="rId19"/>
    <p:sldId id="287" r:id="rId20"/>
    <p:sldId id="262" r:id="rId21"/>
    <p:sldId id="295" r:id="rId22"/>
    <p:sldId id="270" r:id="rId23"/>
    <p:sldId id="271" r:id="rId24"/>
    <p:sldId id="296" r:id="rId25"/>
    <p:sldId id="272" r:id="rId26"/>
    <p:sldId id="297" r:id="rId27"/>
    <p:sldId id="273" r:id="rId28"/>
    <p:sldId id="301" r:id="rId29"/>
    <p:sldId id="305" r:id="rId30"/>
    <p:sldId id="302" r:id="rId31"/>
    <p:sldId id="303" r:id="rId32"/>
    <p:sldId id="304" r:id="rId33"/>
    <p:sldId id="306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E7A269-65D2-4321-8784-EAB95B6ACFAA}">
          <p14:sldIdLst>
            <p14:sldId id="257"/>
            <p14:sldId id="258"/>
            <p14:sldId id="259"/>
          </p14:sldIdLst>
        </p14:section>
        <p14:section name="Introduction" id="{F7A96C3B-A095-4050-9429-C5C1E52C73C4}">
          <p14:sldIdLst>
            <p14:sldId id="282"/>
            <p14:sldId id="280"/>
            <p14:sldId id="260"/>
            <p14:sldId id="263"/>
            <p14:sldId id="286"/>
            <p14:sldId id="275"/>
            <p14:sldId id="283"/>
            <p14:sldId id="298"/>
          </p14:sldIdLst>
        </p14:section>
        <p14:section name="this usages" id="{FEB4CFEC-EDDF-4973-9654-32128F049786}">
          <p14:sldIdLst>
            <p14:sldId id="274"/>
            <p14:sldId id="285"/>
            <p14:sldId id="267"/>
            <p14:sldId id="268"/>
            <p14:sldId id="284"/>
            <p14:sldId id="307"/>
            <p14:sldId id="277"/>
          </p14:sldIdLst>
        </p14:section>
        <p14:section name="This in Functions" id="{8BFF4E79-DAFC-4080-960A-C6A1575698D8}">
          <p14:sldIdLst>
            <p14:sldId id="287"/>
          </p14:sldIdLst>
        </p14:section>
        <p14:section name="Explicit Function Binding" id="{789D8A11-C167-4D3B-A2DA-9048E24EF640}">
          <p14:sldIdLst>
            <p14:sldId id="262"/>
            <p14:sldId id="295"/>
            <p14:sldId id="270"/>
            <p14:sldId id="271"/>
            <p14:sldId id="296"/>
            <p14:sldId id="272"/>
            <p14:sldId id="297"/>
            <p14:sldId id="273"/>
            <p14:sldId id="301"/>
            <p14:sldId id="305"/>
            <p14:sldId id="302"/>
            <p14:sldId id="303"/>
            <p14:sldId id="304"/>
            <p14:sldId id="306"/>
            <p14:sldId id="289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68" y="7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B9F45-42B5-4429-8D4A-0122BF3A1DB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45468-A44F-4BC4-9FE0-7C967D2F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17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867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70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035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769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97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6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4333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0037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719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347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6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91932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1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3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05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6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5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9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5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7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044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90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.d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pplication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5.png"/><Relationship Id="rId26" Type="http://schemas.openxmlformats.org/officeDocument/2006/relationships/image" Target="../media/image4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8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1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3.png"/><Relationship Id="rId22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0.jpe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3.gi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Understanding the "this" keyword in JavaScript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8" y="1887529"/>
            <a:ext cx="3287538" cy="328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1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invocation in Strict Mode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Strict Mode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Strict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73259" y="1875371"/>
            <a:ext cx="4660434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function solve() {</a:t>
            </a:r>
          </a:p>
          <a:p>
            <a:r>
              <a:rPr lang="en-US" dirty="0"/>
              <a:t>  "</a:t>
            </a:r>
            <a:r>
              <a:rPr lang="en-US" dirty="0">
                <a:solidFill>
                  <a:schemeClr val="bg1"/>
                </a:solidFill>
              </a:rPr>
              <a:t>use strict</a:t>
            </a:r>
            <a:r>
              <a:rPr lang="en-US" dirty="0"/>
              <a:t>";</a:t>
            </a:r>
          </a:p>
          <a:p>
            <a:r>
              <a:rPr lang="en-US" dirty="0"/>
              <a:t>  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solve(); </a:t>
            </a:r>
            <a:r>
              <a:rPr lang="en-US" i="1" dirty="0">
                <a:solidFill>
                  <a:schemeClr val="accent2"/>
                </a:solidFill>
              </a:rPr>
              <a:t>// undefined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56803" y="1875371"/>
            <a:ext cx="4663440" cy="26791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function solve() 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console.log(</a:t>
            </a:r>
            <a:r>
              <a:rPr lang="en-US" sz="2400" dirty="0">
                <a:solidFill>
                  <a:schemeClr val="bg1"/>
                </a:solidFill>
              </a:rPr>
              <a:t>this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solve(); 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 Object [global]</a:t>
            </a:r>
          </a:p>
        </p:txBody>
      </p:sp>
    </p:spTree>
    <p:extLst>
      <p:ext uri="{BB962C8B-B14F-4D97-AF65-F5344CB8AC3E}">
        <p14:creationId xmlns:p14="http://schemas.microsoft.com/office/powerpoint/2010/main" val="60494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9846" y="2648541"/>
            <a:ext cx="7142170" cy="100905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 a = "a";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this</a:t>
            </a:r>
            <a:r>
              <a:rPr lang="en-US" dirty="0" err="1">
                <a:solidFill>
                  <a:schemeClr val="tx1"/>
                </a:solidFill>
              </a:rPr>
              <a:t>.a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"This" Keyword in the Browser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89846" y="1319440"/>
            <a:ext cx="7142170" cy="99306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 b = "b";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this.b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); 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//undefined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389846" y="4076700"/>
            <a:ext cx="7142170" cy="2155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 foo() {</a:t>
            </a:r>
          </a:p>
          <a:p>
            <a:r>
              <a:rPr lang="en-US" dirty="0"/>
              <a:t>  console.log("Simple function call");</a:t>
            </a:r>
          </a:p>
          <a:p>
            <a:r>
              <a:rPr lang="en-US" dirty="0"/>
              <a:t>  console.log(</a:t>
            </a:r>
            <a:r>
              <a:rPr lang="en-US" dirty="0">
                <a:solidFill>
                  <a:schemeClr val="bg1"/>
                </a:solidFill>
              </a:rPr>
              <a:t>this === window</a:t>
            </a:r>
            <a:r>
              <a:rPr lang="en-US" dirty="0"/>
              <a:t>);  </a:t>
            </a:r>
            <a:r>
              <a:rPr lang="en-US" i="1" dirty="0">
                <a:solidFill>
                  <a:schemeClr val="accent2"/>
                </a:solidFill>
              </a:rPr>
              <a:t>// true</a:t>
            </a:r>
            <a:endParaRPr lang="en-US" dirty="0"/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foo();</a:t>
            </a:r>
            <a:endParaRPr lang="en-US" i="1" dirty="0">
              <a:solidFill>
                <a:schemeClr val="accent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433" y="2312505"/>
            <a:ext cx="3121549" cy="312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0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This</a:t>
            </a:r>
            <a:r>
              <a:rPr lang="en-US" dirty="0"/>
              <a:t> is the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that owns the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"This" in a Method invocation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7381" y="1759715"/>
            <a:ext cx="8147217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let person = 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: "Peter",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: "Ivanov",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fullName</a:t>
            </a:r>
            <a:r>
              <a:rPr lang="en-US" sz="2200" dirty="0">
                <a:solidFill>
                  <a:schemeClr val="tx1"/>
                </a:solidFill>
              </a:rPr>
              <a:t>: function(){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return </a:t>
            </a:r>
            <a:r>
              <a:rPr lang="en-US" sz="2200" dirty="0" err="1">
                <a:solidFill>
                  <a:schemeClr val="bg1"/>
                </a:solidFill>
              </a:rPr>
              <a:t>this.firstName</a:t>
            </a:r>
            <a:r>
              <a:rPr lang="en-US" sz="2200" dirty="0">
                <a:solidFill>
                  <a:schemeClr val="tx1"/>
                </a:solidFill>
              </a:rPr>
              <a:t> + " " + </a:t>
            </a:r>
            <a:r>
              <a:rPr lang="en-US" sz="2200" dirty="0" err="1">
                <a:solidFill>
                  <a:schemeClr val="bg1"/>
                </a:solidFill>
              </a:rPr>
              <a:t>this.lastName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},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whatIsThis</a:t>
            </a:r>
            <a:r>
              <a:rPr lang="en-US" sz="2200" dirty="0">
                <a:solidFill>
                  <a:schemeClr val="tx1"/>
                </a:solidFill>
              </a:rPr>
              <a:t>: function(){ return </a:t>
            </a:r>
            <a:r>
              <a:rPr lang="en-US" sz="2200" dirty="0">
                <a:solidFill>
                  <a:schemeClr val="bg1"/>
                </a:solidFill>
              </a:rPr>
              <a:t>this</a:t>
            </a:r>
            <a:r>
              <a:rPr lang="en-US" sz="2200" dirty="0">
                <a:solidFill>
                  <a:schemeClr val="tx1"/>
                </a:solidFill>
              </a:rPr>
              <a:t>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person.fullName</a:t>
            </a:r>
            <a:r>
              <a:rPr lang="en-US" sz="2200" dirty="0">
                <a:solidFill>
                  <a:schemeClr val="tx1"/>
                </a:solidFill>
              </a:rPr>
              <a:t>());  </a:t>
            </a:r>
            <a:r>
              <a:rPr lang="en-US" sz="2200" i="1" dirty="0">
                <a:solidFill>
                  <a:schemeClr val="accent2"/>
                </a:solidFill>
              </a:rPr>
              <a:t>// Peter Ivanov</a:t>
            </a:r>
          </a:p>
          <a:p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person.whatIsThis</a:t>
            </a:r>
            <a:r>
              <a:rPr lang="en-US" sz="2200" dirty="0">
                <a:solidFill>
                  <a:schemeClr val="tx1"/>
                </a:solidFill>
              </a:rPr>
              <a:t>()); </a:t>
            </a:r>
            <a:r>
              <a:rPr lang="en-US" sz="2200" i="1" dirty="0">
                <a:solidFill>
                  <a:schemeClr val="accent2"/>
                </a:solidFill>
              </a:rPr>
              <a:t>// person</a:t>
            </a:r>
          </a:p>
        </p:txBody>
      </p:sp>
    </p:spTree>
    <p:extLst>
      <p:ext uri="{BB962C8B-B14F-4D97-AF65-F5344CB8AC3E}">
        <p14:creationId xmlns:p14="http://schemas.microsoft.com/office/powerpoint/2010/main" val="106901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"This" Refers to the Parent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32384" y="1209123"/>
            <a:ext cx="9044580" cy="54964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function foo() 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  console.log(</a:t>
            </a:r>
            <a:r>
              <a:rPr lang="en-US" sz="2400" dirty="0">
                <a:solidFill>
                  <a:schemeClr val="bg1"/>
                </a:solidFill>
              </a:rPr>
              <a:t>this === global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let user = 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  count: 10,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>
                <a:solidFill>
                  <a:schemeClr val="bg1"/>
                </a:solidFill>
              </a:rPr>
              <a:t>foo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>
                <a:solidFill>
                  <a:schemeClr val="bg1"/>
                </a:solidFill>
              </a:rPr>
              <a:t>foo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>
                <a:solidFill>
                  <a:schemeClr val="bg1"/>
                </a:solidFill>
              </a:rPr>
              <a:t>bar</a:t>
            </a:r>
            <a:r>
              <a:rPr lang="en-US" sz="2400" dirty="0">
                <a:solidFill>
                  <a:schemeClr val="tx1"/>
                </a:solidFill>
              </a:rPr>
              <a:t>: function () { console.log(</a:t>
            </a:r>
            <a:r>
              <a:rPr lang="en-US" sz="2400" dirty="0">
                <a:solidFill>
                  <a:schemeClr val="bg1"/>
                </a:solidFill>
              </a:rPr>
              <a:t>this === global</a:t>
            </a:r>
            <a:r>
              <a:rPr lang="en-US" sz="2400" dirty="0">
                <a:solidFill>
                  <a:schemeClr val="tx1"/>
                </a:solidFill>
              </a:rPr>
              <a:t>);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user.foo</a:t>
            </a:r>
            <a:r>
              <a:rPr lang="en-US" sz="2400" dirty="0">
                <a:solidFill>
                  <a:schemeClr val="tx1"/>
                </a:solidFill>
              </a:rPr>
              <a:t>()  </a:t>
            </a:r>
            <a:r>
              <a:rPr lang="en-US" sz="2400" i="1" dirty="0">
                <a:solidFill>
                  <a:schemeClr val="accent2"/>
                </a:solidFill>
              </a:rPr>
              <a:t>// false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func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bg1"/>
                </a:solidFill>
              </a:rPr>
              <a:t>user.bar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func</a:t>
            </a:r>
            <a:r>
              <a:rPr lang="en-US" sz="2400" dirty="0">
                <a:solidFill>
                  <a:schemeClr val="tx1"/>
                </a:solidFill>
              </a:rPr>
              <a:t>() </a:t>
            </a:r>
            <a:r>
              <a:rPr lang="en-US" sz="2400" i="1" dirty="0">
                <a:solidFill>
                  <a:schemeClr val="accent2"/>
                </a:solidFill>
              </a:rPr>
              <a:t>// true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user.bar</a:t>
            </a:r>
            <a:r>
              <a:rPr lang="en-US" sz="2400" dirty="0">
                <a:solidFill>
                  <a:schemeClr val="tx1"/>
                </a:solidFill>
              </a:rPr>
              <a:t>()  </a:t>
            </a:r>
            <a:r>
              <a:rPr lang="en-US" sz="2400" i="1" dirty="0">
                <a:solidFill>
                  <a:schemeClr val="accent2"/>
                </a:solidFill>
              </a:rPr>
              <a:t>// false</a:t>
            </a:r>
          </a:p>
        </p:txBody>
      </p:sp>
    </p:spTree>
    <p:extLst>
      <p:ext uri="{BB962C8B-B14F-4D97-AF65-F5344CB8AC3E}">
        <p14:creationId xmlns:p14="http://schemas.microsoft.com/office/powerpoint/2010/main" val="81329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3200" dirty="0"/>
              <a:t> variable is </a:t>
            </a:r>
            <a:r>
              <a:rPr lang="en-US" sz="3200" b="1" dirty="0">
                <a:solidFill>
                  <a:schemeClr val="bg1"/>
                </a:solidFill>
              </a:rPr>
              <a:t>accessible</a:t>
            </a:r>
            <a:r>
              <a:rPr lang="en-US" sz="3200" dirty="0"/>
              <a:t> only by the </a:t>
            </a:r>
            <a:r>
              <a:rPr lang="en-US" sz="3200" b="1" dirty="0">
                <a:solidFill>
                  <a:schemeClr val="bg1"/>
                </a:solidFill>
              </a:rPr>
              <a:t>function itself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"This" with Inner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32314" y="1850955"/>
            <a:ext cx="8367294" cy="47923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 Object {name: "Peter"}</a:t>
            </a:r>
          </a:p>
          <a:p>
            <a:r>
              <a:rPr lang="en-US" dirty="0">
                <a:solidFill>
                  <a:schemeClr val="tx1"/>
                </a:solidFill>
              </a:rPr>
              <a:t>  function </a:t>
            </a:r>
            <a:r>
              <a:rPr lang="en-US" dirty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r>
              <a:rPr lang="en-US" dirty="0">
                <a:solidFill>
                  <a:schemeClr val="tx1"/>
                </a:solidFill>
              </a:rPr>
              <a:t>    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 Window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  inner();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const </a:t>
            </a:r>
            <a:r>
              <a:rPr lang="en-US" dirty="0" err="1">
                <a:solidFill>
                  <a:schemeClr val="tx1"/>
                </a:solidFill>
              </a:rPr>
              <a:t>obj</a:t>
            </a:r>
            <a:r>
              <a:rPr lang="en-US" dirty="0">
                <a:solidFill>
                  <a:schemeClr val="tx1"/>
                </a:solidFill>
              </a:rPr>
              <a:t> = { name: 'Peter', </a:t>
            </a:r>
            <a:r>
              <a:rPr lang="en-US" dirty="0" err="1">
                <a:solidFill>
                  <a:schemeClr val="tx1"/>
                </a:solidFill>
              </a:rPr>
              <a:t>func</a:t>
            </a:r>
            <a:r>
              <a:rPr lang="en-US" dirty="0">
                <a:solidFill>
                  <a:schemeClr val="tx1"/>
                </a:solidFill>
              </a:rPr>
              <a:t>: </a:t>
            </a:r>
            <a:r>
              <a:rPr lang="en-US" dirty="0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tx1"/>
                </a:solidFill>
              </a:rPr>
              <a:t> }</a:t>
            </a:r>
          </a:p>
          <a:p>
            <a:r>
              <a:rPr lang="en-US" dirty="0" err="1">
                <a:solidFill>
                  <a:schemeClr val="bg1"/>
                </a:solidFill>
              </a:rPr>
              <a:t>obj.func</a:t>
            </a:r>
            <a:r>
              <a:rPr lang="en-US" dirty="0">
                <a:solidFill>
                  <a:schemeClr val="bg1"/>
                </a:solidFill>
              </a:rPr>
              <a:t>();</a:t>
            </a:r>
            <a:br>
              <a:rPr lang="en-US" b="0" dirty="0"/>
            </a:b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7440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</a:t>
            </a:r>
            <a:r>
              <a:rPr lang="en-US" sz="3200" dirty="0"/>
              <a:t>retains the value of the </a:t>
            </a:r>
            <a:r>
              <a:rPr lang="en-US" sz="3200" b="1" dirty="0">
                <a:solidFill>
                  <a:schemeClr val="bg1"/>
                </a:solidFill>
              </a:rPr>
              <a:t>enclosing lexical context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"This" with Arrow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18226" y="1875553"/>
            <a:ext cx="7422472" cy="48096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 outer() 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 = () =&gt; 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inner();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const </a:t>
            </a:r>
            <a:r>
              <a:rPr lang="en-US" dirty="0" err="1">
                <a:solidFill>
                  <a:schemeClr val="tx1"/>
                </a:solidFill>
              </a:rPr>
              <a:t>obj</a:t>
            </a:r>
            <a:r>
              <a:rPr lang="en-US" dirty="0">
                <a:solidFill>
                  <a:schemeClr val="tx1"/>
                </a:solidFill>
              </a:rPr>
              <a:t> = {</a:t>
            </a:r>
          </a:p>
          <a:p>
            <a:r>
              <a:rPr lang="en-US" dirty="0">
                <a:solidFill>
                  <a:schemeClr val="tx1"/>
                </a:solidFill>
              </a:rPr>
              <a:t>  name: 'Peter',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func</a:t>
            </a:r>
            <a:r>
              <a:rPr lang="en-US" dirty="0">
                <a:solidFill>
                  <a:schemeClr val="tx1"/>
                </a:solidFill>
              </a:rPr>
              <a:t>: </a:t>
            </a:r>
            <a:r>
              <a:rPr lang="en-US" dirty="0">
                <a:solidFill>
                  <a:schemeClr val="bg1"/>
                </a:solidFill>
              </a:rPr>
              <a:t>outer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r>
              <a:rPr lang="en-US" dirty="0" err="1">
                <a:solidFill>
                  <a:schemeClr val="tx1"/>
                </a:solidFill>
              </a:rPr>
              <a:t>obj.</a:t>
            </a:r>
            <a:r>
              <a:rPr lang="en-US" dirty="0" err="1">
                <a:solidFill>
                  <a:schemeClr val="bg1"/>
                </a:solidFill>
              </a:rPr>
              <a:t>func</a:t>
            </a:r>
            <a:r>
              <a:rPr lang="en-US" dirty="0">
                <a:solidFill>
                  <a:schemeClr val="tx1"/>
                </a:solidFill>
              </a:rPr>
              <a:t>(); </a:t>
            </a:r>
            <a:r>
              <a:rPr lang="en-US" i="1" dirty="0">
                <a:solidFill>
                  <a:schemeClr val="accent2"/>
                </a:solidFill>
              </a:rPr>
              <a:t>// Object {name: "Peter"}</a:t>
            </a:r>
          </a:p>
        </p:txBody>
      </p:sp>
    </p:spTree>
    <p:extLst>
      <p:ext uri="{BB962C8B-B14F-4D97-AF65-F5344CB8AC3E}">
        <p14:creationId xmlns:p14="http://schemas.microsoft.com/office/powerpoint/2010/main" val="55830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value of </a:t>
            </a:r>
            <a:r>
              <a:rPr lang="en-US" dirty="0">
                <a:latin typeface="Consolas" panose="020B0609020204030204" pitchFamily="49" charset="0"/>
              </a:rPr>
              <a:t>this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refers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newly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created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"This" in Constructor invocation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8344" y="1821270"/>
            <a:ext cx="11101575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function Person(</a:t>
            </a:r>
            <a:r>
              <a:rPr lang="en-US" sz="2400" dirty="0" err="1">
                <a:solidFill>
                  <a:schemeClr val="tx1"/>
                </a:solidFill>
              </a:rPr>
              <a:t>fn</a:t>
            </a:r>
            <a:r>
              <a:rPr lang="en-US" sz="2400" dirty="0">
                <a:solidFill>
                  <a:schemeClr val="tx1"/>
                </a:solidFill>
              </a:rPr>
              <a:t>, ln)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this.first_name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fn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this.last_name</a:t>
            </a:r>
            <a:r>
              <a:rPr lang="en-US" sz="2400" dirty="0">
                <a:solidFill>
                  <a:schemeClr val="tx1"/>
                </a:solidFill>
              </a:rPr>
              <a:t> = ln;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Person.prototype</a:t>
            </a:r>
            <a:r>
              <a:rPr lang="en-US" sz="2400" dirty="0" err="1">
                <a:solidFill>
                  <a:schemeClr val="bg1"/>
                </a:solidFill>
              </a:rPr>
              <a:t>.displayName</a:t>
            </a:r>
            <a:r>
              <a:rPr lang="en-US" sz="2400" dirty="0">
                <a:solidFill>
                  <a:schemeClr val="tx1"/>
                </a:solidFill>
              </a:rPr>
              <a:t> = function () 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console.log(`Name: ${</a:t>
            </a:r>
            <a:r>
              <a:rPr lang="en-US" sz="2400" dirty="0" err="1">
                <a:solidFill>
                  <a:schemeClr val="bg1"/>
                </a:solidFill>
              </a:rPr>
              <a:t>this.first_name</a:t>
            </a:r>
            <a:r>
              <a:rPr lang="en-US" sz="2400" dirty="0">
                <a:solidFill>
                  <a:schemeClr val="tx1"/>
                </a:solidFill>
              </a:rPr>
              <a:t>} ${</a:t>
            </a:r>
            <a:r>
              <a:rPr lang="en-US" sz="2400" dirty="0" err="1">
                <a:solidFill>
                  <a:schemeClr val="bg1"/>
                </a:solidFill>
              </a:rPr>
              <a:t>this.last_name</a:t>
            </a:r>
            <a:r>
              <a:rPr lang="en-US" sz="2400" dirty="0">
                <a:solidFill>
                  <a:schemeClr val="tx1"/>
                </a:solidFill>
              </a:rPr>
              <a:t>}`);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};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let person = 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>
                <a:solidFill>
                  <a:schemeClr val="tx1"/>
                </a:solidFill>
              </a:rPr>
              <a:t> Person("John", "Doe");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person.displayName</a:t>
            </a:r>
            <a:r>
              <a:rPr lang="en-US" sz="2400" dirty="0">
                <a:solidFill>
                  <a:schemeClr val="tx1"/>
                </a:solidFill>
              </a:rPr>
              <a:t>();  </a:t>
            </a:r>
            <a:r>
              <a:rPr lang="en-US" sz="2400" i="1" dirty="0">
                <a:solidFill>
                  <a:schemeClr val="accent2"/>
                </a:solidFill>
              </a:rPr>
              <a:t>// John Doe</a:t>
            </a:r>
          </a:p>
        </p:txBody>
      </p:sp>
    </p:spTree>
    <p:extLst>
      <p:ext uri="{BB962C8B-B14F-4D97-AF65-F5344CB8AC3E}">
        <p14:creationId xmlns:p14="http://schemas.microsoft.com/office/powerpoint/2010/main" val="100293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value of </a:t>
            </a:r>
            <a:r>
              <a:rPr lang="en-US" dirty="0">
                <a:latin typeface="Consolas" panose="020B0609020204030204" pitchFamily="49" charset="0"/>
              </a:rPr>
              <a:t>this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refers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newly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created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"This" in Constructor invocation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8344" y="1821270"/>
            <a:ext cx="11101575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 Person 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constructor(</a:t>
            </a:r>
            <a:r>
              <a:rPr lang="en-US" sz="2400" dirty="0" err="1">
                <a:solidFill>
                  <a:schemeClr val="tx1"/>
                </a:solidFill>
              </a:rPr>
              <a:t>fn</a:t>
            </a:r>
            <a:r>
              <a:rPr lang="en-US" sz="2400" dirty="0">
                <a:solidFill>
                  <a:schemeClr val="tx1"/>
                </a:solidFill>
              </a:rPr>
              <a:t>, ln) 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this.first_name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fn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this.last_name</a:t>
            </a:r>
            <a:r>
              <a:rPr lang="en-US" sz="2400" dirty="0">
                <a:solidFill>
                  <a:schemeClr val="tx1"/>
                </a:solidFill>
              </a:rPr>
              <a:t> = ln;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this.displayName</a:t>
            </a:r>
            <a:r>
              <a:rPr lang="en-US" sz="2400" dirty="0">
                <a:solidFill>
                  <a:schemeClr val="tx1"/>
                </a:solidFill>
              </a:rPr>
              <a:t> = function () 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console.log(`Name: ${</a:t>
            </a:r>
            <a:r>
              <a:rPr lang="en-US" sz="2400" dirty="0" err="1">
                <a:solidFill>
                  <a:schemeClr val="bg1"/>
                </a:solidFill>
              </a:rPr>
              <a:t>this.first_name</a:t>
            </a:r>
            <a:r>
              <a:rPr lang="en-US" sz="2400" dirty="0">
                <a:solidFill>
                  <a:schemeClr val="tx1"/>
                </a:solidFill>
              </a:rPr>
              <a:t>} ${</a:t>
            </a:r>
            <a:r>
              <a:rPr lang="en-US" sz="2400" dirty="0" err="1">
                <a:solidFill>
                  <a:schemeClr val="bg1"/>
                </a:solidFill>
              </a:rPr>
              <a:t>this.last_name</a:t>
            </a:r>
            <a:r>
              <a:rPr lang="en-US" sz="2400" dirty="0">
                <a:solidFill>
                  <a:schemeClr val="tx1"/>
                </a:solidFill>
              </a:rPr>
              <a:t>}`);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} } };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let person = 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>
                <a:solidFill>
                  <a:schemeClr val="tx1"/>
                </a:solidFill>
              </a:rPr>
              <a:t> Person("John", "Doe");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person.displayName</a:t>
            </a:r>
            <a:r>
              <a:rPr lang="en-US" sz="2400" dirty="0">
                <a:solidFill>
                  <a:schemeClr val="tx1"/>
                </a:solidFill>
              </a:rPr>
              <a:t>();  </a:t>
            </a:r>
            <a:r>
              <a:rPr lang="en-US" sz="2400" i="1" dirty="0">
                <a:solidFill>
                  <a:schemeClr val="accent2"/>
                </a:solidFill>
              </a:rPr>
              <a:t>// John Doe</a:t>
            </a:r>
          </a:p>
        </p:txBody>
      </p:sp>
    </p:spTree>
    <p:extLst>
      <p:ext uri="{BB962C8B-B14F-4D97-AF65-F5344CB8AC3E}">
        <p14:creationId xmlns:p14="http://schemas.microsoft.com/office/powerpoint/2010/main" val="359187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In event handlers, </a:t>
            </a:r>
            <a:r>
              <a:rPr lang="en-US" dirty="0">
                <a:latin typeface="Consolas" panose="020B0609020204030204" pitchFamily="49" charset="0"/>
              </a:rPr>
              <a:t>this</a:t>
            </a:r>
            <a:r>
              <a:rPr lang="en-US" dirty="0"/>
              <a:t> is set to the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fired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480" y="2728415"/>
            <a:ext cx="999248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element.addEventListener</a:t>
            </a:r>
            <a:r>
              <a:rPr lang="en-US" sz="2400" dirty="0">
                <a:solidFill>
                  <a:schemeClr val="tx1"/>
                </a:solidFill>
              </a:rPr>
              <a:t>("click", function(</a:t>
            </a:r>
            <a:r>
              <a:rPr lang="en-US" sz="24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console.log(this === </a:t>
            </a:r>
            <a:r>
              <a:rPr lang="en-US" sz="2400" dirty="0" err="1">
                <a:solidFill>
                  <a:schemeClr val="bg1"/>
                </a:solidFill>
              </a:rPr>
              <a:t>e.currentTarget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r>
              <a:rPr lang="en-US" sz="2400" i="1" dirty="0">
                <a:solidFill>
                  <a:schemeClr val="accent2"/>
                </a:solidFill>
              </a:rPr>
              <a:t> // Always true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});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68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"This" in Functions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Правоъгълник 8"/>
          <p:cNvSpPr/>
          <p:nvPr/>
        </p:nvSpPr>
        <p:spPr>
          <a:xfrm>
            <a:off x="4650689" y="1531257"/>
            <a:ext cx="2890621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alpha val="95000"/>
                  </a:schemeClr>
                </a:solidFill>
                <a:latin typeface="Harlow Solid Italic" pitchFamily="82" charset="0"/>
              </a:rPr>
              <a:t>f(x)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2">
                  <a:alpha val="9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249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"This"?</a:t>
            </a:r>
          </a:p>
          <a:p>
            <a:r>
              <a:rPr lang="en-US" dirty="0"/>
              <a:t>Usages Of "This" Keyword</a:t>
            </a:r>
          </a:p>
          <a:p>
            <a:pPr lvl="1"/>
            <a:r>
              <a:rPr lang="en-US" dirty="0"/>
              <a:t>In Objects</a:t>
            </a:r>
          </a:p>
          <a:p>
            <a:pPr lvl="1"/>
            <a:r>
              <a:rPr lang="en-US" dirty="0"/>
              <a:t>In Browser</a:t>
            </a:r>
          </a:p>
          <a:p>
            <a:pPr lvl="1"/>
            <a:r>
              <a:rPr lang="en-US" dirty="0"/>
              <a:t>In Events</a:t>
            </a:r>
          </a:p>
          <a:p>
            <a:r>
              <a:rPr lang="en-US" dirty="0"/>
              <a:t>"This" In Functions</a:t>
            </a:r>
          </a:p>
          <a:p>
            <a:r>
              <a:rPr lang="en-US" dirty="0"/>
              <a:t>Explicit Binding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Explicit Function Binding</a:t>
            </a:r>
            <a:endParaRPr lang="bg-BG" dirty="0">
              <a:latin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call, apply, bind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4550365" y="1837426"/>
            <a:ext cx="3054083" cy="1843985"/>
            <a:chOff x="2611220" y="1288365"/>
            <a:chExt cx="6648872" cy="2864475"/>
          </a:xfrm>
          <a:noFill/>
        </p:grpSpPr>
        <p:sp>
          <p:nvSpPr>
            <p:cNvPr id="10" name="TextBox 4"/>
            <p:cNvSpPr txBox="1"/>
            <p:nvPr/>
          </p:nvSpPr>
          <p:spPr>
            <a:xfrm rot="274334">
              <a:off x="7830070" y="1459160"/>
              <a:ext cx="1430022" cy="609268"/>
            </a:xfrm>
            <a:prstGeom prst="rect">
              <a:avLst/>
            </a:prstGeom>
            <a:grpFill/>
          </p:spPr>
          <p:txBody>
            <a:bodyPr wrap="none" rtlCol="0">
              <a:prstTxWarp prst="textFadeLeft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00" b="1" i="0" u="none" strike="noStrike" kern="1200" cap="none" spc="0" normalizeH="0" baseline="0" noProof="0" dirty="0">
                  <a:ln w="12700">
                    <a:solidFill>
                      <a:srgbClr val="234465">
                        <a:satMod val="155000"/>
                      </a:srgbClr>
                    </a:solidFill>
                    <a:prstDash val="solid"/>
                  </a:ln>
                  <a:solidFill>
                    <a:srgbClr val="FFFFFF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this</a:t>
              </a:r>
            </a:p>
          </p:txBody>
        </p:sp>
        <p:sp>
          <p:nvSpPr>
            <p:cNvPr id="11" name="TextBox 5"/>
            <p:cNvSpPr txBox="1"/>
            <p:nvPr/>
          </p:nvSpPr>
          <p:spPr>
            <a:xfrm rot="21160575">
              <a:off x="2637527" y="2457209"/>
              <a:ext cx="2093695" cy="892028"/>
            </a:xfrm>
            <a:prstGeom prst="rect">
              <a:avLst/>
            </a:prstGeom>
            <a:grp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00" b="1" i="0" u="none" strike="noStrike" kern="1200" cap="none" spc="0" normalizeH="0" baseline="0" noProof="0" dirty="0">
                  <a:ln w="12700">
                    <a:solidFill>
                      <a:srgbClr val="234465">
                        <a:satMod val="155000"/>
                      </a:srgbClr>
                    </a:solidFill>
                    <a:prstDash val="solid"/>
                  </a:ln>
                  <a:solidFill>
                    <a:srgbClr val="FFFFFF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this</a:t>
              </a:r>
            </a:p>
          </p:txBody>
        </p:sp>
        <p:sp>
          <p:nvSpPr>
            <p:cNvPr id="12" name="TextBox 6"/>
            <p:cNvSpPr txBox="1"/>
            <p:nvPr/>
          </p:nvSpPr>
          <p:spPr>
            <a:xfrm rot="21365552">
              <a:off x="7827159" y="3174412"/>
              <a:ext cx="1430022" cy="609268"/>
            </a:xfrm>
            <a:prstGeom prst="rect">
              <a:avLst/>
            </a:prstGeom>
            <a:grpFill/>
          </p:spPr>
          <p:txBody>
            <a:bodyPr wrap="none" rtlCol="0">
              <a:prstTxWarp prst="textFadeLeft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00" b="1" i="0" u="none" strike="noStrike" kern="1200" cap="none" spc="0" normalizeH="0" baseline="0" noProof="0" dirty="0">
                  <a:ln w="12700">
                    <a:solidFill>
                      <a:srgbClr val="234465">
                        <a:satMod val="155000"/>
                      </a:srgbClr>
                    </a:solidFill>
                    <a:prstDash val="solid"/>
                  </a:ln>
                  <a:solidFill>
                    <a:srgbClr val="FFFFFF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this</a:t>
              </a:r>
            </a:p>
          </p:txBody>
        </p:sp>
        <p:sp>
          <p:nvSpPr>
            <p:cNvPr id="13" name="TextBox 7"/>
            <p:cNvSpPr txBox="1"/>
            <p:nvPr/>
          </p:nvSpPr>
          <p:spPr>
            <a:xfrm rot="21446267">
              <a:off x="3668766" y="3543572"/>
              <a:ext cx="1730326" cy="609268"/>
            </a:xfrm>
            <a:prstGeom prst="rect">
              <a:avLst/>
            </a:prstGeom>
            <a:grp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00" b="1" i="0" u="none" strike="noStrike" kern="1200" cap="none" spc="0" normalizeH="0" baseline="0" noProof="0" dirty="0">
                  <a:ln w="12700">
                    <a:solidFill>
                      <a:srgbClr val="234465">
                        <a:satMod val="155000"/>
                      </a:srgbClr>
                    </a:solidFill>
                    <a:prstDash val="solid"/>
                  </a:ln>
                  <a:solidFill>
                    <a:srgbClr val="FFFFFF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this</a:t>
              </a:r>
            </a:p>
          </p:txBody>
        </p:sp>
        <p:sp>
          <p:nvSpPr>
            <p:cNvPr id="14" name="TextBox 8"/>
            <p:cNvSpPr txBox="1"/>
            <p:nvPr/>
          </p:nvSpPr>
          <p:spPr>
            <a:xfrm rot="274334">
              <a:off x="2611220" y="1288365"/>
              <a:ext cx="1430022" cy="609268"/>
            </a:xfrm>
            <a:prstGeom prst="rect">
              <a:avLst/>
            </a:prstGeom>
            <a:grpFill/>
          </p:spPr>
          <p:txBody>
            <a:bodyPr wrap="none" rtlCol="0">
              <a:prstTxWarp prst="textFadeLeft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00" b="1" i="0" u="none" strike="noStrike" kern="1200" cap="none" spc="0" normalizeH="0" baseline="0" noProof="0" dirty="0">
                  <a:ln w="12700">
                    <a:solidFill>
                      <a:srgbClr val="234465">
                        <a:satMod val="155000"/>
                      </a:srgbClr>
                    </a:solidFill>
                    <a:prstDash val="solid"/>
                  </a:ln>
                  <a:solidFill>
                    <a:srgbClr val="FFFFFF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this</a:t>
              </a:r>
            </a:p>
          </p:txBody>
        </p:sp>
      </p:grpSp>
      <p:sp>
        <p:nvSpPr>
          <p:cNvPr id="15" name="TextBox 5"/>
          <p:cNvSpPr txBox="1"/>
          <p:nvPr/>
        </p:nvSpPr>
        <p:spPr>
          <a:xfrm rot="660107">
            <a:off x="5589520" y="1856361"/>
            <a:ext cx="961715" cy="574237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00" b="1" i="0" u="none" strike="noStrike" kern="1200" cap="none" spc="0" normalizeH="0" baseline="0" noProof="0" dirty="0">
                <a:ln w="12700">
                  <a:solidFill>
                    <a:srgbClr val="234465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this</a:t>
            </a:r>
          </a:p>
        </p:txBody>
      </p:sp>
      <p:sp>
        <p:nvSpPr>
          <p:cNvPr id="16" name="TextBox 5"/>
          <p:cNvSpPr txBox="1"/>
          <p:nvPr/>
        </p:nvSpPr>
        <p:spPr>
          <a:xfrm rot="21413690">
            <a:off x="5919823" y="2562801"/>
            <a:ext cx="961715" cy="574237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00" b="1" i="0" u="none" strike="noStrike" kern="1200" cap="none" spc="0" normalizeH="0" baseline="0" noProof="0" dirty="0">
                <a:ln w="12700">
                  <a:solidFill>
                    <a:srgbClr val="234465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this</a:t>
            </a:r>
          </a:p>
        </p:txBody>
      </p:sp>
      <p:sp>
        <p:nvSpPr>
          <p:cNvPr id="17" name="TextBox 5"/>
          <p:cNvSpPr txBox="1"/>
          <p:nvPr/>
        </p:nvSpPr>
        <p:spPr>
          <a:xfrm rot="21160575">
            <a:off x="5867791" y="3544260"/>
            <a:ext cx="961715" cy="574237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00" b="1" i="0" u="none" strike="noStrike" kern="1200" cap="none" spc="0" normalizeH="0" baseline="0" noProof="0" dirty="0">
                <a:ln w="12700">
                  <a:solidFill>
                    <a:srgbClr val="234465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this</a:t>
            </a:r>
          </a:p>
        </p:txBody>
      </p:sp>
      <p:sp>
        <p:nvSpPr>
          <p:cNvPr id="18" name="TextBox 4"/>
          <p:cNvSpPr txBox="1"/>
          <p:nvPr/>
        </p:nvSpPr>
        <p:spPr>
          <a:xfrm rot="274334">
            <a:off x="6363235" y="1317600"/>
            <a:ext cx="656864" cy="392212"/>
          </a:xfrm>
          <a:prstGeom prst="rect">
            <a:avLst/>
          </a:prstGeom>
          <a:noFill/>
        </p:spPr>
        <p:txBody>
          <a:bodyPr wrap="none" rtlCol="0">
            <a:prstTxWarp prst="textFadeLeft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00" b="1" i="0" u="none" strike="noStrike" kern="1200" cap="none" spc="0" normalizeH="0" baseline="0" noProof="0" dirty="0">
                <a:ln w="12700">
                  <a:solidFill>
                    <a:srgbClr val="234465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this</a:t>
            </a:r>
          </a:p>
        </p:txBody>
      </p:sp>
      <p:sp>
        <p:nvSpPr>
          <p:cNvPr id="19" name="TextBox 6"/>
          <p:cNvSpPr txBox="1"/>
          <p:nvPr/>
        </p:nvSpPr>
        <p:spPr>
          <a:xfrm rot="21365552">
            <a:off x="5165650" y="1304927"/>
            <a:ext cx="656864" cy="392212"/>
          </a:xfrm>
          <a:prstGeom prst="rect">
            <a:avLst/>
          </a:prstGeom>
          <a:noFill/>
        </p:spPr>
        <p:txBody>
          <a:bodyPr wrap="none" rtlCol="0">
            <a:prstTxWarp prst="textFadeLeft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00" b="1" i="0" u="none" strike="noStrike" kern="1200" cap="none" spc="0" normalizeH="0" baseline="0" noProof="0" dirty="0">
                <a:ln w="12700">
                  <a:solidFill>
                    <a:srgbClr val="234465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14732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>
                <a:latin typeface="+mj-lt"/>
              </a:rPr>
              <a:t>Occurs when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>
                <a:latin typeface="+mj-lt"/>
              </a:rPr>
              <a:t>,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 </a:t>
            </a:r>
            <a:r>
              <a:rPr lang="en-US" dirty="0">
                <a:latin typeface="+mj-lt"/>
              </a:rPr>
              <a:t>are used on a function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Forces</a:t>
            </a:r>
            <a:r>
              <a:rPr lang="en-US" dirty="0">
                <a:latin typeface="+mj-lt"/>
              </a:rPr>
              <a:t>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function</a:t>
            </a:r>
            <a:r>
              <a:rPr lang="en-US" dirty="0">
                <a:latin typeface="+mj-lt"/>
              </a:rPr>
              <a:t> call to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use</a:t>
            </a:r>
            <a:r>
              <a:rPr lang="en-US" dirty="0">
                <a:latin typeface="+mj-lt"/>
              </a:rPr>
              <a:t> a particular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dirty="0">
                <a:latin typeface="+mj-lt"/>
              </a:rPr>
              <a:t> for this binding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Binding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77481" y="3855251"/>
            <a:ext cx="8890509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 greet() {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</a:t>
            </a:r>
            <a:r>
              <a:rPr lang="en-US" dirty="0">
                <a:solidFill>
                  <a:schemeClr val="bg1"/>
                </a:solidFill>
              </a:rPr>
              <a:t>this.name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let person = { </a:t>
            </a:r>
            <a:r>
              <a:rPr lang="en-US" dirty="0" err="1">
                <a:solidFill>
                  <a:schemeClr val="tx1"/>
                </a:solidFill>
              </a:rPr>
              <a:t>name:'Alex</a:t>
            </a:r>
            <a:r>
              <a:rPr lang="en-US" dirty="0">
                <a:solidFill>
                  <a:schemeClr val="tx1"/>
                </a:solidFill>
              </a:rPr>
              <a:t>' };</a:t>
            </a:r>
          </a:p>
          <a:p>
            <a:r>
              <a:rPr lang="en-US" dirty="0" err="1">
                <a:solidFill>
                  <a:schemeClr val="tx1"/>
                </a:solidFill>
              </a:rPr>
              <a:t>greet.</a:t>
            </a:r>
            <a:r>
              <a:rPr lang="en-US" dirty="0" err="1">
                <a:solidFill>
                  <a:schemeClr val="bg1"/>
                </a:solidFill>
              </a:rPr>
              <a:t>call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person</a:t>
            </a:r>
            <a:r>
              <a:rPr lang="en-US" dirty="0">
                <a:solidFill>
                  <a:schemeClr val="tx1"/>
                </a:solidFill>
              </a:rPr>
              <a:t>, arg1, arg2, arg3, ...); </a:t>
            </a:r>
            <a:r>
              <a:rPr lang="en-US" i="1" dirty="0">
                <a:solidFill>
                  <a:schemeClr val="accent2"/>
                </a:solidFill>
              </a:rPr>
              <a:t>// Alex</a:t>
            </a:r>
          </a:p>
        </p:txBody>
      </p:sp>
    </p:spTree>
    <p:extLst>
      <p:ext uri="{BB962C8B-B14F-4D97-AF65-F5344CB8AC3E}">
        <p14:creationId xmlns:p14="http://schemas.microsoft.com/office/powerpoint/2010/main" val="289035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0" y="1130139"/>
            <a:ext cx="11811097" cy="5185625"/>
          </a:xfrm>
        </p:spPr>
        <p:txBody>
          <a:bodyPr>
            <a:normAutofit/>
          </a:bodyPr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sz="3200" dirty="0"/>
              <a:t>Calls a function with a given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3200" dirty="0"/>
              <a:t> value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arguments</a:t>
            </a:r>
            <a:r>
              <a:rPr lang="en-US" sz="3200" dirty="0"/>
              <a:t> provided individually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BF414D-1BD8-47DC-8DA7-DEEBB771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Call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B2450-9E24-4B37-9DE5-7422658EA5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763375" y="6388100"/>
            <a:ext cx="428625" cy="309563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94052" y="2170682"/>
            <a:ext cx="9003992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/>
            <a:r>
              <a:rPr lang="en-US" sz="2200" dirty="0">
                <a:solidFill>
                  <a:schemeClr val="tx1"/>
                </a:solidFill>
              </a:rPr>
              <a:t>const sharePersonalInfo = function (</a:t>
            </a:r>
            <a:r>
              <a:rPr lang="en-US" sz="2200" dirty="0">
                <a:solidFill>
                  <a:schemeClr val="bg1"/>
                </a:solidFill>
              </a:rPr>
              <a:t>...activities</a:t>
            </a:r>
            <a:r>
              <a:rPr lang="en-US" sz="2200" dirty="0">
                <a:solidFill>
                  <a:schemeClr val="tx1"/>
                </a:solidFill>
              </a:rPr>
              <a:t>) {</a:t>
            </a:r>
          </a:p>
          <a:p>
            <a:pPr latinLnBrk="0"/>
            <a:r>
              <a:rPr lang="en-US" sz="2200" dirty="0">
                <a:solidFill>
                  <a:schemeClr val="tx1"/>
                </a:solidFill>
              </a:rPr>
              <a:t>  let info = `Hello, my name is ${</a:t>
            </a:r>
            <a:r>
              <a:rPr lang="en-US" sz="2200" dirty="0">
                <a:solidFill>
                  <a:schemeClr val="bg1"/>
                </a:solidFill>
              </a:rPr>
              <a:t>this.name</a:t>
            </a:r>
            <a:r>
              <a:rPr lang="en-US" sz="2200" dirty="0">
                <a:solidFill>
                  <a:schemeClr val="tx1"/>
                </a:solidFill>
              </a:rPr>
              <a:t>} and`+      	   + `I'm a ${</a:t>
            </a:r>
            <a:r>
              <a:rPr lang="en-US" sz="2200" dirty="0">
                <a:solidFill>
                  <a:schemeClr val="bg1"/>
                </a:solidFill>
              </a:rPr>
              <a:t>this.profession</a:t>
            </a:r>
            <a:r>
              <a:rPr lang="en-US" sz="2200" dirty="0">
                <a:solidFill>
                  <a:schemeClr val="tx1"/>
                </a:solidFill>
              </a:rPr>
              <a:t>}.\n`;</a:t>
            </a:r>
          </a:p>
          <a:p>
            <a:pPr latinLnBrk="0"/>
            <a:r>
              <a:rPr lang="en-US" sz="2200" dirty="0">
                <a:solidFill>
                  <a:schemeClr val="tx1"/>
                </a:solidFill>
              </a:rPr>
              <a:t>  info += </a:t>
            </a:r>
            <a:r>
              <a:rPr lang="en-US" sz="2200" dirty="0" err="1">
                <a:solidFill>
                  <a:schemeClr val="tx1"/>
                </a:solidFill>
              </a:rPr>
              <a:t>activities.reduce</a:t>
            </a:r>
            <a:r>
              <a:rPr lang="en-US" sz="2200" dirty="0">
                <a:solidFill>
                  <a:schemeClr val="tx1"/>
                </a:solidFill>
              </a:rPr>
              <a:t>((</a:t>
            </a:r>
            <a:r>
              <a:rPr lang="en-US" sz="2200" dirty="0" err="1">
                <a:solidFill>
                  <a:schemeClr val="tx1"/>
                </a:solidFill>
              </a:rPr>
              <a:t>acc</a:t>
            </a:r>
            <a:r>
              <a:rPr lang="en-US" sz="2200" dirty="0">
                <a:solidFill>
                  <a:schemeClr val="tx1"/>
                </a:solidFill>
              </a:rPr>
              <a:t>, </a:t>
            </a:r>
            <a:r>
              <a:rPr lang="en-US" sz="2200" dirty="0" err="1">
                <a:solidFill>
                  <a:schemeClr val="tx1"/>
                </a:solidFill>
              </a:rPr>
              <a:t>curr</a:t>
            </a:r>
            <a:r>
              <a:rPr lang="en-US" sz="2200" dirty="0">
                <a:solidFill>
                  <a:schemeClr val="tx1"/>
                </a:solidFill>
              </a:rPr>
              <a:t>) =&gt; {</a:t>
            </a:r>
          </a:p>
          <a:p>
            <a:pPr latinLnBrk="0"/>
            <a:r>
              <a:rPr lang="en-US" sz="2200" dirty="0">
                <a:solidFill>
                  <a:schemeClr val="tx1"/>
                </a:solidFill>
              </a:rPr>
              <a:t>      let el  = `--- ${</a:t>
            </a:r>
            <a:r>
              <a:rPr lang="en-US" sz="2200" dirty="0" err="1">
                <a:solidFill>
                  <a:schemeClr val="tx1"/>
                </a:solidFill>
              </a:rPr>
              <a:t>curr</a:t>
            </a:r>
            <a:r>
              <a:rPr lang="en-US" sz="2200" dirty="0">
                <a:solidFill>
                  <a:schemeClr val="tx1"/>
                </a:solidFill>
              </a:rPr>
              <a:t>}\n`;</a:t>
            </a:r>
          </a:p>
          <a:p>
            <a:pPr latinLnBrk="0"/>
            <a:r>
              <a:rPr lang="en-US" sz="2200" dirty="0">
                <a:solidFill>
                  <a:schemeClr val="tx1"/>
                </a:solidFill>
              </a:rPr>
              <a:t>      return </a:t>
            </a:r>
            <a:r>
              <a:rPr lang="en-US" sz="2200" dirty="0" err="1">
                <a:solidFill>
                  <a:schemeClr val="tx1"/>
                </a:solidFill>
              </a:rPr>
              <a:t>acc</a:t>
            </a:r>
            <a:r>
              <a:rPr lang="en-US" sz="2200" dirty="0">
                <a:solidFill>
                  <a:schemeClr val="tx1"/>
                </a:solidFill>
              </a:rPr>
              <a:t> + el;</a:t>
            </a:r>
          </a:p>
          <a:p>
            <a:pPr latinLnBrk="0"/>
            <a:r>
              <a:rPr lang="en-US" sz="2200" dirty="0">
                <a:solidFill>
                  <a:schemeClr val="tx1"/>
                </a:solidFill>
              </a:rPr>
              <a:t>  }, "My hobbies are:\n").trim();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return info;</a:t>
            </a:r>
          </a:p>
          <a:p>
            <a:pPr latinLnBrk="0"/>
            <a:r>
              <a:rPr lang="en-US" sz="2200" dirty="0">
                <a:solidFill>
                  <a:schemeClr val="tx1"/>
                </a:solidFill>
              </a:rPr>
              <a:t>}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i="1" dirty="0">
                <a:solidFill>
                  <a:schemeClr val="accent2"/>
                </a:solidFill>
              </a:rPr>
              <a:t>// Continues on the next slide…</a:t>
            </a:r>
          </a:p>
        </p:txBody>
      </p:sp>
    </p:spTree>
    <p:extLst>
      <p:ext uri="{BB962C8B-B14F-4D97-AF65-F5344CB8AC3E}">
        <p14:creationId xmlns:p14="http://schemas.microsoft.com/office/powerpoint/2010/main" val="206312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2F13C6-C732-4893-B2F4-A75A694D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Call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2C4B5-D355-4D24-B8E8-8B582F5EFFE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31567" y="1594188"/>
            <a:ext cx="10934845" cy="4618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 hangingPunct="0"/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firstPerson</a:t>
            </a:r>
            <a:r>
              <a:rPr lang="en-US" sz="2400" dirty="0">
                <a:solidFill>
                  <a:schemeClr val="tx1"/>
                </a:solidFill>
              </a:rPr>
              <a:t> = { name: "Peter", profession: "Fisherman" };</a:t>
            </a:r>
            <a:endParaRPr lang="en-US" b="0" dirty="0">
              <a:solidFill>
                <a:srgbClr val="267F99"/>
              </a:solidFill>
            </a:endParaRPr>
          </a:p>
          <a:p>
            <a:pPr latinLnBrk="0" hangingPunct="0"/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sharePersonalInfo.</a:t>
            </a:r>
            <a:r>
              <a:rPr lang="en-US" dirty="0" err="1">
                <a:solidFill>
                  <a:schemeClr val="bg1"/>
                </a:solidFill>
              </a:rPr>
              <a:t>call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firstPerson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'biking'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 err="1">
                <a:solidFill>
                  <a:schemeClr val="bg1"/>
                </a:solidFill>
              </a:rPr>
              <a:t>swimming'</a:t>
            </a:r>
            <a:r>
              <a:rPr lang="en-US" dirty="0" err="1">
                <a:solidFill>
                  <a:schemeClr val="tx1"/>
                </a:solidFill>
              </a:rPr>
              <a:t>,</a:t>
            </a:r>
            <a:r>
              <a:rPr lang="en-US" dirty="0" err="1">
                <a:solidFill>
                  <a:schemeClr val="bg1"/>
                </a:solidFill>
              </a:rPr>
              <a:t>'football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  <a:p>
            <a:pPr latinLnBrk="0" hangingPunct="0"/>
            <a:r>
              <a:rPr lang="en-US" i="1" dirty="0">
                <a:solidFill>
                  <a:schemeClr val="accent2"/>
                </a:solidFill>
              </a:rPr>
              <a:t>// Hello, my name is Peter.</a:t>
            </a:r>
          </a:p>
          <a:p>
            <a:pPr latinLnBrk="0" hangingPunct="0"/>
            <a:r>
              <a:rPr lang="en-US" i="1" dirty="0">
                <a:solidFill>
                  <a:schemeClr val="accent2"/>
                </a:solidFill>
              </a:rPr>
              <a:t>// I'm a Fisherman.</a:t>
            </a:r>
          </a:p>
          <a:p>
            <a:pPr latinLnBrk="0" hangingPunct="0"/>
            <a:r>
              <a:rPr lang="en-US" i="1" dirty="0">
                <a:solidFill>
                  <a:schemeClr val="accent2"/>
                </a:solidFill>
              </a:rPr>
              <a:t>// My hobbies are:</a:t>
            </a:r>
          </a:p>
          <a:p>
            <a:pPr latinLnBrk="0" hangingPunct="0"/>
            <a:r>
              <a:rPr lang="en-US" i="1" dirty="0">
                <a:solidFill>
                  <a:schemeClr val="accent2"/>
                </a:solidFill>
              </a:rPr>
              <a:t>// --- biking</a:t>
            </a:r>
          </a:p>
          <a:p>
            <a:pPr latinLnBrk="0" hangingPunct="0"/>
            <a:r>
              <a:rPr lang="en-US" i="1" dirty="0">
                <a:solidFill>
                  <a:schemeClr val="accent2"/>
                </a:solidFill>
              </a:rPr>
              <a:t>// --- swimming</a:t>
            </a:r>
          </a:p>
          <a:p>
            <a:pPr latinLnBrk="0" hangingPunct="0"/>
            <a:r>
              <a:rPr lang="en-US" i="1" dirty="0">
                <a:solidFill>
                  <a:schemeClr val="accent2"/>
                </a:solidFill>
              </a:rPr>
              <a:t>// --- football</a:t>
            </a:r>
          </a:p>
        </p:txBody>
      </p:sp>
    </p:spTree>
    <p:extLst>
      <p:ext uri="{BB962C8B-B14F-4D97-AF65-F5344CB8AC3E}">
        <p14:creationId xmlns:p14="http://schemas.microsoft.com/office/powerpoint/2010/main" val="232254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Calls a function with a </a:t>
            </a:r>
            <a:r>
              <a:rPr lang="en-US" b="1" dirty="0">
                <a:solidFill>
                  <a:schemeClr val="bg1"/>
                </a:solidFill>
              </a:rPr>
              <a:t>given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arguments</a:t>
            </a:r>
            <a:r>
              <a:rPr lang="en-US" dirty="0"/>
              <a:t> provided as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/>
              <a:t> accepts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arguments, while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 </a:t>
            </a:r>
            <a:r>
              <a:rPr lang="en-US" dirty="0"/>
              <a:t>accepts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</a:p>
          <a:p>
            <a:pPr latinLnBrk="0"/>
            <a:r>
              <a:rPr lang="en-US" dirty="0"/>
              <a:t>If the first argument is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a similar outcome can be achieved using the array </a:t>
            </a:r>
            <a:r>
              <a:rPr lang="en-US" b="1" dirty="0">
                <a:solidFill>
                  <a:schemeClr val="bg1"/>
                </a:solidFill>
              </a:rPr>
              <a:t>spread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Apply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22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A5D141-DB92-419B-A1B6-EC66E2AE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Apply() - Example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74551-471F-4A92-94F9-246FD476323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1559" y="1339606"/>
            <a:ext cx="9922606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const firstPerson = {</a:t>
            </a:r>
          </a:p>
          <a:p>
            <a:r>
              <a:rPr lang="en-US" dirty="0">
                <a:solidFill>
                  <a:schemeClr val="tx1"/>
                </a:solidFill>
              </a:rPr>
              <a:t>  name: "Peter", </a:t>
            </a:r>
          </a:p>
          <a:p>
            <a:r>
              <a:rPr lang="en-US" dirty="0">
                <a:solidFill>
                  <a:schemeClr val="tx1"/>
                </a:solidFill>
              </a:rPr>
              <a:t>  prof: "Fisherman", </a:t>
            </a:r>
          </a:p>
          <a:p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shareInfo</a:t>
            </a:r>
            <a:r>
              <a:rPr lang="en-US" dirty="0">
                <a:solidFill>
                  <a:schemeClr val="tx1"/>
                </a:solidFill>
              </a:rPr>
              <a:t>: function 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console.log(`${</a:t>
            </a:r>
            <a:r>
              <a:rPr lang="en-US" dirty="0">
                <a:solidFill>
                  <a:schemeClr val="bg1"/>
                </a:solidFill>
              </a:rPr>
              <a:t>this.name</a:t>
            </a:r>
            <a:r>
              <a:rPr lang="en-US" dirty="0">
                <a:solidFill>
                  <a:schemeClr val="tx1"/>
                </a:solidFill>
              </a:rPr>
              <a:t>} works as a ${</a:t>
            </a:r>
            <a:r>
              <a:rPr lang="en-US" dirty="0" err="1">
                <a:solidFill>
                  <a:schemeClr val="bg1"/>
                </a:solidFill>
              </a:rPr>
              <a:t>this.prof</a:t>
            </a:r>
            <a:r>
              <a:rPr lang="en-US" dirty="0">
                <a:solidFill>
                  <a:schemeClr val="tx1"/>
                </a:solidFill>
              </a:rPr>
              <a:t>}`);</a:t>
            </a:r>
          </a:p>
          <a:p>
            <a:r>
              <a:rPr lang="en-US" dirty="0">
                <a:solidFill>
                  <a:schemeClr val="tx1"/>
                </a:solidFill>
              </a:rPr>
              <a:t>  }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r>
              <a:rPr lang="en-US" dirty="0">
                <a:solidFill>
                  <a:schemeClr val="tx1"/>
                </a:solidFill>
              </a:rPr>
              <a:t>const secondPerson = { name: "George", prof: "Manager" };</a:t>
            </a:r>
          </a:p>
          <a:p>
            <a:r>
              <a:rPr lang="en-US" dirty="0" err="1">
                <a:solidFill>
                  <a:schemeClr val="tx1"/>
                </a:solidFill>
              </a:rPr>
              <a:t>firstPerson.shareInfo</a:t>
            </a:r>
            <a:r>
              <a:rPr lang="en-US" dirty="0" err="1">
                <a:solidFill>
                  <a:schemeClr val="bg1"/>
                </a:solidFill>
              </a:rPr>
              <a:t>.apply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secondPerson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George works as a Manager</a:t>
            </a:r>
          </a:p>
        </p:txBody>
      </p:sp>
    </p:spTree>
    <p:extLst>
      <p:ext uri="{BB962C8B-B14F-4D97-AF65-F5344CB8AC3E}">
        <p14:creationId xmlns:p14="http://schemas.microsoft.com/office/powerpoint/2010/main" val="212504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method creates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</a:p>
          <a:p>
            <a:pPr latinLnBrk="0"/>
            <a:r>
              <a:rPr lang="en-US" dirty="0"/>
              <a:t>Has its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keyword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value, with a given sequence of arguments preceding any provided when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is called</a:t>
            </a:r>
          </a:p>
          <a:p>
            <a:pPr latinLnBrk="0"/>
            <a:r>
              <a:rPr lang="en-US" dirty="0"/>
              <a:t>Calling the bound function generally results in the </a:t>
            </a:r>
            <a:r>
              <a:rPr lang="en-US" b="1" dirty="0">
                <a:solidFill>
                  <a:schemeClr val="bg1"/>
                </a:solidFill>
              </a:rPr>
              <a:t>execution</a:t>
            </a:r>
            <a:r>
              <a:rPr lang="en-US" dirty="0"/>
              <a:t> of its </a:t>
            </a:r>
            <a:r>
              <a:rPr lang="en-US" b="1" dirty="0">
                <a:solidFill>
                  <a:schemeClr val="bg1"/>
                </a:solidFill>
              </a:rPr>
              <a:t>wrapped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pPr latinLnBrk="0"/>
            <a:r>
              <a:rPr lang="en-US" sz="3400" b="1" dirty="0">
                <a:solidFill>
                  <a:schemeClr val="bg1"/>
                </a:solidFill>
              </a:rPr>
              <a:t>Bind</a:t>
            </a:r>
            <a:r>
              <a:rPr lang="en-US" sz="3400" dirty="0"/>
              <a:t> makes a </a:t>
            </a:r>
            <a:r>
              <a:rPr lang="en-US" sz="3400" b="1" dirty="0">
                <a:solidFill>
                  <a:schemeClr val="bg1"/>
                </a:solidFill>
              </a:rPr>
              <a:t>permanent context link </a:t>
            </a:r>
            <a:r>
              <a:rPr lang="en-US" sz="3400" dirty="0"/>
              <a:t>and will always keep it</a:t>
            </a:r>
          </a:p>
          <a:p>
            <a:pPr latinLnBrk="0"/>
            <a:r>
              <a:rPr lang="en-US" sz="3400" dirty="0"/>
              <a:t>Bound function cannot change it’s linked context when using </a:t>
            </a:r>
            <a:r>
              <a:rPr lang="en-US" sz="3400" b="1" dirty="0">
                <a:solidFill>
                  <a:schemeClr val="bg1"/>
                </a:solidFill>
              </a:rPr>
              <a:t>call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apply</a:t>
            </a:r>
            <a:r>
              <a:rPr lang="en-US" sz="3400" dirty="0"/>
              <a:t> with a different context or even a </a:t>
            </a:r>
            <a:r>
              <a:rPr lang="en-US" sz="3400" b="1" dirty="0">
                <a:solidFill>
                  <a:schemeClr val="bg1"/>
                </a:solidFill>
              </a:rPr>
              <a:t>rebound doesn’t have any effect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Bind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3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-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31500" y="1508547"/>
            <a:ext cx="813160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const x = 42;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const </a:t>
            </a:r>
            <a:r>
              <a:rPr lang="en-US" dirty="0" err="1">
                <a:solidFill>
                  <a:schemeClr val="tx1"/>
                </a:solidFill>
              </a:rPr>
              <a:t>getX</a:t>
            </a:r>
            <a:r>
              <a:rPr lang="en-US" dirty="0">
                <a:solidFill>
                  <a:schemeClr val="tx1"/>
                </a:solidFill>
              </a:rPr>
              <a:t> = function () {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  return </a:t>
            </a:r>
            <a:r>
              <a:rPr lang="en-US" dirty="0" err="1">
                <a:solidFill>
                  <a:schemeClr val="bg1"/>
                </a:solidFill>
              </a:rPr>
              <a:t>this.x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const module = {x , </a:t>
            </a:r>
            <a:r>
              <a:rPr lang="en-US" dirty="0" err="1">
                <a:solidFill>
                  <a:schemeClr val="tx1"/>
                </a:solidFill>
              </a:rPr>
              <a:t>getX</a:t>
            </a:r>
            <a:r>
              <a:rPr lang="en-US" dirty="0">
                <a:solidFill>
                  <a:schemeClr val="tx1"/>
                </a:solidFill>
              </a:rPr>
              <a:t> };</a:t>
            </a:r>
          </a:p>
          <a:p>
            <a:pPr latinLnBrk="0"/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unboundGetX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tx1"/>
                </a:solidFill>
              </a:rPr>
              <a:t>module.getX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unboundGetX</a:t>
            </a:r>
            <a:r>
              <a:rPr lang="en-US" dirty="0">
                <a:solidFill>
                  <a:schemeClr val="tx1"/>
                </a:solidFill>
              </a:rPr>
              <a:t>()); </a:t>
            </a:r>
            <a:r>
              <a:rPr lang="en-US" i="1" dirty="0">
                <a:solidFill>
                  <a:schemeClr val="accent2"/>
                </a:solidFill>
              </a:rPr>
              <a:t>// undefined</a:t>
            </a:r>
            <a:endParaRPr lang="en-US" dirty="0">
              <a:solidFill>
                <a:schemeClr val="tx1"/>
              </a:solidFill>
            </a:endParaRPr>
          </a:p>
          <a:p>
            <a:pPr latinLnBrk="0"/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boundGetX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bg1"/>
                </a:solidFill>
              </a:rPr>
              <a:t>unboundGetX.bind</a:t>
            </a:r>
            <a:r>
              <a:rPr lang="en-US" dirty="0">
                <a:solidFill>
                  <a:schemeClr val="bg1"/>
                </a:solidFill>
              </a:rPr>
              <a:t>(module)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boundGetX</a:t>
            </a:r>
            <a:r>
              <a:rPr lang="en-US" dirty="0">
                <a:solidFill>
                  <a:schemeClr val="tx1"/>
                </a:solidFill>
              </a:rPr>
              <a:t>()); </a:t>
            </a:r>
            <a:r>
              <a:rPr lang="en-US" i="1" dirty="0">
                <a:solidFill>
                  <a:schemeClr val="accent2"/>
                </a:solidFill>
              </a:rPr>
              <a:t>// 42</a:t>
            </a:r>
          </a:p>
        </p:txBody>
      </p:sp>
    </p:spTree>
    <p:extLst>
      <p:ext uri="{BB962C8B-B14F-4D97-AF65-F5344CB8AC3E}">
        <p14:creationId xmlns:p14="http://schemas.microsoft.com/office/powerpoint/2010/main" val="83163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The functions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passed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to your function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760709" y="2494583"/>
            <a:ext cx="6344809" cy="1380543"/>
          </a:xfrm>
        </p:spPr>
        <p:txBody>
          <a:bodyPr>
            <a:spAutoFit/>
          </a:bodyPr>
          <a:lstStyle/>
          <a:p>
            <a:r>
              <a:rPr lang="en-US" dirty="0"/>
              <a:t>function </a:t>
            </a:r>
            <a:r>
              <a:rPr lang="en-US" dirty="0">
                <a:solidFill>
                  <a:schemeClr val="bg1"/>
                </a:solidFill>
              </a:rPr>
              <a:t>area</a:t>
            </a:r>
            <a:r>
              <a:rPr lang="en-US" dirty="0"/>
              <a:t>() {</a:t>
            </a:r>
          </a:p>
          <a:p>
            <a:r>
              <a:rPr lang="en-US" dirty="0"/>
              <a:t>  return </a:t>
            </a:r>
            <a:r>
              <a:rPr lang="en-US" dirty="0" err="1">
                <a:solidFill>
                  <a:schemeClr val="bg1"/>
                </a:solidFill>
              </a:rPr>
              <a:t>this.x</a:t>
            </a:r>
            <a:r>
              <a:rPr lang="en-US" dirty="0"/>
              <a:t> * </a:t>
            </a:r>
            <a:r>
              <a:rPr lang="en-US" dirty="0" err="1">
                <a:solidFill>
                  <a:schemeClr val="bg1"/>
                </a:solidFill>
              </a:rPr>
              <a:t>this.y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</a:t>
            </a:r>
            <a:r>
              <a:rPr lang="bg-BG" dirty="0"/>
              <a:t>: </a:t>
            </a:r>
            <a:r>
              <a:rPr lang="en-US" dirty="0"/>
              <a:t>Area and Volume Calculator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760708" y="4311978"/>
            <a:ext cx="634480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 </a:t>
            </a:r>
            <a:r>
              <a:rPr lang="en-US" dirty="0" err="1">
                <a:solidFill>
                  <a:schemeClr val="bg1"/>
                </a:solidFill>
              </a:rPr>
              <a:t>vol</a:t>
            </a:r>
            <a:r>
              <a:rPr lang="en-US" dirty="0"/>
              <a:t>() {</a:t>
            </a:r>
          </a:p>
          <a:p>
            <a:r>
              <a:rPr lang="en-US" dirty="0"/>
              <a:t>  return </a:t>
            </a:r>
            <a:r>
              <a:rPr lang="en-US" dirty="0" err="1">
                <a:solidFill>
                  <a:schemeClr val="bg1"/>
                </a:solidFill>
              </a:rPr>
              <a:t>this.x</a:t>
            </a:r>
            <a:r>
              <a:rPr lang="en-US" dirty="0"/>
              <a:t> * </a:t>
            </a:r>
            <a:r>
              <a:rPr lang="en-US" dirty="0" err="1">
                <a:solidFill>
                  <a:schemeClr val="bg1"/>
                </a:solidFill>
              </a:rPr>
              <a:t>this.y</a:t>
            </a:r>
            <a:r>
              <a:rPr lang="en-US" dirty="0"/>
              <a:t> * </a:t>
            </a:r>
            <a:r>
              <a:rPr lang="en-US" dirty="0" err="1">
                <a:solidFill>
                  <a:schemeClr val="bg1"/>
                </a:solidFill>
              </a:rPr>
              <a:t>this.z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581" y="2494583"/>
            <a:ext cx="3631794" cy="363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7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area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volume</a:t>
            </a:r>
            <a:r>
              <a:rPr lang="en-US" dirty="0"/>
              <a:t> of  figures, which are defined by their coordinates (</a:t>
            </a:r>
            <a:r>
              <a:rPr lang="en-US" b="1" dirty="0">
                <a:solidFill>
                  <a:schemeClr val="bg1"/>
                </a:solidFill>
              </a:rPr>
              <a:t>x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z</a:t>
            </a:r>
            <a:r>
              <a:rPr lang="en-US" dirty="0"/>
              <a:t>), </a:t>
            </a: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68550" y="3001354"/>
            <a:ext cx="4853362" cy="2678719"/>
          </a:xfrm>
        </p:spPr>
        <p:txBody>
          <a:bodyPr/>
          <a:lstStyle/>
          <a:p>
            <a:r>
              <a:rPr lang="pl-PL" dirty="0"/>
              <a:t>'[</a:t>
            </a:r>
          </a:p>
          <a:p>
            <a:r>
              <a:rPr lang="pl-PL" dirty="0"/>
              <a:t>{"x":"1","y":"2","z":"10"},</a:t>
            </a:r>
          </a:p>
          <a:p>
            <a:r>
              <a:rPr lang="pl-PL" dirty="0"/>
              <a:t>{"x":"7","y":"7","z":"10"},</a:t>
            </a:r>
          </a:p>
          <a:p>
            <a:r>
              <a:rPr lang="pl-PL" dirty="0"/>
              <a:t>{"x":"5","y":"2","z":"10"}</a:t>
            </a:r>
          </a:p>
          <a:p>
            <a:r>
              <a:rPr lang="pl-PL" dirty="0"/>
              <a:t>]'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</a:t>
            </a:r>
            <a:r>
              <a:rPr lang="bg-BG" dirty="0"/>
              <a:t>: </a:t>
            </a:r>
            <a:r>
              <a:rPr lang="en-US" dirty="0"/>
              <a:t>Area and Volume Calculator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706845" y="3001353"/>
            <a:ext cx="505653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</a:t>
            </a:r>
          </a:p>
          <a:p>
            <a:r>
              <a:rPr lang="en-US" dirty="0"/>
              <a:t>  { area: 2, volume: 20 },</a:t>
            </a:r>
          </a:p>
          <a:p>
            <a:r>
              <a:rPr lang="en-US" dirty="0"/>
              <a:t>  { area: 49, volume: 490 },</a:t>
            </a:r>
          </a:p>
          <a:p>
            <a:r>
              <a:rPr lang="en-US" dirty="0"/>
              <a:t>  { area: 10, volume: 100 }</a:t>
            </a:r>
          </a:p>
          <a:p>
            <a:r>
              <a:rPr lang="en-US" dirty="0"/>
              <a:t>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743852" y="4224798"/>
            <a:ext cx="798991" cy="47832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421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  <a:hlinkClick r:id="rId3"/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972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7393" y="1401053"/>
            <a:ext cx="8311572" cy="3745983"/>
          </a:xfrm>
        </p:spPr>
        <p:txBody>
          <a:bodyPr wrap="square">
            <a:spAutoFit/>
          </a:bodyPr>
          <a:lstStyle/>
          <a:p>
            <a:r>
              <a:rPr lang="en-US" dirty="0"/>
              <a:t>function solve(</a:t>
            </a:r>
            <a:r>
              <a:rPr lang="en-US" dirty="0">
                <a:solidFill>
                  <a:schemeClr val="bg1"/>
                </a:solidFill>
              </a:rPr>
              <a:t>area</a:t>
            </a:r>
            <a:r>
              <a:rPr lang="en-US" dirty="0"/>
              <a:t>, </a:t>
            </a:r>
            <a:r>
              <a:rPr lang="en-US" dirty="0" err="1">
                <a:solidFill>
                  <a:schemeClr val="bg1"/>
                </a:solidFill>
              </a:rPr>
              <a:t>vol</a:t>
            </a:r>
            <a:r>
              <a:rPr lang="en-US" dirty="0"/>
              <a:t>, input) {</a:t>
            </a:r>
          </a:p>
          <a:p>
            <a:r>
              <a:rPr lang="en-US" dirty="0"/>
              <a:t>  let objects = </a:t>
            </a:r>
            <a:r>
              <a:rPr lang="en-US" dirty="0" err="1"/>
              <a:t>JSON.parse</a:t>
            </a:r>
            <a:r>
              <a:rPr lang="en-US" dirty="0"/>
              <a:t>(input);</a:t>
            </a:r>
          </a:p>
          <a:p>
            <a:r>
              <a:rPr lang="en-US" dirty="0"/>
              <a:t>  function </a:t>
            </a:r>
            <a:r>
              <a:rPr lang="en-US" dirty="0" err="1"/>
              <a:t>calc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 {</a:t>
            </a:r>
          </a:p>
          <a:p>
            <a:r>
              <a:rPr lang="en-US" dirty="0"/>
              <a:t>    let </a:t>
            </a:r>
            <a:r>
              <a:rPr lang="en-US" dirty="0" err="1"/>
              <a:t>areaObj</a:t>
            </a:r>
            <a:r>
              <a:rPr lang="en-US" dirty="0"/>
              <a:t> = </a:t>
            </a:r>
            <a:r>
              <a:rPr lang="en-US" dirty="0" err="1"/>
              <a:t>Math.abs</a:t>
            </a:r>
            <a:r>
              <a:rPr lang="en-US" dirty="0"/>
              <a:t>(</a:t>
            </a:r>
            <a:r>
              <a:rPr lang="en-US" dirty="0" err="1"/>
              <a:t>area.</a:t>
            </a:r>
            <a:r>
              <a:rPr lang="en-US" dirty="0" err="1">
                <a:solidFill>
                  <a:schemeClr val="bg1"/>
                </a:solidFill>
              </a:rPr>
              <a:t>call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));</a:t>
            </a:r>
          </a:p>
          <a:p>
            <a:r>
              <a:rPr lang="en-US" dirty="0"/>
              <a:t>    let </a:t>
            </a:r>
            <a:r>
              <a:rPr lang="en-US" dirty="0" err="1"/>
              <a:t>volumeObj</a:t>
            </a:r>
            <a:r>
              <a:rPr lang="en-US" dirty="0"/>
              <a:t> = </a:t>
            </a:r>
            <a:r>
              <a:rPr lang="en-US" dirty="0" err="1"/>
              <a:t>Math.abs</a:t>
            </a:r>
            <a:r>
              <a:rPr lang="en-US" dirty="0"/>
              <a:t>(</a:t>
            </a:r>
            <a:r>
              <a:rPr lang="en-US" dirty="0" err="1"/>
              <a:t>vol.</a:t>
            </a:r>
            <a:r>
              <a:rPr lang="en-US" dirty="0" err="1">
                <a:solidFill>
                  <a:schemeClr val="bg1"/>
                </a:solidFill>
              </a:rPr>
              <a:t>call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));</a:t>
            </a:r>
          </a:p>
          <a:p>
            <a:r>
              <a:rPr lang="en-US" dirty="0"/>
              <a:t>    return { area: </a:t>
            </a:r>
            <a:r>
              <a:rPr lang="en-US" dirty="0" err="1"/>
              <a:t>areaObj</a:t>
            </a:r>
            <a:r>
              <a:rPr lang="en-US" dirty="0"/>
              <a:t>, volume: </a:t>
            </a:r>
            <a:r>
              <a:rPr lang="en-US" dirty="0" err="1"/>
              <a:t>volumeObj</a:t>
            </a:r>
            <a:r>
              <a:rPr lang="en-US" dirty="0"/>
              <a:t>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</a:t>
            </a:r>
            <a:r>
              <a:rPr lang="en-US" dirty="0" err="1"/>
              <a:t>objects.map</a:t>
            </a:r>
            <a:r>
              <a:rPr lang="en-US" dirty="0"/>
              <a:t>(</a:t>
            </a:r>
            <a:r>
              <a:rPr lang="en-US" dirty="0" err="1"/>
              <a:t>calc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Area and Volume Calculator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047" y="3636848"/>
            <a:ext cx="2760777" cy="276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0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09474"/>
          </a:xfrm>
        </p:spPr>
        <p:txBody>
          <a:bodyPr>
            <a:normAutofit/>
          </a:bodyPr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sz="3400" dirty="0"/>
              <a:t>Return an object with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400" dirty="0"/>
              <a:t>,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400" dirty="0"/>
              <a:t> and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 latinLnBrk="0">
              <a:buFont typeface="Wingdings" panose="05000000000000000000" pitchFamily="2" charset="2"/>
              <a:buChar char="§"/>
            </a:pPr>
            <a:r>
              <a:rPr lang="en-US" sz="3200" dirty="0"/>
              <a:t>If </a:t>
            </a:r>
            <a:r>
              <a:rPr lang="en-US" sz="3200" dirty="0" err="1">
                <a:latin typeface="Consolas" panose="020B0609020204030204" pitchFamily="49" charset="0"/>
              </a:rPr>
              <a:t>firstName</a:t>
            </a:r>
            <a:r>
              <a:rPr lang="en-US" sz="3200" dirty="0"/>
              <a:t> or </a:t>
            </a:r>
            <a:r>
              <a:rPr lang="en-US" sz="3200" dirty="0" err="1">
                <a:latin typeface="Consolas" panose="020B0609020204030204" pitchFamily="49" charset="0"/>
              </a:rPr>
              <a:t>lastName</a:t>
            </a:r>
            <a:r>
              <a:rPr lang="en-US" sz="3200" dirty="0"/>
              <a:t> are </a:t>
            </a:r>
            <a:r>
              <a:rPr lang="en-US" sz="3200" b="1" dirty="0">
                <a:solidFill>
                  <a:schemeClr val="bg1"/>
                </a:solidFill>
              </a:rPr>
              <a:t>changed</a:t>
            </a:r>
            <a:r>
              <a:rPr lang="en-US" sz="3200" dirty="0"/>
              <a:t>, then </a:t>
            </a:r>
            <a:r>
              <a:rPr lang="en-US" sz="3200" dirty="0" err="1">
                <a:latin typeface="Consolas" panose="020B0609020204030204" pitchFamily="49" charset="0"/>
              </a:rPr>
              <a:t>fullName</a:t>
            </a:r>
            <a:r>
              <a:rPr lang="en-US" sz="3200" dirty="0"/>
              <a:t> should </a:t>
            </a:r>
            <a:r>
              <a:rPr lang="en-US" sz="3200" b="1" dirty="0">
                <a:solidFill>
                  <a:schemeClr val="bg1"/>
                </a:solidFill>
              </a:rPr>
              <a:t>also</a:t>
            </a:r>
            <a:r>
              <a:rPr lang="en-US" sz="3200" dirty="0"/>
              <a:t> be changed</a:t>
            </a:r>
          </a:p>
          <a:p>
            <a:pPr marL="1066419" lvl="1" indent="-457200" latinLnBrk="0">
              <a:buFont typeface="Wingdings" panose="05000000000000000000" pitchFamily="2" charset="2"/>
              <a:buChar char="§"/>
            </a:pPr>
            <a:r>
              <a:rPr lang="en-US" sz="3200" dirty="0"/>
              <a:t>If </a:t>
            </a:r>
            <a:r>
              <a:rPr lang="en-US" sz="3200" dirty="0" err="1">
                <a:latin typeface="Consolas" panose="020B0609020204030204" pitchFamily="49" charset="0"/>
              </a:rPr>
              <a:t>fullName</a:t>
            </a:r>
            <a:r>
              <a:rPr lang="en-US" sz="3200" dirty="0"/>
              <a:t> is changed, then </a:t>
            </a:r>
            <a:r>
              <a:rPr lang="en-US" sz="3200" dirty="0" err="1">
                <a:latin typeface="Consolas" panose="020B0609020204030204" pitchFamily="49" charset="0"/>
              </a:rPr>
              <a:t>firstName</a:t>
            </a:r>
            <a:r>
              <a:rPr lang="en-US" sz="3200" dirty="0"/>
              <a:t> and </a:t>
            </a:r>
            <a:r>
              <a:rPr lang="en-US" sz="3200" dirty="0" err="1">
                <a:latin typeface="Consolas" panose="020B0609020204030204" pitchFamily="49" charset="0"/>
              </a:rPr>
              <a:t>lastName</a:t>
            </a:r>
            <a:r>
              <a:rPr lang="en-US" sz="3200" dirty="0"/>
              <a:t> should also be changed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57521" y="4178461"/>
            <a:ext cx="7765189" cy="2527139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let person = new Person("Albert", "Simpson");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person.fullName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r>
              <a:rPr lang="en-US" sz="2400" i="1" dirty="0">
                <a:solidFill>
                  <a:schemeClr val="accent2"/>
                </a:solidFill>
              </a:rPr>
              <a:t>//Albert Simpson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person.</a:t>
            </a:r>
            <a:r>
              <a:rPr lang="en-US" sz="2400" dirty="0" err="1">
                <a:solidFill>
                  <a:schemeClr val="bg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 = "Simon";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person.</a:t>
            </a:r>
            <a:r>
              <a:rPr lang="en-US" sz="2400" dirty="0" err="1">
                <a:solidFill>
                  <a:schemeClr val="bg1"/>
                </a:solidFill>
              </a:rPr>
              <a:t>fullName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r>
              <a:rPr lang="en-US" sz="2400" i="1" dirty="0">
                <a:solidFill>
                  <a:schemeClr val="accent2"/>
                </a:solidFill>
              </a:rPr>
              <a:t>//Simon Simpson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72601" y="1296290"/>
            <a:ext cx="7634452" cy="5255322"/>
          </a:xfrm>
        </p:spPr>
        <p:txBody>
          <a:bodyPr wrap="square">
            <a:spAutoFit/>
          </a:bodyPr>
          <a:lstStyle/>
          <a:p>
            <a:r>
              <a:rPr lang="en-US" dirty="0"/>
              <a:t>function Person(first, last) {</a:t>
            </a:r>
          </a:p>
          <a:p>
            <a:r>
              <a:rPr lang="en-US" dirty="0"/>
              <a:t>  </a:t>
            </a:r>
            <a:r>
              <a:rPr lang="en-US" dirty="0" err="1"/>
              <a:t>this.firstName</a:t>
            </a:r>
            <a:r>
              <a:rPr lang="en-US" dirty="0"/>
              <a:t> = first;</a:t>
            </a:r>
          </a:p>
          <a:p>
            <a:r>
              <a:rPr lang="en-US" dirty="0"/>
              <a:t>  </a:t>
            </a:r>
            <a:r>
              <a:rPr lang="en-US" dirty="0" err="1"/>
              <a:t>this.lastName</a:t>
            </a:r>
            <a:r>
              <a:rPr lang="en-US" dirty="0"/>
              <a:t> = last;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chemeClr val="bg1"/>
                </a:solidFill>
              </a:rPr>
              <a:t>Object.defineProperty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/>
              <a:t>, "</a:t>
            </a:r>
            <a:r>
              <a:rPr lang="en-US" dirty="0" err="1"/>
              <a:t>fullName</a:t>
            </a:r>
            <a:r>
              <a:rPr lang="en-US" dirty="0"/>
              <a:t>", {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chemeClr val="bg1"/>
                </a:solidFill>
              </a:rPr>
              <a:t>set:</a:t>
            </a:r>
            <a:r>
              <a:rPr lang="en-US" dirty="0"/>
              <a:t> function(value) {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dirty="0" err="1">
                <a:solidFill>
                  <a:schemeClr val="accent2"/>
                </a:solidFill>
              </a:rPr>
              <a:t>ToDo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r>
              <a:rPr lang="en-US" dirty="0">
                <a:solidFill>
                  <a:schemeClr val="accent2"/>
                </a:solidFill>
              </a:rPr>
              <a:t>      </a:t>
            </a:r>
            <a:r>
              <a:rPr lang="en-US" dirty="0"/>
              <a:t>},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chemeClr val="bg1"/>
                </a:solidFill>
              </a:rPr>
              <a:t>get:</a:t>
            </a:r>
            <a:r>
              <a:rPr lang="en-US" dirty="0"/>
              <a:t> function() { 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     // </a:t>
            </a:r>
            <a:r>
              <a:rPr lang="en-US" dirty="0" err="1">
                <a:solidFill>
                  <a:schemeClr val="accent2"/>
                </a:solidFill>
              </a:rPr>
              <a:t>ToDo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r>
              <a:rPr lang="en-US" dirty="0">
                <a:solidFill>
                  <a:schemeClr val="accent2"/>
                </a:solidFill>
              </a:rPr>
              <a:t>      </a:t>
            </a:r>
            <a:r>
              <a:rPr lang="en-US" dirty="0"/>
              <a:t>}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); 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8" y="2203418"/>
            <a:ext cx="3441066" cy="344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EA7BC7-F573-4039-B03A-087A4B181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bg-B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437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31222" y="1447061"/>
            <a:ext cx="8258218" cy="54109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</a:pPr>
            <a:r>
              <a:rPr lang="en-US" sz="3200" b="1" noProof="1">
                <a:solidFill>
                  <a:schemeClr val="bg2"/>
                </a:solidFill>
                <a:latin typeface="+mj-lt"/>
              </a:rPr>
              <a:t>Functional Context</a:t>
            </a:r>
          </a:p>
          <a:p>
            <a:pPr latinLnBrk="0">
              <a:lnSpc>
                <a:spcPct val="130000"/>
              </a:lnSpc>
            </a:pPr>
            <a:r>
              <a:rPr lang="en-US" sz="3200" b="1" noProof="1">
                <a:solidFill>
                  <a:schemeClr val="bg2"/>
                </a:solidFill>
                <a:latin typeface="+mj-lt"/>
              </a:rPr>
              <a:t>What </a:t>
            </a:r>
            <a:r>
              <a:rPr lang="en-US" sz="3200" b="1" noProof="1">
                <a:solidFill>
                  <a:schemeClr val="bg2"/>
                </a:solidFill>
                <a:latin typeface="Consolas" panose="020B0609020204030204" pitchFamily="49" charset="0"/>
              </a:rPr>
              <a:t>this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 refers to depends on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where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 and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how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 the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function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 that is being executed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is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called</a:t>
            </a: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</a:rPr>
              <a:t>bind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,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apply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 and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call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 are all functions that can be used to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explicitly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set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 the value of </a:t>
            </a:r>
            <a:r>
              <a:rPr lang="en-US" sz="3200" b="1" noProof="1">
                <a:solidFill>
                  <a:schemeClr val="bg2"/>
                </a:solidFill>
                <a:latin typeface="Consolas" panose="020B0609020204030204" pitchFamily="49" charset="0"/>
              </a:rPr>
              <a:t>this</a:t>
            </a:r>
          </a:p>
          <a:p>
            <a:pPr latinLnBrk="0">
              <a:lnSpc>
                <a:spcPct val="130000"/>
              </a:lnSpc>
            </a:pPr>
            <a:endParaRPr 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20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77788" y="6443663"/>
            <a:ext cx="12114212" cy="36353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https://softuni.bg/courses/js-applications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827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69593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62658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-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40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br>
              <a:rPr lang="en-US" dirty="0">
                <a:hlinkClick r:id="rId3"/>
              </a:rPr>
            </a:b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</a:t>
            </a:r>
            <a:br>
              <a:rPr lang="en-US" dirty="0"/>
            </a:br>
            <a:r>
              <a:rPr lang="en-US" dirty="0"/>
              <a:t>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05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Introduction to "this"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20600" y="1993808"/>
            <a:ext cx="175080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217376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Interpreter </a:t>
            </a:r>
            <a:r>
              <a:rPr lang="en-US" b="1" dirty="0">
                <a:solidFill>
                  <a:schemeClr val="bg1"/>
                </a:solidFill>
              </a:rPr>
              <a:t>reads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executes</a:t>
            </a:r>
            <a:r>
              <a:rPr lang="en-US" dirty="0"/>
              <a:t> code </a:t>
            </a:r>
            <a:r>
              <a:rPr lang="en-US" b="1" dirty="0">
                <a:solidFill>
                  <a:schemeClr val="bg1"/>
                </a:solidFill>
              </a:rPr>
              <a:t>line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line</a:t>
            </a:r>
          </a:p>
          <a:p>
            <a:pPr latinLnBrk="0"/>
            <a:r>
              <a:rPr lang="en-US" dirty="0"/>
              <a:t>Execution Context 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scope</a:t>
            </a:r>
            <a:r>
              <a:rPr lang="en-US" dirty="0"/>
              <a:t> in which the line is being executed</a:t>
            </a:r>
          </a:p>
          <a:p>
            <a:pPr latinLnBrk="0"/>
            <a:r>
              <a:rPr lang="en-US" dirty="0"/>
              <a:t>The JavaScript runtime </a:t>
            </a:r>
            <a:r>
              <a:rPr lang="en-US" b="1" dirty="0">
                <a:solidFill>
                  <a:schemeClr val="bg1"/>
                </a:solidFill>
              </a:rPr>
              <a:t>maintains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stack</a:t>
            </a:r>
            <a:r>
              <a:rPr lang="en-US" dirty="0"/>
              <a:t> of these execution contexts </a:t>
            </a:r>
          </a:p>
          <a:p>
            <a:pPr lvl="1" latinLnBrk="0"/>
            <a:r>
              <a:rPr lang="en-US" dirty="0"/>
              <a:t>The execution context present at </a:t>
            </a:r>
            <a:r>
              <a:rPr lang="en-US" b="1" dirty="0">
                <a:solidFill>
                  <a:schemeClr val="bg1"/>
                </a:solidFill>
              </a:rPr>
              <a:t>the top </a:t>
            </a:r>
            <a:r>
              <a:rPr lang="en-US" dirty="0"/>
              <a:t>of this </a:t>
            </a:r>
            <a:r>
              <a:rPr lang="en-US" b="1" dirty="0">
                <a:solidFill>
                  <a:schemeClr val="bg1"/>
                </a:solidFill>
              </a:rPr>
              <a:t>stack</a:t>
            </a:r>
            <a:r>
              <a:rPr lang="en-US" dirty="0"/>
              <a:t> is currently being executed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Interpreter and Execution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6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Special keyword in JavaScript</a:t>
            </a:r>
          </a:p>
          <a:p>
            <a:pPr latinLnBrk="0"/>
            <a:r>
              <a:rPr lang="en-US" dirty="0"/>
              <a:t>Unlike C#, Java, PHP, etc. in JS 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  <a:r>
              <a:rPr lang="en-US" dirty="0"/>
              <a:t> is not always an instance of the current object of some class</a:t>
            </a:r>
          </a:p>
          <a:p>
            <a:pPr latinLnBrk="0"/>
            <a:r>
              <a:rPr lang="en-US" dirty="0"/>
              <a:t>Its value is </a:t>
            </a:r>
            <a:r>
              <a:rPr lang="en-US" b="1" dirty="0">
                <a:solidFill>
                  <a:schemeClr val="bg1"/>
                </a:solidFill>
              </a:rPr>
              <a:t>based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</a:p>
          <a:p>
            <a:pPr latinLnBrk="0"/>
            <a:r>
              <a:rPr lang="en-US" dirty="0"/>
              <a:t>There are differences in </a:t>
            </a:r>
            <a:r>
              <a:rPr lang="en-US" b="1" dirty="0">
                <a:solidFill>
                  <a:schemeClr val="bg1"/>
                </a:solidFill>
              </a:rPr>
              <a:t>strict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mode</a:t>
            </a:r>
          </a:p>
          <a:p>
            <a:pPr latinLnBrk="0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refers to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every time execution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663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atinLnBrk="0">
              <a:buClr>
                <a:schemeClr val="tx1"/>
              </a:buClr>
            </a:pPr>
            <a:r>
              <a:rPr lang="en-US" sz="3400" dirty="0">
                <a:solidFill>
                  <a:srgbClr val="234465"/>
                </a:solidFill>
              </a:rPr>
              <a:t>The </a:t>
            </a:r>
            <a:r>
              <a:rPr lang="en-US" sz="3400" b="1" dirty="0">
                <a:solidFill>
                  <a:srgbClr val="FFA000"/>
                </a:solidFill>
              </a:rPr>
              <a:t>function context </a:t>
            </a:r>
            <a:r>
              <a:rPr lang="en-US" sz="3400" dirty="0">
                <a:solidFill>
                  <a:srgbClr val="234465"/>
                </a:solidFill>
              </a:rPr>
              <a:t>is the object that </a:t>
            </a:r>
            <a:r>
              <a:rPr lang="en-US" sz="3400" b="1" dirty="0">
                <a:solidFill>
                  <a:srgbClr val="FFA000"/>
                </a:solidFill>
              </a:rPr>
              <a:t>owns</a:t>
            </a:r>
            <a:r>
              <a:rPr lang="en-US" sz="3400" dirty="0">
                <a:solidFill>
                  <a:srgbClr val="234465"/>
                </a:solidFill>
              </a:rPr>
              <a:t> the currently executed code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Function context ===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object</a:t>
            </a:r>
          </a:p>
          <a:p>
            <a:pPr>
              <a:buClr>
                <a:schemeClr val="tx1"/>
              </a:buClr>
            </a:pPr>
            <a:r>
              <a:rPr lang="en-US" dirty="0"/>
              <a:t>Depends on how the function is invoked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Function invocation: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func()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Method invocation: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object.function()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Constructor invocation: </a:t>
            </a:r>
            <a:r>
              <a:rPr lang="en-US" b="1" dirty="0">
                <a:solidFill>
                  <a:schemeClr val="bg1"/>
                </a:solidFill>
              </a:rPr>
              <a:t>new Array()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Event handler: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domElement.event()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Indirect invocation: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 Context?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61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"This" in Different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769" y="1112126"/>
            <a:ext cx="2963049" cy="296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6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This</a:t>
            </a:r>
            <a:r>
              <a:rPr lang="en-US" dirty="0"/>
              <a:t> is the </a:t>
            </a:r>
            <a:r>
              <a:rPr lang="en-US" b="1" dirty="0">
                <a:solidFill>
                  <a:schemeClr val="bg1"/>
                </a:solidFill>
              </a:rPr>
              <a:t>global object </a:t>
            </a:r>
            <a:r>
              <a:rPr lang="en-US" dirty="0"/>
              <a:t>in a function invocation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95200" y="2057357"/>
            <a:ext cx="6933085" cy="33179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>
                <a:solidFill>
                  <a:schemeClr val="bg1"/>
                </a:solidFill>
              </a:rPr>
              <a:t>this === global</a:t>
            </a:r>
            <a:r>
              <a:rPr lang="en-US" dirty="0">
                <a:solidFill>
                  <a:schemeClr val="tx1"/>
                </a:solidFill>
              </a:rPr>
              <a:t>); </a:t>
            </a:r>
            <a:r>
              <a:rPr lang="en-US" i="1" dirty="0">
                <a:solidFill>
                  <a:schemeClr val="accent2"/>
                </a:solidFill>
              </a:rPr>
              <a:t>// false</a:t>
            </a:r>
          </a:p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function solve() {</a:t>
            </a:r>
          </a:p>
          <a:p>
            <a:r>
              <a:rPr lang="en-US" dirty="0">
                <a:solidFill>
                  <a:schemeClr val="tx1"/>
                </a:solidFill>
              </a:rPr>
              <a:t>  return 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>
                <a:solidFill>
                  <a:schemeClr val="bg1"/>
                </a:solidFill>
              </a:rPr>
              <a:t>solve() === global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"This" with Function invocation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4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</TotalTime>
  <Words>2193</Words>
  <Application>Microsoft Office PowerPoint</Application>
  <PresentationFormat>Widescreen</PresentationFormat>
  <Paragraphs>343</Paragraphs>
  <Slides>39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Comic Sans MS</vt:lpstr>
      <vt:lpstr>Consolas</vt:lpstr>
      <vt:lpstr>Harlow Solid Italic</vt:lpstr>
      <vt:lpstr>Malgun Gothic (Body)</vt:lpstr>
      <vt:lpstr>Wingdings</vt:lpstr>
      <vt:lpstr>Wingdings 2</vt:lpstr>
      <vt:lpstr>2_SoftUni3_1</vt:lpstr>
      <vt:lpstr>This</vt:lpstr>
      <vt:lpstr>Table of Content</vt:lpstr>
      <vt:lpstr>Have a Question?</vt:lpstr>
      <vt:lpstr>PowerPoint Presentation</vt:lpstr>
      <vt:lpstr>Interpreter and Execution Context</vt:lpstr>
      <vt:lpstr>this</vt:lpstr>
      <vt:lpstr>What is Function Context?</vt:lpstr>
      <vt:lpstr>PowerPoint Presentation</vt:lpstr>
      <vt:lpstr>"This" with Function invocation</vt:lpstr>
      <vt:lpstr>Function invocation in Strict Mode </vt:lpstr>
      <vt:lpstr>"This" Keyword in the Browser</vt:lpstr>
      <vt:lpstr>"This" in a Method invocation</vt:lpstr>
      <vt:lpstr>"This" Refers to the Parent Object</vt:lpstr>
      <vt:lpstr>"This" with Inner Functions</vt:lpstr>
      <vt:lpstr>"This" with Arrow Functions</vt:lpstr>
      <vt:lpstr>"This" in Constructor invocation</vt:lpstr>
      <vt:lpstr>"This" in Constructor invocation</vt:lpstr>
      <vt:lpstr>In Events</vt:lpstr>
      <vt:lpstr>PowerPoint Presentation</vt:lpstr>
      <vt:lpstr>PowerPoint Presentation</vt:lpstr>
      <vt:lpstr>Explicit Binding</vt:lpstr>
      <vt:lpstr>Changing the Context: Call</vt:lpstr>
      <vt:lpstr>Changing the Context: Call</vt:lpstr>
      <vt:lpstr>Changing the Context: Apply</vt:lpstr>
      <vt:lpstr>Apply() - Example</vt:lpstr>
      <vt:lpstr>Changing the Context: Bind</vt:lpstr>
      <vt:lpstr>Bind - Example</vt:lpstr>
      <vt:lpstr>Problem: Area and Volume Calculator</vt:lpstr>
      <vt:lpstr>Problem: Area and Volume Calculator</vt:lpstr>
      <vt:lpstr>Solution: Area and Volume Calculator</vt:lpstr>
      <vt:lpstr>Problem: Person</vt:lpstr>
      <vt:lpstr>Solution: Person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Keyword in JavaScript</dc:title>
  <dc:subject>JS Applications Course @ SoftUni</dc:subject>
  <dc:creator>Software University Foundation</dc:creator>
  <cp:keywords>JS, JavaScript, programming, course, SoftUni, coding, software development, education, training</cp:keywords>
  <dc:description>JS Applications Course @ SoftUni – https://softuni.bg/courses/js-applications</dc:description>
  <cp:lastModifiedBy>Стамо Петков</cp:lastModifiedBy>
  <cp:revision>83</cp:revision>
  <dcterms:created xsi:type="dcterms:W3CDTF">2019-10-14T11:16:04Z</dcterms:created>
  <dcterms:modified xsi:type="dcterms:W3CDTF">2020-02-24T15:34:31Z</dcterms:modified>
  <cp:category>JS Advanced Course @ SoftUni</cp:category>
</cp:coreProperties>
</file>