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883FF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7"/>
    <p:restoredTop sz="94720"/>
  </p:normalViewPr>
  <p:slideViewPr>
    <p:cSldViewPr snapToGrid="0">
      <p:cViewPr varScale="1">
        <p:scale>
          <a:sx n="102" d="100"/>
          <a:sy n="102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02167-44B8-D84D-BC7A-4DA61475ECC4}" type="datetimeFigureOut">
              <a:rPr lang="en-FI" smtClean="0"/>
              <a:t>25.9.2024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922AF-E398-7147-9C3B-EC013B4ADC6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45759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922AF-E398-7147-9C3B-EC013B4ADC64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72033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922AF-E398-7147-9C3B-EC013B4ADC64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7683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922AF-E398-7147-9C3B-EC013B4ADC64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4966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touko.puro@aalto.fi" TargetMode="External"/><Relationship Id="rId2" Type="http://schemas.openxmlformats.org/officeDocument/2006/relationships/hyperlink" Target="https://bitbucket.org/jpekkila/astaroth/src/PCinterface_2019-8-12/acc-runtime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tthias.rheinhardt@aalto.fi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%3cusername%3e@github.com/pencil-code/pencil-code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D3F2-4659-BACC-C05E-D01716B7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b="1" dirty="0">
                <a:solidFill>
                  <a:srgbClr val="7030A0"/>
                </a:solidFill>
              </a:rPr>
              <a:t>Introduction to PC-A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FA18D-A153-7913-21BF-A4414D6D8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571996"/>
          </a:xfrm>
        </p:spPr>
        <p:txBody>
          <a:bodyPr>
            <a:normAutofit lnSpcReduction="10000"/>
          </a:bodyPr>
          <a:lstStyle/>
          <a:p>
            <a:r>
              <a:rPr lang="en-FI" sz="3200" dirty="0"/>
              <a:t>“Pencil Code with Astaroth inside”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51854-C2CC-077D-2D21-2E531E16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65088" y="6100998"/>
            <a:ext cx="8826711" cy="359764"/>
          </a:xfrm>
        </p:spPr>
        <p:txBody>
          <a:bodyPr/>
          <a:lstStyle/>
          <a:p>
            <a:r>
              <a:rPr lang="en-US" sz="1400" dirty="0"/>
              <a:t>Work by M. </a:t>
            </a:r>
            <a:r>
              <a:rPr lang="en-US" sz="1400" dirty="0" err="1"/>
              <a:t>Väisilä</a:t>
            </a:r>
            <a:r>
              <a:rPr lang="en-US" sz="1400" dirty="0"/>
              <a:t>, J. </a:t>
            </a:r>
            <a:r>
              <a:rPr lang="en-US" sz="1400" dirty="0" err="1"/>
              <a:t>Pekkilä</a:t>
            </a:r>
            <a:r>
              <a:rPr lang="en-US" sz="1400" dirty="0"/>
              <a:t>, O. </a:t>
            </a:r>
            <a:r>
              <a:rPr lang="en-US" sz="1400" dirty="0" err="1"/>
              <a:t>Lappi</a:t>
            </a:r>
            <a:r>
              <a:rPr lang="en-US" sz="1400" dirty="0"/>
              <a:t>, T. Puro, M. Rheinhardt, led by M. </a:t>
            </a:r>
            <a:r>
              <a:rPr lang="en-US" sz="1400" dirty="0" err="1"/>
              <a:t>Korpi-Lagg</a:t>
            </a:r>
            <a:r>
              <a:rPr lang="en-US" sz="1400" dirty="0"/>
              <a:t> @  CS, Aalto University, Espoo, Finland</a:t>
            </a:r>
          </a:p>
        </p:txBody>
      </p:sp>
    </p:spTree>
    <p:extLst>
      <p:ext uri="{BB962C8B-B14F-4D97-AF65-F5344CB8AC3E}">
        <p14:creationId xmlns:p14="http://schemas.microsoft.com/office/powerpoint/2010/main" val="24887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694D-AE8C-C542-AE54-66F15FDF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50317"/>
            <a:ext cx="7729728" cy="867656"/>
          </a:xfrm>
        </p:spPr>
        <p:txBody>
          <a:bodyPr/>
          <a:lstStyle/>
          <a:p>
            <a:r>
              <a:rPr lang="en-FI" b="1" dirty="0">
                <a:solidFill>
                  <a:srgbClr val="7030A0"/>
                </a:solidFill>
              </a:rPr>
              <a:t>Customize RHS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9C36-AD6F-80CA-CE5E-057AD5082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2" y="1600200"/>
            <a:ext cx="11587397" cy="5257800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Caveat: it is advisable to check predefined DSL code in the beginning,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at least more complex functions like 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denergy_dt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Note: to enable an additional physics module, the block in        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2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/gpu_astaroth.f90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has to be released;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    can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require some non-standard code development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Limitations: 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particles/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pointmasses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/radiation/solid cells/self-gravity/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testfields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228600" lvl="1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presently not supported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modifications of f-array in 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*before/*</a:t>
            </a:r>
            <a:r>
              <a:rPr lang="en-GB" sz="19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after_boundary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routines not supported</a:t>
            </a:r>
          </a:p>
          <a:p>
            <a:pPr marL="228600" lvl="1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if needed every timestep</a:t>
            </a:r>
          </a:p>
          <a:p>
            <a:pPr marL="228600" lvl="1" indent="0">
              <a:buNone/>
            </a:pPr>
            <a:endParaRPr lang="en-GB" sz="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diagnostics, which are not only from </a:t>
            </a:r>
            <a:r>
              <a:rPr lang="en-GB" sz="19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pencil_case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/f-array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not calculated</a:t>
            </a:r>
          </a:p>
          <a:p>
            <a:pPr marL="228600" lvl="1" indent="0">
              <a:buNone/>
            </a:pPr>
            <a:endParaRPr lang="en-GB" sz="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 all boundary conditions "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transpiled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 yet (coming soon)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98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0B6D-F3B4-0FFA-BB2D-0A336926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162" y="353758"/>
            <a:ext cx="9668656" cy="721233"/>
          </a:xfrm>
        </p:spPr>
        <p:txBody>
          <a:bodyPr>
            <a:normAutofit fontScale="90000"/>
          </a:bodyPr>
          <a:lstStyle/>
          <a:p>
            <a:r>
              <a:rPr lang="en-FI" b="1" dirty="0">
                <a:solidFill>
                  <a:srgbClr val="7030A0"/>
                </a:solidFill>
              </a:rPr>
              <a:t>ADD missing PARAMETERS to </a:t>
            </a:r>
            <a:r>
              <a:rPr lang="en-GB" b="1" dirty="0" err="1">
                <a:solidFill>
                  <a:srgbClr val="7030A0"/>
                </a:solidFill>
                <a:effectLst/>
              </a:rPr>
              <a:t>rhs</a:t>
            </a:r>
            <a:endParaRPr lang="en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FE5E-6679-F7F7-37B7-734642A1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3" y="1394085"/>
            <a:ext cx="11982138" cy="54639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 additional parameters of a physics module needed, 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they have to be </a:t>
            </a:r>
            <a:r>
              <a:rPr lang="en-GB" sz="23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pushed to the GPU</a:t>
            </a:r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for that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subroutine pushpars2c(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p_par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</a:t>
            </a:r>
            <a:r>
              <a:rPr lang="en-GB" sz="26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</a:t>
            </a:r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near the end of the physics module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lines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 </a:t>
            </a:r>
            <a:r>
              <a:rPr lang="en-GB" sz="23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call </a:t>
            </a:r>
            <a:r>
              <a:rPr lang="en-GB" sz="23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copy_addr</a:t>
            </a:r>
            <a:r>
              <a:rPr lang="en-GB" sz="23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(&lt;parameter&gt;,</a:t>
            </a:r>
            <a:r>
              <a:rPr lang="en-GB" sz="23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p_par</a:t>
            </a:r>
            <a:r>
              <a:rPr lang="en-GB" sz="23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(&lt;running index&gt;))</a:t>
            </a:r>
            <a:endParaRPr lang="en-GB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GB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integer parameter:       add    </a:t>
            </a:r>
            <a:r>
              <a:rPr lang="en-GB" sz="1900" dirty="0">
                <a:solidFill>
                  <a:srgbClr val="D883FF"/>
                </a:solidFill>
                <a:effectLst/>
                <a:latin typeface="Menlo" panose="020B0609030804020204" pitchFamily="49" charset="0"/>
              </a:rPr>
              <a:t>! int</a:t>
            </a:r>
            <a:r>
              <a:rPr lang="en-GB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     at line end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GB" sz="19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real 1D array parameter: add    </a:t>
            </a:r>
            <a:r>
              <a:rPr lang="en-GB" sz="24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! (&lt;dimension&gt;)               </a:t>
            </a:r>
            <a:r>
              <a:rPr lang="en-GB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at line end</a:t>
            </a:r>
            <a:endParaRPr lang="en-GB" sz="1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increase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3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n_pars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accordingly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Note: manipulations of parameters, which can be performed in module      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initialization should not be coded in DSL 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0000"/>
                </a:solidFill>
                <a:latin typeface="Menlo" panose="020B0609030804020204" pitchFamily="49" charset="0"/>
              </a:rPr>
              <a:t>       </a:t>
            </a:r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 push derived parameters!</a:t>
            </a:r>
          </a:p>
          <a:p>
            <a:pPr marL="0" indent="0">
              <a:buNone/>
            </a:pPr>
            <a:endParaRPr lang="en-GB" sz="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3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parameters from </a:t>
            </a:r>
            <a:r>
              <a:rPr lang="en-GB" sz="26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6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6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cparam.h</a:t>
            </a:r>
            <a:r>
              <a:rPr lang="en-GB" sz="26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, </a:t>
            </a:r>
            <a:r>
              <a:rPr lang="en-GB" sz="26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6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6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cdata.h</a:t>
            </a:r>
            <a:r>
              <a:rPr lang="en-GB" sz="23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: </a:t>
            </a:r>
            <a:r>
              <a:rPr lang="en-GB" sz="2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 available</a:t>
            </a:r>
            <a:endParaRPr lang="en-GB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33742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C8E06-FEEF-E1E5-203A-3458B7F0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3982"/>
            <a:ext cx="7729728" cy="649796"/>
          </a:xfrm>
        </p:spPr>
        <p:txBody>
          <a:bodyPr>
            <a:normAutofit fontScale="90000"/>
          </a:bodyPr>
          <a:lstStyle/>
          <a:p>
            <a:r>
              <a:rPr lang="en-FI" b="1" dirty="0">
                <a:solidFill>
                  <a:srgbClr val="7030A0"/>
                </a:solidFill>
              </a:rPr>
              <a:t>RUNNING PC-A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872A-6F09-B9F7-842F-E7DE5A8EF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86" y="928689"/>
            <a:ext cx="11377534" cy="58516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FI" sz="2300" dirty="0"/>
              <a:t>Example SLURM batch script:</a:t>
            </a:r>
          </a:p>
          <a:p>
            <a:pPr marL="0" indent="0">
              <a:buNone/>
            </a:pPr>
            <a:endParaRPr lang="en-FI" sz="100" dirty="0"/>
          </a:p>
          <a:p>
            <a:pPr marL="0" indent="0">
              <a:buNone/>
            </a:pP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     #SBATCH --nodes=2               # Total number of nodes </a:t>
            </a:r>
          </a:p>
          <a:p>
            <a:pPr marL="0" indent="0">
              <a:buNone/>
            </a:pP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     #SBATCH --</a:t>
            </a:r>
            <a:r>
              <a:rPr lang="en-GB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ntasks</a:t>
            </a: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-per-node=8</a:t>
            </a:r>
          </a:p>
          <a:p>
            <a:pPr marL="0" indent="0">
              <a:buNone/>
            </a:pPr>
            <a:endParaRPr lang="en-GB" sz="300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CRAY (LUMI, </a:t>
            </a:r>
            <a:r>
              <a:rPr lang="en-GB" dirty="0" err="1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Dardel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, Frontier):</a:t>
            </a:r>
          </a:p>
          <a:p>
            <a:pPr marL="0" indent="0">
              <a:buNone/>
            </a:pP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     #SBATCH --</a:t>
            </a:r>
            <a:r>
              <a:rPr lang="en-GB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gpus</a:t>
            </a: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-per-node=8       # Allocate one </a:t>
            </a:r>
            <a:r>
              <a:rPr lang="en-GB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gpu</a:t>
            </a: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 per MPI rank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Menlo" panose="020B0609030804020204" pitchFamily="49" charset="0"/>
              </a:rPr>
              <a:t>CSC machines:</a:t>
            </a:r>
            <a:endParaRPr lang="en-GB" dirty="0">
              <a:solidFill>
                <a:srgbClr val="00206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     #SBATCH --</a:t>
            </a:r>
            <a:r>
              <a:rPr lang="en-GB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gres</a:t>
            </a: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=gpu:v100:4</a:t>
            </a:r>
          </a:p>
          <a:p>
            <a:pPr marL="0" indent="0">
              <a:buNone/>
            </a:pPr>
            <a:r>
              <a:rPr lang="en-GB" sz="100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   </a:t>
            </a:r>
            <a:endParaRPr lang="en-GB" dirty="0">
              <a:solidFill>
                <a:srgbClr val="400BD9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     #SBATCH --</a:t>
            </a:r>
            <a:r>
              <a:rPr lang="en-GB" dirty="0" err="1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cpus</a:t>
            </a:r>
            <a:r>
              <a:rPr lang="en-GB" dirty="0">
                <a:solidFill>
                  <a:srgbClr val="400BD9"/>
                </a:solidFill>
                <a:effectLst/>
                <a:latin typeface="Menlo" panose="020B0609030804020204" pitchFamily="49" charset="0"/>
              </a:rPr>
              <a:t>-per-task=7       # multithreading</a:t>
            </a:r>
          </a:p>
          <a:p>
            <a:pPr marL="0" indent="0">
              <a:buNone/>
            </a:pP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GB" dirty="0">
                <a:solidFill>
                  <a:srgbClr val="C1651C"/>
                </a:solidFill>
                <a:latin typeface="Menlo" panose="020B0609030804020204" pitchFamily="49" charset="0"/>
              </a:rPr>
              <a:t>source </a:t>
            </a:r>
            <a:r>
              <a:rPr lang="en-GB" dirty="0" err="1">
                <a:solidFill>
                  <a:srgbClr val="C1651C"/>
                </a:solidFill>
                <a:latin typeface="Menlo" panose="020B0609030804020204" pitchFamily="49" charset="0"/>
              </a:rPr>
              <a:t>src</a:t>
            </a:r>
            <a:r>
              <a:rPr lang="en-GB" dirty="0">
                <a:solidFill>
                  <a:srgbClr val="C1651C"/>
                </a:solidFill>
                <a:latin typeface="Menlo" panose="020B0609030804020204" pitchFamily="49" charset="0"/>
              </a:rPr>
              <a:t>/.</a:t>
            </a:r>
            <a:r>
              <a:rPr lang="en-GB" dirty="0" err="1">
                <a:solidFill>
                  <a:srgbClr val="C1651C"/>
                </a:solidFill>
                <a:latin typeface="Menlo" panose="020B0609030804020204" pitchFamily="49" charset="0"/>
              </a:rPr>
              <a:t>moduleinfo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     export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LD_LIBRARY_PATH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${CRAY_LD_LIBRARY_PATH}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GB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$LD_LIBRARY_PATH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     export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OMP_NUM_THREADS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 =</a:t>
            </a:r>
            <a:r>
              <a:rPr lang="en-GB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${SLURM_CPUS_PER_TASK}</a:t>
            </a:r>
            <a:endParaRPr lang="en-GB" dirty="0">
              <a:solidFill>
                <a:srgbClr val="D883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     export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OMP_PROC_BIND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close,spread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     export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OMP_MAX_ACTIVE_LEVELS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2</a:t>
            </a:r>
            <a:endParaRPr lang="en-GB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     export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OMP_WAIT_POLICY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=PASSIVE</a:t>
            </a:r>
            <a:endParaRPr lang="en-GB" dirty="0">
              <a:solidFill>
                <a:srgbClr val="2EAEBB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./</a:t>
            </a:r>
            <a:r>
              <a:rPr lang="en-GB" dirty="0" err="1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start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.csh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C1651C"/>
                </a:solidFill>
                <a:effectLst/>
                <a:latin typeface="Menlo" panose="020B0609030804020204" pitchFamily="49" charset="0"/>
              </a:rPr>
              <a:t>     export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MPICH_GPU_SUPPORT_ENABLED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1   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(MPICH on CRAY)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./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run.csh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8465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E611-139D-98D6-8362-B46D47F6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82465"/>
            <a:ext cx="7729728" cy="1032010"/>
          </a:xfrm>
        </p:spPr>
        <p:txBody>
          <a:bodyPr>
            <a:normAutofit/>
          </a:bodyPr>
          <a:lstStyle/>
          <a:p>
            <a:r>
              <a:rPr lang="en-FI" b="1" dirty="0">
                <a:solidFill>
                  <a:srgbClr val="7030A0"/>
                </a:solidFill>
              </a:rPr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AE975-7AAF-602B-57B8-12966637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" y="2068644"/>
            <a:ext cx="11812249" cy="43068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enforce re-creation of interface code by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rm 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PC_moduleflags.h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(tb improved)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GB" sz="1900" dirty="0" err="1">
                <a:solidFill>
                  <a:srgbClr val="0432FF"/>
                </a:solidFill>
                <a:latin typeface="American Typewriter" panose="02090604020004020304" pitchFamily="18" charset="77"/>
              </a:rPr>
              <a:t>pc_build</a:t>
            </a:r>
            <a:r>
              <a:rPr lang="en-GB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sz="1900" dirty="0">
                <a:solidFill>
                  <a:srgbClr val="0432FF"/>
                </a:solidFill>
                <a:latin typeface="Menlo" panose="020B0609030804020204" pitchFamily="49" charset="0"/>
              </a:rPr>
              <a:t>…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obey DSL syntax meticulously - 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consult: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https://bitbucket.org/jpekkila/astaroth/src/PCinterface_2019-8-12/acc-runtime/README.md</a:t>
            </a:r>
            <a:r>
              <a:rPr lang="en-GB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sz="5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consult </a:t>
            </a: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samples/</a:t>
            </a:r>
            <a:r>
              <a:rPr lang="en-GB" sz="20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gputest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endParaRPr lang="en-GB" sz="1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 consult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  <a:hlinkClick r:id="rId3"/>
              </a:rPr>
              <a:t>touko.puro@aalto.fi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  <a:hlinkClick r:id="rId4"/>
              </a:rPr>
              <a:t>matthias.rheinhardt@aalto.fi</a:t>
            </a:r>
            <a:endParaRPr lang="en-GB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DSL compiler can be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 DIVA ! 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2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1B1-D076-AFFC-4692-C556A3A2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sz="3200" b="1" dirty="0">
                <a:solidFill>
                  <a:srgbClr val="7030A0"/>
                </a:solidFill>
              </a:rPr>
              <a:t>Outlook</a:t>
            </a:r>
            <a:endParaRPr lang="en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15D1A-261A-4D3C-6B90-47A2DF4D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97" y="2638044"/>
            <a:ext cx="11002780" cy="3101983"/>
          </a:xfrm>
        </p:spPr>
        <p:txBody>
          <a:bodyPr/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preparation:</a:t>
            </a:r>
          </a:p>
          <a:p>
            <a:pPr lvl="1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run-time compilation -&gt; all variables constant during time-loop,</a:t>
            </a:r>
          </a:p>
          <a:p>
            <a:pPr marL="228600" lvl="1" indent="0">
              <a:buNone/>
            </a:pPr>
            <a:r>
              <a:rPr lang="en-GB" dirty="0"/>
              <a:t>    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esp. logical variables, are replaced by their values from</a:t>
            </a:r>
            <a:r>
              <a:rPr lang="en-GB" dirty="0"/>
              <a:t>   </a:t>
            </a:r>
            <a:r>
              <a:rPr lang="en-GB" sz="2000" dirty="0" err="1">
                <a:solidFill>
                  <a:srgbClr val="0432FF"/>
                </a:solidFill>
                <a:latin typeface="American Typewriter" panose="02090604020004020304" pitchFamily="18" charset="77"/>
              </a:rPr>
              <a:t>start.in</a:t>
            </a:r>
            <a:r>
              <a:rPr lang="en-GB" sz="2000" dirty="0">
                <a:solidFill>
                  <a:srgbClr val="0432FF"/>
                </a:solidFill>
                <a:latin typeface="American Typewriter" panose="02090604020004020304" pitchFamily="18" charset="77"/>
              </a:rPr>
              <a:t>/</a:t>
            </a:r>
            <a:r>
              <a:rPr lang="en-GB" sz="2000" dirty="0" err="1">
                <a:solidFill>
                  <a:srgbClr val="0432FF"/>
                </a:solidFill>
                <a:latin typeface="American Typewriter" panose="02090604020004020304" pitchFamily="18" charset="77"/>
              </a:rPr>
              <a:t>run.in</a:t>
            </a:r>
            <a:r>
              <a:rPr lang="en-GB" sz="2000" dirty="0">
                <a:solidFill>
                  <a:srgbClr val="0432FF"/>
                </a:solidFill>
                <a:latin typeface="American Typewriter" panose="02090604020004020304" pitchFamily="18" charset="77"/>
              </a:rPr>
              <a:t> </a:t>
            </a:r>
            <a:r>
              <a:rPr lang="en-GB" sz="1800" dirty="0">
                <a:solidFill>
                  <a:srgbClr val="0432FF"/>
                </a:solidFill>
                <a:latin typeface="American Typewriter" panose="02090604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marL="228600" lvl="1" indent="0">
              <a:buNone/>
            </a:pPr>
            <a:r>
              <a:rPr lang="en-GB" sz="1800" dirty="0">
                <a:solidFill>
                  <a:srgbClr val="0432FF"/>
                </a:solidFill>
                <a:latin typeface="American Typewriter" panose="02090604020004020304" pitchFamily="18" charset="77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performance!</a:t>
            </a:r>
          </a:p>
          <a:p>
            <a:pPr marL="228600" lvl="1" indent="0">
              <a:buNone/>
            </a:pPr>
            <a:endParaRPr lang="en-GB" sz="1800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28600" lvl="1" indent="0">
              <a:buNone/>
            </a:pP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full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transpilation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rhss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DSL -&gt; manual DSL coding no longer needed!</a:t>
            </a:r>
          </a:p>
          <a:p>
            <a:pPr lvl="1"/>
            <a:endParaRPr lang="en-GB" sz="1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228600" lvl="1" indent="0">
              <a:buNone/>
            </a:pPr>
            <a:endParaRPr lang="en-FI" sz="1800" dirty="0">
              <a:solidFill>
                <a:srgbClr val="0432FF"/>
              </a:solidFill>
              <a:latin typeface="American Typewriter" panose="02090604020004020304" pitchFamily="18" charset="77"/>
            </a:endParaRPr>
          </a:p>
          <a:p>
            <a:pPr marL="228600" lvl="1" indent="0">
              <a:buNone/>
            </a:pPr>
            <a:endParaRPr lang="en-GB" sz="1800" dirty="0">
              <a:solidFill>
                <a:srgbClr val="0432FF"/>
              </a:solidFill>
              <a:latin typeface="American Typewriter" panose="02090604020004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94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697B-201C-58AE-D84D-B7121753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991" y="408101"/>
            <a:ext cx="7825458" cy="709872"/>
          </a:xfrm>
        </p:spPr>
        <p:txBody>
          <a:bodyPr>
            <a:normAutofit fontScale="90000"/>
          </a:bodyPr>
          <a:lstStyle/>
          <a:p>
            <a:r>
              <a:rPr lang="en-FI" sz="3100" b="1" dirty="0">
                <a:solidFill>
                  <a:srgbClr val="7030A0"/>
                </a:solidFill>
              </a:rPr>
              <a:t>Mindset</a:t>
            </a:r>
            <a:endParaRPr lang="en-FI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F3626-A1BE-441C-2957-F4D14F2A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988" y="1499017"/>
            <a:ext cx="10687050" cy="373255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two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different codes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although sharing some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numerics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in two different repositories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two different computers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although GPU dependent on CPU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  <a:sym typeface="Wingdings" pitchFamily="2" charset="2"/>
              </a:rPr>
              <a:t>  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  <a:sym typeface="Wingdings" pitchFamily="2" charset="2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everything needed for advancing the PDE variables</a:t>
            </a:r>
          </a:p>
          <a:p>
            <a:pPr marL="0" indent="0">
              <a:buNone/>
            </a:pPr>
            <a:endParaRPr lang="en-GB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needs to be in GPU memory (parameters and initial conditions)</a:t>
            </a:r>
          </a:p>
          <a:p>
            <a:pPr lvl="1"/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and in kernel code (recipes for right hand sides and boundary conditions)</a:t>
            </a:r>
          </a:p>
          <a:p>
            <a:pPr lvl="1"/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f-array is updated on CPU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only when needed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-array does not exist</a:t>
            </a: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C4B1A-DBA1-0285-037D-7CAC59559931}"/>
              </a:ext>
            </a:extLst>
          </p:cNvPr>
          <p:cNvSpPr txBox="1"/>
          <p:nvPr/>
        </p:nvSpPr>
        <p:spPr>
          <a:xfrm>
            <a:off x="1091874" y="5831174"/>
            <a:ext cx="10495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Menlo" panose="020B0609030804020204" pitchFamily="49" charset="0"/>
              </a:rPr>
              <a:t>PC-A tries to use all resources on a node with maximum concurrency!</a:t>
            </a:r>
            <a:endParaRPr lang="en-FI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C3C-07C0-88DE-C9C5-C47D46FC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73" y="221742"/>
            <a:ext cx="7729728" cy="872540"/>
          </a:xfrm>
        </p:spPr>
        <p:txBody>
          <a:bodyPr/>
          <a:lstStyle/>
          <a:p>
            <a:r>
              <a:rPr lang="en-FI" b="1" dirty="0">
                <a:solidFill>
                  <a:srgbClr val="7030A0"/>
                </a:solidFill>
              </a:rPr>
              <a:t>How to get the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854D-3B34-C0D2-D711-2436C9400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9135"/>
            <a:ext cx="12192000" cy="656569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b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oth codes together with a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fresh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pull:</a:t>
            </a:r>
          </a:p>
          <a:p>
            <a:pPr marL="0" indent="0">
              <a:buNone/>
            </a:pPr>
            <a:br>
              <a:rPr lang="en-GB" sz="500" dirty="0">
                <a:solidFill>
                  <a:srgbClr val="D883FF"/>
                </a:solidFill>
                <a:effectLst/>
                <a:latin typeface="AMERICAN TYPEWRITER SEMIBOLD" panose="02090604020004020304" pitchFamily="18" charset="77"/>
              </a:rPr>
            </a:br>
            <a:r>
              <a:rPr lang="en-GB" sz="1500" dirty="0">
                <a:solidFill>
                  <a:srgbClr val="D883FF"/>
                </a:solidFill>
                <a:effectLst/>
                <a:latin typeface="AMERICAN TYPEWRITER SEMIBOLD" panose="02090604020004020304" pitchFamily="18" charset="77"/>
              </a:rPr>
              <a:t>         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git clone -b gputestv6 --recurse-submodules 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https://&lt;username&gt;@github.com/pencil-code/pencil-code.git</a:t>
            </a:r>
            <a:endParaRPr lang="en-GB" sz="1500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br>
              <a:rPr lang="en-GB" sz="100" dirty="0">
                <a:solidFill>
                  <a:srgbClr val="0432FF"/>
                </a:solidFill>
                <a:effectLst/>
                <a:latin typeface="Menlo" panose="020B0609030804020204" pitchFamily="49" charset="0"/>
              </a:rPr>
            </a:br>
            <a:r>
              <a:rPr lang="en-GB" dirty="0">
                <a:solidFill>
                  <a:srgbClr val="0432FF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dirty="0">
                <a:solidFill>
                  <a:srgbClr val="002060"/>
                </a:solidFill>
                <a:effectLst/>
                <a:latin typeface="Menlo" panose="020B0609030804020204" pitchFamily="49" charset="0"/>
              </a:rPr>
              <a:t>or</a:t>
            </a:r>
          </a:p>
          <a:p>
            <a:pPr marL="0" indent="0">
              <a:buNone/>
            </a:pPr>
            <a:br>
              <a:rPr lang="en-GB" sz="1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</a:br>
            <a:r>
              <a:rPr lang="en-GB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git clone -b gputestv6 --recurse-submodules https://&lt;username&gt;@pencil-</a:t>
            </a:r>
            <a:r>
              <a:rPr lang="en-GB" sz="15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code.org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/git/ pencil-code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source </a:t>
            </a:r>
            <a:r>
              <a:rPr lang="en-GB" sz="15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sourceme.sh</a:t>
            </a:r>
            <a:endParaRPr lang="en-GB" sz="1500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cd $PENCIL_HOME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latin typeface="American Typewriter" panose="02090604020004020304" pitchFamily="18" charset="77"/>
              </a:rPr>
              <a:t>         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cd </a:t>
            </a:r>
            <a:r>
              <a:rPr lang="en-GB" sz="15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15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/submodule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git checkout PCinterface_2019-8-12</a:t>
            </a:r>
            <a:endParaRPr lang="en-GB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endParaRPr lang="en-GB" sz="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or add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Astaroth to an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existing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PC installation:</a:t>
            </a:r>
          </a:p>
          <a:p>
            <a:pPr marL="0" indent="0">
              <a:buNone/>
            </a:pPr>
            <a:br>
              <a:rPr lang="en-FI" sz="1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FI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cd $PENCIL_HOME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latin typeface="American Typewriter" panose="02090604020004020304" pitchFamily="18" charset="77"/>
              </a:rPr>
              <a:t>         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git checkout gputestv6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git submodule update --</a:t>
            </a:r>
            <a:r>
              <a:rPr lang="en-GB" sz="15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init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–recursive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cd </a:t>
            </a:r>
            <a:r>
              <a:rPr lang="en-GB" sz="15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15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/submodule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git checkout PCinterface_2019-8-12  </a:t>
            </a:r>
            <a:r>
              <a:rPr lang="en-GB" sz="15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                                                                                                                       </a:t>
            </a:r>
            <a:r>
              <a:rPr lang="en-GB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BRANCHES MATTER!</a:t>
            </a:r>
            <a:endParaRPr lang="en-GB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                                                            </a:t>
            </a:r>
            <a:r>
              <a:rPr lang="en-GB" dirty="0">
                <a:solidFill>
                  <a:srgbClr val="000000"/>
                </a:solidFill>
                <a:effectLst/>
                <a:latin typeface="American Typewriter" panose="02090604020004020304" pitchFamily="18" charset="77"/>
              </a:rPr>
              <a:t> 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DE16-86CA-0C95-FC9D-81273510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48" y="225290"/>
            <a:ext cx="7729728" cy="603385"/>
          </a:xfrm>
        </p:spPr>
        <p:txBody>
          <a:bodyPr>
            <a:noAutofit/>
          </a:bodyPr>
          <a:lstStyle/>
          <a:p>
            <a:br>
              <a:rPr lang="en-GB" b="1" dirty="0">
                <a:solidFill>
                  <a:srgbClr val="7030A0"/>
                </a:solidFill>
                <a:effectLst/>
                <a:latin typeface="Gill Sans MT" panose="020B0502020104020203" pitchFamily="34" charset="77"/>
              </a:rPr>
            </a:br>
            <a:r>
              <a:rPr lang="en-GB" b="1" dirty="0">
                <a:solidFill>
                  <a:srgbClr val="7030A0"/>
                </a:solidFill>
                <a:effectLst/>
                <a:latin typeface="Gill Sans MT" panose="020B0502020104020203" pitchFamily="34" charset="77"/>
              </a:rPr>
              <a:t>How To build with PC-A</a:t>
            </a:r>
            <a:br>
              <a:rPr lang="en-GB" b="1" dirty="0">
                <a:solidFill>
                  <a:srgbClr val="7030A0"/>
                </a:solidFill>
                <a:effectLst/>
                <a:latin typeface="Gill Sans MT" panose="020B0502020104020203" pitchFamily="34" charset="77"/>
              </a:rPr>
            </a:br>
            <a:endParaRPr lang="en-FI" b="1" dirty="0">
              <a:solidFill>
                <a:srgbClr val="7030A0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1C3B-A7F1-79CB-2E1F-246C8D21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4303"/>
            <a:ext cx="12192000" cy="5936104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 Clusters, load appropriate CUDA (NVIDIA) or HIP (AMD) and MPI modules, perhaps 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cmake</a:t>
            </a:r>
            <a:endParaRPr lang="en-GB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 in 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Makefile.local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9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</a:t>
            </a:r>
            <a:r>
              <a:rPr lang="en-GB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GPU                              = </a:t>
            </a:r>
            <a:r>
              <a:rPr lang="en-GB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gpu_astaroth</a:t>
            </a:r>
            <a:endParaRPr lang="en-GB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GPU_VENDOR           = [</a:t>
            </a:r>
            <a:r>
              <a:rPr lang="en-GB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nvidia|amd</a:t>
            </a:r>
            <a:r>
              <a:rPr lang="en-GB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]                           # </a:t>
            </a:r>
            <a:r>
              <a:rPr lang="en-GB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nvidia</a:t>
            </a:r>
            <a:r>
              <a:rPr lang="en-GB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is default</a:t>
            </a:r>
          </a:p>
          <a:p>
            <a:pPr marL="0" indent="0">
              <a:buNone/>
            </a:pPr>
            <a:r>
              <a:rPr lang="en-GB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MULTITHREADING = </a:t>
            </a:r>
            <a:r>
              <a:rPr lang="en-GB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openmp</a:t>
            </a:r>
            <a:endParaRPr lang="en-GB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br>
              <a:rPr lang="en-GB" sz="100" dirty="0">
                <a:solidFill>
                  <a:srgbClr val="D883FF"/>
                </a:solidFill>
                <a:effectLst/>
                <a:latin typeface="Menlo" panose="020B0609030804020204" pitchFamily="49" charset="0"/>
              </a:rPr>
            </a:br>
            <a:endParaRPr lang="en-GB" sz="1000" dirty="0">
              <a:solidFill>
                <a:srgbClr val="D883FF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if you haven't used PC-A before in work directory, 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execute 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pc_setupsrc</a:t>
            </a:r>
            <a:r>
              <a:rPr lang="en-GB" sz="2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 new symbolic links and directories in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2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esp. 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2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2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22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/submodule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(consider black box)</a:t>
            </a:r>
          </a:p>
          <a:p>
            <a:pPr marL="0" indent="0">
              <a:buNone/>
            </a:pPr>
            <a:endParaRPr lang="en-GB" sz="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b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uild Pencil Code as usual:</a:t>
            </a:r>
          </a:p>
          <a:p>
            <a:pPr lvl="1"/>
            <a:r>
              <a:rPr lang="en-GB" sz="1900" dirty="0">
                <a:solidFill>
                  <a:srgbClr val="0432FF"/>
                </a:solidFill>
                <a:latin typeface="American Typewriter" panose="02090604020004020304" pitchFamily="18" charset="77"/>
              </a:rPr>
              <a:t>m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ake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set 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MODULE_[PRE|IN|SUF]FIX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environment variables as given in config file</a:t>
            </a:r>
          </a:p>
          <a:p>
            <a:pPr marL="228600" lvl="1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 chosen compiler + given machine</a:t>
            </a:r>
          </a:p>
          <a:p>
            <a:pPr lvl="1"/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pc_build</a:t>
            </a:r>
            <a:r>
              <a:rPr lang="en-GB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use flag 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-s|--serial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for safety</a:t>
            </a:r>
            <a:endParaRPr lang="en-GB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gfortran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 set flag  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-std95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to 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f2003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pPr marL="228600" lvl="1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          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set 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LDFLAGS_MAIN = -</a:t>
            </a:r>
            <a:r>
              <a:rPr lang="en-GB" sz="19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Bdynamic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-</a:t>
            </a:r>
            <a:r>
              <a:rPr lang="en-GB" sz="19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Wl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,--export-dynamic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Makefile.src</a:t>
            </a:r>
            <a:endParaRPr lang="en-GB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pPr lvl="1"/>
            <a:r>
              <a:rPr lang="en-GB" dirty="0">
                <a:solidFill>
                  <a:srgbClr val="0432FF"/>
                </a:solidFill>
                <a:effectLst/>
                <a:latin typeface="Menlo" panose="020B0609030804020204" pitchFamily="49" charset="0"/>
              </a:rPr>
              <a:t>CRAY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      set 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LDFLAGS_MAIN = -h dynamic -</a:t>
            </a:r>
            <a:r>
              <a:rPr lang="en-GB" sz="19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Wl</a:t>
            </a:r>
            <a:r>
              <a:rPr lang="en-GB" sz="1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,--export-dynamic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 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Makefile.src</a:t>
            </a:r>
            <a:endParaRPr lang="en-GB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53581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59B1-BC4F-F619-4993-599C0B2C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8880"/>
            <a:ext cx="7729728" cy="839093"/>
          </a:xfrm>
        </p:spPr>
        <p:txBody>
          <a:bodyPr/>
          <a:lstStyle/>
          <a:p>
            <a:r>
              <a:rPr lang="en-FI" b="1" dirty="0">
                <a:solidFill>
                  <a:srgbClr val="7030A0"/>
                </a:solidFill>
              </a:rPr>
              <a:t>HOW TO BUILD PC-A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E73C4-7B12-FD29-AB96-DDA76F1C07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469036"/>
                <a:ext cx="11311484" cy="538896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build process creates</a:t>
                </a:r>
              </a:p>
              <a:p>
                <a:pPr lvl="1"/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interface and DSL code according to the setup </a:t>
                </a:r>
              </a:p>
              <a:p>
                <a:pPr lvl="1"/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several Astaroth libraries and the interface library</a:t>
                </a:r>
                <a:b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</a:br>
                <a:br>
                  <a:rPr lang="en-GB" sz="30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</a:br>
                <a:endParaRPr lang="en-GB" sz="10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for libraries: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fi-FI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separate 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Makefile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in 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src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/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asta</a:t>
                </a:r>
                <a:r>
                  <a:rPr lang="en-GB" sz="2200" dirty="0" err="1">
                    <a:solidFill>
                      <a:srgbClr val="0432FF"/>
                    </a:solidFill>
                    <a:latin typeface="American Typewriter" panose="02090604020004020304" pitchFamily="18" charset="77"/>
                  </a:rPr>
                  <a:t>roth</a:t>
                </a:r>
                <a:endParaRPr lang="en-GB" dirty="0">
                  <a:solidFill>
                    <a:srgbClr val="0432FF"/>
                  </a:solidFill>
                  <a:latin typeface="American Typewriter" panose="02090604020004020304" pitchFamily="18" charset="77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  -&gt; libraries can be build </a:t>
                </a:r>
                <a:r>
                  <a:rPr lang="en-GB" dirty="0">
                    <a:solidFill>
                      <a:srgbClr val="FF0000"/>
                    </a:solidFill>
                    <a:effectLst/>
                    <a:latin typeface="Menlo" panose="020B0609030804020204" pitchFamily="49" charset="0"/>
                  </a:rPr>
                  <a:t>separately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(perhaps before: "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make clean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", answer "y")</a:t>
                </a:r>
                <a:b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</a:br>
                <a:endParaRPr lang="en-GB" sz="12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most importantly: </a:t>
                </a:r>
                <a:r>
                  <a:rPr lang="en-GB" dirty="0">
                    <a:solidFill>
                      <a:srgbClr val="FF0000"/>
                    </a:solidFill>
                    <a:effectLst/>
                    <a:latin typeface="Menlo" panose="020B0609030804020204" pitchFamily="49" charset="0"/>
                  </a:rPr>
                  <a:t>kernels and their calling sequence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in 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src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/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astaroth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/DSL/local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  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solve_two.ac</a:t>
                </a:r>
                <a:r>
                  <a:rPr lang="en-GB" sz="2200" dirty="0">
                    <a:solidFill>
                      <a:srgbClr val="0432FF"/>
                    </a:solidFill>
                    <a:latin typeface="American Typewriter" panose="02090604020004020304" pitchFamily="18" charset="77"/>
                  </a:rPr>
                  <a:t>   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(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solve_single.ac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)</a:t>
                </a:r>
                <a:endParaRPr lang="en-GB" dirty="0">
                  <a:solidFill>
                    <a:srgbClr val="0432FF"/>
                  </a:solidFill>
                  <a:effectLst/>
                  <a:latin typeface="American Typewriter" panose="02090604020004020304" pitchFamily="18" charset="77"/>
                </a:endParaRPr>
              </a:p>
              <a:p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which includes</a:t>
                </a:r>
              </a:p>
              <a:p>
                <a:pPr marL="0" indent="0">
                  <a:buNone/>
                </a:pPr>
                <a:r>
                  <a:rPr lang="en-GB" sz="1900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 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steps_two.h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 (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steps_single.h</a:t>
                </a:r>
                <a:r>
                  <a:rPr lang="en-GB" sz="2200" dirty="0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)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: calling sequence of kernels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 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equations.h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: contains for each PDE a function named </a:t>
                </a:r>
                <a:r>
                  <a:rPr lang="en-GB" sz="1900" dirty="0">
                    <a:solidFill>
                      <a:srgbClr val="D883FF"/>
                    </a:solidFill>
                    <a:effectLst/>
                    <a:latin typeface="American Typewriter" panose="02090604020004020304" pitchFamily="18" charset="77"/>
                  </a:rPr>
                  <a:t>d&lt;</a:t>
                </a:r>
                <a:r>
                  <a:rPr lang="en-GB" sz="1900" dirty="0">
                    <a:solidFill>
                      <a:srgbClr val="D883FF"/>
                    </a:solidFill>
                    <a:effectLst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variable</a:t>
                </a:r>
                <a:r>
                  <a:rPr lang="en-GB" sz="1900" dirty="0">
                    <a:solidFill>
                      <a:srgbClr val="D883FF"/>
                    </a:solidFill>
                    <a:effectLst/>
                    <a:latin typeface="American Typewriter" panose="02090604020004020304" pitchFamily="18" charset="77"/>
                  </a:rPr>
                  <a:t>&gt;_dt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, e.g.,</a:t>
                </a: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   </a:t>
                </a:r>
                <a:r>
                  <a:rPr lang="en-GB" sz="2200" dirty="0" err="1">
                    <a:solidFill>
                      <a:srgbClr val="D883FF"/>
                    </a:solidFill>
                    <a:effectLst/>
                    <a:latin typeface="American Typewriter" panose="02090604020004020304" pitchFamily="18" charset="77"/>
                  </a:rPr>
                  <a:t>duu_dt</a:t>
                </a:r>
                <a:r>
                  <a:rPr lang="en-GB" sz="2200" dirty="0">
                    <a:solidFill>
                      <a:srgbClr val="D883FF"/>
                    </a:solidFill>
                    <a:effectLst/>
                    <a:latin typeface="American Typewriter" panose="02090604020004020304" pitchFamily="18" charset="77"/>
                  </a:rPr>
                  <a:t>, </a:t>
                </a:r>
                <a:r>
                  <a:rPr lang="en-GB" sz="2200" dirty="0" err="1">
                    <a:solidFill>
                      <a:srgbClr val="D883FF"/>
                    </a:solidFill>
                    <a:effectLst/>
                    <a:latin typeface="American Typewriter" panose="02090604020004020304" pitchFamily="18" charset="77"/>
                  </a:rPr>
                  <a:t>dlnrho_dt</a:t>
                </a:r>
                <a:r>
                  <a:rPr lang="en-GB" sz="2200" dirty="0">
                    <a:solidFill>
                      <a:srgbClr val="D883FF"/>
                    </a:solidFill>
                    <a:effectLst/>
                    <a:latin typeface="American Typewriter" panose="02090604020004020304" pitchFamily="18" charset="77"/>
                  </a:rPr>
                  <a:t>, </a:t>
                </a:r>
                <a:r>
                  <a:rPr lang="en-GB" sz="2200" dirty="0" err="1">
                    <a:solidFill>
                      <a:srgbClr val="D883FF"/>
                    </a:solidFill>
                    <a:effectLst/>
                    <a:latin typeface="American Typewriter" panose="02090604020004020304" pitchFamily="18" charset="77"/>
                  </a:rPr>
                  <a:t>daa_dt</a:t>
                </a:r>
                <a:endParaRPr lang="en-GB" dirty="0">
                  <a:solidFill>
                    <a:srgbClr val="D883FF"/>
                  </a:solidFill>
                  <a:effectLst/>
                  <a:latin typeface="American Typewriter" panose="02090604020004020304" pitchFamily="18" charset="77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 </a:t>
                </a:r>
                <a:r>
                  <a:rPr lang="en-GB" sz="2200" dirty="0" err="1">
                    <a:solidFill>
                      <a:srgbClr val="0432FF"/>
                    </a:solidFill>
                    <a:effectLst/>
                    <a:latin typeface="American Typewriter" panose="02090604020004020304" pitchFamily="18" charset="77"/>
                  </a:rPr>
                  <a:t>boundconds.h</a:t>
                </a:r>
                <a:r>
                  <a:rPr lang="en-GB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: boundary conditions, mandatory "step"</a:t>
                </a:r>
              </a:p>
              <a:p>
                <a:endParaRPr lang="en-FI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E73C4-7B12-FD29-AB96-DDA76F1C0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469036"/>
                <a:ext cx="11311484" cy="5388964"/>
              </a:xfrm>
              <a:blipFill>
                <a:blip r:embed="rId3"/>
                <a:stretch>
                  <a:fillRect l="-337" t="-235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25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3A650-9B66-20E3-DD1F-05D64565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2548" y="293179"/>
            <a:ext cx="7729728" cy="749808"/>
          </a:xfrm>
        </p:spPr>
        <p:txBody>
          <a:bodyPr/>
          <a:lstStyle/>
          <a:p>
            <a:r>
              <a:rPr lang="en-FI" b="1" dirty="0">
                <a:solidFill>
                  <a:srgbClr val="7030A0"/>
                </a:solidFill>
              </a:rPr>
              <a:t>WHAT iS DSL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F11E-B16F-3C23-7494-9744283CC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9153"/>
            <a:ext cx="11992131" cy="5568847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DSL="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Domain-specific language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 for conveniently formulating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rhss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of PDEs for GPU kernels</a:t>
            </a:r>
          </a:p>
          <a:p>
            <a:pPr marL="0" indent="0">
              <a:buNone/>
            </a:pPr>
            <a:endParaRPr lang="en-GB" sz="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C-like, with some Python-like features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be understood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pointwise on grid</a:t>
            </a:r>
          </a:p>
          <a:p>
            <a:endParaRPr lang="en-GB" sz="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Example: </a:t>
            </a:r>
            <a:r>
              <a:rPr lang="en-GB" dirty="0">
                <a:solidFill>
                  <a:srgbClr val="00B0F0"/>
                </a:solidFill>
                <a:latin typeface="Menlo" panose="020B0609030804020204" pitchFamily="49" charset="0"/>
              </a:rPr>
              <a:t>continuity equation</a:t>
            </a:r>
          </a:p>
          <a:p>
            <a:pPr marL="0" indent="0">
              <a:buNone/>
            </a:pPr>
            <a:endParaRPr lang="en-GB" sz="11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rhs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=0. 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   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glnrho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= gradient(LNRHO)                         // grad(rho) or grad(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lnrho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)!</a:t>
            </a:r>
          </a:p>
          <a:p>
            <a:endParaRPr lang="en-GB" sz="1100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   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if (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ldensity_nolog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){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       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return  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rhs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- dot(UU, 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glnrho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 - RHO*divergence(UU)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    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}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    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else {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       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return  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rhs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- dot(UU, </a:t>
            </a:r>
            <a:r>
              <a:rPr lang="en-GB" sz="22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glnrho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 - divergence(UU)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   </a:t>
            </a: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}</a:t>
            </a:r>
            <a:endParaRPr lang="en-GB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33905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8643-8F21-2DC7-DB91-C33AF474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21742"/>
            <a:ext cx="7729728" cy="792671"/>
          </a:xfrm>
        </p:spPr>
        <p:txBody>
          <a:bodyPr/>
          <a:lstStyle/>
          <a:p>
            <a:r>
              <a:rPr lang="en-FI" b="1" dirty="0">
                <a:solidFill>
                  <a:srgbClr val="7030A0"/>
                </a:solidFill>
              </a:rPr>
              <a:t>WHAT THE BUILD YIELDS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6DEDE-5BA4-759A-974C-BBA74BD2F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4" y="1199213"/>
            <a:ext cx="11435153" cy="565878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virgin build -&gt; void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functions in </a:t>
            </a:r>
            <a:r>
              <a:rPr lang="en-GB" sz="20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equations.h</a:t>
            </a: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 user intervention needed: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inspect directories in</a:t>
            </a:r>
            <a:r>
              <a:rPr lang="en-GB" sz="20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20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0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/DSL/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sz="105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</a:t>
            </a: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density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  entropy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  forcing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  hydro        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  magnetic 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  shock   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           supernova </a:t>
            </a:r>
          </a:p>
          <a:p>
            <a:pPr marL="0" indent="0">
              <a:buNone/>
            </a:pPr>
            <a:endParaRPr lang="en-GB" sz="100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for useful code snippets</a:t>
            </a:r>
            <a:endParaRPr lang="en-GB" sz="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indicate, which physics modules are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supported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presently</a:t>
            </a: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differential operators etc. are in </a:t>
            </a:r>
            <a:r>
              <a:rPr lang="en-GB" sz="20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0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20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/DSL/</a:t>
            </a:r>
            <a:r>
              <a:rPr lang="en-GB" sz="20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stdlib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1488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0D5C-86A0-5CA9-7FC7-AAE7DC48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99" y="221742"/>
            <a:ext cx="7729728" cy="896231"/>
          </a:xfrm>
        </p:spPr>
        <p:txBody>
          <a:bodyPr/>
          <a:lstStyle/>
          <a:p>
            <a:r>
              <a:rPr lang="en-FI" b="1" dirty="0">
                <a:solidFill>
                  <a:srgbClr val="7030A0"/>
                </a:solidFill>
              </a:rPr>
              <a:t>CusTOMIZE RHS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53A6-E0BE-8B27-E1A3-EA7FA085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3" y="1414464"/>
            <a:ext cx="11602388" cy="5443536"/>
          </a:xfrm>
        </p:spPr>
        <p:txBody>
          <a:bodyPr>
            <a:normAutofit fontScale="77500" lnSpcReduction="20000"/>
          </a:bodyPr>
          <a:lstStyle/>
          <a:p>
            <a:r>
              <a:rPr lang="en-GB" sz="2100" dirty="0">
                <a:solidFill>
                  <a:srgbClr val="000000"/>
                </a:solidFill>
                <a:latin typeface="Menlo" panose="020B0609030804020204" pitchFamily="49" charset="0"/>
              </a:rPr>
              <a:t>t</a:t>
            </a:r>
            <a:r>
              <a:rPr lang="en-GB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 specify a </a:t>
            </a:r>
            <a:r>
              <a:rPr lang="en-GB" sz="2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GB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modify e.g., function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dlnrho_dt</a:t>
            </a:r>
            <a:r>
              <a:rPr lang="en-GB" sz="2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GB" sz="26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6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6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26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/DSL/local/</a:t>
            </a:r>
            <a:r>
              <a:rPr lang="en-GB" sz="26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equations.h</a:t>
            </a:r>
            <a:b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GB" sz="26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dlnrho_dt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(int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step_num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){ return 0. }</a:t>
            </a:r>
          </a:p>
          <a:p>
            <a:pPr marL="0" indent="0">
              <a:buNone/>
            </a:pPr>
            <a:r>
              <a:rPr lang="en-GB" sz="9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</a:t>
            </a:r>
            <a:endParaRPr lang="en-GB" sz="2200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</a:t>
            </a:r>
            <a:b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</a:b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dlnrho_dt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(int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step_num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){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    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#include "../density/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continuity.h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"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}</a:t>
            </a:r>
            <a:endParaRPr lang="en-GB" sz="2200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</a:t>
            </a:r>
            <a:r>
              <a:rPr lang="en-GB" sz="220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</a:t>
            </a:r>
            <a:b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</a:br>
            <a:endParaRPr lang="en-GB" sz="1300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duu_dt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(int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step_num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){ return real3(0.,0.,0.) }</a:t>
            </a:r>
            <a:endParaRPr lang="en-GB" sz="2300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b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</a:b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</a:t>
            </a:r>
            <a:r>
              <a:rPr lang="en-GB" sz="2200" dirty="0">
                <a:solidFill>
                  <a:srgbClr val="00206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</a:t>
            </a:r>
            <a:r>
              <a:rPr lang="en-GB" sz="23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duu_dt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(int 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step_num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){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    #include "../hydro/</a:t>
            </a:r>
            <a:r>
              <a:rPr lang="en-GB" sz="2600" dirty="0" err="1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momentum.h</a:t>
            </a:r>
            <a:r>
              <a:rPr lang="en-GB" sz="26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”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D883FF"/>
                </a:solidFill>
                <a:latin typeface="American Typewriter" panose="02090604020004020304" pitchFamily="18" charset="77"/>
              </a:rPr>
              <a:t>       }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FI" sz="100" dirty="0"/>
          </a:p>
        </p:txBody>
      </p:sp>
    </p:spTree>
    <p:extLst>
      <p:ext uri="{BB962C8B-B14F-4D97-AF65-F5344CB8AC3E}">
        <p14:creationId xmlns:p14="http://schemas.microsoft.com/office/powerpoint/2010/main" val="458229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991D-1848-E927-4954-38679B98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3180"/>
            <a:ext cx="7729728" cy="696171"/>
          </a:xfrm>
        </p:spPr>
        <p:txBody>
          <a:bodyPr>
            <a:noAutofit/>
          </a:bodyPr>
          <a:lstStyle/>
          <a:p>
            <a:r>
              <a:rPr lang="en-FI" b="1" dirty="0">
                <a:solidFill>
                  <a:srgbClr val="7030A0"/>
                </a:solidFill>
              </a:rPr>
              <a:t>CUSTOMIZE RHS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694B-9E1D-6C1D-BF6E-F0F33593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4" y="1328737"/>
            <a:ext cx="11572406" cy="5529263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"physics branches" in DSL code can be selected by preprocessor statements like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  #if LMAGNETIC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      ...</a:t>
            </a:r>
          </a:p>
          <a:p>
            <a:pPr marL="0" indent="0">
              <a:buNone/>
            </a:pPr>
            <a:r>
              <a:rPr lang="en-GB" sz="2100" dirty="0">
                <a:solidFill>
                  <a:srgbClr val="D883FF"/>
                </a:solidFill>
                <a:effectLst/>
                <a:latin typeface="American Typewriter" panose="02090604020004020304" pitchFamily="18" charset="77"/>
              </a:rPr>
              <a:t>         #endif</a:t>
            </a:r>
            <a:endParaRPr lang="en-GB" dirty="0">
              <a:solidFill>
                <a:srgbClr val="D883FF"/>
              </a:solidFill>
              <a:effectLst/>
              <a:latin typeface="American Typewriter" panose="02090604020004020304" pitchFamily="18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for each enabled physics module, a flag is predefined in 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2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astaroth</a:t>
            </a:r>
            <a:r>
              <a:rPr lang="en-GB" sz="19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19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PC_moduleflags.h</a:t>
            </a:r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GB" sz="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o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conditionals in DSL syntax, like</a:t>
            </a:r>
          </a:p>
          <a:p>
            <a:pPr marL="0" indent="0">
              <a:buNone/>
            </a:pPr>
            <a:r>
              <a:rPr lang="en-GB" dirty="0">
                <a:solidFill>
                  <a:srgbClr val="D883FF"/>
                </a:solidFill>
                <a:effectLst/>
                <a:latin typeface="Menlo" panose="020B0609030804020204" pitchFamily="49" charset="0"/>
              </a:rPr>
              <a:t>    if (</a:t>
            </a:r>
            <a:r>
              <a:rPr lang="en-GB" dirty="0" err="1">
                <a:solidFill>
                  <a:srgbClr val="D883FF"/>
                </a:solidFill>
                <a:effectLst/>
                <a:latin typeface="Menlo" panose="020B0609030804020204" pitchFamily="49" charset="0"/>
              </a:rPr>
              <a:t>ltemperature</a:t>
            </a:r>
            <a:r>
              <a:rPr lang="en-GB" dirty="0">
                <a:solidFill>
                  <a:srgbClr val="D883FF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dirty="0">
                <a:solidFill>
                  <a:srgbClr val="D883FF"/>
                </a:solidFill>
                <a:effectLst/>
                <a:latin typeface="Menlo" panose="020B0609030804020204" pitchFamily="49" charset="0"/>
              </a:rPr>
              <a:t>     ...</a:t>
            </a:r>
          </a:p>
          <a:p>
            <a:pPr marL="0" indent="0">
              <a:buNone/>
            </a:pPr>
            <a:r>
              <a:rPr lang="en-GB" dirty="0">
                <a:solidFill>
                  <a:srgbClr val="D883FF"/>
                </a:solidFill>
                <a:effectLst/>
                <a:latin typeface="Menlo" panose="020B0609030804020204" pitchFamily="49" charset="0"/>
              </a:rPr>
              <a:t>     }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all switches from </a:t>
            </a:r>
            <a:r>
              <a:rPr lang="en-GB" sz="21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src</a:t>
            </a:r>
            <a:r>
              <a:rPr lang="en-GB" sz="2100" dirty="0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/</a:t>
            </a:r>
            <a:r>
              <a:rPr lang="en-GB" sz="21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cparam.inc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available</a:t>
            </a:r>
          </a:p>
          <a:p>
            <a:endParaRPr lang="en-GB" sz="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changes to </a:t>
            </a:r>
            <a:r>
              <a:rPr lang="en-GB" sz="21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equations.h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are </a:t>
            </a:r>
            <a:r>
              <a:rPr lang="en-GB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permanent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not overwritten by future builds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  (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additional physics -&gt; new empty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rhs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functions appear,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no longer needed functions do not disappear but are idle)</a:t>
            </a:r>
          </a:p>
          <a:p>
            <a:pPr marL="0" indent="0">
              <a:buNone/>
            </a:pPr>
            <a:endParaRPr lang="en-GB" sz="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21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equations.h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is considered by </a:t>
            </a:r>
            <a:r>
              <a:rPr lang="en-GB" sz="21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pc_newrun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and </a:t>
            </a:r>
            <a:r>
              <a:rPr lang="en-GB" sz="2100" dirty="0" err="1">
                <a:solidFill>
                  <a:srgbClr val="0432FF"/>
                </a:solidFill>
                <a:effectLst/>
                <a:latin typeface="American Typewriter" panose="02090604020004020304" pitchFamily="18" charset="77"/>
              </a:rPr>
              <a:t>cvsci_run</a:t>
            </a:r>
            <a:endParaRPr lang="en-GB" dirty="0">
              <a:solidFill>
                <a:srgbClr val="0432FF"/>
              </a:solidFill>
              <a:effectLst/>
              <a:latin typeface="American Typewriter" panose="02090604020004020304" pitchFamily="18" charset="77"/>
            </a:endParaRPr>
          </a:p>
          <a:p>
            <a:endParaRPr lang="en-GB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3641905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3674</TotalTime>
  <Words>1570</Words>
  <Application>Microsoft Macintosh PowerPoint</Application>
  <PresentationFormat>Widescreen</PresentationFormat>
  <Paragraphs>203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American Typewriter</vt:lpstr>
      <vt:lpstr>AMERICAN TYPEWRITER SEMIBOLD</vt:lpstr>
      <vt:lpstr>Aptos</vt:lpstr>
      <vt:lpstr>Arial</vt:lpstr>
      <vt:lpstr>Cambria Math</vt:lpstr>
      <vt:lpstr>Gill Sans MT</vt:lpstr>
      <vt:lpstr>Menlo</vt:lpstr>
      <vt:lpstr>Parcel</vt:lpstr>
      <vt:lpstr>Introduction to PC-A</vt:lpstr>
      <vt:lpstr>Mindset</vt:lpstr>
      <vt:lpstr>How to get the codes</vt:lpstr>
      <vt:lpstr> How To build with PC-A </vt:lpstr>
      <vt:lpstr>HOW TO BUILD PC-A </vt:lpstr>
      <vt:lpstr>WHAT iS DSL CODE?</vt:lpstr>
      <vt:lpstr>WHAT THE BUILD YIELDS</vt:lpstr>
      <vt:lpstr>CusTOMIZE RHS</vt:lpstr>
      <vt:lpstr>CUSTOMIZE RHS</vt:lpstr>
      <vt:lpstr>Customize RHS</vt:lpstr>
      <vt:lpstr>ADD missing PARAMETERS to rhs</vt:lpstr>
      <vt:lpstr>RUNNING PC-A</vt:lpstr>
      <vt:lpstr>TROUBLESHOOTING</vt:lpstr>
      <vt:lpstr>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Rheinhardt Matthias</dc:creator>
  <cp:lastModifiedBy>Rheinhardt Matthias</cp:lastModifiedBy>
  <cp:revision>13</cp:revision>
  <dcterms:created xsi:type="dcterms:W3CDTF">2024-09-22T19:42:26Z</dcterms:created>
  <dcterms:modified xsi:type="dcterms:W3CDTF">2024-09-25T09:06:31Z</dcterms:modified>
</cp:coreProperties>
</file>